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92" r:id="rId1"/>
    <p:sldMasterId id="2147483937" r:id="rId2"/>
    <p:sldMasterId id="2147483977" r:id="rId3"/>
    <p:sldMasterId id="2147484020" r:id="rId4"/>
    <p:sldMasterId id="2147484032" r:id="rId5"/>
  </p:sldMasterIdLst>
  <p:notesMasterIdLst>
    <p:notesMasterId r:id="rId48"/>
  </p:notesMasterIdLst>
  <p:handoutMasterIdLst>
    <p:handoutMasterId r:id="rId49"/>
  </p:handoutMasterIdLst>
  <p:sldIdLst>
    <p:sldId id="515" r:id="rId6"/>
    <p:sldId id="353" r:id="rId7"/>
    <p:sldId id="516" r:id="rId8"/>
    <p:sldId id="565" r:id="rId9"/>
    <p:sldId id="544" r:id="rId10"/>
    <p:sldId id="545" r:id="rId11"/>
    <p:sldId id="566" r:id="rId12"/>
    <p:sldId id="567" r:id="rId13"/>
    <p:sldId id="514" r:id="rId14"/>
    <p:sldId id="504" r:id="rId15"/>
    <p:sldId id="503" r:id="rId16"/>
    <p:sldId id="508" r:id="rId17"/>
    <p:sldId id="512" r:id="rId18"/>
    <p:sldId id="507" r:id="rId19"/>
    <p:sldId id="547" r:id="rId20"/>
    <p:sldId id="539" r:id="rId21"/>
    <p:sldId id="369" r:id="rId22"/>
    <p:sldId id="543" r:id="rId23"/>
    <p:sldId id="371" r:id="rId24"/>
    <p:sldId id="274" r:id="rId25"/>
    <p:sldId id="276" r:id="rId26"/>
    <p:sldId id="563" r:id="rId27"/>
    <p:sldId id="375" r:id="rId28"/>
    <p:sldId id="568" r:id="rId29"/>
    <p:sldId id="390" r:id="rId30"/>
    <p:sldId id="546" r:id="rId31"/>
    <p:sldId id="404" r:id="rId32"/>
    <p:sldId id="380" r:id="rId33"/>
    <p:sldId id="438" r:id="rId34"/>
    <p:sldId id="520" r:id="rId35"/>
    <p:sldId id="523" r:id="rId36"/>
    <p:sldId id="524" r:id="rId37"/>
    <p:sldId id="526" r:id="rId38"/>
    <p:sldId id="522" r:id="rId39"/>
    <p:sldId id="527" r:id="rId40"/>
    <p:sldId id="528" r:id="rId41"/>
    <p:sldId id="529" r:id="rId42"/>
    <p:sldId id="564" r:id="rId43"/>
    <p:sldId id="541" r:id="rId44"/>
    <p:sldId id="531" r:id="rId45"/>
    <p:sldId id="336" r:id="rId46"/>
    <p:sldId id="53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FF00"/>
    <a:srgbClr val="CC66FF"/>
    <a:srgbClr val="CCFF33"/>
    <a:srgbClr val="CCFF66"/>
    <a:srgbClr val="99FF33"/>
    <a:srgbClr val="99CC00"/>
    <a:srgbClr val="DAEB35"/>
    <a:srgbClr val="AAEB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7563" autoAdjust="0"/>
  </p:normalViewPr>
  <p:slideViewPr>
    <p:cSldViewPr>
      <p:cViewPr varScale="1">
        <p:scale>
          <a:sx n="99" d="100"/>
          <a:sy n="99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0.emf"/><Relationship Id="rId7" Type="http://schemas.openxmlformats.org/officeDocument/2006/relationships/image" Target="../media/image104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Relationship Id="rId9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24.wmf"/><Relationship Id="rId1" Type="http://schemas.openxmlformats.org/officeDocument/2006/relationships/image" Target="../media/image114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10" Type="http://schemas.openxmlformats.org/officeDocument/2006/relationships/image" Target="../media/image129.wmf"/><Relationship Id="rId4" Type="http://schemas.openxmlformats.org/officeDocument/2006/relationships/image" Target="../media/image123.wmf"/><Relationship Id="rId9" Type="http://schemas.openxmlformats.org/officeDocument/2006/relationships/image" Target="../media/image12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00.emf"/><Relationship Id="rId7" Type="http://schemas.openxmlformats.org/officeDocument/2006/relationships/image" Target="../media/image150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49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Relationship Id="rId9" Type="http://schemas.openxmlformats.org/officeDocument/2006/relationships/image" Target="../media/image1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4" Type="http://schemas.openxmlformats.org/officeDocument/2006/relationships/image" Target="../media/image15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5" Type="http://schemas.openxmlformats.org/officeDocument/2006/relationships/image" Target="../media/image182.wmf"/><Relationship Id="rId4" Type="http://schemas.openxmlformats.org/officeDocument/2006/relationships/image" Target="../media/image18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B87E2-3C6B-4C32-B2E7-8B7A2101D075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65B26-C6BF-452F-BAE3-13885ADFFB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9C2F0-4367-4953-B105-BBC685190F62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9D4C4-9002-4AA2-AC17-2AAC8D655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523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68825" cy="3427412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1625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/>
              <a:t>Cooper pair box: charge </a:t>
            </a:r>
            <a:r>
              <a:rPr lang="en-US" altLang="zh-TW" dirty="0" err="1" smtClean="0"/>
              <a:t>qubit</a:t>
            </a:r>
            <a:r>
              <a:rPr lang="en-US" altLang="zh-TW" dirty="0" smtClean="0"/>
              <a:t> (</a:t>
            </a:r>
            <a:r>
              <a:rPr lang="en-US" altLang="zh-TW" dirty="0" err="1" smtClean="0"/>
              <a:t>Schoelkof</a:t>
            </a:r>
            <a:r>
              <a:rPr lang="en-US" altLang="zh-TW" dirty="0" smtClean="0"/>
              <a:t> group at Yale)</a:t>
            </a:r>
          </a:p>
          <a:p>
            <a:pPr eaLnBrk="1" hangingPunct="1"/>
            <a:r>
              <a:rPr lang="en-US" altLang="zh-TW" dirty="0" smtClean="0"/>
              <a:t>SQUID </a:t>
            </a:r>
            <a:r>
              <a:rPr lang="en-US" altLang="zh-TW" dirty="0" err="1" smtClean="0"/>
              <a:t>qubit</a:t>
            </a:r>
            <a:r>
              <a:rPr lang="en-US" altLang="zh-TW" dirty="0" smtClean="0"/>
              <a:t>: flux </a:t>
            </a:r>
            <a:r>
              <a:rPr lang="en-US" altLang="zh-TW" dirty="0" err="1" smtClean="0"/>
              <a:t>qubit</a:t>
            </a:r>
            <a:r>
              <a:rPr lang="en-US" altLang="zh-TW" dirty="0" smtClean="0"/>
              <a:t> (</a:t>
            </a:r>
            <a:r>
              <a:rPr lang="en-US" dirty="0" err="1" smtClean="0"/>
              <a:t>Mooij's</a:t>
            </a:r>
            <a:r>
              <a:rPr lang="en-US" dirty="0" smtClean="0"/>
              <a:t> group at Delft, </a:t>
            </a:r>
            <a:r>
              <a:rPr lang="en-US" altLang="zh-TW" dirty="0" err="1" smtClean="0"/>
              <a:t>Neiderland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en-US" altLang="zh-TW" dirty="0" smtClean="0"/>
              <a:t>QD (</a:t>
            </a:r>
            <a:r>
              <a:rPr lang="en-US" altLang="zh-TW" dirty="0" err="1" smtClean="0"/>
              <a:t>Imamoglu</a:t>
            </a:r>
            <a:r>
              <a:rPr lang="en-US" altLang="zh-TW" dirty="0" smtClean="0"/>
              <a:t>, A. Chang,</a:t>
            </a:r>
            <a:r>
              <a:rPr lang="en-US" altLang="zh-TW" baseline="0" dirty="0" smtClean="0"/>
              <a:t> D. Steel, etc.)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NVC (</a:t>
            </a:r>
            <a:r>
              <a:rPr lang="en-US" altLang="zh-TW" dirty="0" err="1" smtClean="0"/>
              <a:t>Wrachtrup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Lukin</a:t>
            </a:r>
            <a:r>
              <a:rPr lang="en-US" altLang="zh-TW" dirty="0" smtClean="0"/>
              <a:t>, etc.)</a:t>
            </a:r>
            <a:endParaRPr lang="zh-TW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28BC48-6495-4A7B-AD64-209365C898B3}" type="slidenum">
              <a:rPr lang="zh-TW" altLang="en-US" sz="1200">
                <a:latin typeface="Calibri" pitchFamily="34" charset="0"/>
              </a:rPr>
              <a:pPr algn="r"/>
              <a:t>19</a:t>
            </a:fld>
            <a:endParaRPr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68828C-3804-44DE-9747-A74EFDF7876D}" type="slidenum">
              <a:rPr lang="zh-TW" altLang="en-US" sz="1200">
                <a:latin typeface="Calibri" pitchFamily="34" charset="0"/>
              </a:rPr>
              <a:pPr algn="r"/>
              <a:t>20</a:t>
            </a:fld>
            <a:endParaRPr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/>
              <a:t>2Delta , delete the formula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362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58" tIns="45228" rIns="90458" bIns="45228" anchor="b"/>
          <a:lstStyle/>
          <a:p>
            <a:pPr algn="r" defTabSz="904875" rtl="0" eaLnBrk="0" fontAlgn="base" hangingPunct="0">
              <a:spcBef>
                <a:spcPct val="0"/>
              </a:spcBef>
              <a:spcAft>
                <a:spcPct val="0"/>
              </a:spcAft>
            </a:pPr>
            <a:fld id="{06A8F2D0-6A99-4B68-88EB-B7CABBB3016B}" type="slidenum">
              <a:rPr lang="zh-TW" altLang="en-US" sz="1200" kern="1200">
                <a:solidFill>
                  <a:prstClr val="black"/>
                </a:solidFill>
                <a:latin typeface="Times New Roman" pitchFamily="18" charset="0"/>
                <a:ea typeface="新細明體"/>
                <a:cs typeface="Arial" charset="0"/>
              </a:rPr>
              <a:pPr algn="r" defTabSz="90487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 sz="1200" kern="1200">
              <a:solidFill>
                <a:prstClr val="black"/>
              </a:solidFill>
              <a:latin typeface="Times New Roman" pitchFamily="18" charset="0"/>
              <a:ea typeface="新細明體"/>
              <a:cs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68825" cy="3427412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1625"/>
          </a:xfrm>
          <a:noFill/>
          <a:ln/>
        </p:spPr>
        <p:txBody>
          <a:bodyPr lIns="90458" tIns="45228" rIns="90458" bIns="45228"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68825" cy="3427412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1625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/>
              <a:t>Hard to cool down to the</a:t>
            </a:r>
            <a:r>
              <a:rPr lang="en-US" altLang="zh-TW" baseline="0" dirty="0" smtClean="0"/>
              <a:t> ground state of motions</a:t>
            </a:r>
          </a:p>
          <a:p>
            <a:pPr eaLnBrk="1" hangingPunct="1"/>
            <a:r>
              <a:rPr lang="en-US" altLang="zh-TW" baseline="0" dirty="0" smtClean="0"/>
              <a:t>Applications: quantum logic spectroscopy</a:t>
            </a:r>
            <a:endParaRPr lang="zh-TW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E55E192-958C-4DC6-BE4B-067F44A13D4E}" type="slidenum">
              <a:rPr lang="en-US">
                <a:solidFill>
                  <a:prstClr val="black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58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523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523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DFACBA-B065-4825-8959-23F255EDEF21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E6A5DC-A025-423B-9EF9-0215CAB3D01E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36853-71F6-4C98-B087-3202489273BF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A98F83-3322-4577-A734-C21DDD23F9B6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C5EA77-D3DA-40DF-9C35-DCAA5964C301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974FEF-FF07-4337-9B79-C2EE486AEF83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A8A612-BB11-40A4-A65F-3885180AB720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2E7989-4DD3-478C-8F02-69AE59C78E21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93AAB7-CA22-4709-AAB3-CB7A2B99730C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960CF-6A78-4D75-B839-0E0A3853E7E4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FE7C29-F92C-4891-BE92-D7CB5C9FAEAD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99968-D99D-47F8-8250-222B603DEEA9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3CACA8-C452-4CC2-810E-B90ED94A9E5B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z="700"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z="1400"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1501A7B-5F09-4565-91E5-E536A40C6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C8C874-D97C-43F3-B63E-0F767E6C6F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D08265-F964-4D2E-BF32-FD503A2DB1A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0813"/>
            <a:ext cx="40132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420813"/>
            <a:ext cx="40132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D638C-FBDB-46EF-BBA9-9E8FFBEFC78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0A5130-8E1F-459A-845B-0C3FBB8EECD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1C7170-5D08-4DE5-BCE4-C0C819FBE45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3404D-B81F-4C83-A914-62C3EDC1A6A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A5ABE6-8BB5-4060-A193-5B7E88FD121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4130E2-4B50-459B-8677-E691B091F1D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6450F4-99C8-4E85-830F-EFBB931F286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0"/>
            <a:ext cx="20447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59817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71DB32-5F0B-4EDB-9F86-BD04A664096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0"/>
            <a:ext cx="7772400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20813"/>
            <a:ext cx="401320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2800" y="1420813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2800" y="3621088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355C87-EF10-4A1C-BB09-F785BDD92F4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0"/>
            <a:ext cx="7772400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20813"/>
            <a:ext cx="81788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21088"/>
            <a:ext cx="81788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E62314-3E9F-4CB0-AF3E-3A520007ECC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0"/>
            <a:ext cx="7772400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0813"/>
            <a:ext cx="401320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2800" y="1420813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2800" y="3621088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7C222E-3B9F-42B0-9CA5-297DA0C6DDD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23888" y="0"/>
            <a:ext cx="7772400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20813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2800" y="1420813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21088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2800" y="3621088"/>
            <a:ext cx="4013200" cy="204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5F5417-44A2-4B74-9D09-AAA2A6B5911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0"/>
            <a:ext cx="7772400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20813"/>
            <a:ext cx="401320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420813"/>
            <a:ext cx="401320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 smtClean="0"/>
            </a:lvl1pPr>
          </a:lstStyle>
          <a:p>
            <a:pPr>
              <a:defRPr/>
            </a:pPr>
            <a:r>
              <a:rPr lang="en-US">
                <a:solidFill>
                  <a:srgbClr val="5E574E"/>
                </a:solidFill>
              </a:rPr>
              <a:t>  </a:t>
            </a:r>
          </a:p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088E0A-696F-4992-883E-48D25995E9F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3EE34-F5C9-4AC7-8C31-A2C34B384C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A6C83-448D-49C9-A548-BB94882B4B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E8EED-6653-45FC-9678-448DD93B58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EC28-AEE4-4B51-9EFF-822016FC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7F749-9B08-4A2E-A67F-30A9D66F4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08290-1071-48D9-8E92-7E5D06A9E8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629EF-1B2B-4F20-BCC0-463FE7E5C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B400-AFC5-4F56-8708-00E3B04C1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6C513-4F2A-4C49-8CB2-89D5D642E9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B0D78C11-96EF-47FE-B0E1-310C0BE94F1F}" type="datetime1">
              <a:rPr lang="en-US" smtClean="0"/>
              <a:pPr/>
              <a:t>5/6/2010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NTHU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38447CB-215E-45EE-BF4F-23BFA6D43B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7E599-47C2-441A-A4D5-AAEC1D99B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F8F6F-47F8-4445-B7DA-731A80303B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effectLst>
            <a:outerShdw blurRad="63500" dist="127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3200" b="0" kern="1200" cap="none" baseline="0">
          <a:ln w="6350">
            <a:noFill/>
          </a:ln>
          <a:solidFill>
            <a:schemeClr val="bg1"/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F9F590-442D-4314-A5FB-B49B3FC1FCC8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888" y="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0813"/>
            <a:ext cx="8178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1" sz="700" b="0" smtClean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>
                <a:solidFill>
                  <a:srgbClr val="5E574E"/>
                </a:solidFill>
                <a:latin typeface="Arial" charset="0"/>
              </a:rPr>
              <a:t>  </a:t>
            </a:r>
          </a:p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1" sz="900" b="0" smtClean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1" sz="1400" b="0" smtClean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9EA711F-34B5-4CD8-BCC1-59F32C19F892}" type="slidenum">
              <a:rPr lang="en-US">
                <a:solidFill>
                  <a:srgbClr val="5E574E"/>
                </a:solidFill>
                <a:latin typeface="Arial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rgbClr val="0000FF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794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Monotype Sorts" pitchFamily="2" charset="2"/>
        <a:buChar char="l"/>
        <a:defRPr kumimoji="1" sz="2000">
          <a:solidFill>
            <a:srgbClr val="0000FF"/>
          </a:solidFill>
          <a:latin typeface="+mn-lt"/>
        </a:defRPr>
      </a:lvl2pPr>
      <a:lvl3pPr marL="74771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rgbClr val="FF0000"/>
          </a:solidFill>
          <a:latin typeface="+mn-lt"/>
        </a:defRPr>
      </a:lvl3pPr>
      <a:lvl4pPr marL="109061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4pPr>
      <a:lvl5pPr marL="143351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5pPr>
      <a:lvl6pPr marL="189071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6pPr>
      <a:lvl7pPr marL="234791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7pPr>
      <a:lvl8pPr marL="280511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8pPr>
      <a:lvl9pPr marL="326231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0A102-6CA0-4B09-BDAA-1C3BC75661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4995B-5E5B-42CD-B04D-86B10CE398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1349-55F9-4B13-A94A-D650C1D31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7.jpeg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4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gi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oleObject" Target="../embeddings/oleObject46.bin"/><Relationship Id="rId18" Type="http://schemas.openxmlformats.org/officeDocument/2006/relationships/oleObject" Target="../embeddings/oleObject5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0.gif"/><Relationship Id="rId12" Type="http://schemas.openxmlformats.org/officeDocument/2006/relationships/oleObject" Target="../embeddings/oleObject45.bin"/><Relationship Id="rId1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9.gif"/><Relationship Id="rId11" Type="http://schemas.openxmlformats.org/officeDocument/2006/relationships/image" Target="../media/image113.jpeg"/><Relationship Id="rId5" Type="http://schemas.openxmlformats.org/officeDocument/2006/relationships/image" Target="../media/image108.gif"/><Relationship Id="rId15" Type="http://schemas.openxmlformats.org/officeDocument/2006/relationships/oleObject" Target="../embeddings/oleObject48.bin"/><Relationship Id="rId10" Type="http://schemas.openxmlformats.org/officeDocument/2006/relationships/oleObject" Target="../embeddings/oleObject44.bin"/><Relationship Id="rId19" Type="http://schemas.openxmlformats.org/officeDocument/2006/relationships/oleObject" Target="../embeddings/oleObject52.bin"/><Relationship Id="rId4" Type="http://schemas.openxmlformats.org/officeDocument/2006/relationships/image" Target="../media/image107.gif"/><Relationship Id="rId9" Type="http://schemas.openxmlformats.org/officeDocument/2006/relationships/image" Target="../media/image112.gif"/><Relationship Id="rId14" Type="http://schemas.openxmlformats.org/officeDocument/2006/relationships/oleObject" Target="../embeddings/oleObject4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108.gif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8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5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oleObject" Target="../embeddings/oleObject69.bin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0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3.bin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2.bin"/><Relationship Id="rId15" Type="http://schemas.openxmlformats.org/officeDocument/2006/relationships/oleObject" Target="../embeddings/oleObject71.bin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6.bin"/><Relationship Id="rId14" Type="http://schemas.openxmlformats.org/officeDocument/2006/relationships/oleObject" Target="../embeddings/oleObject7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4.bin"/><Relationship Id="rId5" Type="http://schemas.openxmlformats.org/officeDocument/2006/relationships/oleObject" Target="../embeddings/oleObject73.bin"/><Relationship Id="rId4" Type="http://schemas.openxmlformats.org/officeDocument/2006/relationships/oleObject" Target="../embeddings/oleObject7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8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10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image" Target="../media/image145.png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46.wmf"/><Relationship Id="rId5" Type="http://schemas.openxmlformats.org/officeDocument/2006/relationships/oleObject" Target="../embeddings/oleObject83.bin"/><Relationship Id="rId10" Type="http://schemas.openxmlformats.org/officeDocument/2006/relationships/oleObject" Target="../embeddings/oleObject88.bin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2.bin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1.bin"/><Relationship Id="rId10" Type="http://schemas.openxmlformats.org/officeDocument/2006/relationships/oleObject" Target="../embeddings/oleObject96.bin"/><Relationship Id="rId4" Type="http://schemas.openxmlformats.org/officeDocument/2006/relationships/oleObject" Target="../embeddings/oleObject90.bin"/><Relationship Id="rId9" Type="http://schemas.openxmlformats.org/officeDocument/2006/relationships/oleObject" Target="../embeddings/oleObject9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4" Type="http://schemas.openxmlformats.org/officeDocument/2006/relationships/oleObject" Target="../embeddings/oleObject9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10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7.bin"/><Relationship Id="rId5" Type="http://schemas.openxmlformats.org/officeDocument/2006/relationships/oleObject" Target="../embeddings/oleObject106.bin"/><Relationship Id="rId4" Type="http://schemas.openxmlformats.org/officeDocument/2006/relationships/oleObject" Target="../embeddings/oleObject105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11.bin"/><Relationship Id="rId11" Type="http://schemas.openxmlformats.org/officeDocument/2006/relationships/image" Target="../media/image176.png"/><Relationship Id="rId5" Type="http://schemas.openxmlformats.org/officeDocument/2006/relationships/oleObject" Target="../embeddings/oleObject110.bin"/><Relationship Id="rId10" Type="http://schemas.openxmlformats.org/officeDocument/2006/relationships/image" Target="../media/image175.png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13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12.bin"/><Relationship Id="rId5" Type="http://schemas.openxmlformats.org/officeDocument/2006/relationships/image" Target="../media/image184.png"/><Relationship Id="rId10" Type="http://schemas.openxmlformats.org/officeDocument/2006/relationships/oleObject" Target="../embeddings/oleObject116.bin"/><Relationship Id="rId4" Type="http://schemas.openxmlformats.org/officeDocument/2006/relationships/image" Target="../media/image183.png"/><Relationship Id="rId9" Type="http://schemas.openxmlformats.org/officeDocument/2006/relationships/oleObject" Target="../embeddings/oleObject11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9.bin"/><Relationship Id="rId3" Type="http://schemas.openxmlformats.org/officeDocument/2006/relationships/image" Target="../media/image188.jpeg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90.jpeg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18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21.bin"/><Relationship Id="rId5" Type="http://schemas.openxmlformats.org/officeDocument/2006/relationships/oleObject" Target="../embeddings/oleObject120.bin"/><Relationship Id="rId4" Type="http://schemas.openxmlformats.org/officeDocument/2006/relationships/image" Target="../media/image194.jpeg"/><Relationship Id="rId9" Type="http://schemas.openxmlformats.org/officeDocument/2006/relationships/oleObject" Target="../embeddings/oleObject12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658" y="83820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  <a:effectLst>
                  <a:outerShdw blurRad="101600" dist="38100" dir="2700000" algn="tl" rotWithShape="0">
                    <a:schemeClr val="bg1">
                      <a:alpha val="20000"/>
                    </a:schemeClr>
                  </a:outerShdw>
                </a:effectLst>
              </a:rPr>
              <a:t>Quantum Simulation of </a:t>
            </a:r>
            <a:br>
              <a:rPr lang="en-US" sz="3200" b="0" dirty="0" smtClean="0">
                <a:solidFill>
                  <a:schemeClr val="bg1"/>
                </a:solidFill>
                <a:effectLst>
                  <a:outerShdw blurRad="101600" dist="38100" dir="2700000" algn="tl" rotWithShape="0">
                    <a:schemeClr val="bg1">
                      <a:alpha val="20000"/>
                    </a:schemeClr>
                  </a:outerShdw>
                </a:effectLst>
              </a:rPr>
            </a:br>
            <a:r>
              <a:rPr lang="en-US" sz="3200" b="0" dirty="0" smtClean="0">
                <a:solidFill>
                  <a:schemeClr val="bg1"/>
                </a:solidFill>
                <a:effectLst>
                  <a:outerShdw blurRad="101600" dist="38100" dir="2700000" algn="tl" rotWithShape="0">
                    <a:schemeClr val="bg1">
                      <a:alpha val="20000"/>
                    </a:schemeClr>
                  </a:outerShdw>
                </a:effectLst>
              </a:rPr>
              <a:t>Frustrated Magnets</a:t>
            </a:r>
            <a:endParaRPr lang="en-US" sz="3200" b="0" dirty="0">
              <a:solidFill>
                <a:schemeClr val="bg1"/>
              </a:solidFill>
              <a:effectLst>
                <a:outerShdw blurRad="101600" dist="38100" dir="2700000" algn="tl" rotWithShape="0">
                  <a:schemeClr val="bg1">
                    <a:alpha val="2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667000"/>
            <a:ext cx="6400800" cy="1600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Ming-</a:t>
            </a:r>
            <a:r>
              <a:rPr lang="en-US" b="1" dirty="0" err="1" smtClean="0">
                <a:solidFill>
                  <a:schemeClr val="bg1"/>
                </a:solidFill>
              </a:rPr>
              <a:t>Shien</a:t>
            </a:r>
            <a:r>
              <a:rPr lang="en-US" b="1" dirty="0" smtClean="0">
                <a:solidFill>
                  <a:schemeClr val="bg1"/>
                </a:solidFill>
              </a:rPr>
              <a:t> Chang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Institute of Atomic and Molecular Sciences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Academia </a:t>
            </a:r>
            <a:r>
              <a:rPr lang="en-US" sz="2600" dirty="0" err="1" smtClean="0">
                <a:solidFill>
                  <a:schemeClr val="bg1"/>
                </a:solidFill>
              </a:rPr>
              <a:t>Sinica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17" name="Picture 24" descr="JQI_LOGO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349596"/>
            <a:ext cx="990600" cy="92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UMD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991106"/>
            <a:ext cx="1595367" cy="156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sinic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239000"/>
            <a:ext cx="9144000" cy="1016000"/>
          </a:xfrm>
          <a:prstGeom prst="rect">
            <a:avLst/>
          </a:prstGeom>
          <a:noFill/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020196" y="4476690"/>
            <a:ext cx="29996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000" dirty="0" smtClean="0">
                <a:solidFill>
                  <a:srgbClr val="FF0000"/>
                </a:solidFill>
                <a:latin typeface="Trebuchet MS" pitchFamily="34" charset="0"/>
              </a:rPr>
              <a:t>www.iams.sinica.edu.tw</a:t>
            </a:r>
            <a:endParaRPr lang="en-US" altLang="zh-TW" sz="20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2" name="Picture 21" descr="Academy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787" y="5223507"/>
            <a:ext cx="1177293" cy="1177293"/>
          </a:xfrm>
          <a:prstGeom prst="rect">
            <a:avLst/>
          </a:prstGeom>
        </p:spPr>
      </p:pic>
      <p:pic>
        <p:nvPicPr>
          <p:cNvPr id="23" name="Picture 22" descr="IAMS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5332908"/>
            <a:ext cx="1219200" cy="958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81000" y="350838"/>
            <a:ext cx="8229600" cy="715962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US" altLang="zh-TW" sz="3200" b="0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ferromagnets</a:t>
            </a:r>
            <a:r>
              <a:rPr kumimoji="0" lang="en-US" altLang="zh-TW" sz="3200" b="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ordered </a:t>
            </a:r>
            <a:r>
              <a:rPr lang="en-US" altLang="zh-TW" sz="3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j-ea"/>
                <a:cs typeface="+mj-cs"/>
              </a:rPr>
              <a:t>or</a:t>
            </a:r>
            <a:r>
              <a:rPr kumimoji="0" lang="en-US" altLang="zh-TW" sz="3200" b="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disorder?</a:t>
            </a:r>
          </a:p>
        </p:txBody>
      </p:sp>
      <p:pic>
        <p:nvPicPr>
          <p:cNvPr id="1576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725" y="1143000"/>
            <a:ext cx="2200275" cy="241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38" y="1295400"/>
            <a:ext cx="3624262" cy="204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657717"/>
            <a:ext cx="2994023" cy="156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637" y="4657717"/>
            <a:ext cx="3052763" cy="157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886200" y="220980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267200" y="5343517"/>
            <a:ext cx="533400" cy="228600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90600" y="419100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Mechanism responsible for Hi-</a:t>
            </a:r>
            <a:r>
              <a:rPr lang="en-US" altLang="zh-TW" dirty="0" err="1" smtClean="0">
                <a:solidFill>
                  <a:srgbClr val="00B050"/>
                </a:solidFill>
              </a:rPr>
              <a:t>T</a:t>
            </a:r>
            <a:r>
              <a:rPr lang="en-US" altLang="zh-TW" baseline="-25000" dirty="0" err="1" smtClean="0">
                <a:solidFill>
                  <a:srgbClr val="00B050"/>
                </a:solidFill>
              </a:rPr>
              <a:t>c</a:t>
            </a:r>
            <a:r>
              <a:rPr lang="en-US" altLang="zh-TW" dirty="0" smtClean="0">
                <a:solidFill>
                  <a:srgbClr val="00B050"/>
                </a:solidFill>
              </a:rPr>
              <a:t> Superconductivity?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3922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Allows max fluctuations and stable lowest energy state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6400800"/>
            <a:ext cx="518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 Phase Transition, </a:t>
            </a:r>
            <a:r>
              <a:rPr lang="en-US" dirty="0" err="1" smtClean="0">
                <a:solidFill>
                  <a:srgbClr val="0000FF"/>
                </a:solidFill>
              </a:rPr>
              <a:t>Subir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Sachdev</a:t>
            </a:r>
            <a:r>
              <a:rPr lang="en-US" dirty="0" smtClean="0">
                <a:solidFill>
                  <a:srgbClr val="0000FF"/>
                </a:solidFill>
              </a:rPr>
              <a:t> (2004)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081"/>
          <p:cNvSpPr>
            <a:spLocks noChangeArrowheads="1"/>
          </p:cNvSpPr>
          <p:nvPr/>
        </p:nvSpPr>
        <p:spPr bwMode="auto">
          <a:xfrm>
            <a:off x="1219200" y="2057400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37050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 Spin Liquids </a:t>
            </a:r>
            <a:r>
              <a:rPr lang="en-US" sz="2000" dirty="0">
                <a:solidFill>
                  <a:srgbClr val="000000"/>
                </a:solidFill>
              </a:rPr>
              <a:t>– </a:t>
            </a:r>
            <a:r>
              <a:rPr lang="en-US" sz="2000" dirty="0" smtClean="0">
                <a:solidFill>
                  <a:srgbClr val="000000"/>
                </a:solidFill>
              </a:rPr>
              <a:t> a spin system with anti-ferromagnetic coupling, which has no long-range order, even at very low temperatures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Rectangle 2082"/>
          <p:cNvSpPr>
            <a:spLocks noChangeArrowheads="1"/>
          </p:cNvSpPr>
          <p:nvPr/>
        </p:nvSpPr>
        <p:spPr bwMode="auto">
          <a:xfrm>
            <a:off x="1143000" y="990600"/>
            <a:ext cx="678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3705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Magnetic Frustration </a:t>
            </a:r>
            <a:r>
              <a:rPr lang="en-US" sz="2000" dirty="0">
                <a:solidFill>
                  <a:srgbClr val="000000"/>
                </a:solidFill>
              </a:rPr>
              <a:t>–  competing (</a:t>
            </a:r>
            <a:r>
              <a:rPr lang="en-US" sz="2000" dirty="0" err="1">
                <a:solidFill>
                  <a:srgbClr val="000000"/>
                </a:solidFill>
              </a:rPr>
              <a:t>antiferromagnetic</a:t>
            </a:r>
            <a:r>
              <a:rPr lang="en-US" sz="2000" dirty="0">
                <a:solidFill>
                  <a:srgbClr val="000000"/>
                </a:solidFill>
              </a:rPr>
              <a:t>) interactions that result in highly degenerate ground states with large degrees of entanglement.</a:t>
            </a:r>
          </a:p>
        </p:txBody>
      </p:sp>
      <p:sp>
        <p:nvSpPr>
          <p:cNvPr id="25" name="Rectangle 2083"/>
          <p:cNvSpPr>
            <a:spLocks noChangeArrowheads="1"/>
          </p:cNvSpPr>
          <p:nvPr/>
        </p:nvSpPr>
        <p:spPr bwMode="auto">
          <a:xfrm>
            <a:off x="1219200" y="3099137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3705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Topological Order</a:t>
            </a:r>
            <a:r>
              <a:rPr lang="en-US" sz="2000" dirty="0">
                <a:solidFill>
                  <a:srgbClr val="000000"/>
                </a:solidFill>
              </a:rPr>
              <a:t> – where particle exchange can result in “</a:t>
            </a:r>
            <a:r>
              <a:rPr lang="en-US" sz="2000" dirty="0" err="1">
                <a:solidFill>
                  <a:srgbClr val="000000"/>
                </a:solidFill>
              </a:rPr>
              <a:t>anyonic</a:t>
            </a:r>
            <a:r>
              <a:rPr lang="en-US" sz="2000" dirty="0">
                <a:solidFill>
                  <a:srgbClr val="000000"/>
                </a:solidFill>
              </a:rPr>
              <a:t>” statistics that may have applications in fault-tolerant quantum computing.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04800" y="228600"/>
            <a:ext cx="8229600" cy="715962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latin typeface="+mj-lt"/>
                <a:ea typeface="+mj-ea"/>
                <a:cs typeface="+mj-cs"/>
              </a:rPr>
              <a:t>Exotic magnetic material</a:t>
            </a:r>
            <a:endParaRPr kumimoji="0" lang="en-US" altLang="zh-TW" sz="3200" b="0" i="0" u="none" strike="noStrike" kern="1200" cap="none" spc="0" normalizeH="0" baseline="0" noProof="0" dirty="0" smtClean="0">
              <a:ln w="6350">
                <a:noFill/>
              </a:ln>
              <a:solidFill>
                <a:schemeClr val="bg1"/>
              </a:solidFill>
              <a:effectLst>
                <a:outerShdw blurRad="127000" dist="50800" dir="2700000" algn="tl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170"/>
          <p:cNvGrpSpPr>
            <a:grpSpLocks/>
          </p:cNvGrpSpPr>
          <p:nvPr/>
        </p:nvGrpSpPr>
        <p:grpSpPr bwMode="auto">
          <a:xfrm>
            <a:off x="609600" y="4343400"/>
            <a:ext cx="2281557" cy="1981200"/>
            <a:chOff x="7239000" y="12420600"/>
            <a:chExt cx="2471062" cy="2572379"/>
          </a:xfrm>
        </p:grpSpPr>
        <p:sp>
          <p:nvSpPr>
            <p:cNvPr id="14" name="Isosceles Triangle 2137"/>
            <p:cNvSpPr>
              <a:spLocks noChangeArrowheads="1"/>
            </p:cNvSpPr>
            <p:nvPr/>
          </p:nvSpPr>
          <p:spPr bwMode="auto">
            <a:xfrm>
              <a:off x="7437398" y="12810544"/>
              <a:ext cx="1777644" cy="1462292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bg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4337050"/>
              <a:endParaRPr lang="en-US"/>
            </a:p>
          </p:txBody>
        </p:sp>
        <p:sp>
          <p:nvSpPr>
            <p:cNvPr id="15" name="TextBox 2138"/>
            <p:cNvSpPr txBox="1">
              <a:spLocks noChangeArrowheads="1"/>
            </p:cNvSpPr>
            <p:nvPr/>
          </p:nvSpPr>
          <p:spPr bwMode="auto">
            <a:xfrm rot="18047502">
              <a:off x="7392059" y="13048145"/>
              <a:ext cx="594963" cy="461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AF</a:t>
              </a:r>
            </a:p>
          </p:txBody>
        </p:sp>
        <p:sp>
          <p:nvSpPr>
            <p:cNvPr id="16" name="TextBox 2139"/>
            <p:cNvSpPr txBox="1">
              <a:spLocks noChangeArrowheads="1"/>
            </p:cNvSpPr>
            <p:nvPr/>
          </p:nvSpPr>
          <p:spPr bwMode="auto">
            <a:xfrm rot="3430852">
              <a:off x="8687343" y="13050138"/>
              <a:ext cx="594963" cy="461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AF</a:t>
              </a:r>
            </a:p>
          </p:txBody>
        </p:sp>
        <p:sp>
          <p:nvSpPr>
            <p:cNvPr id="17" name="TextBox 2140"/>
            <p:cNvSpPr txBox="1">
              <a:spLocks noChangeArrowheads="1"/>
            </p:cNvSpPr>
            <p:nvPr/>
          </p:nvSpPr>
          <p:spPr bwMode="auto">
            <a:xfrm>
              <a:off x="7933392" y="14272836"/>
              <a:ext cx="595108" cy="46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AF</a:t>
              </a:r>
            </a:p>
          </p:txBody>
        </p:sp>
        <p:sp>
          <p:nvSpPr>
            <p:cNvPr id="19" name="AutoShape 183"/>
            <p:cNvSpPr>
              <a:spLocks noChangeArrowheads="1"/>
            </p:cNvSpPr>
            <p:nvPr/>
          </p:nvSpPr>
          <p:spPr bwMode="auto">
            <a:xfrm>
              <a:off x="8131790" y="12420600"/>
              <a:ext cx="388646" cy="822344"/>
            </a:xfrm>
            <a:prstGeom prst="upArrow">
              <a:avLst>
                <a:gd name="adj1" fmla="val 50000"/>
                <a:gd name="adj2" fmla="val 55004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0" name="AutoShape 184"/>
            <p:cNvSpPr>
              <a:spLocks noChangeArrowheads="1"/>
            </p:cNvSpPr>
            <p:nvPr/>
          </p:nvSpPr>
          <p:spPr bwMode="auto">
            <a:xfrm flipV="1">
              <a:off x="7239000" y="13882892"/>
              <a:ext cx="388646" cy="822344"/>
            </a:xfrm>
            <a:prstGeom prst="upArrow">
              <a:avLst>
                <a:gd name="adj1" fmla="val 50000"/>
                <a:gd name="adj2" fmla="val 55004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4" name="Text Box 188"/>
            <p:cNvSpPr txBox="1">
              <a:spLocks noChangeArrowheads="1"/>
            </p:cNvSpPr>
            <p:nvPr/>
          </p:nvSpPr>
          <p:spPr bwMode="auto">
            <a:xfrm>
              <a:off x="8889047" y="13706509"/>
              <a:ext cx="821015" cy="1286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337050"/>
              <a:r>
                <a:rPr lang="en-US" sz="8000" b="1" dirty="0">
                  <a:solidFill>
                    <a:srgbClr val="008000"/>
                  </a:solidFill>
                </a:rPr>
                <a:t>?</a:t>
              </a:r>
            </a:p>
          </p:txBody>
        </p:sp>
      </p:grpSp>
      <p:pic>
        <p:nvPicPr>
          <p:cNvPr id="32" name="Picture 2834" descr="http://online.itp.ucsb.edu/online/colloq/kitaev1/oh/07.gif"/>
          <p:cNvPicPr>
            <a:picLocks noChangeAspect="1" noChangeArrowheads="1"/>
          </p:cNvPicPr>
          <p:nvPr/>
        </p:nvPicPr>
        <p:blipFill>
          <a:blip r:embed="rId3" cstate="print"/>
          <a:srcRect l="1431" t="15555" r="11270" b="58888"/>
          <a:stretch>
            <a:fillRect/>
          </a:stretch>
        </p:blipFill>
        <p:spPr bwMode="auto">
          <a:xfrm>
            <a:off x="5340087" y="4495800"/>
            <a:ext cx="3346713" cy="12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2136"/>
          <p:cNvSpPr txBox="1">
            <a:spLocks noChangeArrowheads="1"/>
          </p:cNvSpPr>
          <p:nvPr/>
        </p:nvSpPr>
        <p:spPr bwMode="auto">
          <a:xfrm>
            <a:off x="6063968" y="5791200"/>
            <a:ext cx="2089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“</a:t>
            </a:r>
            <a:r>
              <a:rPr lang="en-US" sz="2000" dirty="0" err="1">
                <a:solidFill>
                  <a:schemeClr val="bg1"/>
                </a:solidFill>
              </a:rPr>
              <a:t>Kitaev</a:t>
            </a:r>
            <a:r>
              <a:rPr lang="en-US" sz="2000" dirty="0">
                <a:solidFill>
                  <a:schemeClr val="bg1"/>
                </a:solidFill>
              </a:rPr>
              <a:t> Lattice”</a:t>
            </a:r>
          </a:p>
        </p:txBody>
      </p:sp>
      <p:pic>
        <p:nvPicPr>
          <p:cNvPr id="34" name="Picture 2842" descr="http://www.sciencemag.org/content/vol309/issue5741/images/large/309_1697_F1.jpeg"/>
          <p:cNvPicPr>
            <a:picLocks noChangeAspect="1" noChangeArrowheads="1"/>
          </p:cNvPicPr>
          <p:nvPr/>
        </p:nvPicPr>
        <p:blipFill>
          <a:blip r:embed="rId4" cstate="print"/>
          <a:srcRect l="51952" t="11479" r="169" b="11034"/>
          <a:stretch>
            <a:fillRect/>
          </a:stretch>
        </p:blipFill>
        <p:spPr bwMode="auto">
          <a:xfrm rot="5400000">
            <a:off x="3349301" y="4327512"/>
            <a:ext cx="1359210" cy="16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6486" y="122238"/>
            <a:ext cx="8229600" cy="715962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320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latin typeface="Lucida Sans"/>
                <a:ea typeface="微軟正黑體"/>
              </a:rPr>
              <a:t>Modeling quantum magnets</a:t>
            </a:r>
          </a:p>
        </p:txBody>
      </p:sp>
      <p:graphicFrame>
        <p:nvGraphicFramePr>
          <p:cNvPr id="17" name="Object 25"/>
          <p:cNvGraphicFramePr>
            <a:graphicFrameLocks noChangeAspect="1"/>
          </p:cNvGraphicFramePr>
          <p:nvPr/>
        </p:nvGraphicFramePr>
        <p:xfrm>
          <a:off x="609600" y="-914400"/>
          <a:ext cx="7826357" cy="714646"/>
        </p:xfrm>
        <a:graphic>
          <a:graphicData uri="http://schemas.openxmlformats.org/presentationml/2006/ole">
            <p:oleObj spid="_x0000_s1172482" name="Equation" r:id="rId4" imgW="3060360" imgH="279360" progId="Equation.DSMT4">
              <p:embed/>
            </p:oleObj>
          </a:graphicData>
        </a:graphic>
      </p:graphicFrame>
      <p:graphicFrame>
        <p:nvGraphicFramePr>
          <p:cNvPr id="18" name="Object 31"/>
          <p:cNvGraphicFramePr>
            <a:graphicFrameLocks noChangeAspect="1"/>
          </p:cNvGraphicFramePr>
          <p:nvPr/>
        </p:nvGraphicFramePr>
        <p:xfrm>
          <a:off x="4381500" y="2332038"/>
          <a:ext cx="3086100" cy="715962"/>
        </p:xfrm>
        <a:graphic>
          <a:graphicData uri="http://schemas.openxmlformats.org/presentationml/2006/ole">
            <p:oleObj spid="_x0000_s1172483" name="Equation" r:id="rId5" imgW="1206360" imgH="279360" progId="Equation.DSMT4">
              <p:embed/>
            </p:oleObj>
          </a:graphicData>
        </a:graphic>
      </p:graphicFrame>
      <p:graphicFrame>
        <p:nvGraphicFramePr>
          <p:cNvPr id="19" name="Object 32"/>
          <p:cNvGraphicFramePr>
            <a:graphicFrameLocks noChangeAspect="1"/>
          </p:cNvGraphicFramePr>
          <p:nvPr/>
        </p:nvGraphicFramePr>
        <p:xfrm>
          <a:off x="4386942" y="1265315"/>
          <a:ext cx="3220865" cy="715885"/>
        </p:xfrm>
        <a:graphic>
          <a:graphicData uri="http://schemas.openxmlformats.org/presentationml/2006/ole">
            <p:oleObj spid="_x0000_s1172484" name="Equation" r:id="rId6" imgW="1257120" imgH="279360" progId="Equation.DSMT4">
              <p:embed/>
            </p:oleObj>
          </a:graphicData>
        </a:graphic>
      </p:graphicFrame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336551" y="-1371600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649788">
              <a:spcBef>
                <a:spcPct val="50000"/>
              </a:spcBef>
              <a:buFont typeface="Arial" charset="0"/>
              <a:buChar char="•"/>
            </a:pP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Generalized system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363538" y="2379468"/>
            <a:ext cx="2760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649788">
              <a:spcBef>
                <a:spcPct val="50000"/>
              </a:spcBef>
              <a:buFont typeface="Arial" charset="0"/>
              <a:buChar char="•"/>
            </a:pP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XY </a:t>
            </a:r>
            <a:r>
              <a:rPr lang="en-US" altLang="ko-KR" sz="2000" dirty="0" smtClean="0">
                <a:solidFill>
                  <a:srgbClr val="000000"/>
                </a:solidFill>
                <a:ea typeface="굴림" charset="-127"/>
              </a:rPr>
              <a:t>model:</a:t>
            </a:r>
            <a:endParaRPr lang="en-US" altLang="ko-KR" sz="20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304800" y="1295400"/>
            <a:ext cx="426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649788">
              <a:spcBef>
                <a:spcPct val="50000"/>
              </a:spcBef>
              <a:buFont typeface="Arial" charset="0"/>
              <a:buChar char="•"/>
            </a:pP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en-US" altLang="ko-KR" sz="2000" dirty="0" err="1">
                <a:solidFill>
                  <a:srgbClr val="000000"/>
                </a:solidFill>
                <a:ea typeface="굴림" charset="-127"/>
              </a:rPr>
              <a:t>Ising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ea typeface="굴림" charset="-127"/>
              </a:rPr>
              <a:t>spins 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in transverse B </a:t>
            </a:r>
            <a:r>
              <a:rPr lang="en-US" altLang="ko-KR" sz="2000" dirty="0" smtClean="0">
                <a:solidFill>
                  <a:srgbClr val="000000"/>
                </a:solidFill>
                <a:ea typeface="굴림" charset="-127"/>
              </a:rPr>
              <a:t>field:</a:t>
            </a:r>
            <a:endParaRPr lang="en-US" altLang="ko-KR" sz="20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38600" y="4526470"/>
            <a:ext cx="502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/>
                </a:solidFill>
                <a:ea typeface="新細明體" pitchFamily="18" charset="-120"/>
              </a:rPr>
              <a:t> Provided tunable spin-spin interactions: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    Strength, 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    Sign (</a:t>
            </a:r>
            <a:r>
              <a:rPr lang="en-US" altLang="zh-TW" sz="2000" dirty="0" err="1" smtClean="0">
                <a:solidFill>
                  <a:srgbClr val="FF0000"/>
                </a:solidFill>
                <a:ea typeface="新細明體" pitchFamily="18" charset="-120"/>
              </a:rPr>
              <a:t>ferro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 or anti-</a:t>
            </a:r>
            <a:r>
              <a:rPr lang="en-US" altLang="zh-TW" sz="2000" dirty="0" err="1" smtClean="0">
                <a:solidFill>
                  <a:srgbClr val="FF0000"/>
                </a:solidFill>
                <a:ea typeface="新細明體" pitchFamily="18" charset="-120"/>
              </a:rPr>
              <a:t>ferro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), 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    Range,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    Coupling graph (geometry).</a:t>
            </a:r>
            <a:endParaRPr lang="ko-KR" altLang="en-US" sz="2000" dirty="0">
              <a:solidFill>
                <a:srgbClr val="FF0000"/>
              </a:solidFill>
              <a:ea typeface="굴림" charset="-127"/>
            </a:endParaRPr>
          </a:p>
        </p:txBody>
      </p:sp>
      <p:sp>
        <p:nvSpPr>
          <p:cNvPr id="27" name="Rectangle 1078"/>
          <p:cNvSpPr>
            <a:spLocks noChangeArrowheads="1"/>
          </p:cNvSpPr>
          <p:nvPr/>
        </p:nvSpPr>
        <p:spPr bwMode="auto">
          <a:xfrm>
            <a:off x="609600" y="70104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649788">
              <a:buFontTx/>
              <a:buChar char="•"/>
            </a:pPr>
            <a:r>
              <a:rPr lang="en-US" altLang="ko-KR" sz="2400" dirty="0" smtClean="0">
                <a:solidFill>
                  <a:srgbClr val="000000"/>
                </a:solidFill>
                <a:ea typeface="굴림" charset="-127"/>
              </a:rPr>
              <a:t>Detection- </a:t>
            </a:r>
            <a:r>
              <a:rPr lang="en-US" altLang="ko-KR" sz="2400" dirty="0">
                <a:solidFill>
                  <a:srgbClr val="000000"/>
                </a:solidFill>
                <a:ea typeface="굴림" charset="-127"/>
              </a:rPr>
              <a:t>State tomography, Parity measurement</a:t>
            </a:r>
          </a:p>
          <a:p>
            <a:pPr defTabSz="4649788"/>
            <a:r>
              <a:rPr lang="en-US" altLang="ko-KR" dirty="0">
                <a:solidFill>
                  <a:srgbClr val="000000"/>
                </a:solidFill>
                <a:ea typeface="굴림" charset="-127"/>
              </a:rPr>
              <a:t>             </a:t>
            </a:r>
            <a:r>
              <a:rPr lang="en-US" altLang="ko-KR" dirty="0">
                <a:solidFill>
                  <a:srgbClr val="862D00"/>
                </a:solidFill>
                <a:ea typeface="굴림" charset="-127"/>
              </a:rPr>
              <a:t>The detection efficiency is 95%, can be almost 100%, in principle.</a:t>
            </a:r>
          </a:p>
        </p:txBody>
      </p:sp>
      <p:sp>
        <p:nvSpPr>
          <p:cNvPr id="28" name="Rectangle 1078"/>
          <p:cNvSpPr>
            <a:spLocks noChangeArrowheads="1"/>
          </p:cNvSpPr>
          <p:nvPr/>
        </p:nvSpPr>
        <p:spPr bwMode="auto">
          <a:xfrm>
            <a:off x="381000" y="4495800"/>
            <a:ext cx="3429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649788">
              <a:buFontTx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  <a:ea typeface="굴림" charset="-127"/>
              </a:rPr>
              <a:t>Possible Observations</a:t>
            </a:r>
            <a:endParaRPr lang="en-US" altLang="ko-KR" sz="2000" dirty="0">
              <a:solidFill>
                <a:schemeClr val="bg1"/>
              </a:solidFill>
              <a:ea typeface="굴림" charset="-127"/>
            </a:endParaRPr>
          </a:p>
          <a:p>
            <a:pPr defTabSz="4649788"/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   </a:t>
            </a:r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Quantum phase transition</a:t>
            </a:r>
          </a:p>
          <a:p>
            <a:pPr defTabSz="4649788"/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     </a:t>
            </a:r>
            <a:r>
              <a:rPr lang="en-US" altLang="ko-KR" sz="2000" dirty="0" smtClean="0">
                <a:solidFill>
                  <a:srgbClr val="FF0000"/>
                </a:solidFill>
                <a:ea typeface="굴림" charset="-127"/>
              </a:rPr>
              <a:t>Spin </a:t>
            </a:r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frustration </a:t>
            </a:r>
          </a:p>
          <a:p>
            <a:pPr defTabSz="4649788"/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     </a:t>
            </a:r>
            <a:r>
              <a:rPr lang="en-US" altLang="ko-KR" sz="2000" dirty="0" smtClean="0">
                <a:solidFill>
                  <a:srgbClr val="FF0000"/>
                </a:solidFill>
                <a:ea typeface="굴림" charset="-127"/>
              </a:rPr>
              <a:t>Complex </a:t>
            </a:r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entangled states</a:t>
            </a:r>
          </a:p>
        </p:txBody>
      </p:sp>
      <p:graphicFrame>
        <p:nvGraphicFramePr>
          <p:cNvPr id="29" name="Object 31"/>
          <p:cNvGraphicFramePr>
            <a:graphicFrameLocks noChangeAspect="1"/>
          </p:cNvGraphicFramePr>
          <p:nvPr/>
        </p:nvGraphicFramePr>
        <p:xfrm>
          <a:off x="4343400" y="3260114"/>
          <a:ext cx="4289112" cy="715886"/>
        </p:xfrm>
        <a:graphic>
          <a:graphicData uri="http://schemas.openxmlformats.org/presentationml/2006/ole">
            <p:oleObj spid="_x0000_s1172485" name="Equation" r:id="rId7" imgW="1676160" imgH="279360" progId="Equation.DSMT4">
              <p:embed/>
            </p:oleObj>
          </a:graphicData>
        </a:graphic>
      </p:graphicFrame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381000" y="3366400"/>
            <a:ext cx="5638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649788">
              <a:spcBef>
                <a:spcPct val="50000"/>
              </a:spcBef>
              <a:buFont typeface="Arial" charset="0"/>
              <a:buChar char="•"/>
            </a:pP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ea typeface="굴림" charset="-127"/>
              </a:rPr>
              <a:t>XXZ model :</a:t>
            </a:r>
          </a:p>
          <a:p>
            <a:pPr defTabSz="4649788">
              <a:spcBef>
                <a:spcPct val="50000"/>
              </a:spcBef>
            </a:pPr>
            <a:endParaRPr lang="en-US" altLang="ko-KR" sz="1000" dirty="0" smtClean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3400" y="3928646"/>
            <a:ext cx="594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649788">
              <a:spcBef>
                <a:spcPct val="50000"/>
              </a:spcBef>
            </a:pP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(~ Bose-Hubbard under Holstein-</a:t>
            </a:r>
            <a:r>
              <a:rPr lang="en-US" altLang="ko-KR" sz="1600" dirty="0" err="1" smtClean="0">
                <a:solidFill>
                  <a:srgbClr val="000000"/>
                </a:solidFill>
                <a:ea typeface="굴림" charset="-127"/>
              </a:rPr>
              <a:t>Primakoff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transformation)</a:t>
            </a:r>
            <a:endParaRPr lang="en-US" altLang="ko-KR" sz="16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96228" y="1219200"/>
            <a:ext cx="33528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  <a:effectLst>
            <a:outerShdw blurRad="25400" dist="25400" dir="5400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</a:rPr>
              <a:t>Solving a complex quantum system is difficult</a:t>
            </a:r>
            <a:endParaRPr lang="en-US" sz="2800" dirty="0">
              <a:effectLst>
                <a:outerShdw blurRad="127000" dist="50800" dir="270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154575" y="274320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spin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3096" name="Object 24"/>
          <p:cNvGraphicFramePr>
            <a:graphicFrameLocks noChangeAspect="1"/>
          </p:cNvGraphicFramePr>
          <p:nvPr/>
        </p:nvGraphicFramePr>
        <p:xfrm>
          <a:off x="3059575" y="2484700"/>
          <a:ext cx="1841759" cy="838200"/>
        </p:xfrm>
        <a:graphic>
          <a:graphicData uri="http://schemas.openxmlformats.org/presentationml/2006/ole">
            <p:oleObj spid="_x0000_s1419266" name="方程式" r:id="rId3" imgW="787320" imgH="482400" progId="Equation.3">
              <p:embed/>
            </p:oleObj>
          </a:graphicData>
        </a:graphic>
      </p:graphicFrame>
      <p:graphicFrame>
        <p:nvGraphicFramePr>
          <p:cNvPr id="1880071" name="Object 7"/>
          <p:cNvGraphicFramePr>
            <a:graphicFrameLocks noChangeAspect="1"/>
          </p:cNvGraphicFramePr>
          <p:nvPr/>
        </p:nvGraphicFramePr>
        <p:xfrm>
          <a:off x="6172200" y="2713300"/>
          <a:ext cx="2052638" cy="465138"/>
        </p:xfrm>
        <a:graphic>
          <a:graphicData uri="http://schemas.openxmlformats.org/presentationml/2006/ole">
            <p:oleObj spid="_x0000_s1419267" name="Equation" r:id="rId4" imgW="787320" imgH="241200" progId="Equation.DSMT4">
              <p:embed/>
            </p:oleObj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166150" y="397880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 spins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5" name="Object 24"/>
          <p:cNvGraphicFramePr>
            <a:graphicFrameLocks noChangeAspect="1"/>
          </p:cNvGraphicFramePr>
          <p:nvPr/>
        </p:nvGraphicFramePr>
        <p:xfrm>
          <a:off x="3124200" y="3463725"/>
          <a:ext cx="1828800" cy="1498909"/>
        </p:xfrm>
        <a:graphic>
          <a:graphicData uri="http://schemas.openxmlformats.org/presentationml/2006/ole">
            <p:oleObj spid="_x0000_s1419268" name="方程式" r:id="rId5" imgW="850680" imgH="939600" progId="Equation.3">
              <p:embed/>
            </p:oleObj>
          </a:graphicData>
        </a:graphic>
      </p:graphicFrame>
      <p:graphicFrame>
        <p:nvGraphicFramePr>
          <p:cNvPr id="1880073" name="Object 9"/>
          <p:cNvGraphicFramePr>
            <a:graphicFrameLocks noChangeAspect="1"/>
          </p:cNvGraphicFramePr>
          <p:nvPr/>
        </p:nvGraphicFramePr>
        <p:xfrm>
          <a:off x="6154738" y="3967225"/>
          <a:ext cx="2119312" cy="465138"/>
        </p:xfrm>
        <a:graphic>
          <a:graphicData uri="http://schemas.openxmlformats.org/presentationml/2006/ole">
            <p:oleObj spid="_x0000_s1419269" name="方程式" r:id="rId6" imgW="812520" imgH="241200" progId="Equation.3">
              <p:embed/>
            </p:oleObj>
          </a:graphicData>
        </a:graphic>
      </p:graphicFrame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143000" y="5181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30 spins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880074" name="Object 10"/>
          <p:cNvGraphicFramePr>
            <a:graphicFrameLocks noChangeAspect="1"/>
          </p:cNvGraphicFramePr>
          <p:nvPr/>
        </p:nvGraphicFramePr>
        <p:xfrm>
          <a:off x="2819400" y="5105400"/>
          <a:ext cx="2616200" cy="541338"/>
        </p:xfrm>
        <a:graphic>
          <a:graphicData uri="http://schemas.openxmlformats.org/presentationml/2006/ole">
            <p:oleObj spid="_x0000_s1419270" name="Equation" r:id="rId7" imgW="1002960" imgH="279360" progId="Equation.DSMT4">
              <p:embed/>
            </p:oleObj>
          </a:graphicData>
        </a:graphic>
      </p:graphicFrame>
      <p:graphicFrame>
        <p:nvGraphicFramePr>
          <p:cNvPr id="1880075" name="Object 11"/>
          <p:cNvGraphicFramePr>
            <a:graphicFrameLocks noChangeAspect="1"/>
          </p:cNvGraphicFramePr>
          <p:nvPr/>
        </p:nvGraphicFramePr>
        <p:xfrm>
          <a:off x="5938837" y="5113338"/>
          <a:ext cx="2747963" cy="465138"/>
        </p:xfrm>
        <a:graphic>
          <a:graphicData uri="http://schemas.openxmlformats.org/presentationml/2006/ole">
            <p:oleObj spid="_x0000_s1419271" name="方程式" r:id="rId8" imgW="1054080" imgH="241200" progId="Equation.3">
              <p:embed/>
            </p:oleObj>
          </a:graphicData>
        </a:graphic>
      </p:graphicFrame>
      <p:graphicFrame>
        <p:nvGraphicFramePr>
          <p:cNvPr id="1880076" name="Object 12"/>
          <p:cNvGraphicFramePr>
            <a:graphicFrameLocks noChangeAspect="1"/>
          </p:cNvGraphicFramePr>
          <p:nvPr/>
        </p:nvGraphicFramePr>
        <p:xfrm>
          <a:off x="712788" y="990600"/>
          <a:ext cx="3903662" cy="515938"/>
        </p:xfrm>
        <a:graphic>
          <a:graphicData uri="http://schemas.openxmlformats.org/presentationml/2006/ole">
            <p:oleObj spid="_x0000_s1419272" name="方程式" r:id="rId9" imgW="1498320" imgH="266400" progId="Equation.3">
              <p:embed/>
            </p:oleObj>
          </a:graphicData>
        </a:graphic>
      </p:graphicFrame>
      <p:graphicFrame>
        <p:nvGraphicFramePr>
          <p:cNvPr id="1880077" name="Object 13"/>
          <p:cNvGraphicFramePr>
            <a:graphicFrameLocks noChangeAspect="1"/>
          </p:cNvGraphicFramePr>
          <p:nvPr/>
        </p:nvGraphicFramePr>
        <p:xfrm>
          <a:off x="1554163" y="1573212"/>
          <a:ext cx="4741862" cy="712788"/>
        </p:xfrm>
        <a:graphic>
          <a:graphicData uri="http://schemas.openxmlformats.org/presentationml/2006/ole">
            <p:oleObj spid="_x0000_s1419273" name="方程式" r:id="rId10" imgW="1942920" imgH="393480" progId="Equation.3">
              <p:embed/>
            </p:oleObj>
          </a:graphicData>
        </a:graphic>
      </p:graphicFrame>
      <p:sp>
        <p:nvSpPr>
          <p:cNvPr id="22" name="文字方塊 21"/>
          <p:cNvSpPr txBox="1"/>
          <p:nvPr/>
        </p:nvSpPr>
        <p:spPr>
          <a:xfrm>
            <a:off x="685800" y="1752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where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94775" y="2426825"/>
            <a:ext cx="1143000" cy="3352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743200" y="2415250"/>
            <a:ext cx="6019800" cy="337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352800" y="6031375"/>
            <a:ext cx="5410200" cy="646331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548640" lvl="0" indent="-411480">
              <a:spcBef>
                <a:spcPct val="20000"/>
              </a:spcBef>
              <a:buClr>
                <a:prstClr val="black"/>
              </a:buClr>
              <a:buSzPct val="65000"/>
              <a:defRPr/>
            </a:pPr>
            <a:r>
              <a:rPr lang="en-US" altLang="zh-TW" dirty="0" smtClean="0">
                <a:solidFill>
                  <a:prstClr val="black"/>
                </a:solidFill>
              </a:rPr>
              <a:t>a problem-specific quantum simulator or a universal quantum computer.</a:t>
            </a:r>
          </a:p>
        </p:txBody>
      </p:sp>
      <p:pic>
        <p:nvPicPr>
          <p:cNvPr id="1419274" name="Picture 10" descr="C:\Users\chang\Desktop\superman_20logo-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5990844"/>
            <a:ext cx="991748" cy="714756"/>
          </a:xfrm>
          <a:prstGeom prst="rect">
            <a:avLst/>
          </a:prstGeom>
          <a:noFill/>
        </p:spPr>
      </p:pic>
      <p:pic>
        <p:nvPicPr>
          <p:cNvPr id="19" name="Picture 10" descr="C:\Users\chang\Desktop\superman_20logo-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2133600" y="5996650"/>
            <a:ext cx="991748" cy="714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1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1173" name="Object 5"/>
          <p:cNvGraphicFramePr>
            <a:graphicFrameLocks noChangeAspect="1"/>
          </p:cNvGraphicFramePr>
          <p:nvPr/>
        </p:nvGraphicFramePr>
        <p:xfrm>
          <a:off x="5008223" y="1603375"/>
          <a:ext cx="1749425" cy="682625"/>
        </p:xfrm>
        <a:graphic>
          <a:graphicData uri="http://schemas.openxmlformats.org/presentationml/2006/ole">
            <p:oleObj spid="_x0000_s1171460" name="Equation" r:id="rId3" imgW="914400" imgH="355320" progId="Equation.DSMT4">
              <p:embed/>
            </p:oleObj>
          </a:graphicData>
        </a:graphic>
      </p:graphicFrame>
      <p:pic>
        <p:nvPicPr>
          <p:cNvPr id="5123" name="Picture 13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206" y="3678604"/>
            <a:ext cx="6386794" cy="211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1311"/>
          <p:cNvSpPr txBox="1">
            <a:spLocks noChangeArrowheads="1"/>
          </p:cNvSpPr>
          <p:nvPr/>
        </p:nvSpPr>
        <p:spPr bwMode="auto">
          <a:xfrm>
            <a:off x="1905000" y="5867400"/>
            <a:ext cx="42912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649788"/>
            <a:r>
              <a:rPr lang="en-US" altLang="ko-KR" sz="1600" dirty="0" smtClean="0">
                <a:solidFill>
                  <a:srgbClr val="0000FF"/>
                </a:solidFill>
                <a:ea typeface="굴림" pitchFamily="34" charset="-127"/>
              </a:rPr>
              <a:t>Illustration from Lloyd</a:t>
            </a:r>
            <a:r>
              <a:rPr lang="en-US" altLang="ko-KR" sz="1600" dirty="0">
                <a:solidFill>
                  <a:srgbClr val="0000FF"/>
                </a:solidFill>
                <a:ea typeface="굴림" pitchFamily="34" charset="-127"/>
              </a:rPr>
              <a:t>, Science v.319, 1209 (08)</a:t>
            </a:r>
          </a:p>
        </p:txBody>
      </p:sp>
      <p:sp>
        <p:nvSpPr>
          <p:cNvPr id="5125" name="Text Box 1347"/>
          <p:cNvSpPr txBox="1">
            <a:spLocks noChangeArrowheads="1"/>
          </p:cNvSpPr>
          <p:nvPr/>
        </p:nvSpPr>
        <p:spPr bwMode="auto">
          <a:xfrm>
            <a:off x="304800" y="914400"/>
            <a:ext cx="830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49788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altLang="ko-KR" sz="2400" b="1" dirty="0" err="1" smtClean="0">
                <a:solidFill>
                  <a:srgbClr val="000000"/>
                </a:solidFill>
                <a:ea typeface="굴림" pitchFamily="34" charset="-127"/>
              </a:rPr>
              <a:t>Ising</a:t>
            </a:r>
            <a:r>
              <a:rPr lang="en-US" altLang="ko-KR" sz="2400" b="1" dirty="0" smtClean="0">
                <a:solidFill>
                  <a:srgbClr val="000000"/>
                </a:solidFill>
                <a:ea typeface="굴림" pitchFamily="34" charset="-127"/>
              </a:rPr>
              <a:t> spins </a:t>
            </a:r>
            <a:r>
              <a:rPr lang="en-US" altLang="ko-KR" sz="2400" dirty="0" smtClean="0">
                <a:solidFill>
                  <a:srgbClr val="000000"/>
                </a:solidFill>
                <a:ea typeface="굴림" pitchFamily="34" charset="-127"/>
              </a:rPr>
              <a:t>– two-level atoms</a:t>
            </a:r>
            <a:endParaRPr lang="en-US" altLang="ko-KR" sz="2400" dirty="0">
              <a:solidFill>
                <a:srgbClr val="000000"/>
              </a:solidFill>
              <a:ea typeface="굴림" pitchFamily="34" charset="-127"/>
            </a:endParaRPr>
          </a:p>
        </p:txBody>
      </p:sp>
      <p:graphicFrame>
        <p:nvGraphicFramePr>
          <p:cNvPr id="5133" name="Object 110"/>
          <p:cNvGraphicFramePr>
            <a:graphicFrameLocks noChangeAspect="1"/>
          </p:cNvGraphicFramePr>
          <p:nvPr/>
        </p:nvGraphicFramePr>
        <p:xfrm>
          <a:off x="4419600" y="2535205"/>
          <a:ext cx="2057400" cy="665195"/>
        </p:xfrm>
        <a:graphic>
          <a:graphicData uri="http://schemas.openxmlformats.org/presentationml/2006/ole">
            <p:oleObj spid="_x0000_s1171458" name="Equation" r:id="rId5" imgW="1104840" imgH="355320" progId="Equation.DSMT4">
              <p:embed/>
            </p:oleObj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52400"/>
            <a:ext cx="9144000" cy="715962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altLang="zh-TW" sz="320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latin typeface="Lucida Sans"/>
                <a:ea typeface="微軟正黑體"/>
              </a:rPr>
              <a:t>Quantum simulator ~ problem specific quantum computer</a:t>
            </a:r>
          </a:p>
        </p:txBody>
      </p:sp>
      <p:graphicFrame>
        <p:nvGraphicFramePr>
          <p:cNvPr id="594947" name="Object 110"/>
          <p:cNvGraphicFramePr>
            <a:graphicFrameLocks noChangeAspect="1"/>
          </p:cNvGraphicFramePr>
          <p:nvPr/>
        </p:nvGraphicFramePr>
        <p:xfrm>
          <a:off x="3048000" y="1600889"/>
          <a:ext cx="1884023" cy="656387"/>
        </p:xfrm>
        <a:graphic>
          <a:graphicData uri="http://schemas.openxmlformats.org/presentationml/2006/ole">
            <p:oleObj spid="_x0000_s1171459" name="Equation" r:id="rId6" imgW="990360" imgH="342720" progId="Equation.DSMT4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3674723" y="1685776"/>
            <a:ext cx="533400" cy="3048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427323" y="1685776"/>
            <a:ext cx="5334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20433" y="6460093"/>
            <a:ext cx="629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Two ion simulator: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Friedenauer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al., Nature Physics, 4, 757 (2008).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34228" y="6186714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Theory: D. </a:t>
            </a:r>
            <a:r>
              <a:rPr lang="en-US" sz="1600" dirty="0" err="1" smtClean="0">
                <a:solidFill>
                  <a:srgbClr val="000000"/>
                </a:solidFill>
              </a:rPr>
              <a:t>Porras</a:t>
            </a:r>
            <a:r>
              <a:rPr lang="en-US" sz="1600" dirty="0" smtClean="0">
                <a:solidFill>
                  <a:srgbClr val="000000"/>
                </a:solidFill>
              </a:rPr>
              <a:t> &amp; J. I. </a:t>
            </a:r>
            <a:r>
              <a:rPr lang="en-US" sz="1600" dirty="0" err="1" smtClean="0">
                <a:solidFill>
                  <a:srgbClr val="000000"/>
                </a:solidFill>
              </a:rPr>
              <a:t>Cirac</a:t>
            </a:r>
            <a:r>
              <a:rPr lang="en-US" sz="1600" dirty="0" smtClean="0">
                <a:solidFill>
                  <a:srgbClr val="000000"/>
                </a:solidFill>
              </a:rPr>
              <a:t>, PRL </a:t>
            </a:r>
            <a:r>
              <a:rPr lang="en-US" sz="1600" b="1" dirty="0" smtClean="0">
                <a:solidFill>
                  <a:srgbClr val="000000"/>
                </a:solidFill>
              </a:rPr>
              <a:t>92</a:t>
            </a:r>
            <a:r>
              <a:rPr lang="en-US" sz="1600" dirty="0" smtClean="0">
                <a:solidFill>
                  <a:srgbClr val="000000"/>
                </a:solidFill>
              </a:rPr>
              <a:t>, 207901(2004).</a:t>
            </a:r>
            <a:endParaRPr lang="en-US" sz="1600" dirty="0"/>
          </a:p>
        </p:txBody>
      </p:sp>
      <p:sp>
        <p:nvSpPr>
          <p:cNvPr id="23" name="Text Box 1347"/>
          <p:cNvSpPr txBox="1">
            <a:spLocks noChangeArrowheads="1"/>
          </p:cNvSpPr>
          <p:nvPr/>
        </p:nvSpPr>
        <p:spPr bwMode="auto">
          <a:xfrm>
            <a:off x="304800" y="198120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649788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altLang="ko-KR" sz="2400" b="1" dirty="0" smtClean="0">
                <a:solidFill>
                  <a:srgbClr val="000000"/>
                </a:solidFill>
                <a:ea typeface="굴림" pitchFamily="34" charset="-127"/>
              </a:rPr>
              <a:t>Processing </a:t>
            </a:r>
            <a:r>
              <a:rPr lang="en-US" altLang="ko-KR" sz="2400" dirty="0" smtClean="0">
                <a:solidFill>
                  <a:srgbClr val="000000"/>
                </a:solidFill>
                <a:ea typeface="굴림" pitchFamily="34" charset="-127"/>
              </a:rPr>
              <a:t>-</a:t>
            </a:r>
            <a:endParaRPr lang="en-US" altLang="ko-KR" sz="2400" dirty="0">
              <a:solidFill>
                <a:srgbClr val="000000"/>
              </a:solidFill>
              <a:ea typeface="굴림" pitchFamily="34" charset="-127"/>
            </a:endParaRPr>
          </a:p>
        </p:txBody>
      </p:sp>
      <p:sp>
        <p:nvSpPr>
          <p:cNvPr id="24" name="Text Box 1347"/>
          <p:cNvSpPr txBox="1">
            <a:spLocks noChangeArrowheads="1"/>
          </p:cNvSpPr>
          <p:nvPr/>
        </p:nvSpPr>
        <p:spPr bwMode="auto">
          <a:xfrm>
            <a:off x="304800" y="2537936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649788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altLang="ko-KR" sz="2400" b="1" dirty="0" smtClean="0">
                <a:solidFill>
                  <a:srgbClr val="000000"/>
                </a:solidFill>
                <a:ea typeface="굴림" pitchFamily="34" charset="-127"/>
              </a:rPr>
              <a:t>Answer </a:t>
            </a:r>
            <a:r>
              <a:rPr lang="en-US" altLang="ko-KR" sz="2400" dirty="0" smtClean="0">
                <a:solidFill>
                  <a:srgbClr val="000000"/>
                </a:solidFill>
                <a:ea typeface="굴림" pitchFamily="34" charset="-127"/>
              </a:rPr>
              <a:t>– state conforms to</a:t>
            </a:r>
            <a:endParaRPr lang="en-US" altLang="ko-KR" sz="2400" dirty="0">
              <a:solidFill>
                <a:srgbClr val="000000"/>
              </a:solidFill>
              <a:ea typeface="굴림" pitchFamily="34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3000" y="3581400"/>
            <a:ext cx="23622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05200" y="3657600"/>
            <a:ext cx="2133600" cy="214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638800" y="3657600"/>
            <a:ext cx="2133600" cy="214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7967" y="1447800"/>
            <a:ext cx="239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649788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altLang="ko-KR" sz="2400" b="1" dirty="0" smtClean="0">
                <a:solidFill>
                  <a:srgbClr val="000000"/>
                </a:solidFill>
                <a:ea typeface="굴림" pitchFamily="34" charset="-127"/>
              </a:rPr>
              <a:t>Initialization</a:t>
            </a:r>
            <a:r>
              <a:rPr lang="en-US" altLang="ko-KR" sz="2400" dirty="0" smtClean="0">
                <a:solidFill>
                  <a:srgbClr val="000000"/>
                </a:solidFill>
                <a:ea typeface="굴림" pitchFamily="34" charset="-127"/>
              </a:rPr>
              <a:t> -</a:t>
            </a:r>
            <a:endParaRPr lang="en-US" altLang="ko-KR" sz="2400" dirty="0">
              <a:solidFill>
                <a:srgbClr val="000000"/>
              </a:solidFill>
              <a:ea typeface="굴림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14" grpId="0"/>
      <p:bldP spid="15" grpId="0"/>
      <p:bldP spid="23" grpId="0"/>
      <p:bldP spid="24" grpId="0"/>
      <p:bldP spid="25" grpId="0" animBg="1"/>
      <p:bldP spid="26" grpId="0" animBg="1"/>
      <p:bldP spid="2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86000" y="3191691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86492" y="3193872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00400" y="1676400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63120" y="243840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coherent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4114800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scalable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7212" y="4016514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controllable</a:t>
            </a:r>
          </a:p>
          <a:p>
            <a:r>
              <a:rPr lang="en-US" sz="2000" dirty="0" smtClean="0">
                <a:solidFill>
                  <a:srgbClr val="009900"/>
                </a:solidFill>
              </a:rPr>
              <a:t>measurable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9" name="Rectangle 25"/>
          <p:cNvSpPr txBox="1">
            <a:spLocks noChangeArrowheads="1"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physical implementations of a QC/QS</a:t>
            </a:r>
            <a:endParaRPr kumimoji="0" lang="en-US" altLang="zh-TW" sz="3200" b="0" i="0" u="none" strike="noStrike" kern="1200" cap="none" spc="0" normalizeH="0" baseline="0" noProof="0" dirty="0" smtClean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572000" y="2971800"/>
            <a:ext cx="1295400" cy="685800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19400" y="2971800"/>
            <a:ext cx="1219200" cy="685800"/>
          </a:xfrm>
          <a:prstGeom prst="line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3657600" y="4800600"/>
            <a:ext cx="1371600" cy="0"/>
          </a:xfrm>
          <a:prstGeom prst="line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85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5588727"/>
            <a:ext cx="110871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5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5664927"/>
            <a:ext cx="152161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51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524000"/>
            <a:ext cx="1140476" cy="83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51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362200"/>
            <a:ext cx="13112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519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1371600"/>
            <a:ext cx="1036638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51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438400"/>
            <a:ext cx="93345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519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1524000"/>
            <a:ext cx="13604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381000" y="2667000"/>
            <a:ext cx="217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Nuclear spin in QD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Diamond NVC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19600" y="5715000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Cooper pair box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SQUID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05600" y="3429000"/>
            <a:ext cx="1734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Trapped 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Atoms in 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Cavity QED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molecule NMR</a:t>
            </a:r>
          </a:p>
        </p:txBody>
      </p:sp>
      <p:pic>
        <p:nvPicPr>
          <p:cNvPr id="18851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524000"/>
            <a:ext cx="800000" cy="10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6731727" y="3437709"/>
            <a:ext cx="1447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1381125"/>
            <a:ext cx="71913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768548" y="4971014"/>
            <a:ext cx="457200" cy="457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2190750"/>
            <a:ext cx="381000" cy="26717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67828" y="2133599"/>
            <a:ext cx="428172" cy="228123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86828" y="3038475"/>
            <a:ext cx="381000" cy="13763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5"/>
          <p:cNvSpPr txBox="1">
            <a:spLocks noChangeArrowheads="1"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Which ion to trap?</a:t>
            </a:r>
            <a:endParaRPr kumimoji="0" lang="en-US" altLang="zh-TW" sz="3200" b="0" i="0" u="none" strike="noStrike" kern="1200" cap="none" spc="0" normalizeH="0" baseline="0" noProof="0" dirty="0" smtClean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wrong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828800"/>
            <a:ext cx="31845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Grp="1"/>
          </p:cNvSpPr>
          <p:nvPr>
            <p:ph type="title"/>
          </p:nvPr>
        </p:nvSpPr>
        <p:spPr>
          <a:xfrm>
            <a:off x="0" y="76200"/>
            <a:ext cx="5778500" cy="990600"/>
          </a:xfrm>
        </p:spPr>
        <p:txBody>
          <a:bodyPr/>
          <a:lstStyle/>
          <a:p>
            <a:pPr eaLnBrk="1" hangingPunct="1"/>
            <a:r>
              <a:rPr lang="en-US" altLang="zh-TW" sz="3600" dirty="0" smtClean="0">
                <a:solidFill>
                  <a:srgbClr val="FFFF00"/>
                </a:solidFill>
                <a:latin typeface="Verdana" pitchFamily="34" charset="0"/>
                <a:ea typeface="新細明體" pitchFamily="18" charset="-120"/>
              </a:rPr>
              <a:t>How to trap an ion?</a:t>
            </a:r>
            <a:endParaRPr lang="en-US" altLang="zh-TW" dirty="0" smtClean="0">
              <a:solidFill>
                <a:srgbClr val="FFFF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09572" name="AutoShape 4"/>
          <p:cNvSpPr>
            <a:spLocks noChangeArrowheads="1"/>
          </p:cNvSpPr>
          <p:nvPr/>
        </p:nvSpPr>
        <p:spPr bwMode="auto">
          <a:xfrm>
            <a:off x="838200" y="1524000"/>
            <a:ext cx="4114800" cy="4191000"/>
          </a:xfrm>
          <a:custGeom>
            <a:avLst/>
            <a:gdLst>
              <a:gd name="T0" fmla="*/ 391934653 w 21600"/>
              <a:gd name="T1" fmla="*/ 0 h 21600"/>
              <a:gd name="T2" fmla="*/ 114785972 w 21600"/>
              <a:gd name="T3" fmla="*/ 119076793 h 21600"/>
              <a:gd name="T4" fmla="*/ 0 w 21600"/>
              <a:gd name="T5" fmla="*/ 406585158 h 21600"/>
              <a:gd name="T6" fmla="*/ 114785972 w 21600"/>
              <a:gd name="T7" fmla="*/ 694093572 h 21600"/>
              <a:gd name="T8" fmla="*/ 391934653 w 21600"/>
              <a:gd name="T9" fmla="*/ 813170317 h 21600"/>
              <a:gd name="T10" fmla="*/ 669083192 w 21600"/>
              <a:gd name="T11" fmla="*/ 694093572 h 21600"/>
              <a:gd name="T12" fmla="*/ 783869307 w 21600"/>
              <a:gd name="T13" fmla="*/ 406585158 h 21600"/>
              <a:gd name="T14" fmla="*/ 669083192 w 21600"/>
              <a:gd name="T15" fmla="*/ 1190767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82" y="17394"/>
                </a:moveTo>
                <a:cubicBezTo>
                  <a:pt x="19718" y="15587"/>
                  <a:pt x="20625" y="13237"/>
                  <a:pt x="20625" y="10800"/>
                </a:cubicBezTo>
                <a:cubicBezTo>
                  <a:pt x="20625" y="5373"/>
                  <a:pt x="16226" y="975"/>
                  <a:pt x="10800" y="975"/>
                </a:cubicBezTo>
                <a:cubicBezTo>
                  <a:pt x="8362" y="974"/>
                  <a:pt x="6012" y="1881"/>
                  <a:pt x="4205" y="3517"/>
                </a:cubicBezTo>
                <a:close/>
                <a:moveTo>
                  <a:pt x="3517" y="4205"/>
                </a:moveTo>
                <a:cubicBezTo>
                  <a:pt x="1881" y="6012"/>
                  <a:pt x="975" y="8362"/>
                  <a:pt x="975" y="10799"/>
                </a:cubicBezTo>
                <a:cubicBezTo>
                  <a:pt x="975" y="16226"/>
                  <a:pt x="5373" y="20625"/>
                  <a:pt x="10800" y="20625"/>
                </a:cubicBezTo>
                <a:cubicBezTo>
                  <a:pt x="13237" y="20625"/>
                  <a:pt x="15587" y="19718"/>
                  <a:pt x="17394" y="1808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1371600" y="1143000"/>
            <a:ext cx="3830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>
                <a:solidFill>
                  <a:srgbClr val="FFFF00"/>
                </a:solidFill>
                <a:latin typeface="Verdana" pitchFamily="34" charset="0"/>
                <a:ea typeface="MS PGothic" pitchFamily="34" charset="-128"/>
              </a:rPr>
              <a:t>Electric Field Vectors</a:t>
            </a:r>
          </a:p>
        </p:txBody>
      </p:sp>
      <p:graphicFrame>
        <p:nvGraphicFramePr>
          <p:cNvPr id="109582" name="Object 14"/>
          <p:cNvGraphicFramePr>
            <a:graphicFrameLocks noChangeAspect="1"/>
          </p:cNvGraphicFramePr>
          <p:nvPr/>
        </p:nvGraphicFramePr>
        <p:xfrm>
          <a:off x="1981200" y="5791200"/>
          <a:ext cx="2119313" cy="765175"/>
        </p:xfrm>
        <a:graphic>
          <a:graphicData uri="http://schemas.openxmlformats.org/presentationml/2006/ole">
            <p:oleObj spid="_x0000_s570370" name="Equation" r:id="rId5" imgW="596880" imgH="215640" progId="Equation.DSMT4">
              <p:embed/>
            </p:oleObj>
          </a:graphicData>
        </a:graphic>
      </p:graphicFrame>
      <p:pic>
        <p:nvPicPr>
          <p:cNvPr id="109583" name="Picture 15" descr="arrowanimat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381000"/>
            <a:ext cx="2987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5" name="Picture 17" descr="2DIonTrapAnimation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259262"/>
            <a:ext cx="29718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14" descr="3dcoordsyste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2135188"/>
            <a:ext cx="11430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078" name="Rectangle 1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350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Linear Paul Trap</a:t>
            </a:r>
          </a:p>
        </p:txBody>
      </p:sp>
      <p:pic>
        <p:nvPicPr>
          <p:cNvPr id="3079" name="Picture 16" descr="arrow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3733800"/>
            <a:ext cx="3124200" cy="2500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080" name="Rectangle 17"/>
          <p:cNvSpPr>
            <a:spLocks noChangeArrowheads="1"/>
          </p:cNvSpPr>
          <p:nvPr/>
        </p:nvSpPr>
        <p:spPr bwMode="auto">
          <a:xfrm>
            <a:off x="6959600" y="3962400"/>
            <a:ext cx="1905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3081" name="Rectangle 18"/>
          <p:cNvSpPr>
            <a:spLocks noChangeArrowheads="1"/>
          </p:cNvSpPr>
          <p:nvPr/>
        </p:nvSpPr>
        <p:spPr bwMode="auto">
          <a:xfrm>
            <a:off x="7010400" y="4113213"/>
            <a:ext cx="838200" cy="22860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2" name="Rectangle 19"/>
          <p:cNvSpPr>
            <a:spLocks noChangeArrowheads="1"/>
          </p:cNvSpPr>
          <p:nvPr/>
        </p:nvSpPr>
        <p:spPr bwMode="auto">
          <a:xfrm>
            <a:off x="7010400" y="4503738"/>
            <a:ext cx="838200" cy="228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7010400" y="4876800"/>
            <a:ext cx="838200" cy="2286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4" name="Text Box 21"/>
          <p:cNvSpPr txBox="1">
            <a:spLocks noChangeArrowheads="1"/>
          </p:cNvSpPr>
          <p:nvPr/>
        </p:nvSpPr>
        <p:spPr bwMode="auto">
          <a:xfrm>
            <a:off x="7924800" y="3962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prstClr val="white"/>
                </a:solidFill>
                <a:latin typeface="Times New Roman" pitchFamily="18" charset="0"/>
              </a:rPr>
              <a:t>rf</a:t>
            </a:r>
          </a:p>
        </p:txBody>
      </p:sp>
      <p:sp>
        <p:nvSpPr>
          <p:cNvPr id="3085" name="Text Box 22"/>
          <p:cNvSpPr txBox="1">
            <a:spLocks noChangeArrowheads="1"/>
          </p:cNvSpPr>
          <p:nvPr/>
        </p:nvSpPr>
        <p:spPr bwMode="auto">
          <a:xfrm>
            <a:off x="7848600" y="4343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prstClr val="white"/>
                </a:solidFill>
                <a:latin typeface="Times New Roman" pitchFamily="18" charset="0"/>
              </a:rPr>
              <a:t>ground</a:t>
            </a:r>
          </a:p>
        </p:txBody>
      </p:sp>
      <p:sp>
        <p:nvSpPr>
          <p:cNvPr id="3086" name="Text Box 23"/>
          <p:cNvSpPr txBox="1">
            <a:spLocks noChangeArrowheads="1"/>
          </p:cNvSpPr>
          <p:nvPr/>
        </p:nvSpPr>
        <p:spPr bwMode="auto">
          <a:xfrm>
            <a:off x="7848600" y="4724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>
                <a:solidFill>
                  <a:prstClr val="white"/>
                </a:solidFill>
                <a:latin typeface="Times New Roman" pitchFamily="18" charset="0"/>
              </a:rPr>
              <a:t>static</a:t>
            </a:r>
          </a:p>
        </p:txBody>
      </p: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4318000" y="4281488"/>
          <a:ext cx="560388" cy="623887"/>
        </p:xfrm>
        <a:graphic>
          <a:graphicData uri="http://schemas.openxmlformats.org/presentationml/2006/ole">
            <p:oleObj spid="_x0000_s1754114" name="Equation" r:id="rId6" imgW="228600" imgH="253800" progId="Equation.DSMT4">
              <p:embed/>
            </p:oleObj>
          </a:graphicData>
        </a:graphic>
      </p:graphicFrame>
      <p:graphicFrame>
        <p:nvGraphicFramePr>
          <p:cNvPr id="3075" name="Object 25"/>
          <p:cNvGraphicFramePr>
            <a:graphicFrameLocks noChangeAspect="1"/>
          </p:cNvGraphicFramePr>
          <p:nvPr/>
        </p:nvGraphicFramePr>
        <p:xfrm>
          <a:off x="2641600" y="5576888"/>
          <a:ext cx="530225" cy="623887"/>
        </p:xfrm>
        <a:graphic>
          <a:graphicData uri="http://schemas.openxmlformats.org/presentationml/2006/ole">
            <p:oleObj spid="_x0000_s1754115" name="Equation" r:id="rId7" imgW="215640" imgH="253800" progId="Equation.DSMT4">
              <p:embed/>
            </p:oleObj>
          </a:graphicData>
        </a:graphic>
      </p:graphicFrame>
      <p:sp>
        <p:nvSpPr>
          <p:cNvPr id="3087" name="AutoShape 2"/>
          <p:cNvSpPr>
            <a:spLocks noChangeArrowheads="1"/>
          </p:cNvSpPr>
          <p:nvPr/>
        </p:nvSpPr>
        <p:spPr bwMode="auto">
          <a:xfrm rot="5400000">
            <a:off x="2359819" y="1632744"/>
            <a:ext cx="342900" cy="1211262"/>
          </a:xfrm>
          <a:prstGeom prst="can">
            <a:avLst>
              <a:gd name="adj" fmla="val 66511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8" name="AutoShape 3"/>
          <p:cNvSpPr>
            <a:spLocks noChangeArrowheads="1"/>
          </p:cNvSpPr>
          <p:nvPr/>
        </p:nvSpPr>
        <p:spPr bwMode="auto">
          <a:xfrm rot="5400000">
            <a:off x="1881982" y="1751806"/>
            <a:ext cx="342900" cy="1211263"/>
          </a:xfrm>
          <a:prstGeom prst="can">
            <a:avLst>
              <a:gd name="adj" fmla="val 66511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89" name="AutoShape 4"/>
          <p:cNvSpPr>
            <a:spLocks noChangeArrowheads="1"/>
          </p:cNvSpPr>
          <p:nvPr/>
        </p:nvSpPr>
        <p:spPr bwMode="auto">
          <a:xfrm rot="5400000">
            <a:off x="2288382" y="2405856"/>
            <a:ext cx="342900" cy="1214437"/>
          </a:xfrm>
          <a:prstGeom prst="can">
            <a:avLst>
              <a:gd name="adj" fmla="val 66685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0" name="AutoShape 5"/>
          <p:cNvSpPr>
            <a:spLocks noChangeArrowheads="1"/>
          </p:cNvSpPr>
          <p:nvPr/>
        </p:nvSpPr>
        <p:spPr bwMode="auto">
          <a:xfrm rot="5400000">
            <a:off x="1886745" y="2586831"/>
            <a:ext cx="341312" cy="1209675"/>
          </a:xfrm>
          <a:prstGeom prst="can">
            <a:avLst>
              <a:gd name="adj" fmla="val 66733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1" name="AutoShape 6"/>
          <p:cNvSpPr>
            <a:spLocks noChangeArrowheads="1"/>
          </p:cNvSpPr>
          <p:nvPr/>
        </p:nvSpPr>
        <p:spPr bwMode="auto">
          <a:xfrm rot="5400000">
            <a:off x="3645694" y="2074069"/>
            <a:ext cx="342900" cy="1878012"/>
          </a:xfrm>
          <a:prstGeom prst="can">
            <a:avLst>
              <a:gd name="adj" fmla="val 66508"/>
            </a:avLst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2" name="AutoShape 7"/>
          <p:cNvSpPr>
            <a:spLocks noChangeArrowheads="1"/>
          </p:cNvSpPr>
          <p:nvPr/>
        </p:nvSpPr>
        <p:spPr bwMode="auto">
          <a:xfrm rot="5400000">
            <a:off x="3647282" y="1299368"/>
            <a:ext cx="342900" cy="1878013"/>
          </a:xfrm>
          <a:prstGeom prst="can">
            <a:avLst>
              <a:gd name="adj" fmla="val 66508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3" name="AutoShape 8"/>
          <p:cNvSpPr>
            <a:spLocks noChangeArrowheads="1"/>
          </p:cNvSpPr>
          <p:nvPr/>
        </p:nvSpPr>
        <p:spPr bwMode="auto">
          <a:xfrm rot="5400000">
            <a:off x="3259138" y="2254250"/>
            <a:ext cx="342900" cy="1879600"/>
          </a:xfrm>
          <a:prstGeom prst="can">
            <a:avLst>
              <a:gd name="adj" fmla="val 66564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4" name="AutoShape 9"/>
          <p:cNvSpPr>
            <a:spLocks noChangeArrowheads="1"/>
          </p:cNvSpPr>
          <p:nvPr/>
        </p:nvSpPr>
        <p:spPr bwMode="auto">
          <a:xfrm rot="5400000">
            <a:off x="4978400" y="2413000"/>
            <a:ext cx="342900" cy="1155700"/>
          </a:xfrm>
          <a:prstGeom prst="can">
            <a:avLst>
              <a:gd name="adj" fmla="val 63460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5" name="AutoShape 10"/>
          <p:cNvSpPr>
            <a:spLocks noChangeArrowheads="1"/>
          </p:cNvSpPr>
          <p:nvPr/>
        </p:nvSpPr>
        <p:spPr bwMode="auto">
          <a:xfrm rot="5400000">
            <a:off x="4587875" y="2616200"/>
            <a:ext cx="342900" cy="1155700"/>
          </a:xfrm>
          <a:prstGeom prst="can">
            <a:avLst>
              <a:gd name="adj" fmla="val 63460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6" name="AutoShape 11"/>
          <p:cNvSpPr>
            <a:spLocks noChangeArrowheads="1"/>
          </p:cNvSpPr>
          <p:nvPr/>
        </p:nvSpPr>
        <p:spPr bwMode="auto">
          <a:xfrm rot="5400000">
            <a:off x="4960938" y="1652587"/>
            <a:ext cx="342900" cy="1152525"/>
          </a:xfrm>
          <a:prstGeom prst="can">
            <a:avLst>
              <a:gd name="adj" fmla="val 63285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97" name="AutoShape 12"/>
          <p:cNvSpPr>
            <a:spLocks noChangeArrowheads="1"/>
          </p:cNvSpPr>
          <p:nvPr/>
        </p:nvSpPr>
        <p:spPr bwMode="auto">
          <a:xfrm rot="5400000">
            <a:off x="3229769" y="1418432"/>
            <a:ext cx="342900" cy="1878012"/>
          </a:xfrm>
          <a:prstGeom prst="can">
            <a:avLst>
              <a:gd name="adj" fmla="val 66508"/>
            </a:avLst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200400" y="2663825"/>
            <a:ext cx="134938" cy="1190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50" name="Line 34"/>
          <p:cNvSpPr>
            <a:spLocks noChangeShapeType="1"/>
          </p:cNvSpPr>
          <p:nvPr/>
        </p:nvSpPr>
        <p:spPr bwMode="auto">
          <a:xfrm flipH="1">
            <a:off x="1371600" y="2514600"/>
            <a:ext cx="3048000" cy="838200"/>
          </a:xfrm>
          <a:prstGeom prst="line">
            <a:avLst/>
          </a:prstGeom>
          <a:noFill/>
          <a:ln w="50800">
            <a:solidFill>
              <a:srgbClr val="CC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3403600" y="2663825"/>
            <a:ext cx="134938" cy="1190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3606800" y="2663825"/>
            <a:ext cx="134938" cy="1190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3810000" y="2663825"/>
            <a:ext cx="134938" cy="1190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49" name="Line 33"/>
          <p:cNvSpPr>
            <a:spLocks noChangeShapeType="1"/>
          </p:cNvSpPr>
          <p:nvPr/>
        </p:nvSpPr>
        <p:spPr bwMode="auto">
          <a:xfrm>
            <a:off x="2971800" y="2590800"/>
            <a:ext cx="2514600" cy="9906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104" name="AutoShape 13"/>
          <p:cNvSpPr>
            <a:spLocks noChangeArrowheads="1"/>
          </p:cNvSpPr>
          <p:nvPr/>
        </p:nvSpPr>
        <p:spPr bwMode="auto">
          <a:xfrm rot="5400000">
            <a:off x="4548982" y="1785143"/>
            <a:ext cx="342900" cy="1154113"/>
          </a:xfrm>
          <a:prstGeom prst="can">
            <a:avLst>
              <a:gd name="adj" fmla="val 63373"/>
            </a:avLst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1651" name="Text Box 35"/>
          <p:cNvSpPr txBox="1">
            <a:spLocks noChangeArrowheads="1"/>
          </p:cNvSpPr>
          <p:nvPr/>
        </p:nvSpPr>
        <p:spPr bwMode="auto">
          <a:xfrm>
            <a:off x="324062" y="3581400"/>
            <a:ext cx="2513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DCE6F2"/>
                </a:solidFill>
              </a:rPr>
              <a:t>photo ionization </a:t>
            </a:r>
            <a:r>
              <a:rPr lang="en-US" altLang="zh-TW" dirty="0" smtClean="0">
                <a:solidFill>
                  <a:srgbClr val="DCE6F2"/>
                </a:solidFill>
              </a:rPr>
              <a:t>lasers</a:t>
            </a:r>
          </a:p>
          <a:p>
            <a:r>
              <a:rPr lang="en-US" altLang="zh-TW" dirty="0" smtClean="0">
                <a:solidFill>
                  <a:srgbClr val="DCE6F2"/>
                </a:solidFill>
              </a:rPr>
              <a:t>cooling lasers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4832350" y="35814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DCE6F2"/>
                </a:solidFill>
              </a:rPr>
              <a:t>atomic beam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2" grpId="0" animBg="1"/>
      <p:bldP spid="111650" grpId="0" animBg="1"/>
      <p:bldP spid="111643" grpId="0" animBg="1"/>
      <p:bldP spid="111644" grpId="0" animBg="1"/>
      <p:bldP spid="111645" grpId="0" animBg="1"/>
      <p:bldP spid="111649" grpId="0" animBg="1"/>
      <p:bldP spid="111651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>
              <a:ea typeface="굴림" pitchFamily="34" charset="-127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ko-KR" altLang="ko-KR" smtClean="0">
              <a:ea typeface="굴림" pitchFamily="34" charset="-127"/>
            </a:endParaRPr>
          </a:p>
        </p:txBody>
      </p:sp>
      <p:pic>
        <p:nvPicPr>
          <p:cNvPr id="7172" name="Picture 4" descr="DSCF32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Trapped Ion QC / QS</a:t>
            </a:r>
            <a:endParaRPr lang="de-DE" altLang="ko-KR" sz="3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굴림" pitchFamily="34" charset="-127"/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3863975" y="3306763"/>
            <a:ext cx="5239150" cy="3136900"/>
            <a:chOff x="3863975" y="3306763"/>
            <a:chExt cx="5239150" cy="3136900"/>
          </a:xfrm>
        </p:grpSpPr>
        <p:sp>
          <p:nvSpPr>
            <p:cNvPr id="7184" name="AutoShape 7"/>
            <p:cNvSpPr>
              <a:spLocks noChangeArrowheads="1"/>
            </p:cNvSpPr>
            <p:nvPr/>
          </p:nvSpPr>
          <p:spPr bwMode="auto">
            <a:xfrm rot="5400000">
              <a:off x="2851150" y="4319588"/>
              <a:ext cx="3136900" cy="1111250"/>
            </a:xfrm>
            <a:custGeom>
              <a:avLst/>
              <a:gdLst>
                <a:gd name="T0" fmla="*/ 137 w 21600"/>
                <a:gd name="T1" fmla="*/ 11 h 21600"/>
                <a:gd name="T2" fmla="*/ 90 w 21600"/>
                <a:gd name="T3" fmla="*/ 23 h 21600"/>
                <a:gd name="T4" fmla="*/ 43 w 21600"/>
                <a:gd name="T5" fmla="*/ 11 h 21600"/>
                <a:gd name="T6" fmla="*/ 9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996 w 21600"/>
                <a:gd name="T13" fmla="*/ 7005 h 21600"/>
                <a:gd name="T14" fmla="*/ 14604 w 21600"/>
                <a:gd name="T15" fmla="*/ 145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391" y="21600"/>
                  </a:lnTo>
                  <a:lnTo>
                    <a:pt x="1120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ko-KR" altLang="ko-KR" sz="2000">
                <a:solidFill>
                  <a:prstClr val="white"/>
                </a:solidFill>
                <a:latin typeface="Trebuchet MS" pitchFamily="34" charset="0"/>
                <a:ea typeface="굴림" pitchFamily="34" charset="-127"/>
              </a:endParaRPr>
            </a:p>
          </p:txBody>
        </p:sp>
        <p:pic>
          <p:nvPicPr>
            <p:cNvPr id="7185" name="Picture 17" descr="DSCF0018"/>
            <p:cNvPicPr>
              <a:picLocks noChangeAspect="1" noChangeArrowheads="1"/>
            </p:cNvPicPr>
            <p:nvPr/>
          </p:nvPicPr>
          <p:blipFill>
            <a:blip r:embed="rId5" cstate="print"/>
            <a:srcRect l="9639" t="6613" r="9036" b="12471"/>
            <a:stretch>
              <a:fillRect/>
            </a:stretch>
          </p:blipFill>
          <p:spPr bwMode="auto">
            <a:xfrm>
              <a:off x="4991500" y="3343276"/>
              <a:ext cx="4111625" cy="30686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81" name="Group 80"/>
          <p:cNvGrpSpPr/>
          <p:nvPr/>
        </p:nvGrpSpPr>
        <p:grpSpPr>
          <a:xfrm>
            <a:off x="5351464" y="982663"/>
            <a:ext cx="3527425" cy="4024313"/>
            <a:chOff x="5351464" y="982663"/>
            <a:chExt cx="3527425" cy="4024313"/>
          </a:xfrm>
        </p:grpSpPr>
        <p:grpSp>
          <p:nvGrpSpPr>
            <p:cNvPr id="45" name="群組 44"/>
            <p:cNvGrpSpPr/>
            <p:nvPr/>
          </p:nvGrpSpPr>
          <p:grpSpPr>
            <a:xfrm>
              <a:off x="5351464" y="982663"/>
              <a:ext cx="3527425" cy="4024313"/>
              <a:chOff x="5351464" y="982663"/>
              <a:chExt cx="3527425" cy="4024313"/>
            </a:xfrm>
          </p:grpSpPr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6964363" y="4903788"/>
                <a:ext cx="182563" cy="103188"/>
              </a:xfrm>
              <a:prstGeom prst="rect">
                <a:avLst/>
              </a:prstGeom>
              <a:noFill/>
              <a:ln w="2857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ko-KR" altLang="ko-KR" sz="2000">
                  <a:solidFill>
                    <a:prstClr val="white"/>
                  </a:solidFill>
                  <a:latin typeface="Trebuchet MS" pitchFamily="34" charset="0"/>
                  <a:ea typeface="굴림" pitchFamily="34" charset="-127"/>
                </a:endParaRPr>
              </a:p>
            </p:txBody>
          </p:sp>
          <p:grpSp>
            <p:nvGrpSpPr>
              <p:cNvPr id="3" name="Group 49"/>
              <p:cNvGrpSpPr>
                <a:grpSpLocks/>
              </p:cNvGrpSpPr>
              <p:nvPr/>
            </p:nvGrpSpPr>
            <p:grpSpPr bwMode="auto">
              <a:xfrm>
                <a:off x="5351464" y="982663"/>
                <a:ext cx="3527425" cy="3914775"/>
                <a:chOff x="3371" y="619"/>
                <a:chExt cx="2222" cy="2466"/>
              </a:xfrm>
            </p:grpSpPr>
            <p:sp>
              <p:nvSpPr>
                <p:cNvPr id="7176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3371" y="1832"/>
                  <a:ext cx="1016" cy="1247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4502" y="1831"/>
                  <a:ext cx="1078" cy="125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8" name="Rectangle 11"/>
                <p:cNvSpPr>
                  <a:spLocks noChangeArrowheads="1"/>
                </p:cNvSpPr>
                <p:nvPr/>
              </p:nvSpPr>
              <p:spPr bwMode="auto">
                <a:xfrm>
                  <a:off x="3377" y="619"/>
                  <a:ext cx="2216" cy="122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ko-KR" altLang="ko-KR" sz="2000">
                    <a:solidFill>
                      <a:prstClr val="white"/>
                    </a:solidFill>
                    <a:latin typeface="Trebuchet MS" pitchFamily="34" charset="0"/>
                    <a:ea typeface="굴림" pitchFamily="34" charset="-127"/>
                  </a:endParaRPr>
                </a:p>
              </p:txBody>
            </p:sp>
            <p:sp>
              <p:nvSpPr>
                <p:cNvPr id="7179" name="Line 14"/>
                <p:cNvSpPr>
                  <a:spLocks noChangeShapeType="1"/>
                </p:cNvSpPr>
                <p:nvPr/>
              </p:nvSpPr>
              <p:spPr bwMode="auto">
                <a:xfrm>
                  <a:off x="4727" y="1472"/>
                  <a:ext cx="583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7180" name="Picture 19" descr="ions 1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3567" t="64050" r="12767" b="14000"/>
                <a:stretch>
                  <a:fillRect/>
                </a:stretch>
              </p:blipFill>
              <p:spPr bwMode="auto">
                <a:xfrm>
                  <a:off x="3385" y="930"/>
                  <a:ext cx="2186" cy="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8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601" y="1482"/>
                  <a:ext cx="47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ko-KR" sz="2000" dirty="0">
                      <a:solidFill>
                        <a:srgbClr val="FBFBFB"/>
                      </a:solidFill>
                      <a:latin typeface="Trebuchet MS" pitchFamily="34" charset="0"/>
                      <a:ea typeface="굴림" pitchFamily="34" charset="-127"/>
                    </a:rPr>
                    <a:t>2 </a:t>
                  </a:r>
                  <a:r>
                    <a:rPr lang="en-US" altLang="ko-KR" sz="2000" dirty="0">
                      <a:solidFill>
                        <a:srgbClr val="FBFBFB"/>
                      </a:solidFill>
                      <a:latin typeface="Symbol" pitchFamily="18" charset="2"/>
                      <a:ea typeface="굴림" pitchFamily="34" charset="-127"/>
                    </a:rPr>
                    <a:t>m</a:t>
                  </a:r>
                  <a:r>
                    <a:rPr lang="en-US" altLang="ko-KR" sz="2000" dirty="0">
                      <a:solidFill>
                        <a:srgbClr val="FBFBFB"/>
                      </a:solidFill>
                      <a:latin typeface="Trebuchet MS" pitchFamily="34" charset="0"/>
                      <a:ea typeface="굴림" pitchFamily="34" charset="-127"/>
                    </a:rPr>
                    <a:t>m</a:t>
                  </a:r>
                </a:p>
              </p:txBody>
            </p:sp>
            <p:sp>
              <p:nvSpPr>
                <p:cNvPr id="718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800" y="643"/>
                  <a:ext cx="757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ko-KR" sz="3200" baseline="30000" dirty="0">
                      <a:solidFill>
                        <a:srgbClr val="FFFFFF"/>
                      </a:solidFill>
                      <a:latin typeface="Trebuchet MS" pitchFamily="34" charset="0"/>
                      <a:ea typeface="굴림" pitchFamily="34" charset="-127"/>
                    </a:rPr>
                    <a:t>171</a:t>
                  </a:r>
                  <a:r>
                    <a:rPr lang="en-US" altLang="ko-KR" sz="3200" dirty="0">
                      <a:solidFill>
                        <a:srgbClr val="FFFFFF"/>
                      </a:solidFill>
                      <a:latin typeface="Trebuchet MS" pitchFamily="34" charset="0"/>
                      <a:ea typeface="굴림" pitchFamily="34" charset="-127"/>
                    </a:rPr>
                    <a:t>Yb</a:t>
                  </a:r>
                  <a:r>
                    <a:rPr lang="en-US" altLang="ko-KR" sz="3200" baseline="30000" dirty="0">
                      <a:solidFill>
                        <a:srgbClr val="FFFFFF"/>
                      </a:solidFill>
                      <a:latin typeface="Trebuchet MS" pitchFamily="34" charset="0"/>
                      <a:ea typeface="굴림" pitchFamily="34" charset="-127"/>
                    </a:rPr>
                    <a:t>+</a:t>
                  </a:r>
                  <a:endParaRPr lang="en-US" altLang="ko-KR" sz="3200" dirty="0">
                    <a:solidFill>
                      <a:srgbClr val="FFFFFF"/>
                    </a:solidFill>
                    <a:latin typeface="Trebuchet MS" pitchFamily="34" charset="0"/>
                    <a:ea typeface="굴림" pitchFamily="34" charset="-127"/>
                  </a:endParaRPr>
                </a:p>
              </p:txBody>
            </p:sp>
            <p:sp>
              <p:nvSpPr>
                <p:cNvPr id="7183" name="Line 20"/>
                <p:cNvSpPr>
                  <a:spLocks noChangeShapeType="1"/>
                </p:cNvSpPr>
                <p:nvPr/>
              </p:nvSpPr>
              <p:spPr bwMode="auto">
                <a:xfrm>
                  <a:off x="4765" y="1416"/>
                  <a:ext cx="115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6248400" y="1066800"/>
              <a:ext cx="13356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sz="2000" dirty="0" smtClean="0">
                  <a:solidFill>
                    <a:srgbClr val="FBFBFB"/>
                  </a:solidFill>
                  <a:latin typeface="Symbol" pitchFamily="18" charset="2"/>
                  <a:ea typeface="굴림" pitchFamily="34" charset="-127"/>
                </a:rPr>
                <a:t>l=</a:t>
              </a:r>
              <a:r>
                <a:rPr lang="en-US" altLang="ko-KR" sz="2000" dirty="0" smtClean="0">
                  <a:solidFill>
                    <a:srgbClr val="FBFBFB"/>
                  </a:solidFill>
                  <a:latin typeface="Trebuchet MS" pitchFamily="34" charset="0"/>
                  <a:ea typeface="굴림" pitchFamily="34" charset="-127"/>
                </a:rPr>
                <a:t>370 </a:t>
              </a:r>
              <a:r>
                <a:rPr lang="en-US" altLang="ko-KR" sz="2000" dirty="0" smtClean="0">
                  <a:solidFill>
                    <a:srgbClr val="FBFBFB"/>
                  </a:solidFill>
                  <a:latin typeface="Trebuchet MS" pitchFamily="34" charset="0"/>
                  <a:ea typeface="굴림" pitchFamily="34" charset="-127"/>
                  <a:cs typeface="Times New Roman" pitchFamily="18" charset="0"/>
                </a:rPr>
                <a:t>n</a:t>
              </a:r>
              <a:r>
                <a:rPr lang="en-US" altLang="ko-KR" sz="2000" dirty="0" smtClean="0">
                  <a:solidFill>
                    <a:srgbClr val="FBFBFB"/>
                  </a:solidFill>
                  <a:latin typeface="Trebuchet MS" pitchFamily="34" charset="0"/>
                  <a:ea typeface="굴림" pitchFamily="34" charset="-127"/>
                </a:rPr>
                <a:t>m</a:t>
              </a:r>
              <a:endParaRPr lang="en-US" altLang="ko-KR" sz="2000" dirty="0">
                <a:solidFill>
                  <a:srgbClr val="FBFBFB"/>
                </a:solidFill>
                <a:latin typeface="Trebuchet MS" pitchFamily="34" charset="0"/>
                <a:ea typeface="굴림" pitchFamily="34" charset="-127"/>
              </a:endParaRP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381000" y="685800"/>
            <a:ext cx="6781800" cy="2981325"/>
            <a:chOff x="240" y="432"/>
            <a:chExt cx="4272" cy="1878"/>
          </a:xfrm>
        </p:grpSpPr>
        <p:sp>
          <p:nvSpPr>
            <p:cNvPr id="7211" name="Rectangle 43"/>
            <p:cNvSpPr>
              <a:spLocks noChangeAspect="1" noChangeArrowheads="1"/>
            </p:cNvSpPr>
            <p:nvPr/>
          </p:nvSpPr>
          <p:spPr bwMode="auto">
            <a:xfrm>
              <a:off x="240" y="438"/>
              <a:ext cx="2496" cy="187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0" name="Line 127"/>
            <p:cNvSpPr>
              <a:spLocks noChangeAspect="1" noChangeShapeType="1"/>
            </p:cNvSpPr>
            <p:nvPr/>
          </p:nvSpPr>
          <p:spPr bwMode="auto">
            <a:xfrm>
              <a:off x="1117" y="1094"/>
              <a:ext cx="338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1" name="Line 128"/>
            <p:cNvSpPr>
              <a:spLocks noChangeAspect="1" noChangeShapeType="1"/>
            </p:cNvSpPr>
            <p:nvPr/>
          </p:nvSpPr>
          <p:spPr bwMode="auto">
            <a:xfrm>
              <a:off x="1577" y="1094"/>
              <a:ext cx="33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2" name="Line 129"/>
            <p:cNvSpPr>
              <a:spLocks noChangeAspect="1" noChangeShapeType="1"/>
            </p:cNvSpPr>
            <p:nvPr/>
          </p:nvSpPr>
          <p:spPr bwMode="auto">
            <a:xfrm>
              <a:off x="2038" y="1094"/>
              <a:ext cx="33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3" name="Line 130"/>
            <p:cNvSpPr>
              <a:spLocks noChangeAspect="1" noChangeShapeType="1"/>
            </p:cNvSpPr>
            <p:nvPr/>
          </p:nvSpPr>
          <p:spPr bwMode="auto">
            <a:xfrm>
              <a:off x="1577" y="1508"/>
              <a:ext cx="33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4" name="Line 137"/>
            <p:cNvSpPr>
              <a:spLocks noChangeAspect="1" noChangeShapeType="1"/>
            </p:cNvSpPr>
            <p:nvPr/>
          </p:nvSpPr>
          <p:spPr bwMode="auto">
            <a:xfrm>
              <a:off x="1845" y="1102"/>
              <a:ext cx="0" cy="38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95" name="Text Box 138"/>
            <p:cNvSpPr txBox="1">
              <a:spLocks noChangeAspect="1" noChangeArrowheads="1"/>
            </p:cNvSpPr>
            <p:nvPr/>
          </p:nvSpPr>
          <p:spPr bwMode="auto">
            <a:xfrm>
              <a:off x="1308" y="1968"/>
              <a:ext cx="118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/>
              <a:r>
                <a:rPr lang="en-US" altLang="ko-KR" sz="2800" b="1" dirty="0">
                  <a:solidFill>
                    <a:srgbClr val="FF6600"/>
                  </a:solidFill>
                  <a:ea typeface="굴림" pitchFamily="34" charset="-127"/>
                </a:rPr>
                <a:t>12.64 GHz</a:t>
              </a:r>
            </a:p>
          </p:txBody>
        </p:sp>
        <p:sp>
          <p:nvSpPr>
            <p:cNvPr id="7196" name="Text Box 150"/>
            <p:cNvSpPr txBox="1">
              <a:spLocks noChangeAspect="1" noChangeArrowheads="1"/>
            </p:cNvSpPr>
            <p:nvPr/>
          </p:nvSpPr>
          <p:spPr bwMode="auto">
            <a:xfrm>
              <a:off x="432" y="528"/>
              <a:ext cx="56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/>
              <a:r>
                <a:rPr lang="en-US" altLang="ko-KR" sz="2800" baseline="300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r>
                <a:rPr lang="en-US" altLang="ko-KR" sz="2800">
                  <a:solidFill>
                    <a:srgbClr val="000000"/>
                  </a:solidFill>
                  <a:ea typeface="굴림" pitchFamily="34" charset="-127"/>
                </a:rPr>
                <a:t>S</a:t>
              </a:r>
              <a:r>
                <a:rPr lang="en-US" altLang="ko-KR" sz="2800" baseline="-25000">
                  <a:solidFill>
                    <a:srgbClr val="000000"/>
                  </a:solidFill>
                  <a:ea typeface="굴림" pitchFamily="34" charset="-127"/>
                </a:rPr>
                <a:t>1/2</a:t>
              </a:r>
            </a:p>
          </p:txBody>
        </p:sp>
        <p:sp>
          <p:nvSpPr>
            <p:cNvPr id="7197" name="Text Box 152"/>
            <p:cNvSpPr txBox="1">
              <a:spLocks noChangeAspect="1" noChangeArrowheads="1"/>
            </p:cNvSpPr>
            <p:nvPr/>
          </p:nvSpPr>
          <p:spPr bwMode="auto">
            <a:xfrm>
              <a:off x="672" y="1390"/>
              <a:ext cx="452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/>
              <a:r>
                <a:rPr lang="en-US" altLang="ko-KR" sz="2400" i="1">
                  <a:solidFill>
                    <a:srgbClr val="000000"/>
                  </a:solidFill>
                  <a:ea typeface="굴림" pitchFamily="34" charset="-127"/>
                </a:rPr>
                <a:t>F</a:t>
              </a:r>
              <a:r>
                <a:rPr lang="en-US" altLang="ko-KR" sz="2400">
                  <a:solidFill>
                    <a:srgbClr val="000000"/>
                  </a:solidFill>
                  <a:ea typeface="굴림" pitchFamily="34" charset="-127"/>
                </a:rPr>
                <a:t>=0</a:t>
              </a:r>
            </a:p>
          </p:txBody>
        </p:sp>
        <p:sp>
          <p:nvSpPr>
            <p:cNvPr id="7198" name="Text Box 153"/>
            <p:cNvSpPr txBox="1">
              <a:spLocks noChangeAspect="1" noChangeArrowheads="1"/>
            </p:cNvSpPr>
            <p:nvPr/>
          </p:nvSpPr>
          <p:spPr bwMode="auto">
            <a:xfrm>
              <a:off x="672" y="960"/>
              <a:ext cx="4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/>
              <a:r>
                <a:rPr lang="en-US" altLang="ko-KR" sz="2400" i="1">
                  <a:solidFill>
                    <a:srgbClr val="000000"/>
                  </a:solidFill>
                  <a:ea typeface="굴림" pitchFamily="34" charset="-127"/>
                </a:rPr>
                <a:t>F</a:t>
              </a:r>
              <a:r>
                <a:rPr lang="en-US" altLang="ko-KR" sz="2400">
                  <a:solidFill>
                    <a:srgbClr val="000000"/>
                  </a:solidFill>
                  <a:ea typeface="굴림" pitchFamily="34" charset="-127"/>
                </a:rPr>
                <a:t>=1</a:t>
              </a:r>
            </a:p>
          </p:txBody>
        </p:sp>
        <p:sp>
          <p:nvSpPr>
            <p:cNvPr id="7199" name="Oval 953"/>
            <p:cNvSpPr>
              <a:spLocks noChangeAspect="1" noChangeArrowheads="1"/>
            </p:cNvSpPr>
            <p:nvPr/>
          </p:nvSpPr>
          <p:spPr bwMode="auto">
            <a:xfrm>
              <a:off x="1661" y="1013"/>
              <a:ext cx="138" cy="13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4400">
                <a:solidFill>
                  <a:prstClr val="white"/>
                </a:solidFill>
                <a:ea typeface="굴림" pitchFamily="34" charset="-127"/>
              </a:endParaRPr>
            </a:p>
          </p:txBody>
        </p:sp>
        <p:sp>
          <p:nvSpPr>
            <p:cNvPr id="7200" name="Oval 954"/>
            <p:cNvSpPr>
              <a:spLocks noChangeAspect="1" noChangeArrowheads="1"/>
            </p:cNvSpPr>
            <p:nvPr/>
          </p:nvSpPr>
          <p:spPr bwMode="auto">
            <a:xfrm>
              <a:off x="1661" y="1430"/>
              <a:ext cx="138" cy="138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400">
                <a:solidFill>
                  <a:prstClr val="white"/>
                </a:solidFill>
                <a:ea typeface="굴림" pitchFamily="34" charset="-127"/>
              </a:endParaRPr>
            </a:p>
          </p:txBody>
        </p:sp>
        <p:grpSp>
          <p:nvGrpSpPr>
            <p:cNvPr id="5" name="Group 961"/>
            <p:cNvGrpSpPr>
              <a:grpSpLocks noChangeAspect="1"/>
            </p:cNvGrpSpPr>
            <p:nvPr/>
          </p:nvGrpSpPr>
          <p:grpSpPr bwMode="auto">
            <a:xfrm>
              <a:off x="1653" y="718"/>
              <a:ext cx="223" cy="236"/>
              <a:chOff x="20400" y="11513"/>
              <a:chExt cx="278" cy="295"/>
            </a:xfrm>
          </p:grpSpPr>
          <p:sp>
            <p:nvSpPr>
              <p:cNvPr id="7202" name="Line 957"/>
              <p:cNvSpPr>
                <a:spLocks noChangeAspect="1" noChangeShapeType="1"/>
              </p:cNvSpPr>
              <p:nvPr/>
            </p:nvSpPr>
            <p:spPr bwMode="auto">
              <a:xfrm flipV="1">
                <a:off x="20400" y="11520"/>
                <a:ext cx="0" cy="28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03" name="Line 958"/>
              <p:cNvSpPr>
                <a:spLocks noChangeAspect="1" noChangeShapeType="1"/>
              </p:cNvSpPr>
              <p:nvPr/>
            </p:nvSpPr>
            <p:spPr bwMode="auto">
              <a:xfrm flipV="1">
                <a:off x="20510" y="11520"/>
                <a:ext cx="0" cy="259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04" name="Freeform 960"/>
              <p:cNvSpPr>
                <a:spLocks noChangeAspect="1"/>
              </p:cNvSpPr>
              <p:nvPr/>
            </p:nvSpPr>
            <p:spPr bwMode="auto">
              <a:xfrm>
                <a:off x="20592" y="11513"/>
                <a:ext cx="86" cy="295"/>
              </a:xfrm>
              <a:custGeom>
                <a:avLst/>
                <a:gdLst>
                  <a:gd name="T0" fmla="*/ 0 w 576"/>
                  <a:gd name="T1" fmla="*/ 295 h 1152"/>
                  <a:gd name="T2" fmla="*/ 86 w 576"/>
                  <a:gd name="T3" fmla="*/ 148 h 1152"/>
                  <a:gd name="T4" fmla="*/ 0 w 576"/>
                  <a:gd name="T5" fmla="*/ 0 h 1152"/>
                  <a:gd name="T6" fmla="*/ 0 60000 65536"/>
                  <a:gd name="T7" fmla="*/ 0 60000 65536"/>
                  <a:gd name="T8" fmla="*/ 0 60000 65536"/>
                  <a:gd name="T9" fmla="*/ 0 w 576"/>
                  <a:gd name="T10" fmla="*/ 0 h 1152"/>
                  <a:gd name="T11" fmla="*/ 576 w 576"/>
                  <a:gd name="T12" fmla="*/ 1152 h 1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6" h="1152">
                    <a:moveTo>
                      <a:pt x="0" y="1152"/>
                    </a:moveTo>
                    <a:lnTo>
                      <a:pt x="576" y="576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4400">
                  <a:solidFill>
                    <a:prstClr val="white"/>
                  </a:solidFill>
                  <a:ea typeface="굴림" pitchFamily="34" charset="-127"/>
                </a:endParaRPr>
              </a:p>
            </p:txBody>
          </p:sp>
        </p:grpSp>
        <p:sp>
          <p:nvSpPr>
            <p:cNvPr id="7205" name="Line 963"/>
            <p:cNvSpPr>
              <a:spLocks noChangeAspect="1" noChangeShapeType="1"/>
            </p:cNvSpPr>
            <p:nvPr/>
          </p:nvSpPr>
          <p:spPr bwMode="auto">
            <a:xfrm flipV="1">
              <a:off x="1653" y="1678"/>
              <a:ext cx="0" cy="23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06" name="Line 964"/>
            <p:cNvSpPr>
              <a:spLocks noChangeAspect="1" noChangeShapeType="1"/>
            </p:cNvSpPr>
            <p:nvPr/>
          </p:nvSpPr>
          <p:spPr bwMode="auto">
            <a:xfrm flipV="1">
              <a:off x="1741" y="1678"/>
              <a:ext cx="0" cy="20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07" name="Freeform 965"/>
            <p:cNvSpPr>
              <a:spLocks noChangeAspect="1"/>
            </p:cNvSpPr>
            <p:nvPr/>
          </p:nvSpPr>
          <p:spPr bwMode="auto">
            <a:xfrm>
              <a:off x="1807" y="1672"/>
              <a:ext cx="69" cy="236"/>
            </a:xfrm>
            <a:custGeom>
              <a:avLst/>
              <a:gdLst>
                <a:gd name="T0" fmla="*/ 0 w 576"/>
                <a:gd name="T1" fmla="*/ 468312 h 1152"/>
                <a:gd name="T2" fmla="*/ 136525 w 576"/>
                <a:gd name="T3" fmla="*/ 234156 h 1152"/>
                <a:gd name="T4" fmla="*/ 0 w 576"/>
                <a:gd name="T5" fmla="*/ 0 h 1152"/>
                <a:gd name="T6" fmla="*/ 0 60000 65536"/>
                <a:gd name="T7" fmla="*/ 0 60000 65536"/>
                <a:gd name="T8" fmla="*/ 0 60000 65536"/>
                <a:gd name="T9" fmla="*/ 0 w 576"/>
                <a:gd name="T10" fmla="*/ 0 h 1152"/>
                <a:gd name="T11" fmla="*/ 576 w 576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1152">
                  <a:moveTo>
                    <a:pt x="0" y="1152"/>
                  </a:moveTo>
                  <a:lnTo>
                    <a:pt x="576" y="576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4400">
                <a:solidFill>
                  <a:prstClr val="white"/>
                </a:solidFill>
                <a:ea typeface="굴림" pitchFamily="34" charset="-127"/>
              </a:endParaRPr>
            </a:p>
          </p:txBody>
        </p:sp>
        <p:graphicFrame>
          <p:nvGraphicFramePr>
            <p:cNvPr id="7208" name="Object 1458"/>
            <p:cNvGraphicFramePr>
              <a:graphicFrameLocks noChangeAspect="1"/>
            </p:cNvGraphicFramePr>
            <p:nvPr/>
          </p:nvGraphicFramePr>
          <p:xfrm>
            <a:off x="1922" y="1210"/>
            <a:ext cx="313" cy="257"/>
          </p:xfrm>
          <a:graphic>
            <a:graphicData uri="http://schemas.openxmlformats.org/presentationml/2006/ole">
              <p:oleObj spid="_x0000_s572418" name="Equation" r:id="rId7" imgW="215640" imgH="177480" progId="Equation.DSMT4">
                <p:embed/>
              </p:oleObj>
            </a:graphicData>
          </a:graphic>
        </p:graphicFrame>
        <p:graphicFrame>
          <p:nvGraphicFramePr>
            <p:cNvPr id="7209" name="Object 1458"/>
            <p:cNvGraphicFramePr>
              <a:graphicFrameLocks noChangeAspect="1"/>
            </p:cNvGraphicFramePr>
            <p:nvPr/>
          </p:nvGraphicFramePr>
          <p:xfrm>
            <a:off x="909" y="2010"/>
            <a:ext cx="459" cy="258"/>
          </p:xfrm>
          <a:graphic>
            <a:graphicData uri="http://schemas.openxmlformats.org/presentationml/2006/ole">
              <p:oleObj spid="_x0000_s572419" name="Equation" r:id="rId8" imgW="317160" imgH="177480" progId="Equation.DSMT4">
                <p:embed/>
              </p:oleObj>
            </a:graphicData>
          </a:graphic>
        </p:graphicFrame>
        <p:sp>
          <p:nvSpPr>
            <p:cNvPr id="7214" name="Rectangle 46"/>
            <p:cNvSpPr>
              <a:spLocks noChangeArrowheads="1"/>
            </p:cNvSpPr>
            <p:nvPr/>
          </p:nvSpPr>
          <p:spPr bwMode="auto">
            <a:xfrm>
              <a:off x="4368" y="1200"/>
              <a:ext cx="144" cy="14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15" name="Line 47"/>
            <p:cNvSpPr>
              <a:spLocks noChangeShapeType="1"/>
            </p:cNvSpPr>
            <p:nvPr/>
          </p:nvSpPr>
          <p:spPr bwMode="auto">
            <a:xfrm>
              <a:off x="2736" y="432"/>
              <a:ext cx="1632" cy="7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16" name="Line 48"/>
            <p:cNvSpPr>
              <a:spLocks noChangeShapeType="1"/>
            </p:cNvSpPr>
            <p:nvPr/>
          </p:nvSpPr>
          <p:spPr bwMode="auto">
            <a:xfrm flipV="1">
              <a:off x="2736" y="1344"/>
              <a:ext cx="1632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38200" y="2333625"/>
            <a:ext cx="3578225" cy="3409950"/>
            <a:chOff x="-3657600" y="2562225"/>
            <a:chExt cx="3578225" cy="3409950"/>
          </a:xfrm>
        </p:grpSpPr>
        <p:sp>
          <p:nvSpPr>
            <p:cNvPr id="79" name="Rectangle 78"/>
            <p:cNvSpPr/>
            <p:nvPr/>
          </p:nvSpPr>
          <p:spPr>
            <a:xfrm>
              <a:off x="-3657600" y="4448175"/>
              <a:ext cx="3505200" cy="15240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18"/>
            <p:cNvSpPr>
              <a:spLocks noChangeArrowheads="1"/>
            </p:cNvSpPr>
            <p:nvPr/>
          </p:nvSpPr>
          <p:spPr bwMode="auto">
            <a:xfrm>
              <a:off x="-2009775" y="2562225"/>
              <a:ext cx="182563" cy="10318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ko-KR" altLang="ko-KR" sz="2000">
                <a:solidFill>
                  <a:prstClr val="white"/>
                </a:solidFill>
                <a:latin typeface="Trebuchet MS" pitchFamily="34" charset="0"/>
                <a:ea typeface="굴림" pitchFamily="34" charset="-127"/>
              </a:endParaRPr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 flipH="1" flipV="1">
              <a:off x="-1828800" y="2667000"/>
              <a:ext cx="1676400" cy="175260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H="1">
              <a:off x="-3657600" y="2667000"/>
              <a:ext cx="1635123" cy="175260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-3657600" y="4122738"/>
              <a:ext cx="3578225" cy="1744662"/>
              <a:chOff x="-3657600" y="4122738"/>
              <a:chExt cx="3578225" cy="1744662"/>
            </a:xfrm>
          </p:grpSpPr>
          <p:sp>
            <p:nvSpPr>
              <p:cNvPr id="59" name="Line 130"/>
              <p:cNvSpPr>
                <a:spLocks noChangeAspect="1" noChangeShapeType="1"/>
              </p:cNvSpPr>
              <p:nvPr/>
            </p:nvSpPr>
            <p:spPr bwMode="auto">
              <a:xfrm>
                <a:off x="-2993153" y="5344241"/>
                <a:ext cx="500062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Oval 954"/>
              <p:cNvSpPr>
                <a:spLocks noChangeAspect="1" noChangeArrowheads="1"/>
              </p:cNvSpPr>
              <p:nvPr/>
            </p:nvSpPr>
            <p:spPr bwMode="auto">
              <a:xfrm>
                <a:off x="-2848691" y="5245816"/>
                <a:ext cx="173038" cy="179387"/>
              </a:xfrm>
              <a:prstGeom prst="ellipse">
                <a:avLst/>
              </a:prstGeom>
              <a:solidFill>
                <a:srgbClr val="99CC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4649788"/>
                <a:endParaRPr lang="ko-KR" altLang="ko-KR" sz="4400">
                  <a:ea typeface="Gulim" pitchFamily="34" charset="-127"/>
                </a:endParaRPr>
              </a:p>
            </p:txBody>
          </p:sp>
          <p:grpSp>
            <p:nvGrpSpPr>
              <p:cNvPr id="61" name="Group 48"/>
              <p:cNvGrpSpPr/>
              <p:nvPr/>
            </p:nvGrpSpPr>
            <p:grpSpPr>
              <a:xfrm>
                <a:off x="-3657600" y="4122738"/>
                <a:ext cx="1673225" cy="1606550"/>
                <a:chOff x="3508375" y="3424238"/>
                <a:chExt cx="1673225" cy="1606550"/>
              </a:xfrm>
            </p:grpSpPr>
            <p:grpSp>
              <p:nvGrpSpPr>
                <p:cNvPr id="62" name="Group 156"/>
                <p:cNvGrpSpPr>
                  <a:grpSpLocks/>
                </p:cNvGrpSpPr>
                <p:nvPr/>
              </p:nvGrpSpPr>
              <p:grpSpPr bwMode="auto">
                <a:xfrm>
                  <a:off x="3508377" y="3424239"/>
                  <a:ext cx="1673226" cy="1606551"/>
                  <a:chOff x="2208" y="1440"/>
                  <a:chExt cx="1054" cy="1012"/>
                </a:xfrm>
              </p:grpSpPr>
              <p:grpSp>
                <p:nvGrpSpPr>
                  <p:cNvPr id="64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2316" y="1440"/>
                    <a:ext cx="946" cy="1002"/>
                    <a:chOff x="2202" y="3956"/>
                    <a:chExt cx="1072" cy="1337"/>
                  </a:xfrm>
                </p:grpSpPr>
                <p:sp>
                  <p:nvSpPr>
                    <p:cNvPr id="72" name="Arc 15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2339" y="4356"/>
                      <a:ext cx="1335" cy="535"/>
                    </a:xfrm>
                    <a:custGeom>
                      <a:avLst/>
                      <a:gdLst>
                        <a:gd name="T0" fmla="*/ 31 w 21600"/>
                        <a:gd name="T1" fmla="*/ 0 h 20060"/>
                        <a:gd name="T2" fmla="*/ 83 w 21600"/>
                        <a:gd name="T3" fmla="*/ 14 h 20060"/>
                        <a:gd name="T4" fmla="*/ 0 w 21600"/>
                        <a:gd name="T5" fmla="*/ 14 h 2006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060"/>
                        <a:gd name="T11" fmla="*/ 21600 w 21600"/>
                        <a:gd name="T12" fmla="*/ 20060 h 2006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060" fill="none" extrusionOk="0">
                          <a:moveTo>
                            <a:pt x="8009" y="0"/>
                          </a:moveTo>
                          <a:cubicBezTo>
                            <a:pt x="16216" y="3277"/>
                            <a:pt x="21600" y="11222"/>
                            <a:pt x="21600" y="20060"/>
                          </a:cubicBezTo>
                        </a:path>
                        <a:path w="21600" h="20060" stroke="0" extrusionOk="0">
                          <a:moveTo>
                            <a:pt x="8009" y="0"/>
                          </a:moveTo>
                          <a:cubicBezTo>
                            <a:pt x="16216" y="3277"/>
                            <a:pt x="21600" y="11222"/>
                            <a:pt x="21600" y="20060"/>
                          </a:cubicBezTo>
                          <a:lnTo>
                            <a:pt x="0" y="20060"/>
                          </a:lnTo>
                          <a:close/>
                        </a:path>
                      </a:pathLst>
                    </a:custGeom>
                    <a:noFill/>
                    <a:ln w="57150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>
                        <a:solidFill>
                          <a:schemeClr val="bg1"/>
                        </a:solidFill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73" name="Arc 159"/>
                    <p:cNvSpPr>
                      <a:spLocks/>
                    </p:cNvSpPr>
                    <p:nvPr/>
                  </p:nvSpPr>
                  <p:spPr bwMode="auto">
                    <a:xfrm rot="16200000" flipH="1">
                      <a:off x="1802" y="4358"/>
                      <a:ext cx="1335" cy="535"/>
                    </a:xfrm>
                    <a:custGeom>
                      <a:avLst/>
                      <a:gdLst>
                        <a:gd name="T0" fmla="*/ 31 w 21600"/>
                        <a:gd name="T1" fmla="*/ 0 h 20060"/>
                        <a:gd name="T2" fmla="*/ 83 w 21600"/>
                        <a:gd name="T3" fmla="*/ 14 h 20060"/>
                        <a:gd name="T4" fmla="*/ 0 w 21600"/>
                        <a:gd name="T5" fmla="*/ 14 h 2006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060"/>
                        <a:gd name="T11" fmla="*/ 21600 w 21600"/>
                        <a:gd name="T12" fmla="*/ 20060 h 2006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060" fill="none" extrusionOk="0">
                          <a:moveTo>
                            <a:pt x="8009" y="0"/>
                          </a:moveTo>
                          <a:cubicBezTo>
                            <a:pt x="16216" y="3277"/>
                            <a:pt x="21600" y="11222"/>
                            <a:pt x="21600" y="20060"/>
                          </a:cubicBezTo>
                        </a:path>
                        <a:path w="21600" h="20060" stroke="0" extrusionOk="0">
                          <a:moveTo>
                            <a:pt x="8009" y="0"/>
                          </a:moveTo>
                          <a:cubicBezTo>
                            <a:pt x="16216" y="3277"/>
                            <a:pt x="21600" y="11222"/>
                            <a:pt x="21600" y="20060"/>
                          </a:cubicBezTo>
                          <a:lnTo>
                            <a:pt x="0" y="20060"/>
                          </a:lnTo>
                          <a:close/>
                        </a:path>
                      </a:pathLst>
                    </a:custGeom>
                    <a:noFill/>
                    <a:ln w="57150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>
                        <a:solidFill>
                          <a:schemeClr val="bg1"/>
                        </a:solidFill>
                        <a:ea typeface="新細明體" pitchFamily="18" charset="-120"/>
                      </a:endParaRPr>
                    </a:p>
                  </p:txBody>
                </p:sp>
              </p:grpSp>
              <p:sp>
                <p:nvSpPr>
                  <p:cNvPr id="65" name="Line 1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9" y="2210"/>
                    <a:ext cx="671" cy="3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6" name="Line 1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99" y="2108"/>
                    <a:ext cx="779" cy="3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7" name="Text Box 1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91" y="1686"/>
                    <a:ext cx="169" cy="4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zh-TW" sz="1200" dirty="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•</a:t>
                    </a:r>
                  </a:p>
                  <a:p>
                    <a:pPr eaLnBrk="0" hangingPunct="0"/>
                    <a:r>
                      <a:rPr lang="en-US" altLang="zh-TW" sz="1200" dirty="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•</a:t>
                    </a:r>
                  </a:p>
                  <a:p>
                    <a:pPr eaLnBrk="0" hangingPunct="0"/>
                    <a:r>
                      <a:rPr lang="en-US" altLang="zh-TW" sz="1200" dirty="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•</a:t>
                    </a:r>
                  </a:p>
                </p:txBody>
              </p:sp>
              <p:sp>
                <p:nvSpPr>
                  <p:cNvPr id="68" name="Text Box 1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64" y="2240"/>
                    <a:ext cx="197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zh-TW" sz="160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0</a:t>
                    </a:r>
                  </a:p>
                </p:txBody>
              </p:sp>
              <p:sp>
                <p:nvSpPr>
                  <p:cNvPr id="69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2" y="2116"/>
                    <a:ext cx="197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zh-TW" sz="160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1</a:t>
                    </a:r>
                  </a:p>
                </p:txBody>
              </p:sp>
              <p:sp>
                <p:nvSpPr>
                  <p:cNvPr id="70" name="Text Box 1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8" y="2012"/>
                    <a:ext cx="197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zh-TW" sz="1600">
                        <a:solidFill>
                          <a:schemeClr val="bg1"/>
                        </a:solidFill>
                        <a:latin typeface="Verdana" pitchFamily="34" charset="0"/>
                        <a:ea typeface="新細明體" pitchFamily="18" charset="-120"/>
                      </a:rPr>
                      <a:t>2</a:t>
                    </a:r>
                  </a:p>
                </p:txBody>
              </p:sp>
              <p:sp>
                <p:nvSpPr>
                  <p:cNvPr id="71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0" y="2313"/>
                    <a:ext cx="52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3" name="Oval 954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817" y="4546242"/>
                  <a:ext cx="173038" cy="179388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4649788"/>
                  <a:endParaRPr lang="ko-KR" altLang="ko-KR" sz="4400">
                    <a:solidFill>
                      <a:schemeClr val="bg1"/>
                    </a:solidFill>
                    <a:ea typeface="Gulim" pitchFamily="34" charset="-127"/>
                  </a:endParaRPr>
                </a:p>
              </p:txBody>
            </p:sp>
          </p:grpSp>
          <p:sp>
            <p:nvSpPr>
              <p:cNvPr id="74" name="Line 168"/>
              <p:cNvSpPr>
                <a:spLocks noChangeShapeType="1"/>
              </p:cNvSpPr>
              <p:nvPr/>
            </p:nvSpPr>
            <p:spPr bwMode="auto">
              <a:xfrm>
                <a:off x="-1966912" y="5037138"/>
                <a:ext cx="0" cy="34766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169"/>
              <p:cNvSpPr>
                <a:spLocks noChangeShapeType="1"/>
              </p:cNvSpPr>
              <p:nvPr/>
            </p:nvSpPr>
            <p:spPr bwMode="auto">
              <a:xfrm flipV="1">
                <a:off x="-1968500" y="5519738"/>
                <a:ext cx="0" cy="34766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 Box 170"/>
              <p:cNvSpPr txBox="1">
                <a:spLocks noChangeArrowheads="1"/>
              </p:cNvSpPr>
              <p:nvPr/>
            </p:nvSpPr>
            <p:spPr bwMode="auto">
              <a:xfrm>
                <a:off x="-1898650" y="5270500"/>
                <a:ext cx="18192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TW" sz="2000" dirty="0">
                    <a:solidFill>
                      <a:schemeClr val="bg1"/>
                    </a:solidFill>
                    <a:latin typeface="Symbol" pitchFamily="18" charset="2"/>
                    <a:ea typeface="新細明體" pitchFamily="18" charset="-120"/>
                    <a:sym typeface="Symbol" pitchFamily="18" charset="2"/>
                  </a:rPr>
                  <a:t>w</a:t>
                </a:r>
                <a:r>
                  <a:rPr lang="en-US" altLang="zh-TW" sz="2000" dirty="0">
                    <a:solidFill>
                      <a:schemeClr val="bg1"/>
                    </a:solidFill>
                    <a:latin typeface="Verdana" pitchFamily="34" charset="0"/>
                    <a:ea typeface="新細明體" pitchFamily="18" charset="-120"/>
                  </a:rPr>
                  <a:t> ~ few MHz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5" descr="http://www.iontrap.umd.edu/group_members/Group_DC_Dec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5" y="468313"/>
            <a:ext cx="4987925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6992256" y="1299483"/>
            <a:ext cx="2286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u="sng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Res. Scientist</a:t>
            </a: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Peter </a:t>
            </a:r>
            <a:r>
              <a:rPr lang="en-US" altLang="en-US" sz="1600" b="1" kern="1200" dirty="0" err="1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Maunz</a:t>
            </a:r>
            <a:endParaRPr lang="en-US" altLang="en-US" sz="1600" b="1" kern="1200" dirty="0">
              <a:solidFill>
                <a:srgbClr val="0000CC"/>
              </a:solidFill>
              <a:latin typeface="Arial" charset="0"/>
              <a:ea typeface="+mn-ea"/>
              <a:cs typeface="Arial" charset="0"/>
            </a:endParaRP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i="1" u="sng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u="sng" kern="1200" dirty="0" err="1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Postdocs</a:t>
            </a:r>
            <a:r>
              <a:rPr lang="en-US" alt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Ming-</a:t>
            </a:r>
            <a:r>
              <a:rPr lang="en-US" altLang="en-US" sz="1600" b="1" kern="1200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Shien</a:t>
            </a:r>
            <a:r>
              <a:rPr lang="en-US" altLang="en-US" sz="1600" b="1" kern="1200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Chang</a:t>
            </a: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 err="1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Dzmitry</a:t>
            </a:r>
            <a:r>
              <a:rPr lang="en-US" altLang="en-US" sz="1600" b="1" kern="1200" dirty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altLang="en-US" sz="1600" b="1" kern="1200" dirty="0" err="1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Matsukevich</a:t>
            </a:r>
            <a:endParaRPr lang="en-US" altLang="en-US" sz="1600" b="1" kern="1200" dirty="0">
              <a:solidFill>
                <a:srgbClr val="0000CC"/>
              </a:solidFill>
              <a:latin typeface="Arial" charset="0"/>
              <a:ea typeface="+mn-ea"/>
              <a:cs typeface="Arial" charset="0"/>
            </a:endParaRP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Kihwan</a:t>
            </a:r>
            <a:r>
              <a:rPr lang="en-US" altLang="en-US" sz="1600" b="1" kern="1200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Kim</a:t>
            </a: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Wes Campbell</a:t>
            </a: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Le </a:t>
            </a:r>
            <a:r>
              <a:rPr lang="en-US" altLang="en-US" sz="1600" b="1" kern="1200" dirty="0" err="1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Luo</a:t>
            </a:r>
            <a:endParaRPr lang="en-US" altLang="en-US" sz="1600" b="1" kern="1200" dirty="0">
              <a:solidFill>
                <a:srgbClr val="0000CC"/>
              </a:solidFill>
              <a:latin typeface="Arial" charset="0"/>
              <a:ea typeface="+mn-ea"/>
              <a:cs typeface="Arial" charset="0"/>
            </a:endParaRP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kern="1200" dirty="0" err="1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Qudsia</a:t>
            </a:r>
            <a:r>
              <a:rPr lang="en-US" altLang="en-US" sz="1600" b="1" kern="1200" dirty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altLang="en-US" sz="1600" b="1" kern="1200" dirty="0" err="1" smtClean="0">
                <a:solidFill>
                  <a:srgbClr val="0000CC"/>
                </a:solidFill>
                <a:latin typeface="Arial" charset="0"/>
                <a:ea typeface="+mn-ea"/>
                <a:cs typeface="Arial" charset="0"/>
              </a:rPr>
              <a:t>Quraishi</a:t>
            </a:r>
            <a:endParaRPr lang="en-US" altLang="en-US" sz="1600" b="1" kern="1200" dirty="0" smtClean="0">
              <a:solidFill>
                <a:srgbClr val="0000CC"/>
              </a:solidFill>
              <a:latin typeface="Arial" charset="0"/>
              <a:ea typeface="+mn-ea"/>
              <a:cs typeface="Arial" charset="0"/>
            </a:endParaRPr>
          </a:p>
          <a:p>
            <a:pPr defTabSz="28098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Emily Edwards</a:t>
            </a:r>
            <a:endParaRPr lang="en-US" altLang="en-US" sz="1600" b="1" kern="12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  <a:p>
            <a:pPr algn="l" defTabSz="280988" rtl="0" fontAlgn="base">
              <a:spcBef>
                <a:spcPct val="0"/>
              </a:spcBef>
              <a:spcAft>
                <a:spcPct val="0"/>
              </a:spcAft>
            </a:pPr>
            <a:endParaRPr lang="en-US" alt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66675" y="1295400"/>
            <a:ext cx="217328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0163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i="1" u="sng" kern="1200" dirty="0">
                <a:solidFill>
                  <a:srgbClr val="000000"/>
                </a:solidFill>
                <a:latin typeface="Arial" charset="0"/>
                <a:ea typeface="新細明體" pitchFamily="18" charset="-120"/>
                <a:cs typeface="Arial" charset="0"/>
              </a:rPr>
              <a:t>Grad Students</a:t>
            </a: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Steven </a:t>
            </a:r>
            <a:r>
              <a:rPr lang="en-US" altLang="zh-TW" sz="1600" b="1" dirty="0" err="1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Olmschenk</a:t>
            </a:r>
            <a:endParaRPr lang="en-US" altLang="zh-TW" sz="1600" b="1" dirty="0" smtClean="0">
              <a:solidFill>
                <a:srgbClr val="0000CC"/>
              </a:solidFill>
              <a:latin typeface="Arial" charset="0"/>
              <a:ea typeface="新細明體" pitchFamily="18" charset="-120"/>
              <a:cs typeface="Arial" charset="0"/>
            </a:endParaRP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Jon </a:t>
            </a:r>
            <a:r>
              <a:rPr lang="en-US" altLang="zh-TW" sz="1600" b="1" dirty="0" err="1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Sterk</a:t>
            </a:r>
            <a:endParaRPr lang="en-US" altLang="zh-TW" sz="1600" b="1" dirty="0" smtClean="0">
              <a:solidFill>
                <a:srgbClr val="0000CC"/>
              </a:solidFill>
              <a:latin typeface="Arial" charset="0"/>
              <a:ea typeface="新細明體" pitchFamily="18" charset="-120"/>
              <a:cs typeface="Arial" charset="0"/>
            </a:endParaRPr>
          </a:p>
          <a:p>
            <a:pPr algn="l" defTabSz="40163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kern="1200" dirty="0" err="1" smtClean="0">
                <a:solidFill>
                  <a:srgbClr val="FF3300"/>
                </a:solidFill>
                <a:latin typeface="Arial" charset="0"/>
                <a:ea typeface="新細明體" pitchFamily="18" charset="-120"/>
                <a:cs typeface="Arial" charset="0"/>
              </a:rPr>
              <a:t>Simcha</a:t>
            </a:r>
            <a:r>
              <a:rPr lang="en-US" altLang="zh-TW" sz="1600" b="1" kern="1200" dirty="0" smtClean="0">
                <a:solidFill>
                  <a:srgbClr val="FF3300"/>
                </a:solidFill>
                <a:latin typeface="Arial" charset="0"/>
                <a:ea typeface="新細明體" pitchFamily="18" charset="-120"/>
                <a:cs typeface="Arial" charset="0"/>
              </a:rPr>
              <a:t> </a:t>
            </a:r>
            <a:r>
              <a:rPr lang="en-US" altLang="zh-TW" sz="1600" b="1" kern="1200" dirty="0" err="1">
                <a:solidFill>
                  <a:srgbClr val="FF3300"/>
                </a:solidFill>
                <a:latin typeface="Arial" charset="0"/>
                <a:ea typeface="新細明體" pitchFamily="18" charset="-120"/>
                <a:cs typeface="Arial" charset="0"/>
              </a:rPr>
              <a:t>Korenblit</a:t>
            </a:r>
            <a:endParaRPr lang="en-US" altLang="zh-TW" sz="1600" b="1" kern="1200" dirty="0">
              <a:solidFill>
                <a:srgbClr val="FF3300"/>
              </a:solidFill>
              <a:latin typeface="Arial" charset="0"/>
              <a:ea typeface="新細明體" pitchFamily="18" charset="-120"/>
              <a:cs typeface="Arial" charset="0"/>
            </a:endParaRP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Dave Hayes</a:t>
            </a: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err="1" smtClean="0">
                <a:solidFill>
                  <a:srgbClr val="FF3300"/>
                </a:solidFill>
                <a:latin typeface="Arial" charset="0"/>
                <a:ea typeface="新細明體" pitchFamily="18" charset="-120"/>
                <a:cs typeface="Arial" charset="0"/>
              </a:rPr>
              <a:t>Rajibul</a:t>
            </a:r>
            <a:r>
              <a:rPr lang="en-US" altLang="zh-TW" sz="1600" b="1" dirty="0" smtClean="0">
                <a:solidFill>
                  <a:srgbClr val="FF3300"/>
                </a:solidFill>
                <a:latin typeface="Arial" charset="0"/>
                <a:ea typeface="新細明體" pitchFamily="18" charset="-120"/>
                <a:cs typeface="Arial" charset="0"/>
              </a:rPr>
              <a:t> Islam</a:t>
            </a:r>
          </a:p>
          <a:p>
            <a:pPr algn="l" defTabSz="40163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kern="1200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Andrew </a:t>
            </a:r>
            <a:r>
              <a:rPr lang="en-US" altLang="zh-TW" sz="1600" b="1" kern="1200" dirty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Manning</a:t>
            </a:r>
          </a:p>
          <a:p>
            <a:pPr algn="l" defTabSz="401638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kern="1200" dirty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Jonathan Mizrahi</a:t>
            </a: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Dave </a:t>
            </a:r>
            <a:r>
              <a:rPr lang="en-US" altLang="zh-TW" sz="1600" b="1" dirty="0" err="1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Hucul</a:t>
            </a:r>
            <a:endParaRPr lang="en-US" altLang="zh-TW" sz="1600" b="1" dirty="0" smtClean="0">
              <a:solidFill>
                <a:srgbClr val="0000CC"/>
              </a:solidFill>
              <a:latin typeface="Arial" charset="0"/>
              <a:ea typeface="新細明體" pitchFamily="18" charset="-120"/>
              <a:cs typeface="Arial" charset="0"/>
            </a:endParaRPr>
          </a:p>
          <a:p>
            <a:pPr defTabSz="401638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Crystal Senko</a:t>
            </a:r>
          </a:p>
        </p:txBody>
      </p:sp>
      <p:pic>
        <p:nvPicPr>
          <p:cNvPr id="74757" name="Picture 13" descr="WELCOME1"/>
          <p:cNvPicPr>
            <a:picLocks noChangeAspect="1" noChangeArrowheads="1"/>
          </p:cNvPicPr>
          <p:nvPr/>
        </p:nvPicPr>
        <p:blipFill>
          <a:blip r:embed="rId4" cstate="print"/>
          <a:srcRect r="76556"/>
          <a:stretch>
            <a:fillRect/>
          </a:stretch>
        </p:blipFill>
        <p:spPr bwMode="auto">
          <a:xfrm>
            <a:off x="8142288" y="5972175"/>
            <a:ext cx="92551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15" descr="nsaseal_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8363" y="5957888"/>
            <a:ext cx="8334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21" descr="Logo_with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3775" y="4572000"/>
            <a:ext cx="14493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Rectangle 24"/>
          <p:cNvSpPr>
            <a:spLocks noChangeArrowheads="1"/>
          </p:cNvSpPr>
          <p:nvPr/>
        </p:nvSpPr>
        <p:spPr bwMode="auto">
          <a:xfrm>
            <a:off x="68263" y="3966627"/>
            <a:ext cx="173831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i="1" u="sng" kern="1200" dirty="0" smtClean="0">
                <a:solidFill>
                  <a:srgbClr val="000000"/>
                </a:solidFill>
                <a:latin typeface="Arial" charset="0"/>
                <a:ea typeface="新細明體" pitchFamily="18" charset="-120"/>
                <a:cs typeface="Arial" charset="0"/>
              </a:rPr>
              <a:t>Undergrads</a:t>
            </a:r>
            <a:endParaRPr lang="en-US" altLang="zh-TW" sz="1600" b="1" kern="1200" dirty="0" smtClean="0">
              <a:solidFill>
                <a:srgbClr val="0000CC"/>
              </a:solidFill>
              <a:latin typeface="Arial" charset="0"/>
              <a:ea typeface="新細明體" pitchFamily="18" charset="-120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Arial" charset="0"/>
              </a:rPr>
              <a:t>Andrew Chew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Brian Fields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kern="1200" dirty="0" smtClean="0">
                <a:solidFill>
                  <a:srgbClr val="0000CC"/>
                </a:solidFill>
                <a:latin typeface="Arial" charset="0"/>
                <a:ea typeface="新細明體" pitchFamily="18" charset="-120"/>
                <a:cs typeface="Arial" charset="0"/>
              </a:rPr>
              <a:t>Kenny Lee</a:t>
            </a:r>
            <a:endParaRPr lang="en-US" altLang="zh-TW" sz="1600" b="1" kern="1200" dirty="0">
              <a:solidFill>
                <a:srgbClr val="0000CC"/>
              </a:solidFill>
              <a:latin typeface="Arial" charset="0"/>
              <a:ea typeface="新細明體" pitchFamily="18" charset="-120"/>
              <a:cs typeface="Arial" charset="0"/>
            </a:endParaRPr>
          </a:p>
        </p:txBody>
      </p:sp>
      <p:sp>
        <p:nvSpPr>
          <p:cNvPr id="74761" name="Rectangle 8"/>
          <p:cNvSpPr>
            <a:spLocks noChangeArrowheads="1"/>
          </p:cNvSpPr>
          <p:nvPr/>
        </p:nvSpPr>
        <p:spPr bwMode="auto">
          <a:xfrm>
            <a:off x="4281488" y="1147763"/>
            <a:ext cx="261620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b="1" kern="1200">
                <a:solidFill>
                  <a:srgbClr val="C00000"/>
                </a:solidFill>
                <a:latin typeface="Trebuchet MS" pitchFamily="34" charset="0"/>
                <a:ea typeface="新細明體" pitchFamily="18" charset="-120"/>
                <a:cs typeface="Arial" charset="0"/>
              </a:rPr>
              <a:t>www.iontrap.umd.edu</a:t>
            </a:r>
          </a:p>
        </p:txBody>
      </p:sp>
      <p:pic>
        <p:nvPicPr>
          <p:cNvPr id="74762" name="Picture 14" descr="NSF_tran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181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15" descr="DARPA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8700" y="5181600"/>
            <a:ext cx="14319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7" descr="UMD_logo"/>
          <p:cNvPicPr>
            <a:picLocks noChangeAspect="1" noChangeArrowheads="1"/>
          </p:cNvPicPr>
          <p:nvPr/>
        </p:nvPicPr>
        <p:blipFill>
          <a:blip r:embed="rId9" cstate="print"/>
          <a:srcRect l="9436" t="8638" r="9436" b="6866"/>
          <a:stretch>
            <a:fillRect/>
          </a:stretch>
        </p:blipFill>
        <p:spPr bwMode="auto">
          <a:xfrm>
            <a:off x="7913688" y="0"/>
            <a:ext cx="1230312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6" name="TextBox 15"/>
          <p:cNvSpPr txBox="1">
            <a:spLocks noChangeArrowheads="1"/>
          </p:cNvSpPr>
          <p:nvPr/>
        </p:nvSpPr>
        <p:spPr bwMode="auto">
          <a:xfrm>
            <a:off x="174180" y="6197025"/>
            <a:ext cx="16546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i="1" kern="1200" dirty="0" err="1">
                <a:solidFill>
                  <a:srgbClr val="7030A0"/>
                </a:solidFill>
                <a:latin typeface="Trebuchet MS" pitchFamily="34" charset="0"/>
                <a:ea typeface="新細明體" pitchFamily="18" charset="-120"/>
                <a:cs typeface="Arial" charset="0"/>
              </a:rPr>
              <a:t>pfc@jqi</a:t>
            </a:r>
            <a:endParaRPr lang="en-US" altLang="zh-TW" sz="3200" b="1" i="1" kern="1200" dirty="0">
              <a:solidFill>
                <a:srgbClr val="7030A0"/>
              </a:solidFill>
              <a:latin typeface="Trebuchet MS" pitchFamily="34" charset="0"/>
              <a:ea typeface="新細明體" pitchFamily="18" charset="-120"/>
              <a:cs typeface="Arial" charset="0"/>
            </a:endParaRPr>
          </a:p>
        </p:txBody>
      </p:sp>
      <p:pic>
        <p:nvPicPr>
          <p:cNvPr id="367617" name="Picture 1" descr="JQI_logo_mo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8144" y="0"/>
            <a:ext cx="2376488" cy="1160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38600"/>
            <a:ext cx="45116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4512938" cy="280449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Some Atomic Physics - State Detection</a:t>
            </a:r>
            <a:endParaRPr lang="en-US" altLang="zh-TW" sz="3600" dirty="0" smtClean="0">
              <a:solidFill>
                <a:schemeClr val="bg1"/>
              </a:solidFill>
              <a:effectLst>
                <a:outerShdw blurRad="50800" dist="25400" dir="2700000" algn="tl" rotWithShape="0">
                  <a:srgbClr val="000000">
                    <a:alpha val="30000"/>
                  </a:srgbClr>
                </a:outerShdw>
              </a:effectLst>
              <a:latin typeface="Lucida Calligraphy" pitchFamily="66" charset="0"/>
              <a:ea typeface="新細明體" pitchFamily="18" charset="-120"/>
            </a:endParaRP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>
            <a:off x="3657600" y="4495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6"/>
          <p:cNvSpPr>
            <a:spLocks noChangeShapeType="1"/>
          </p:cNvSpPr>
          <p:nvPr/>
        </p:nvSpPr>
        <p:spPr bwMode="auto">
          <a:xfrm>
            <a:off x="4648200" y="44196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7"/>
          <p:cNvSpPr>
            <a:spLocks noChangeShapeType="1"/>
          </p:cNvSpPr>
          <p:nvPr/>
        </p:nvSpPr>
        <p:spPr bwMode="auto">
          <a:xfrm>
            <a:off x="5638800" y="43434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Line 8"/>
          <p:cNvSpPr>
            <a:spLocks noChangeShapeType="1"/>
          </p:cNvSpPr>
          <p:nvPr/>
        </p:nvSpPr>
        <p:spPr bwMode="auto">
          <a:xfrm>
            <a:off x="4648200" y="50292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Line 9"/>
          <p:cNvSpPr>
            <a:spLocks noChangeShapeType="1"/>
          </p:cNvSpPr>
          <p:nvPr/>
        </p:nvSpPr>
        <p:spPr bwMode="auto">
          <a:xfrm>
            <a:off x="4648200" y="21336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Line 10"/>
          <p:cNvSpPr>
            <a:spLocks noChangeShapeType="1"/>
          </p:cNvSpPr>
          <p:nvPr/>
        </p:nvSpPr>
        <p:spPr bwMode="auto">
          <a:xfrm>
            <a:off x="4648200" y="1828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Line 11"/>
          <p:cNvSpPr>
            <a:spLocks noChangeShapeType="1"/>
          </p:cNvSpPr>
          <p:nvPr/>
        </p:nvSpPr>
        <p:spPr bwMode="auto">
          <a:xfrm>
            <a:off x="5638800" y="1828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Line 12"/>
          <p:cNvSpPr>
            <a:spLocks noChangeShapeType="1"/>
          </p:cNvSpPr>
          <p:nvPr/>
        </p:nvSpPr>
        <p:spPr bwMode="auto">
          <a:xfrm>
            <a:off x="3657600" y="1828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Text Box 13"/>
          <p:cNvSpPr txBox="1">
            <a:spLocks noChangeArrowheads="1"/>
          </p:cNvSpPr>
          <p:nvPr/>
        </p:nvSpPr>
        <p:spPr bwMode="auto">
          <a:xfrm>
            <a:off x="2895600" y="4495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aseline="30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2</a:t>
            </a:r>
            <a:r>
              <a:rPr lang="en-US" altLang="zh-TW" sz="24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S</a:t>
            </a:r>
            <a:r>
              <a:rPr lang="en-US" altLang="zh-TW" sz="2400" baseline="-25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1/2</a:t>
            </a:r>
          </a:p>
        </p:txBody>
      </p:sp>
      <p:sp>
        <p:nvSpPr>
          <p:cNvPr id="4112" name="Text Box 14"/>
          <p:cNvSpPr txBox="1">
            <a:spLocks noChangeArrowheads="1"/>
          </p:cNvSpPr>
          <p:nvPr/>
        </p:nvSpPr>
        <p:spPr bwMode="auto">
          <a:xfrm>
            <a:off x="2895600" y="1752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aseline="30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2</a:t>
            </a:r>
            <a:r>
              <a:rPr lang="en-US" altLang="zh-TW" sz="24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P</a:t>
            </a:r>
            <a:r>
              <a:rPr lang="en-US" altLang="zh-TW" sz="2400" baseline="-25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1/2</a:t>
            </a: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5943600" y="4191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3962400" y="43434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9" name="Line 20"/>
          <p:cNvSpPr>
            <a:spLocks noChangeShapeType="1"/>
          </p:cNvSpPr>
          <p:nvPr/>
        </p:nvSpPr>
        <p:spPr bwMode="auto">
          <a:xfrm flipV="1">
            <a:off x="5105400" y="2133600"/>
            <a:ext cx="0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4114800" y="2133600"/>
            <a:ext cx="1905000" cy="2209800"/>
            <a:chOff x="768" y="2112"/>
            <a:chExt cx="1200" cy="1392"/>
          </a:xfrm>
        </p:grpSpPr>
        <p:sp>
          <p:nvSpPr>
            <p:cNvPr id="4122" name="Line 19"/>
            <p:cNvSpPr>
              <a:spLocks noChangeShapeType="1"/>
            </p:cNvSpPr>
            <p:nvPr/>
          </p:nvSpPr>
          <p:spPr bwMode="auto">
            <a:xfrm flipH="1" flipV="1">
              <a:off x="1392" y="2112"/>
              <a:ext cx="576" cy="12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21"/>
            <p:cNvSpPr>
              <a:spLocks noChangeShapeType="1"/>
            </p:cNvSpPr>
            <p:nvPr/>
          </p:nvSpPr>
          <p:spPr bwMode="auto">
            <a:xfrm flipV="1">
              <a:off x="768" y="2112"/>
              <a:ext cx="528" cy="13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3810000" y="2133600"/>
            <a:ext cx="2514600" cy="2362200"/>
            <a:chOff x="576" y="2112"/>
            <a:chExt cx="1584" cy="1488"/>
          </a:xfrm>
        </p:grpSpPr>
        <p:sp>
          <p:nvSpPr>
            <p:cNvPr id="4119" name="Freeform 22"/>
            <p:cNvSpPr>
              <a:spLocks/>
            </p:cNvSpPr>
            <p:nvPr/>
          </p:nvSpPr>
          <p:spPr bwMode="auto">
            <a:xfrm>
              <a:off x="1488" y="2112"/>
              <a:ext cx="672" cy="1392"/>
            </a:xfrm>
            <a:custGeom>
              <a:avLst/>
              <a:gdLst>
                <a:gd name="T0" fmla="*/ 0 w 696"/>
                <a:gd name="T1" fmla="*/ 0 h 1344"/>
                <a:gd name="T2" fmla="*/ 90 w 696"/>
                <a:gd name="T3" fmla="*/ 103 h 1344"/>
                <a:gd name="T4" fmla="*/ 90 w 696"/>
                <a:gd name="T5" fmla="*/ 258 h 1344"/>
                <a:gd name="T6" fmla="*/ 224 w 696"/>
                <a:gd name="T7" fmla="*/ 360 h 1344"/>
                <a:gd name="T8" fmla="*/ 224 w 696"/>
                <a:gd name="T9" fmla="*/ 567 h 1344"/>
                <a:gd name="T10" fmla="*/ 358 w 696"/>
                <a:gd name="T11" fmla="*/ 721 h 1344"/>
                <a:gd name="T12" fmla="*/ 358 w 696"/>
                <a:gd name="T13" fmla="*/ 927 h 1344"/>
                <a:gd name="T14" fmla="*/ 492 w 696"/>
                <a:gd name="T15" fmla="*/ 1081 h 1344"/>
                <a:gd name="T16" fmla="*/ 492 w 696"/>
                <a:gd name="T17" fmla="*/ 1287 h 1344"/>
                <a:gd name="T18" fmla="*/ 627 w 696"/>
                <a:gd name="T19" fmla="*/ 1339 h 1344"/>
                <a:gd name="T20" fmla="*/ 627 w 696"/>
                <a:gd name="T21" fmla="*/ 1442 h 13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6"/>
                <a:gd name="T34" fmla="*/ 0 h 1344"/>
                <a:gd name="T35" fmla="*/ 696 w 696"/>
                <a:gd name="T36" fmla="*/ 1344 h 13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6" h="1344">
                  <a:moveTo>
                    <a:pt x="0" y="0"/>
                  </a:moveTo>
                  <a:cubicBezTo>
                    <a:pt x="40" y="28"/>
                    <a:pt x="80" y="56"/>
                    <a:pt x="96" y="96"/>
                  </a:cubicBezTo>
                  <a:cubicBezTo>
                    <a:pt x="112" y="136"/>
                    <a:pt x="72" y="200"/>
                    <a:pt x="96" y="240"/>
                  </a:cubicBezTo>
                  <a:cubicBezTo>
                    <a:pt x="120" y="280"/>
                    <a:pt x="216" y="288"/>
                    <a:pt x="240" y="336"/>
                  </a:cubicBezTo>
                  <a:cubicBezTo>
                    <a:pt x="264" y="384"/>
                    <a:pt x="216" y="472"/>
                    <a:pt x="240" y="528"/>
                  </a:cubicBezTo>
                  <a:cubicBezTo>
                    <a:pt x="264" y="584"/>
                    <a:pt x="360" y="616"/>
                    <a:pt x="384" y="672"/>
                  </a:cubicBezTo>
                  <a:cubicBezTo>
                    <a:pt x="408" y="728"/>
                    <a:pt x="360" y="808"/>
                    <a:pt x="384" y="864"/>
                  </a:cubicBezTo>
                  <a:cubicBezTo>
                    <a:pt x="408" y="920"/>
                    <a:pt x="504" y="952"/>
                    <a:pt x="528" y="1008"/>
                  </a:cubicBezTo>
                  <a:cubicBezTo>
                    <a:pt x="552" y="1064"/>
                    <a:pt x="504" y="1160"/>
                    <a:pt x="528" y="1200"/>
                  </a:cubicBezTo>
                  <a:cubicBezTo>
                    <a:pt x="552" y="1240"/>
                    <a:pt x="648" y="1224"/>
                    <a:pt x="672" y="1248"/>
                  </a:cubicBezTo>
                  <a:cubicBezTo>
                    <a:pt x="696" y="1272"/>
                    <a:pt x="672" y="1328"/>
                    <a:pt x="672" y="1344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4120" name="Freeform 23"/>
            <p:cNvSpPr>
              <a:spLocks/>
            </p:cNvSpPr>
            <p:nvPr/>
          </p:nvSpPr>
          <p:spPr bwMode="auto">
            <a:xfrm>
              <a:off x="576" y="2112"/>
              <a:ext cx="624" cy="1488"/>
            </a:xfrm>
            <a:custGeom>
              <a:avLst/>
              <a:gdLst>
                <a:gd name="T0" fmla="*/ 640 w 608"/>
                <a:gd name="T1" fmla="*/ 0 h 1440"/>
                <a:gd name="T2" fmla="*/ 489 w 608"/>
                <a:gd name="T3" fmla="*/ 102 h 1440"/>
                <a:gd name="T4" fmla="*/ 539 w 608"/>
                <a:gd name="T5" fmla="*/ 308 h 1440"/>
                <a:gd name="T6" fmla="*/ 388 w 608"/>
                <a:gd name="T7" fmla="*/ 410 h 1440"/>
                <a:gd name="T8" fmla="*/ 438 w 608"/>
                <a:gd name="T9" fmla="*/ 615 h 1440"/>
                <a:gd name="T10" fmla="*/ 236 w 608"/>
                <a:gd name="T11" fmla="*/ 717 h 1440"/>
                <a:gd name="T12" fmla="*/ 337 w 608"/>
                <a:gd name="T13" fmla="*/ 923 h 1440"/>
                <a:gd name="T14" fmla="*/ 134 w 608"/>
                <a:gd name="T15" fmla="*/ 1025 h 1440"/>
                <a:gd name="T16" fmla="*/ 236 w 608"/>
                <a:gd name="T17" fmla="*/ 1230 h 1440"/>
                <a:gd name="T18" fmla="*/ 34 w 608"/>
                <a:gd name="T19" fmla="*/ 1281 h 1440"/>
                <a:gd name="T20" fmla="*/ 34 w 608"/>
                <a:gd name="T21" fmla="*/ 1538 h 14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8"/>
                <a:gd name="T34" fmla="*/ 0 h 1440"/>
                <a:gd name="T35" fmla="*/ 608 w 608"/>
                <a:gd name="T36" fmla="*/ 1440 h 14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8" h="1440">
                  <a:moveTo>
                    <a:pt x="608" y="0"/>
                  </a:moveTo>
                  <a:cubicBezTo>
                    <a:pt x="544" y="24"/>
                    <a:pt x="480" y="48"/>
                    <a:pt x="464" y="96"/>
                  </a:cubicBezTo>
                  <a:cubicBezTo>
                    <a:pt x="448" y="144"/>
                    <a:pt x="528" y="240"/>
                    <a:pt x="512" y="288"/>
                  </a:cubicBezTo>
                  <a:cubicBezTo>
                    <a:pt x="496" y="336"/>
                    <a:pt x="384" y="336"/>
                    <a:pt x="368" y="384"/>
                  </a:cubicBezTo>
                  <a:cubicBezTo>
                    <a:pt x="352" y="432"/>
                    <a:pt x="440" y="528"/>
                    <a:pt x="416" y="576"/>
                  </a:cubicBezTo>
                  <a:cubicBezTo>
                    <a:pt x="392" y="624"/>
                    <a:pt x="240" y="624"/>
                    <a:pt x="224" y="672"/>
                  </a:cubicBezTo>
                  <a:cubicBezTo>
                    <a:pt x="208" y="720"/>
                    <a:pt x="336" y="816"/>
                    <a:pt x="320" y="864"/>
                  </a:cubicBezTo>
                  <a:cubicBezTo>
                    <a:pt x="304" y="912"/>
                    <a:pt x="144" y="912"/>
                    <a:pt x="128" y="960"/>
                  </a:cubicBezTo>
                  <a:cubicBezTo>
                    <a:pt x="112" y="1008"/>
                    <a:pt x="240" y="1112"/>
                    <a:pt x="224" y="1152"/>
                  </a:cubicBezTo>
                  <a:cubicBezTo>
                    <a:pt x="208" y="1192"/>
                    <a:pt x="64" y="1152"/>
                    <a:pt x="32" y="1200"/>
                  </a:cubicBezTo>
                  <a:cubicBezTo>
                    <a:pt x="0" y="1248"/>
                    <a:pt x="16" y="1344"/>
                    <a:pt x="32" y="1440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4121" name="Freeform 24"/>
            <p:cNvSpPr>
              <a:spLocks/>
            </p:cNvSpPr>
            <p:nvPr/>
          </p:nvSpPr>
          <p:spPr bwMode="auto">
            <a:xfrm>
              <a:off x="1240" y="2112"/>
              <a:ext cx="152" cy="1440"/>
            </a:xfrm>
            <a:custGeom>
              <a:avLst/>
              <a:gdLst>
                <a:gd name="T0" fmla="*/ 96 w 152"/>
                <a:gd name="T1" fmla="*/ 0 h 1440"/>
                <a:gd name="T2" fmla="*/ 144 w 152"/>
                <a:gd name="T3" fmla="*/ 192 h 1440"/>
                <a:gd name="T4" fmla="*/ 48 w 152"/>
                <a:gd name="T5" fmla="*/ 336 h 1440"/>
                <a:gd name="T6" fmla="*/ 144 w 152"/>
                <a:gd name="T7" fmla="*/ 528 h 1440"/>
                <a:gd name="T8" fmla="*/ 48 w 152"/>
                <a:gd name="T9" fmla="*/ 672 h 1440"/>
                <a:gd name="T10" fmla="*/ 144 w 152"/>
                <a:gd name="T11" fmla="*/ 864 h 1440"/>
                <a:gd name="T12" fmla="*/ 48 w 152"/>
                <a:gd name="T13" fmla="*/ 1008 h 1440"/>
                <a:gd name="T14" fmla="*/ 144 w 152"/>
                <a:gd name="T15" fmla="*/ 1152 h 1440"/>
                <a:gd name="T16" fmla="*/ 0 w 152"/>
                <a:gd name="T17" fmla="*/ 1296 h 1440"/>
                <a:gd name="T18" fmla="*/ 144 w 152"/>
                <a:gd name="T19" fmla="*/ 1440 h 1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440"/>
                <a:gd name="T32" fmla="*/ 152 w 152"/>
                <a:gd name="T33" fmla="*/ 1440 h 14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440">
                  <a:moveTo>
                    <a:pt x="96" y="0"/>
                  </a:moveTo>
                  <a:cubicBezTo>
                    <a:pt x="124" y="68"/>
                    <a:pt x="152" y="136"/>
                    <a:pt x="144" y="192"/>
                  </a:cubicBezTo>
                  <a:cubicBezTo>
                    <a:pt x="136" y="248"/>
                    <a:pt x="48" y="280"/>
                    <a:pt x="48" y="336"/>
                  </a:cubicBezTo>
                  <a:cubicBezTo>
                    <a:pt x="48" y="392"/>
                    <a:pt x="144" y="472"/>
                    <a:pt x="144" y="528"/>
                  </a:cubicBezTo>
                  <a:cubicBezTo>
                    <a:pt x="144" y="584"/>
                    <a:pt x="48" y="616"/>
                    <a:pt x="48" y="672"/>
                  </a:cubicBezTo>
                  <a:cubicBezTo>
                    <a:pt x="48" y="728"/>
                    <a:pt x="144" y="808"/>
                    <a:pt x="144" y="864"/>
                  </a:cubicBezTo>
                  <a:cubicBezTo>
                    <a:pt x="144" y="920"/>
                    <a:pt x="48" y="960"/>
                    <a:pt x="48" y="1008"/>
                  </a:cubicBezTo>
                  <a:cubicBezTo>
                    <a:pt x="48" y="1056"/>
                    <a:pt x="152" y="1104"/>
                    <a:pt x="144" y="1152"/>
                  </a:cubicBezTo>
                  <a:cubicBezTo>
                    <a:pt x="136" y="1200"/>
                    <a:pt x="0" y="1248"/>
                    <a:pt x="0" y="1296"/>
                  </a:cubicBezTo>
                  <a:cubicBezTo>
                    <a:pt x="0" y="1344"/>
                    <a:pt x="120" y="1416"/>
                    <a:pt x="144" y="1440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>
                <a:latin typeface="Calibri" pitchFamily="34" charset="0"/>
                <a:ea typeface="新細明體" pitchFamily="18" charset="-120"/>
              </a:endParaRPr>
            </a:p>
          </p:txBody>
        </p:sp>
      </p:grpSp>
      <p:sp>
        <p:nvSpPr>
          <p:cNvPr id="4118" name="Oval 15"/>
          <p:cNvSpPr>
            <a:spLocks noChangeArrowheads="1"/>
          </p:cNvSpPr>
          <p:nvPr/>
        </p:nvSpPr>
        <p:spPr bwMode="auto">
          <a:xfrm>
            <a:off x="4953000" y="4267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graphicFrame>
        <p:nvGraphicFramePr>
          <p:cNvPr id="4098" name="Object 51"/>
          <p:cNvGraphicFramePr>
            <a:graphicFrameLocks noChangeAspect="1"/>
          </p:cNvGraphicFramePr>
          <p:nvPr/>
        </p:nvGraphicFramePr>
        <p:xfrm>
          <a:off x="5181600" y="3898900"/>
          <a:ext cx="363538" cy="444500"/>
        </p:xfrm>
        <a:graphic>
          <a:graphicData uri="http://schemas.openxmlformats.org/presentationml/2006/ole">
            <p:oleObj spid="_x0000_s39938" name="Equation" r:id="rId6" imgW="228600" imgH="279360" progId="Equation.DSMT4">
              <p:embed/>
            </p:oleObj>
          </a:graphicData>
        </a:graphic>
      </p:graphicFrame>
      <p:graphicFrame>
        <p:nvGraphicFramePr>
          <p:cNvPr id="4099" name="Object 52"/>
          <p:cNvGraphicFramePr>
            <a:graphicFrameLocks noChangeAspect="1"/>
          </p:cNvGraphicFramePr>
          <p:nvPr/>
        </p:nvGraphicFramePr>
        <p:xfrm>
          <a:off x="5181600" y="5105400"/>
          <a:ext cx="363538" cy="444500"/>
        </p:xfrm>
        <a:graphic>
          <a:graphicData uri="http://schemas.openxmlformats.org/presentationml/2006/ole">
            <p:oleObj spid="_x0000_s39939" name="Equation" r:id="rId7" imgW="228600" imgH="279360" progId="Equation.DSMT4">
              <p:embed/>
            </p:oleObj>
          </a:graphicData>
        </a:graphic>
      </p:graphicFrame>
      <p:sp>
        <p:nvSpPr>
          <p:cNvPr id="27" name="Line 20"/>
          <p:cNvSpPr>
            <a:spLocks noChangeShapeType="1"/>
          </p:cNvSpPr>
          <p:nvPr/>
        </p:nvSpPr>
        <p:spPr bwMode="auto">
          <a:xfrm flipV="1">
            <a:off x="5092700" y="2908300"/>
            <a:ext cx="0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4965700" y="4876800"/>
            <a:ext cx="228600" cy="228600"/>
          </a:xfrm>
          <a:prstGeom prst="ellipse">
            <a:avLst/>
          </a:prstGeom>
          <a:solidFill>
            <a:srgbClr val="31859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87975" y="5867400"/>
            <a:ext cx="2984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  <a:ea typeface="新細明體" pitchFamily="18" charset="-120"/>
              </a:rPr>
              <a:t>State detection fidelity ~ 97%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V="1">
            <a:off x="6696075" y="4362450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6772275" y="45148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12.6 GHz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9" grpId="0" animBg="1"/>
      <p:bldP spid="49" grpId="1" animBg="1"/>
      <p:bldP spid="49" grpId="2" animBg="1"/>
      <p:bldP spid="49" grpId="3" animBg="1"/>
      <p:bldP spid="4118" grpId="0" animBg="1"/>
      <p:bldP spid="27" grpId="0" animBg="1"/>
      <p:bldP spid="27" grpId="1" animBg="1"/>
      <p:bldP spid="28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Line 5"/>
          <p:cNvSpPr>
            <a:spLocks noChangeShapeType="1"/>
          </p:cNvSpPr>
          <p:nvPr/>
        </p:nvSpPr>
        <p:spPr bwMode="auto">
          <a:xfrm>
            <a:off x="3276600" y="4876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6" name="Line 6"/>
          <p:cNvSpPr>
            <a:spLocks noChangeShapeType="1"/>
          </p:cNvSpPr>
          <p:nvPr/>
        </p:nvSpPr>
        <p:spPr bwMode="auto">
          <a:xfrm>
            <a:off x="4267200" y="48006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7" name="Line 7"/>
          <p:cNvSpPr>
            <a:spLocks noChangeShapeType="1"/>
          </p:cNvSpPr>
          <p:nvPr/>
        </p:nvSpPr>
        <p:spPr bwMode="auto">
          <a:xfrm>
            <a:off x="5257800" y="47244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8" name="Line 8"/>
          <p:cNvSpPr>
            <a:spLocks noChangeShapeType="1"/>
          </p:cNvSpPr>
          <p:nvPr/>
        </p:nvSpPr>
        <p:spPr bwMode="auto">
          <a:xfrm>
            <a:off x="4267200" y="54102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9" name="Line 9"/>
          <p:cNvSpPr>
            <a:spLocks noChangeShapeType="1"/>
          </p:cNvSpPr>
          <p:nvPr/>
        </p:nvSpPr>
        <p:spPr bwMode="auto">
          <a:xfrm>
            <a:off x="4267200" y="25146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0" name="Line 10"/>
          <p:cNvSpPr>
            <a:spLocks noChangeShapeType="1"/>
          </p:cNvSpPr>
          <p:nvPr/>
        </p:nvSpPr>
        <p:spPr bwMode="auto">
          <a:xfrm>
            <a:off x="4267200" y="2209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1" name="Line 11"/>
          <p:cNvSpPr>
            <a:spLocks noChangeShapeType="1"/>
          </p:cNvSpPr>
          <p:nvPr/>
        </p:nvSpPr>
        <p:spPr bwMode="auto">
          <a:xfrm>
            <a:off x="5257800" y="2209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Line 12"/>
          <p:cNvSpPr>
            <a:spLocks noChangeShapeType="1"/>
          </p:cNvSpPr>
          <p:nvPr/>
        </p:nvSpPr>
        <p:spPr bwMode="auto">
          <a:xfrm>
            <a:off x="3276600" y="22098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3" name="Text Box 13"/>
          <p:cNvSpPr txBox="1">
            <a:spLocks noChangeArrowheads="1"/>
          </p:cNvSpPr>
          <p:nvPr/>
        </p:nvSpPr>
        <p:spPr bwMode="auto">
          <a:xfrm>
            <a:off x="2514600" y="4876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aseline="30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2</a:t>
            </a:r>
            <a:r>
              <a:rPr lang="en-US" altLang="zh-TW" sz="24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S</a:t>
            </a:r>
            <a:r>
              <a:rPr lang="en-US" altLang="zh-TW" sz="2400" baseline="-25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1/2</a:t>
            </a:r>
          </a:p>
        </p:txBody>
      </p:sp>
      <p:sp>
        <p:nvSpPr>
          <p:cNvPr id="64524" name="Text Box 14"/>
          <p:cNvSpPr txBox="1">
            <a:spLocks noChangeArrowheads="1"/>
          </p:cNvSpPr>
          <p:nvPr/>
        </p:nvSpPr>
        <p:spPr bwMode="auto">
          <a:xfrm>
            <a:off x="2514600" y="2133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aseline="30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2</a:t>
            </a:r>
            <a:r>
              <a:rPr lang="en-US" altLang="zh-TW" sz="24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P</a:t>
            </a:r>
            <a:r>
              <a:rPr lang="en-US" altLang="zh-TW" sz="2400" baseline="-2500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1/2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4572000" y="464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4572000" y="5257800"/>
            <a:ext cx="228600" cy="228600"/>
          </a:xfrm>
          <a:prstGeom prst="ellipse">
            <a:avLst/>
          </a:prstGeom>
          <a:solidFill>
            <a:srgbClr val="31859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 flipV="1">
            <a:off x="4800600" y="2209800"/>
            <a:ext cx="838200" cy="2362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V="1">
            <a:off x="4724400" y="2209800"/>
            <a:ext cx="762000" cy="2438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3733800" y="2209800"/>
            <a:ext cx="838200" cy="2514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>
            <a:off x="3581400" y="2209800"/>
            <a:ext cx="1066800" cy="3048000"/>
          </a:xfrm>
          <a:custGeom>
            <a:avLst/>
            <a:gdLst>
              <a:gd name="T0" fmla="*/ 0 w 696"/>
              <a:gd name="T1" fmla="*/ 0 h 1344"/>
              <a:gd name="T2" fmla="*/ 225537784 w 696"/>
              <a:gd name="T3" fmla="*/ 493744212 h 1344"/>
              <a:gd name="T4" fmla="*/ 225537784 w 696"/>
              <a:gd name="T5" fmla="*/ 1234363011 h 1344"/>
              <a:gd name="T6" fmla="*/ 563843646 w 696"/>
              <a:gd name="T7" fmla="*/ 1728107082 h 1344"/>
              <a:gd name="T8" fmla="*/ 563843646 w 696"/>
              <a:gd name="T9" fmla="*/ 2147483647 h 1344"/>
              <a:gd name="T10" fmla="*/ 902149603 w 696"/>
              <a:gd name="T11" fmla="*/ 2147483647 h 1344"/>
              <a:gd name="T12" fmla="*/ 902149603 w 696"/>
              <a:gd name="T13" fmla="*/ 2147483647 h 1344"/>
              <a:gd name="T14" fmla="*/ 1240456902 w 696"/>
              <a:gd name="T15" fmla="*/ 2147483647 h 1344"/>
              <a:gd name="T16" fmla="*/ 1240456902 w 696"/>
              <a:gd name="T17" fmla="*/ 2147483647 h 1344"/>
              <a:gd name="T18" fmla="*/ 1578762667 w 696"/>
              <a:gd name="T19" fmla="*/ 2147483647 h 1344"/>
              <a:gd name="T20" fmla="*/ 1578762667 w 696"/>
              <a:gd name="T21" fmla="*/ 2147483647 h 13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6"/>
              <a:gd name="T34" fmla="*/ 0 h 1344"/>
              <a:gd name="T35" fmla="*/ 696 w 696"/>
              <a:gd name="T36" fmla="*/ 1344 h 13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6" h="1344">
                <a:moveTo>
                  <a:pt x="0" y="0"/>
                </a:moveTo>
                <a:cubicBezTo>
                  <a:pt x="40" y="28"/>
                  <a:pt x="80" y="56"/>
                  <a:pt x="96" y="96"/>
                </a:cubicBezTo>
                <a:cubicBezTo>
                  <a:pt x="112" y="136"/>
                  <a:pt x="72" y="200"/>
                  <a:pt x="96" y="240"/>
                </a:cubicBezTo>
                <a:cubicBezTo>
                  <a:pt x="120" y="280"/>
                  <a:pt x="216" y="288"/>
                  <a:pt x="240" y="336"/>
                </a:cubicBezTo>
                <a:cubicBezTo>
                  <a:pt x="264" y="384"/>
                  <a:pt x="216" y="472"/>
                  <a:pt x="240" y="528"/>
                </a:cubicBezTo>
                <a:cubicBezTo>
                  <a:pt x="264" y="584"/>
                  <a:pt x="360" y="616"/>
                  <a:pt x="384" y="672"/>
                </a:cubicBezTo>
                <a:cubicBezTo>
                  <a:pt x="408" y="728"/>
                  <a:pt x="360" y="808"/>
                  <a:pt x="384" y="864"/>
                </a:cubicBezTo>
                <a:cubicBezTo>
                  <a:pt x="408" y="920"/>
                  <a:pt x="504" y="952"/>
                  <a:pt x="528" y="1008"/>
                </a:cubicBezTo>
                <a:cubicBezTo>
                  <a:pt x="552" y="1064"/>
                  <a:pt x="504" y="1160"/>
                  <a:pt x="528" y="1200"/>
                </a:cubicBezTo>
                <a:cubicBezTo>
                  <a:pt x="552" y="1240"/>
                  <a:pt x="648" y="1224"/>
                  <a:pt x="672" y="1248"/>
                </a:cubicBezTo>
                <a:cubicBezTo>
                  <a:pt x="696" y="1272"/>
                  <a:pt x="672" y="1328"/>
                  <a:pt x="672" y="1344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4800600" y="2209800"/>
            <a:ext cx="762000" cy="3048000"/>
          </a:xfrm>
          <a:custGeom>
            <a:avLst/>
            <a:gdLst>
              <a:gd name="T0" fmla="*/ 955006509 w 608"/>
              <a:gd name="T1" fmla="*/ 0 h 1440"/>
              <a:gd name="T2" fmla="*/ 728820435 w 608"/>
              <a:gd name="T3" fmla="*/ 430106653 h 1440"/>
              <a:gd name="T4" fmla="*/ 804215793 w 608"/>
              <a:gd name="T5" fmla="*/ 1290320092 h 1440"/>
              <a:gd name="T6" fmla="*/ 578029563 w 608"/>
              <a:gd name="T7" fmla="*/ 1720426612 h 1440"/>
              <a:gd name="T8" fmla="*/ 653424921 w 608"/>
              <a:gd name="T9" fmla="*/ 2147483647 h 1440"/>
              <a:gd name="T10" fmla="*/ 351844742 w 608"/>
              <a:gd name="T11" fmla="*/ 2147483647 h 1440"/>
              <a:gd name="T12" fmla="*/ 502635458 w 608"/>
              <a:gd name="T13" fmla="*/ 2147483647 h 1440"/>
              <a:gd name="T14" fmla="*/ 201053948 w 608"/>
              <a:gd name="T15" fmla="*/ 2147483647 h 1440"/>
              <a:gd name="T16" fmla="*/ 351844742 w 608"/>
              <a:gd name="T17" fmla="*/ 2147483647 h 1440"/>
              <a:gd name="T18" fmla="*/ 50263174 w 608"/>
              <a:gd name="T19" fmla="*/ 2147483647 h 1440"/>
              <a:gd name="T20" fmla="*/ 50263174 w 608"/>
              <a:gd name="T21" fmla="*/ 2147483647 h 14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8"/>
              <a:gd name="T34" fmla="*/ 0 h 1440"/>
              <a:gd name="T35" fmla="*/ 608 w 608"/>
              <a:gd name="T36" fmla="*/ 1440 h 14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8" h="1440">
                <a:moveTo>
                  <a:pt x="608" y="0"/>
                </a:moveTo>
                <a:cubicBezTo>
                  <a:pt x="544" y="24"/>
                  <a:pt x="480" y="48"/>
                  <a:pt x="464" y="96"/>
                </a:cubicBezTo>
                <a:cubicBezTo>
                  <a:pt x="448" y="144"/>
                  <a:pt x="528" y="240"/>
                  <a:pt x="512" y="288"/>
                </a:cubicBezTo>
                <a:cubicBezTo>
                  <a:pt x="496" y="336"/>
                  <a:pt x="384" y="336"/>
                  <a:pt x="368" y="384"/>
                </a:cubicBezTo>
                <a:cubicBezTo>
                  <a:pt x="352" y="432"/>
                  <a:pt x="440" y="528"/>
                  <a:pt x="416" y="576"/>
                </a:cubicBezTo>
                <a:cubicBezTo>
                  <a:pt x="392" y="624"/>
                  <a:pt x="240" y="624"/>
                  <a:pt x="224" y="672"/>
                </a:cubicBezTo>
                <a:cubicBezTo>
                  <a:pt x="208" y="720"/>
                  <a:pt x="336" y="816"/>
                  <a:pt x="320" y="864"/>
                </a:cubicBezTo>
                <a:cubicBezTo>
                  <a:pt x="304" y="912"/>
                  <a:pt x="144" y="912"/>
                  <a:pt x="128" y="960"/>
                </a:cubicBezTo>
                <a:cubicBezTo>
                  <a:pt x="112" y="1008"/>
                  <a:pt x="240" y="1112"/>
                  <a:pt x="224" y="1152"/>
                </a:cubicBezTo>
                <a:cubicBezTo>
                  <a:pt x="208" y="1192"/>
                  <a:pt x="64" y="1152"/>
                  <a:pt x="32" y="1200"/>
                </a:cubicBezTo>
                <a:cubicBezTo>
                  <a:pt x="0" y="1248"/>
                  <a:pt x="16" y="1344"/>
                  <a:pt x="32" y="1440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4572000" y="2209800"/>
            <a:ext cx="228600" cy="3048000"/>
          </a:xfrm>
          <a:custGeom>
            <a:avLst/>
            <a:gdLst>
              <a:gd name="T0" fmla="*/ 217138424 w 152"/>
              <a:gd name="T1" fmla="*/ 0 h 1440"/>
              <a:gd name="T2" fmla="*/ 325706837 w 152"/>
              <a:gd name="T3" fmla="*/ 860213306 h 1440"/>
              <a:gd name="T4" fmla="*/ 108568460 w 152"/>
              <a:gd name="T5" fmla="*/ 1505373352 h 1440"/>
              <a:gd name="T6" fmla="*/ 325706837 w 152"/>
              <a:gd name="T7" fmla="*/ 2147483647 h 1440"/>
              <a:gd name="T8" fmla="*/ 108568460 w 152"/>
              <a:gd name="T9" fmla="*/ 2147483647 h 1440"/>
              <a:gd name="T10" fmla="*/ 325706837 w 152"/>
              <a:gd name="T11" fmla="*/ 2147483647 h 1440"/>
              <a:gd name="T12" fmla="*/ 108568460 w 152"/>
              <a:gd name="T13" fmla="*/ 2147483647 h 1440"/>
              <a:gd name="T14" fmla="*/ 325706837 w 152"/>
              <a:gd name="T15" fmla="*/ 2147483647 h 1440"/>
              <a:gd name="T16" fmla="*/ 0 w 152"/>
              <a:gd name="T17" fmla="*/ 2147483647 h 1440"/>
              <a:gd name="T18" fmla="*/ 325706837 w 152"/>
              <a:gd name="T19" fmla="*/ 2147483647 h 14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2"/>
              <a:gd name="T31" fmla="*/ 0 h 1440"/>
              <a:gd name="T32" fmla="*/ 152 w 152"/>
              <a:gd name="T33" fmla="*/ 1440 h 14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2" h="1440">
                <a:moveTo>
                  <a:pt x="96" y="0"/>
                </a:moveTo>
                <a:cubicBezTo>
                  <a:pt x="124" y="68"/>
                  <a:pt x="152" y="136"/>
                  <a:pt x="144" y="192"/>
                </a:cubicBezTo>
                <a:cubicBezTo>
                  <a:pt x="136" y="248"/>
                  <a:pt x="48" y="280"/>
                  <a:pt x="48" y="336"/>
                </a:cubicBezTo>
                <a:cubicBezTo>
                  <a:pt x="48" y="392"/>
                  <a:pt x="144" y="472"/>
                  <a:pt x="144" y="528"/>
                </a:cubicBezTo>
                <a:cubicBezTo>
                  <a:pt x="144" y="584"/>
                  <a:pt x="48" y="616"/>
                  <a:pt x="48" y="672"/>
                </a:cubicBezTo>
                <a:cubicBezTo>
                  <a:pt x="48" y="728"/>
                  <a:pt x="144" y="808"/>
                  <a:pt x="144" y="864"/>
                </a:cubicBezTo>
                <a:cubicBezTo>
                  <a:pt x="144" y="920"/>
                  <a:pt x="48" y="960"/>
                  <a:pt x="48" y="1008"/>
                </a:cubicBezTo>
                <a:cubicBezTo>
                  <a:pt x="48" y="1056"/>
                  <a:pt x="152" y="1104"/>
                  <a:pt x="144" y="1152"/>
                </a:cubicBezTo>
                <a:cubicBezTo>
                  <a:pt x="136" y="1200"/>
                  <a:pt x="0" y="1248"/>
                  <a:pt x="0" y="1296"/>
                </a:cubicBezTo>
                <a:cubicBezTo>
                  <a:pt x="0" y="1344"/>
                  <a:pt x="120" y="1416"/>
                  <a:pt x="144" y="1440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V="1">
            <a:off x="5715000" y="2209800"/>
            <a:ext cx="0" cy="2514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V="1">
            <a:off x="3657600" y="2209800"/>
            <a:ext cx="0" cy="2667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flipH="1" flipV="1">
            <a:off x="3810000" y="2209800"/>
            <a:ext cx="838200" cy="2438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3581400" y="47244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5562600" y="4572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Spin (</a:t>
            </a:r>
            <a:r>
              <a:rPr lang="en-US" dirty="0" err="1" smtClean="0"/>
              <a:t>qubit</a:t>
            </a:r>
            <a:r>
              <a:rPr lang="en-US" dirty="0" smtClean="0"/>
              <a:t>) Initialization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1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zh-TW" dirty="0" smtClean="0">
                <a:ea typeface="新細明體" pitchFamily="18" charset="-120"/>
              </a:rPr>
              <a:t>Motional normal modes</a:t>
            </a:r>
          </a:p>
        </p:txBody>
      </p:sp>
      <p:grpSp>
        <p:nvGrpSpPr>
          <p:cNvPr id="60" name="Group 42"/>
          <p:cNvGrpSpPr/>
          <p:nvPr/>
        </p:nvGrpSpPr>
        <p:grpSpPr>
          <a:xfrm>
            <a:off x="457200" y="5193268"/>
            <a:ext cx="8001000" cy="1207532"/>
            <a:chOff x="457200" y="3974068"/>
            <a:chExt cx="8001000" cy="1207532"/>
          </a:xfrm>
        </p:grpSpPr>
        <p:pic>
          <p:nvPicPr>
            <p:cNvPr id="61" name="Picture 60" descr="animateT2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4352925"/>
              <a:ext cx="2057400" cy="828675"/>
            </a:xfrm>
            <a:prstGeom prst="rect">
              <a:avLst/>
            </a:prstGeom>
          </p:spPr>
        </p:pic>
        <p:pic>
          <p:nvPicPr>
            <p:cNvPr id="62" name="Picture 61" descr="animateT1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800" y="4352925"/>
              <a:ext cx="2057400" cy="828675"/>
            </a:xfrm>
            <a:prstGeom prst="rect">
              <a:avLst/>
            </a:prstGeom>
          </p:spPr>
        </p:pic>
        <p:pic>
          <p:nvPicPr>
            <p:cNvPr id="63" name="Picture 62" descr="animateT10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800" y="4352925"/>
              <a:ext cx="2057400" cy="8286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982693" y="3974068"/>
              <a:ext cx="1598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Center of Mass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7200" y="4581525"/>
              <a:ext cx="1175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Transverse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78182" y="397406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Tilt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58395" y="3974068"/>
              <a:ext cx="814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 err="1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Zig</a:t>
              </a:r>
              <a:r>
                <a:rPr lang="en-US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kern="1200" dirty="0" err="1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zag</a:t>
              </a:r>
              <a:endPara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43"/>
          <p:cNvGrpSpPr/>
          <p:nvPr/>
        </p:nvGrpSpPr>
        <p:grpSpPr>
          <a:xfrm>
            <a:off x="457200" y="3810000"/>
            <a:ext cx="8001000" cy="1219200"/>
            <a:chOff x="457200" y="5486400"/>
            <a:chExt cx="8001000" cy="1219200"/>
          </a:xfrm>
        </p:grpSpPr>
        <p:pic>
          <p:nvPicPr>
            <p:cNvPr id="69" name="Picture 68" descr="animateL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800" y="5876925"/>
              <a:ext cx="2057400" cy="828675"/>
            </a:xfrm>
            <a:prstGeom prst="rect">
              <a:avLst/>
            </a:prstGeom>
          </p:spPr>
        </p:pic>
        <p:pic>
          <p:nvPicPr>
            <p:cNvPr id="70" name="Picture 69" descr="animateL2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4800" y="5876925"/>
              <a:ext cx="2057400" cy="828675"/>
            </a:xfrm>
            <a:prstGeom prst="rect">
              <a:avLst/>
            </a:prstGeom>
          </p:spPr>
        </p:pic>
        <p:pic>
          <p:nvPicPr>
            <p:cNvPr id="71" name="Picture 70" descr="animateL10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800" y="5876925"/>
              <a:ext cx="2057400" cy="82867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57200" y="6031468"/>
              <a:ext cx="134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Longitudinal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058893" y="5486400"/>
              <a:ext cx="1598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Center of Mass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33923" y="5486400"/>
              <a:ext cx="852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kern="1200" dirty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Stretch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05600" y="5498068"/>
              <a:ext cx="1357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>
                  <a:solidFill>
                    <a:srgbClr val="0000FF"/>
                  </a:solidFill>
                  <a:latin typeface="Calibri"/>
                </a:rPr>
                <a:t>Complicated</a:t>
              </a:r>
              <a:endParaRPr lang="en-US" kern="1200" dirty="0">
                <a:solidFill>
                  <a:srgbClr val="0000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 Box 1344"/>
          <p:cNvSpPr txBox="1">
            <a:spLocks noChangeArrowheads="1"/>
          </p:cNvSpPr>
          <p:nvPr/>
        </p:nvSpPr>
        <p:spPr bwMode="auto">
          <a:xfrm>
            <a:off x="4835525" y="3314699"/>
            <a:ext cx="422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649788"/>
            <a:r>
              <a:rPr lang="en-US" altLang="ko-KR" sz="2000" i="1" dirty="0">
                <a:solidFill>
                  <a:srgbClr val="0000FF"/>
                </a:solidFill>
                <a:ea typeface="Gulim" pitchFamily="34" charset="-127"/>
              </a:rPr>
              <a:t>e.g.</a:t>
            </a:r>
          </a:p>
        </p:txBody>
      </p:sp>
      <p:graphicFrame>
        <p:nvGraphicFramePr>
          <p:cNvPr id="83" name="Object 1345"/>
          <p:cNvGraphicFramePr>
            <a:graphicFrameLocks noChangeAspect="1"/>
          </p:cNvGraphicFramePr>
          <p:nvPr/>
        </p:nvGraphicFramePr>
        <p:xfrm>
          <a:off x="5329238" y="3321050"/>
          <a:ext cx="1935162" cy="336550"/>
        </p:xfrm>
        <a:graphic>
          <a:graphicData uri="http://schemas.openxmlformats.org/presentationml/2006/ole">
            <p:oleObj spid="_x0000_s2122760" name="Equation" r:id="rId10" imgW="1218960" imgH="241200" progId="Equation.DSMT4">
              <p:embed/>
            </p:oleObj>
          </a:graphicData>
        </a:graphic>
      </p:graphicFrame>
      <p:pic>
        <p:nvPicPr>
          <p:cNvPr id="92" name="Picture 19" descr="ions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6657" y="1219200"/>
            <a:ext cx="228514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" name="Group 36"/>
          <p:cNvGrpSpPr/>
          <p:nvPr/>
        </p:nvGrpSpPr>
        <p:grpSpPr>
          <a:xfrm>
            <a:off x="-1600200" y="2209800"/>
            <a:ext cx="1109809" cy="1044020"/>
            <a:chOff x="533400" y="1600200"/>
            <a:chExt cx="1262209" cy="1272620"/>
          </a:xfrm>
        </p:grpSpPr>
        <p:sp>
          <p:nvSpPr>
            <p:cNvPr id="94" name="Line 26"/>
            <p:cNvSpPr>
              <a:spLocks noChangeShapeType="1"/>
            </p:cNvSpPr>
            <p:nvPr/>
          </p:nvSpPr>
          <p:spPr bwMode="auto">
            <a:xfrm>
              <a:off x="930275" y="2314575"/>
              <a:ext cx="5334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Text Box 27"/>
            <p:cNvSpPr txBox="1">
              <a:spLocks noChangeArrowheads="1"/>
            </p:cNvSpPr>
            <p:nvPr/>
          </p:nvSpPr>
          <p:spPr bwMode="auto">
            <a:xfrm>
              <a:off x="1420959" y="2117436"/>
              <a:ext cx="374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ea typeface="新細明體" pitchFamily="18" charset="-120"/>
                </a:rPr>
                <a:t>-z</a:t>
              </a:r>
              <a:endParaRPr lang="en-US" altLang="zh-TW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96" name="Line 29"/>
            <p:cNvSpPr>
              <a:spLocks noChangeShapeType="1"/>
            </p:cNvSpPr>
            <p:nvPr/>
          </p:nvSpPr>
          <p:spPr bwMode="auto">
            <a:xfrm flipV="1">
              <a:off x="930275" y="1765300"/>
              <a:ext cx="0" cy="5334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Line 30"/>
            <p:cNvSpPr>
              <a:spLocks noChangeShapeType="1"/>
            </p:cNvSpPr>
            <p:nvPr/>
          </p:nvSpPr>
          <p:spPr bwMode="auto">
            <a:xfrm flipH="1">
              <a:off x="701675" y="2314575"/>
              <a:ext cx="228600" cy="304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Text Box 31"/>
            <p:cNvSpPr txBox="1">
              <a:spLocks noChangeArrowheads="1"/>
            </p:cNvSpPr>
            <p:nvPr/>
          </p:nvSpPr>
          <p:spPr bwMode="auto">
            <a:xfrm>
              <a:off x="533400" y="2503488"/>
              <a:ext cx="3032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ea typeface="新細明體" pitchFamily="18" charset="-120"/>
                </a:rPr>
                <a:t>x</a:t>
              </a:r>
              <a:endParaRPr lang="en-US" altLang="zh-TW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99" name="Text Box 33"/>
            <p:cNvSpPr txBox="1">
              <a:spLocks noChangeArrowheads="1"/>
            </p:cNvSpPr>
            <p:nvPr/>
          </p:nvSpPr>
          <p:spPr bwMode="auto">
            <a:xfrm>
              <a:off x="625475" y="1600200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ea typeface="新細明體" pitchFamily="18" charset="-120"/>
                </a:rPr>
                <a:t>y</a:t>
              </a:r>
              <a:endParaRPr lang="en-US" altLang="zh-TW" dirty="0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</p:grpSp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-1981200" y="3352800"/>
          <a:ext cx="1879600" cy="533400"/>
        </p:xfrm>
        <a:graphic>
          <a:graphicData uri="http://schemas.openxmlformats.org/presentationml/2006/ole">
            <p:oleObj spid="_x0000_s2122761" name="Equation" r:id="rId12" imgW="1371600" imgH="419040" progId="Equation.DSMT4">
              <p:embed/>
            </p:oleObj>
          </a:graphicData>
        </a:graphic>
      </p:graphicFrame>
      <p:sp>
        <p:nvSpPr>
          <p:cNvPr id="101" name="Rectangle 100"/>
          <p:cNvSpPr/>
          <p:nvPr/>
        </p:nvSpPr>
        <p:spPr>
          <a:xfrm>
            <a:off x="4419600" y="6519446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Zhu, Monroe, and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Duan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PRL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97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050505 (2006).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2" name="Group 49"/>
          <p:cNvGrpSpPr>
            <a:grpSpLocks/>
          </p:cNvGrpSpPr>
          <p:nvPr/>
        </p:nvGrpSpPr>
        <p:grpSpPr bwMode="auto">
          <a:xfrm>
            <a:off x="3505200" y="762000"/>
            <a:ext cx="5181600" cy="2667001"/>
            <a:chOff x="1776" y="1132"/>
            <a:chExt cx="4101" cy="2317"/>
          </a:xfrm>
        </p:grpSpPr>
        <p:graphicFrame>
          <p:nvGraphicFramePr>
            <p:cNvPr id="103" name="Object 29"/>
            <p:cNvGraphicFramePr>
              <a:graphicFrameLocks/>
            </p:cNvGraphicFramePr>
            <p:nvPr/>
          </p:nvGraphicFramePr>
          <p:xfrm>
            <a:off x="1879" y="1774"/>
            <a:ext cx="3593" cy="1471"/>
          </p:xfrm>
          <a:graphic>
            <a:graphicData uri="http://schemas.openxmlformats.org/presentationml/2006/ole">
              <p:oleObj spid="_x0000_s2122762" name="CorelDRAW" r:id="rId13" imgW="4807440" imgH="3502440" progId="">
                <p:embed/>
              </p:oleObj>
            </a:graphicData>
          </a:graphic>
        </p:graphicFrame>
        <p:graphicFrame>
          <p:nvGraphicFramePr>
            <p:cNvPr id="104" name="Object 30"/>
            <p:cNvGraphicFramePr>
              <a:graphicFrameLocks noChangeAspect="1"/>
            </p:cNvGraphicFramePr>
            <p:nvPr/>
          </p:nvGraphicFramePr>
          <p:xfrm>
            <a:off x="3519" y="2935"/>
            <a:ext cx="152" cy="148"/>
          </p:xfrm>
          <a:graphic>
            <a:graphicData uri="http://schemas.openxmlformats.org/presentationml/2006/ole">
              <p:oleObj spid="_x0000_s2122763" name="Equation" r:id="rId14" imgW="152280" imgH="164880" progId="Equation.DSMT4">
                <p:embed/>
              </p:oleObj>
            </a:graphicData>
          </a:graphic>
        </p:graphicFrame>
        <p:sp>
          <p:nvSpPr>
            <p:cNvPr id="105" name="Line 31"/>
            <p:cNvSpPr>
              <a:spLocks noChangeShapeType="1"/>
            </p:cNvSpPr>
            <p:nvPr/>
          </p:nvSpPr>
          <p:spPr bwMode="auto">
            <a:xfrm>
              <a:off x="1890" y="3083"/>
              <a:ext cx="3582" cy="0"/>
            </a:xfrm>
            <a:prstGeom prst="line">
              <a:avLst/>
            </a:prstGeom>
            <a:noFill/>
            <a:ln w="28575">
              <a:solidFill>
                <a:srgbClr val="CC66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106" name="Object 32"/>
            <p:cNvGraphicFramePr>
              <a:graphicFrameLocks noChangeAspect="1"/>
            </p:cNvGraphicFramePr>
            <p:nvPr/>
          </p:nvGraphicFramePr>
          <p:xfrm>
            <a:off x="5040" y="2862"/>
            <a:ext cx="216" cy="204"/>
          </p:xfrm>
          <a:graphic>
            <a:graphicData uri="http://schemas.openxmlformats.org/presentationml/2006/ole">
              <p:oleObj spid="_x0000_s2122764" name="Equation" r:id="rId15" imgW="215640" imgH="228600" progId="Equation.DSMT4">
                <p:embed/>
              </p:oleObj>
            </a:graphicData>
          </a:graphic>
        </p:graphicFrame>
        <p:sp>
          <p:nvSpPr>
            <p:cNvPr id="107" name="AutoShape 33"/>
            <p:cNvSpPr>
              <a:spLocks/>
            </p:cNvSpPr>
            <p:nvPr/>
          </p:nvSpPr>
          <p:spPr bwMode="auto">
            <a:xfrm rot="5400000" flipH="1">
              <a:off x="5058" y="2651"/>
              <a:ext cx="108" cy="432"/>
            </a:xfrm>
            <a:prstGeom prst="leftBrace">
              <a:avLst>
                <a:gd name="adj1" fmla="val 33333"/>
                <a:gd name="adj2" fmla="val 50000"/>
              </a:avLst>
            </a:prstGeom>
            <a:noFill/>
            <a:ln w="31750">
              <a:solidFill>
                <a:srgbClr val="CC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1776" y="3199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109" name="Text Box 36"/>
            <p:cNvSpPr txBox="1">
              <a:spLocks noChangeArrowheads="1"/>
            </p:cNvSpPr>
            <p:nvPr/>
          </p:nvSpPr>
          <p:spPr bwMode="auto">
            <a:xfrm>
              <a:off x="3491" y="3199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110" name="Text Box 37"/>
            <p:cNvSpPr txBox="1">
              <a:spLocks noChangeArrowheads="1"/>
            </p:cNvSpPr>
            <p:nvPr/>
          </p:nvSpPr>
          <p:spPr bwMode="auto">
            <a:xfrm>
              <a:off x="5136" y="3199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10</a:t>
              </a:r>
            </a:p>
          </p:txBody>
        </p:sp>
        <p:sp>
          <p:nvSpPr>
            <p:cNvPr id="111" name="Rectangle 38"/>
            <p:cNvSpPr>
              <a:spLocks noChangeArrowheads="1"/>
            </p:cNvSpPr>
            <p:nvPr/>
          </p:nvSpPr>
          <p:spPr bwMode="auto">
            <a:xfrm>
              <a:off x="2555" y="1168"/>
              <a:ext cx="118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Axial Modes </a:t>
              </a:r>
            </a:p>
          </p:txBody>
        </p:sp>
        <p:sp>
          <p:nvSpPr>
            <p:cNvPr id="112" name="Rectangle 39"/>
            <p:cNvSpPr>
              <a:spLocks noChangeArrowheads="1"/>
            </p:cNvSpPr>
            <p:nvPr/>
          </p:nvSpPr>
          <p:spPr bwMode="auto">
            <a:xfrm>
              <a:off x="4247" y="1132"/>
              <a:ext cx="1630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Transverse Modes </a:t>
              </a:r>
            </a:p>
          </p:txBody>
        </p:sp>
        <p:graphicFrame>
          <p:nvGraphicFramePr>
            <p:cNvPr id="113" name="Object 40"/>
            <p:cNvGraphicFramePr>
              <a:graphicFrameLocks noChangeAspect="1"/>
            </p:cNvGraphicFramePr>
            <p:nvPr/>
          </p:nvGraphicFramePr>
          <p:xfrm>
            <a:off x="2100" y="1429"/>
            <a:ext cx="344" cy="253"/>
          </p:xfrm>
          <a:graphic>
            <a:graphicData uri="http://schemas.openxmlformats.org/presentationml/2006/ole">
              <p:oleObj spid="_x0000_s2122765" name="Equation" r:id="rId16" imgW="291960" imgH="241200" progId="Equation.DSMT4">
                <p:embed/>
              </p:oleObj>
            </a:graphicData>
          </a:graphic>
        </p:graphicFrame>
        <p:graphicFrame>
          <p:nvGraphicFramePr>
            <p:cNvPr id="114" name="Object 41"/>
            <p:cNvGraphicFramePr>
              <a:graphicFrameLocks noChangeAspect="1"/>
            </p:cNvGraphicFramePr>
            <p:nvPr/>
          </p:nvGraphicFramePr>
          <p:xfrm>
            <a:off x="3813" y="1400"/>
            <a:ext cx="494" cy="293"/>
          </p:xfrm>
          <a:graphic>
            <a:graphicData uri="http://schemas.openxmlformats.org/presentationml/2006/ole">
              <p:oleObj spid="_x0000_s2122766" name="Equation" r:id="rId17" imgW="380880" imgH="253800" progId="Equation.DSMT4">
                <p:embed/>
              </p:oleObj>
            </a:graphicData>
          </a:graphic>
        </p:graphicFrame>
        <p:graphicFrame>
          <p:nvGraphicFramePr>
            <p:cNvPr id="115" name="Object 42"/>
            <p:cNvGraphicFramePr>
              <a:graphicFrameLocks noChangeAspect="1"/>
            </p:cNvGraphicFramePr>
            <p:nvPr/>
          </p:nvGraphicFramePr>
          <p:xfrm>
            <a:off x="4653" y="1469"/>
            <a:ext cx="431" cy="254"/>
          </p:xfrm>
          <a:graphic>
            <a:graphicData uri="http://schemas.openxmlformats.org/presentationml/2006/ole">
              <p:oleObj spid="_x0000_s2122767" name="Equation" r:id="rId18" imgW="380880" imgH="253800" progId="Equation.DSMT4">
                <p:embed/>
              </p:oleObj>
            </a:graphicData>
          </a:graphic>
        </p:graphicFrame>
        <p:graphicFrame>
          <p:nvGraphicFramePr>
            <p:cNvPr id="116" name="Object 43"/>
            <p:cNvGraphicFramePr>
              <a:graphicFrameLocks noChangeAspect="1"/>
            </p:cNvGraphicFramePr>
            <p:nvPr/>
          </p:nvGraphicFramePr>
          <p:xfrm>
            <a:off x="5196" y="1450"/>
            <a:ext cx="340" cy="250"/>
          </p:xfrm>
          <a:graphic>
            <a:graphicData uri="http://schemas.openxmlformats.org/presentationml/2006/ole">
              <p:oleObj spid="_x0000_s2122768" name="Equation" r:id="rId19" imgW="291960" imgH="241200" progId="Equation.DSMT4">
                <p:embed/>
              </p:oleObj>
            </a:graphicData>
          </a:graphic>
        </p:graphicFrame>
        <p:sp>
          <p:nvSpPr>
            <p:cNvPr id="117" name="Line 44"/>
            <p:cNvSpPr>
              <a:spLocks noChangeShapeType="1"/>
            </p:cNvSpPr>
            <p:nvPr/>
          </p:nvSpPr>
          <p:spPr bwMode="auto">
            <a:xfrm>
              <a:off x="2238" y="1660"/>
              <a:ext cx="0" cy="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Line 45"/>
            <p:cNvSpPr>
              <a:spLocks noChangeShapeType="1"/>
            </p:cNvSpPr>
            <p:nvPr/>
          </p:nvSpPr>
          <p:spPr bwMode="auto">
            <a:xfrm>
              <a:off x="4146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" name="Line 46"/>
            <p:cNvSpPr>
              <a:spLocks noChangeShapeType="1"/>
            </p:cNvSpPr>
            <p:nvPr/>
          </p:nvSpPr>
          <p:spPr bwMode="auto">
            <a:xfrm>
              <a:off x="4914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>
              <a:off x="5298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57200" y="2557046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Amplitude ~ 5 nm @ 1 MHz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200" y="213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 ions: 3N normal modes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zh-TW" dirty="0" smtClean="0">
                <a:ea typeface="新細明體" pitchFamily="18" charset="-120"/>
              </a:rPr>
              <a:t>Coupling Spin to Motion</a:t>
            </a:r>
          </a:p>
        </p:txBody>
      </p:sp>
      <p:sp>
        <p:nvSpPr>
          <p:cNvPr id="12298" name="Text Box 1455"/>
          <p:cNvSpPr txBox="1">
            <a:spLocks noChangeArrowheads="1"/>
          </p:cNvSpPr>
          <p:nvPr/>
        </p:nvSpPr>
        <p:spPr bwMode="auto">
          <a:xfrm>
            <a:off x="817563" y="6257925"/>
            <a:ext cx="1468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649788"/>
            <a:r>
              <a:rPr lang="en-US" altLang="ko-KR" sz="2000">
                <a:solidFill>
                  <a:srgbClr val="FF0000"/>
                </a:solidFill>
                <a:ea typeface="Gulim" pitchFamily="34" charset="-127"/>
              </a:rPr>
              <a:t>red sideband</a:t>
            </a:r>
          </a:p>
        </p:txBody>
      </p:sp>
      <p:sp>
        <p:nvSpPr>
          <p:cNvPr id="12299" name="Text Box 1456"/>
          <p:cNvSpPr txBox="1">
            <a:spLocks noChangeArrowheads="1"/>
          </p:cNvSpPr>
          <p:nvPr/>
        </p:nvSpPr>
        <p:spPr bwMode="auto">
          <a:xfrm>
            <a:off x="1490663" y="4886325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649788"/>
            <a:r>
              <a:rPr lang="en-US" altLang="ko-KR" sz="2000" dirty="0">
                <a:solidFill>
                  <a:srgbClr val="009900"/>
                </a:solidFill>
                <a:ea typeface="Gulim" pitchFamily="34" charset="-127"/>
              </a:rPr>
              <a:t>carrier</a:t>
            </a:r>
          </a:p>
        </p:txBody>
      </p:sp>
      <p:sp>
        <p:nvSpPr>
          <p:cNvPr id="12300" name="Text Box 1457"/>
          <p:cNvSpPr txBox="1">
            <a:spLocks noChangeArrowheads="1"/>
          </p:cNvSpPr>
          <p:nvPr/>
        </p:nvSpPr>
        <p:spPr bwMode="auto">
          <a:xfrm>
            <a:off x="685800" y="5519737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649788"/>
            <a:r>
              <a:rPr lang="en-US" altLang="ko-KR" sz="2000" dirty="0">
                <a:solidFill>
                  <a:srgbClr val="0000FF"/>
                </a:solidFill>
                <a:ea typeface="Gulim" pitchFamily="34" charset="-127"/>
              </a:rPr>
              <a:t>blue sideband</a:t>
            </a:r>
          </a:p>
        </p:txBody>
      </p:sp>
      <p:graphicFrame>
        <p:nvGraphicFramePr>
          <p:cNvPr id="12290" name="Object 1507"/>
          <p:cNvGraphicFramePr>
            <a:graphicFrameLocks noChangeAspect="1"/>
          </p:cNvGraphicFramePr>
          <p:nvPr/>
        </p:nvGraphicFramePr>
        <p:xfrm>
          <a:off x="2520950" y="5410200"/>
          <a:ext cx="2784475" cy="566738"/>
        </p:xfrm>
        <a:graphic>
          <a:graphicData uri="http://schemas.openxmlformats.org/presentationml/2006/ole">
            <p:oleObj spid="_x0000_s576514" name="Equation" r:id="rId4" imgW="1498320" imgH="393480" progId="Equation.DSMT4">
              <p:embed/>
            </p:oleObj>
          </a:graphicData>
        </a:graphic>
      </p:graphicFrame>
      <p:grpSp>
        <p:nvGrpSpPr>
          <p:cNvPr id="2" name="Group 1047"/>
          <p:cNvGrpSpPr>
            <a:grpSpLocks/>
          </p:cNvGrpSpPr>
          <p:nvPr/>
        </p:nvGrpSpPr>
        <p:grpSpPr bwMode="auto">
          <a:xfrm>
            <a:off x="2954338" y="2128837"/>
            <a:ext cx="1252537" cy="1200150"/>
            <a:chOff x="24713" y="8786"/>
            <a:chExt cx="947" cy="1001"/>
          </a:xfrm>
        </p:grpSpPr>
        <p:sp>
          <p:nvSpPr>
            <p:cNvPr id="12337" name="Arc 1048"/>
            <p:cNvSpPr>
              <a:spLocks/>
            </p:cNvSpPr>
            <p:nvPr/>
          </p:nvSpPr>
          <p:spPr bwMode="auto">
            <a:xfrm rot="5400000">
              <a:off x="24911" y="9039"/>
              <a:ext cx="1001" cy="496"/>
            </a:xfrm>
            <a:custGeom>
              <a:avLst/>
              <a:gdLst>
                <a:gd name="T0" fmla="*/ 0 w 21600"/>
                <a:gd name="T1" fmla="*/ 0 h 21096"/>
                <a:gd name="T2" fmla="*/ 0 w 21600"/>
                <a:gd name="T3" fmla="*/ 0 h 21096"/>
                <a:gd name="T4" fmla="*/ 0 w 21600"/>
                <a:gd name="T5" fmla="*/ 0 h 2109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096"/>
                <a:gd name="T11" fmla="*/ 21600 w 21600"/>
                <a:gd name="T12" fmla="*/ 21096 h 210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096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cubicBezTo>
                    <a:pt x="21600" y="20405"/>
                    <a:pt x="21591" y="20750"/>
                    <a:pt x="21575" y="21096"/>
                  </a:cubicBezTo>
                </a:path>
                <a:path w="21600" h="21096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cubicBezTo>
                    <a:pt x="21600" y="20405"/>
                    <a:pt x="21591" y="20750"/>
                    <a:pt x="21575" y="21096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ko-KR" altLang="en-US" sz="4400">
                <a:ea typeface="Gulim" pitchFamily="34" charset="-127"/>
              </a:endParaRPr>
            </a:p>
          </p:txBody>
        </p:sp>
        <p:sp>
          <p:nvSpPr>
            <p:cNvPr id="12338" name="Arc 1049"/>
            <p:cNvSpPr>
              <a:spLocks/>
            </p:cNvSpPr>
            <p:nvPr/>
          </p:nvSpPr>
          <p:spPr bwMode="auto">
            <a:xfrm rot="16200000" flipH="1">
              <a:off x="24448" y="9051"/>
              <a:ext cx="1001" cy="472"/>
            </a:xfrm>
            <a:custGeom>
              <a:avLst/>
              <a:gdLst>
                <a:gd name="T0" fmla="*/ 0 w 21600"/>
                <a:gd name="T1" fmla="*/ 0 h 20060"/>
                <a:gd name="T2" fmla="*/ 0 w 21600"/>
                <a:gd name="T3" fmla="*/ 0 h 20060"/>
                <a:gd name="T4" fmla="*/ 0 w 21600"/>
                <a:gd name="T5" fmla="*/ 0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 sz="4400">
                <a:ea typeface="Gulim" pitchFamily="34" charset="-127"/>
              </a:endParaRPr>
            </a:p>
          </p:txBody>
        </p:sp>
      </p:grpSp>
      <p:sp>
        <p:nvSpPr>
          <p:cNvPr id="12302" name="Line 1050"/>
          <p:cNvSpPr>
            <a:spLocks noChangeShapeType="1"/>
          </p:cNvSpPr>
          <p:nvPr/>
        </p:nvSpPr>
        <p:spPr bwMode="auto">
          <a:xfrm flipV="1">
            <a:off x="3046413" y="2874962"/>
            <a:ext cx="1068387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051"/>
          <p:cNvSpPr>
            <a:spLocks noChangeShapeType="1"/>
          </p:cNvSpPr>
          <p:nvPr/>
        </p:nvSpPr>
        <p:spPr bwMode="auto">
          <a:xfrm flipV="1">
            <a:off x="3289300" y="3219450"/>
            <a:ext cx="5715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Text Box 1057"/>
          <p:cNvSpPr txBox="1">
            <a:spLocks noChangeArrowheads="1"/>
          </p:cNvSpPr>
          <p:nvPr/>
        </p:nvSpPr>
        <p:spPr bwMode="auto">
          <a:xfrm>
            <a:off x="3429000" y="2200175"/>
            <a:ext cx="2381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</p:txBody>
      </p:sp>
      <p:sp>
        <p:nvSpPr>
          <p:cNvPr id="12305" name="Text Box 1058"/>
          <p:cNvSpPr txBox="1">
            <a:spLocks noChangeArrowheads="1"/>
          </p:cNvSpPr>
          <p:nvPr/>
        </p:nvSpPr>
        <p:spPr bwMode="auto">
          <a:xfrm>
            <a:off x="2981325" y="3109912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0</a:t>
            </a:r>
          </a:p>
        </p:txBody>
      </p:sp>
      <p:sp>
        <p:nvSpPr>
          <p:cNvPr id="12306" name="Text Box 1059"/>
          <p:cNvSpPr txBox="1">
            <a:spLocks noChangeArrowheads="1"/>
          </p:cNvSpPr>
          <p:nvPr/>
        </p:nvSpPr>
        <p:spPr bwMode="auto">
          <a:xfrm>
            <a:off x="2914650" y="29368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1</a:t>
            </a:r>
          </a:p>
        </p:txBody>
      </p:sp>
      <p:sp>
        <p:nvSpPr>
          <p:cNvPr id="12307" name="Text Box 1060"/>
          <p:cNvSpPr txBox="1">
            <a:spLocks noChangeArrowheads="1"/>
          </p:cNvSpPr>
          <p:nvPr/>
        </p:nvSpPr>
        <p:spPr bwMode="auto">
          <a:xfrm>
            <a:off x="2789237" y="2763837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2</a:t>
            </a:r>
          </a:p>
        </p:txBody>
      </p:sp>
      <p:sp>
        <p:nvSpPr>
          <p:cNvPr id="12308" name="Rectangle 1063"/>
          <p:cNvSpPr>
            <a:spLocks noChangeArrowheads="1"/>
          </p:cNvSpPr>
          <p:nvPr/>
        </p:nvSpPr>
        <p:spPr bwMode="auto">
          <a:xfrm>
            <a:off x="2133600" y="2743200"/>
            <a:ext cx="52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  <a:sym typeface="Symbol" pitchFamily="18" charset="2"/>
              </a:rPr>
              <a:t>|</a:t>
            </a:r>
          </a:p>
        </p:txBody>
      </p:sp>
      <p:sp>
        <p:nvSpPr>
          <p:cNvPr id="12309" name="Line 1068"/>
          <p:cNvSpPr>
            <a:spLocks noChangeShapeType="1"/>
          </p:cNvSpPr>
          <p:nvPr/>
        </p:nvSpPr>
        <p:spPr bwMode="auto">
          <a:xfrm flipV="1">
            <a:off x="3136900" y="3046412"/>
            <a:ext cx="889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0" name="Line 1055"/>
          <p:cNvSpPr>
            <a:spLocks noChangeShapeType="1"/>
          </p:cNvSpPr>
          <p:nvPr/>
        </p:nvSpPr>
        <p:spPr bwMode="auto">
          <a:xfrm flipV="1">
            <a:off x="4422775" y="1468437"/>
            <a:ext cx="9699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1" name="AutoShape 1056"/>
          <p:cNvSpPr>
            <a:spLocks/>
          </p:cNvSpPr>
          <p:nvPr/>
        </p:nvSpPr>
        <p:spPr bwMode="auto">
          <a:xfrm>
            <a:off x="1819275" y="2933700"/>
            <a:ext cx="161925" cy="1093787"/>
          </a:xfrm>
          <a:prstGeom prst="leftBracket">
            <a:avLst>
              <a:gd name="adj" fmla="val 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z="4400">
              <a:ea typeface="Gulim" pitchFamily="34" charset="-127"/>
            </a:endParaRPr>
          </a:p>
        </p:txBody>
      </p:sp>
      <p:sp>
        <p:nvSpPr>
          <p:cNvPr id="12312" name="Text Box 1061"/>
          <p:cNvSpPr txBox="1">
            <a:spLocks noChangeArrowheads="1"/>
          </p:cNvSpPr>
          <p:nvPr/>
        </p:nvSpPr>
        <p:spPr bwMode="auto">
          <a:xfrm>
            <a:off x="3660775" y="1295400"/>
            <a:ext cx="66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400" b="1">
                <a:solidFill>
                  <a:srgbClr val="000000"/>
                </a:solidFill>
                <a:ea typeface="MS PGothic" pitchFamily="34" charset="-128"/>
              </a:rPr>
              <a:t>P</a:t>
            </a:r>
            <a:r>
              <a:rPr lang="en-US" altLang="ko-KR" sz="2400" b="1" baseline="-25000">
                <a:solidFill>
                  <a:srgbClr val="000000"/>
                </a:solidFill>
                <a:ea typeface="MS PGothic" pitchFamily="34" charset="-128"/>
              </a:rPr>
              <a:t>1/2</a:t>
            </a:r>
            <a:endParaRPr lang="en-US" altLang="ko-KR" sz="24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2313" name="Rectangle 1066"/>
          <p:cNvSpPr>
            <a:spLocks noChangeArrowheads="1"/>
          </p:cNvSpPr>
          <p:nvPr/>
        </p:nvSpPr>
        <p:spPr bwMode="auto">
          <a:xfrm>
            <a:off x="990600" y="2819400"/>
            <a:ext cx="63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649788"/>
            <a:r>
              <a:rPr lang="en-US" altLang="ko-KR" sz="2400" b="1" dirty="0">
                <a:solidFill>
                  <a:srgbClr val="000000"/>
                </a:solidFill>
                <a:ea typeface="Gulim" pitchFamily="34" charset="-127"/>
              </a:rPr>
              <a:t>S</a:t>
            </a:r>
            <a:r>
              <a:rPr lang="en-US" altLang="ko-KR" sz="2400" b="1" baseline="-25000" dirty="0">
                <a:solidFill>
                  <a:srgbClr val="000000"/>
                </a:solidFill>
                <a:ea typeface="Gulim" pitchFamily="34" charset="-127"/>
              </a:rPr>
              <a:t>1/2</a:t>
            </a:r>
          </a:p>
        </p:txBody>
      </p:sp>
      <p:sp>
        <p:nvSpPr>
          <p:cNvPr id="12314" name="Line 1069"/>
          <p:cNvSpPr>
            <a:spLocks noChangeShapeType="1"/>
          </p:cNvSpPr>
          <p:nvPr/>
        </p:nvSpPr>
        <p:spPr bwMode="auto">
          <a:xfrm>
            <a:off x="4486275" y="1801812"/>
            <a:ext cx="7620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315" name="Line 1070"/>
          <p:cNvSpPr>
            <a:spLocks noChangeShapeType="1"/>
          </p:cNvSpPr>
          <p:nvPr/>
        </p:nvSpPr>
        <p:spPr bwMode="auto">
          <a:xfrm flipV="1">
            <a:off x="3581400" y="1820862"/>
            <a:ext cx="1371600" cy="137160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6" name="Line 1451"/>
          <p:cNvSpPr>
            <a:spLocks noChangeShapeType="1"/>
          </p:cNvSpPr>
          <p:nvPr/>
        </p:nvSpPr>
        <p:spPr bwMode="auto">
          <a:xfrm>
            <a:off x="5486400" y="1447800"/>
            <a:ext cx="0" cy="4016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arrow" w="med" len="med"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graphicFrame>
        <p:nvGraphicFramePr>
          <p:cNvPr id="12291" name="Object 1452"/>
          <p:cNvGraphicFramePr>
            <a:graphicFrameLocks noChangeAspect="1"/>
          </p:cNvGraphicFramePr>
          <p:nvPr/>
        </p:nvGraphicFramePr>
        <p:xfrm>
          <a:off x="5715000" y="1447800"/>
          <a:ext cx="1462088" cy="355600"/>
        </p:xfrm>
        <a:graphic>
          <a:graphicData uri="http://schemas.openxmlformats.org/presentationml/2006/ole">
            <p:oleObj spid="_x0000_s576515" name="Equation" r:id="rId5" imgW="431640" imgH="139680" progId="Equation.DSMT4">
              <p:embed/>
            </p:oleObj>
          </a:graphicData>
        </a:graphic>
      </p:graphicFrame>
      <p:sp>
        <p:nvSpPr>
          <p:cNvPr id="12317" name="Line 1052"/>
          <p:cNvSpPr>
            <a:spLocks noChangeShapeType="1"/>
          </p:cNvSpPr>
          <p:nvPr/>
        </p:nvSpPr>
        <p:spPr bwMode="auto">
          <a:xfrm flipV="1">
            <a:off x="4616450" y="3840162"/>
            <a:ext cx="862013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8" name="Line 1053"/>
          <p:cNvSpPr>
            <a:spLocks noChangeShapeType="1"/>
          </p:cNvSpPr>
          <p:nvPr/>
        </p:nvSpPr>
        <p:spPr bwMode="auto">
          <a:xfrm flipV="1">
            <a:off x="4532313" y="3665537"/>
            <a:ext cx="1042987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9" name="Line 1054"/>
          <p:cNvSpPr>
            <a:spLocks noChangeShapeType="1"/>
          </p:cNvSpPr>
          <p:nvPr/>
        </p:nvSpPr>
        <p:spPr bwMode="auto">
          <a:xfrm flipV="1">
            <a:off x="4760913" y="3994150"/>
            <a:ext cx="5715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0" name="Rectangle 1062"/>
          <p:cNvSpPr>
            <a:spLocks noChangeArrowheads="1"/>
          </p:cNvSpPr>
          <p:nvPr/>
        </p:nvSpPr>
        <p:spPr bwMode="auto">
          <a:xfrm>
            <a:off x="2123175" y="3771500"/>
            <a:ext cx="52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  <a:sym typeface="Symbol" pitchFamily="18" charset="2"/>
              </a:rPr>
              <a:t>|</a:t>
            </a:r>
          </a:p>
        </p:txBody>
      </p:sp>
      <p:sp>
        <p:nvSpPr>
          <p:cNvPr id="12321" name="Text Box 1067"/>
          <p:cNvSpPr txBox="1">
            <a:spLocks noChangeArrowheads="1"/>
          </p:cNvSpPr>
          <p:nvPr/>
        </p:nvSpPr>
        <p:spPr bwMode="auto">
          <a:xfrm>
            <a:off x="5054600" y="2981425"/>
            <a:ext cx="2381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  <a:p>
            <a:pPr eaLnBrk="0" hangingPunct="0"/>
            <a:r>
              <a:rPr lang="en-US" altLang="ko-KR" sz="12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•</a:t>
            </a:r>
          </a:p>
        </p:txBody>
      </p:sp>
      <p:grpSp>
        <p:nvGrpSpPr>
          <p:cNvPr id="3" name="Group 1071"/>
          <p:cNvGrpSpPr>
            <a:grpSpLocks/>
          </p:cNvGrpSpPr>
          <p:nvPr/>
        </p:nvGrpSpPr>
        <p:grpSpPr bwMode="auto">
          <a:xfrm>
            <a:off x="4419600" y="2901950"/>
            <a:ext cx="1252538" cy="1200150"/>
            <a:chOff x="24713" y="8786"/>
            <a:chExt cx="947" cy="1001"/>
          </a:xfrm>
        </p:grpSpPr>
        <p:sp>
          <p:nvSpPr>
            <p:cNvPr id="12335" name="Arc 1072"/>
            <p:cNvSpPr>
              <a:spLocks/>
            </p:cNvSpPr>
            <p:nvPr/>
          </p:nvSpPr>
          <p:spPr bwMode="auto">
            <a:xfrm rot="5400000">
              <a:off x="24911" y="9039"/>
              <a:ext cx="1001" cy="496"/>
            </a:xfrm>
            <a:custGeom>
              <a:avLst/>
              <a:gdLst>
                <a:gd name="T0" fmla="*/ 0 w 21600"/>
                <a:gd name="T1" fmla="*/ 0 h 21096"/>
                <a:gd name="T2" fmla="*/ 0 w 21600"/>
                <a:gd name="T3" fmla="*/ 0 h 21096"/>
                <a:gd name="T4" fmla="*/ 0 w 21600"/>
                <a:gd name="T5" fmla="*/ 0 h 2109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096"/>
                <a:gd name="T11" fmla="*/ 21600 w 21600"/>
                <a:gd name="T12" fmla="*/ 21096 h 210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096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cubicBezTo>
                    <a:pt x="21600" y="20405"/>
                    <a:pt x="21591" y="20750"/>
                    <a:pt x="21575" y="21096"/>
                  </a:cubicBezTo>
                </a:path>
                <a:path w="21600" h="21096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cubicBezTo>
                    <a:pt x="21600" y="20405"/>
                    <a:pt x="21591" y="20750"/>
                    <a:pt x="21575" y="21096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ko-KR" altLang="en-US" sz="4400">
                <a:ea typeface="Gulim" pitchFamily="34" charset="-127"/>
              </a:endParaRPr>
            </a:p>
          </p:txBody>
        </p:sp>
        <p:sp>
          <p:nvSpPr>
            <p:cNvPr id="12336" name="Arc 1073"/>
            <p:cNvSpPr>
              <a:spLocks/>
            </p:cNvSpPr>
            <p:nvPr/>
          </p:nvSpPr>
          <p:spPr bwMode="auto">
            <a:xfrm rot="16200000" flipH="1">
              <a:off x="24448" y="9051"/>
              <a:ext cx="1001" cy="472"/>
            </a:xfrm>
            <a:custGeom>
              <a:avLst/>
              <a:gdLst>
                <a:gd name="T0" fmla="*/ 0 w 21600"/>
                <a:gd name="T1" fmla="*/ 0 h 20060"/>
                <a:gd name="T2" fmla="*/ 0 w 21600"/>
                <a:gd name="T3" fmla="*/ 0 h 20060"/>
                <a:gd name="T4" fmla="*/ 0 w 21600"/>
                <a:gd name="T5" fmla="*/ 0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 sz="4400">
                <a:ea typeface="Gulim" pitchFamily="34" charset="-127"/>
              </a:endParaRPr>
            </a:p>
          </p:txBody>
        </p:sp>
      </p:grpSp>
      <p:sp>
        <p:nvSpPr>
          <p:cNvPr id="12323" name="Text Box 1074"/>
          <p:cNvSpPr txBox="1">
            <a:spLocks noChangeArrowheads="1"/>
          </p:cNvSpPr>
          <p:nvPr/>
        </p:nvSpPr>
        <p:spPr bwMode="auto">
          <a:xfrm>
            <a:off x="5372100" y="38798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0</a:t>
            </a:r>
          </a:p>
        </p:txBody>
      </p:sp>
      <p:sp>
        <p:nvSpPr>
          <p:cNvPr id="12324" name="Text Box 1075"/>
          <p:cNvSpPr txBox="1">
            <a:spLocks noChangeArrowheads="1"/>
          </p:cNvSpPr>
          <p:nvPr/>
        </p:nvSpPr>
        <p:spPr bwMode="auto">
          <a:xfrm>
            <a:off x="5499100" y="3706812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1</a:t>
            </a:r>
          </a:p>
        </p:txBody>
      </p:sp>
      <p:sp>
        <p:nvSpPr>
          <p:cNvPr id="12325" name="Text Box 1076"/>
          <p:cNvSpPr txBox="1">
            <a:spLocks noChangeArrowheads="1"/>
          </p:cNvSpPr>
          <p:nvPr/>
        </p:nvSpPr>
        <p:spPr bwMode="auto">
          <a:xfrm>
            <a:off x="5626100" y="3535362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2</a:t>
            </a:r>
          </a:p>
        </p:txBody>
      </p:sp>
      <p:sp>
        <p:nvSpPr>
          <p:cNvPr id="12326" name="Line 1046"/>
          <p:cNvSpPr>
            <a:spLocks noChangeShapeType="1"/>
          </p:cNvSpPr>
          <p:nvPr/>
        </p:nvSpPr>
        <p:spPr bwMode="auto">
          <a:xfrm flipH="1">
            <a:off x="5029200" y="1820862"/>
            <a:ext cx="9525" cy="205105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9" name="Text Box 46"/>
          <p:cNvSpPr txBox="1">
            <a:spLocks noChangeArrowheads="1"/>
          </p:cNvSpPr>
          <p:nvPr/>
        </p:nvSpPr>
        <p:spPr bwMode="auto">
          <a:xfrm>
            <a:off x="6248400" y="2293938"/>
            <a:ext cx="150201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ea typeface="Gulim" pitchFamily="34" charset="-127"/>
              </a:rPr>
              <a:t>Transition rate</a:t>
            </a:r>
            <a:endParaRPr lang="en-US" altLang="zh-TW" dirty="0">
              <a:solidFill>
                <a:srgbClr val="000000"/>
              </a:solidFill>
              <a:ea typeface="Gulim" pitchFamily="34" charset="-127"/>
            </a:endParaRPr>
          </a:p>
        </p:txBody>
      </p:sp>
      <p:graphicFrame>
        <p:nvGraphicFramePr>
          <p:cNvPr id="12293" name="Object 49"/>
          <p:cNvGraphicFramePr>
            <a:graphicFrameLocks noChangeAspect="1"/>
          </p:cNvGraphicFramePr>
          <p:nvPr/>
        </p:nvGraphicFramePr>
        <p:xfrm>
          <a:off x="6281737" y="2667000"/>
          <a:ext cx="2100263" cy="434975"/>
        </p:xfrm>
        <a:graphic>
          <a:graphicData uri="http://schemas.openxmlformats.org/presentationml/2006/ole">
            <p:oleObj spid="_x0000_s576516" name="Equation" r:id="rId6" imgW="1104840" imgH="228600" progId="Equation.DSMT4">
              <p:embed/>
            </p:oleObj>
          </a:graphicData>
        </a:graphic>
      </p:graphicFrame>
      <p:sp>
        <p:nvSpPr>
          <p:cNvPr id="12332" name="Line 1070"/>
          <p:cNvSpPr>
            <a:spLocks noChangeShapeType="1"/>
          </p:cNvSpPr>
          <p:nvPr/>
        </p:nvSpPr>
        <p:spPr bwMode="auto">
          <a:xfrm flipV="1">
            <a:off x="3581400" y="1820862"/>
            <a:ext cx="1371600" cy="1219200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33" name="Line 1070"/>
          <p:cNvSpPr>
            <a:spLocks noChangeShapeType="1"/>
          </p:cNvSpPr>
          <p:nvPr/>
        </p:nvSpPr>
        <p:spPr bwMode="auto">
          <a:xfrm flipV="1">
            <a:off x="3581400" y="1820862"/>
            <a:ext cx="1371600" cy="10668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34" name="Oval 1065"/>
          <p:cNvSpPr>
            <a:spLocks noChangeArrowheads="1"/>
          </p:cNvSpPr>
          <p:nvPr/>
        </p:nvSpPr>
        <p:spPr bwMode="auto">
          <a:xfrm>
            <a:off x="3505200" y="2971800"/>
            <a:ext cx="127000" cy="114300"/>
          </a:xfrm>
          <a:prstGeom prst="ellipse">
            <a:avLst/>
          </a:pr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ko-KR" altLang="ko-KR" sz="24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aphicFrame>
        <p:nvGraphicFramePr>
          <p:cNvPr id="12294" name="Object 54"/>
          <p:cNvGraphicFramePr>
            <a:graphicFrameLocks noChangeAspect="1"/>
          </p:cNvGraphicFramePr>
          <p:nvPr/>
        </p:nvGraphicFramePr>
        <p:xfrm>
          <a:off x="2794000" y="4724400"/>
          <a:ext cx="1709738" cy="563563"/>
        </p:xfrm>
        <a:graphic>
          <a:graphicData uri="http://schemas.openxmlformats.org/presentationml/2006/ole">
            <p:oleObj spid="_x0000_s576517" name="Equation" r:id="rId7" imgW="1193760" imgH="393480" progId="Equation.DSMT4">
              <p:embed/>
            </p:oleObj>
          </a:graphicData>
        </a:graphic>
      </p:graphicFrame>
      <p:graphicFrame>
        <p:nvGraphicFramePr>
          <p:cNvPr id="12295" name="Object 55"/>
          <p:cNvGraphicFramePr>
            <a:graphicFrameLocks noChangeAspect="1"/>
          </p:cNvGraphicFramePr>
          <p:nvPr/>
        </p:nvGraphicFramePr>
        <p:xfrm>
          <a:off x="2667000" y="6115050"/>
          <a:ext cx="2171700" cy="595313"/>
        </p:xfrm>
        <a:graphic>
          <a:graphicData uri="http://schemas.openxmlformats.org/presentationml/2006/ole">
            <p:oleObj spid="_x0000_s576518" name="Equation" r:id="rId8" imgW="1434960" imgH="393480" progId="Equation.DSMT4">
              <p:embed/>
            </p:oleObj>
          </a:graphicData>
        </a:graphic>
      </p:graphicFrame>
      <p:sp>
        <p:nvSpPr>
          <p:cNvPr id="50" name="Line 168"/>
          <p:cNvSpPr>
            <a:spLocks noChangeShapeType="1"/>
          </p:cNvSpPr>
          <p:nvPr/>
        </p:nvSpPr>
        <p:spPr bwMode="auto">
          <a:xfrm>
            <a:off x="5922960" y="3552822"/>
            <a:ext cx="0" cy="3476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" name="Line 169"/>
          <p:cNvSpPr>
            <a:spLocks noChangeShapeType="1"/>
          </p:cNvSpPr>
          <p:nvPr/>
        </p:nvSpPr>
        <p:spPr bwMode="auto">
          <a:xfrm flipV="1">
            <a:off x="5922408" y="4022170"/>
            <a:ext cx="0" cy="3476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Box 170"/>
          <p:cNvSpPr txBox="1">
            <a:spLocks noChangeArrowheads="1"/>
          </p:cNvSpPr>
          <p:nvPr/>
        </p:nvSpPr>
        <p:spPr bwMode="auto">
          <a:xfrm>
            <a:off x="6029325" y="3722680"/>
            <a:ext cx="1819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000" dirty="0">
                <a:solidFill>
                  <a:schemeClr val="bg1"/>
                </a:solidFill>
                <a:latin typeface="Symbol" pitchFamily="18" charset="2"/>
                <a:ea typeface="新細明體" pitchFamily="18" charset="-120"/>
                <a:sym typeface="Symbol" pitchFamily="18" charset="2"/>
              </a:rPr>
              <a:t>w</a:t>
            </a:r>
            <a:r>
              <a:rPr lang="en-US" altLang="zh-TW" sz="2000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 ~ few MHz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943600" y="5410200"/>
            <a:ext cx="2590800" cy="1143000"/>
            <a:chOff x="5943600" y="5210475"/>
            <a:chExt cx="2590800" cy="1143000"/>
          </a:xfrm>
        </p:grpSpPr>
        <p:sp>
          <p:nvSpPr>
            <p:cNvPr id="55" name="Rectangle 54"/>
            <p:cNvSpPr/>
            <p:nvPr/>
          </p:nvSpPr>
          <p:spPr>
            <a:xfrm>
              <a:off x="5943600" y="5210475"/>
              <a:ext cx="2590800" cy="1143000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/>
          </p:nvGraphicFramePr>
          <p:xfrm>
            <a:off x="6049963" y="5581650"/>
            <a:ext cx="2227262" cy="742950"/>
          </p:xfrm>
          <a:graphic>
            <a:graphicData uri="http://schemas.openxmlformats.org/presentationml/2006/ole">
              <p:oleObj spid="_x0000_s576519" name="Equation" r:id="rId9" imgW="1180800" imgH="393480" progId="Equation.DSMT4">
                <p:embed/>
              </p:oleObj>
            </a:graphicData>
          </a:graphic>
        </p:graphicFrame>
        <p:sp>
          <p:nvSpPr>
            <p:cNvPr id="54" name="TextBox 53"/>
            <p:cNvSpPr txBox="1"/>
            <p:nvPr/>
          </p:nvSpPr>
          <p:spPr>
            <a:xfrm>
              <a:off x="5943600" y="5269468"/>
              <a:ext cx="2547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Lamb-</a:t>
              </a:r>
              <a:r>
                <a:rPr lang="en-US" dirty="0" err="1" smtClean="0">
                  <a:solidFill>
                    <a:schemeClr val="bg1"/>
                  </a:solidFill>
                </a:rPr>
                <a:t>Dicke</a:t>
              </a:r>
              <a:r>
                <a:rPr lang="en-US" dirty="0" smtClean="0">
                  <a:solidFill>
                    <a:schemeClr val="bg1"/>
                  </a:solidFill>
                </a:rPr>
                <a:t> Parameter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Line 1070"/>
          <p:cNvSpPr>
            <a:spLocks noChangeShapeType="1"/>
          </p:cNvSpPr>
          <p:nvPr/>
        </p:nvSpPr>
        <p:spPr bwMode="auto">
          <a:xfrm>
            <a:off x="3581400" y="3048000"/>
            <a:ext cx="1398560" cy="770636"/>
          </a:xfrm>
          <a:prstGeom prst="line">
            <a:avLst/>
          </a:prstGeom>
          <a:noFill/>
          <a:ln w="31750">
            <a:solidFill>
              <a:srgbClr val="00990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8600" y="335280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=12.6 GHz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4" name="Picture 73" descr="animateT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7700" y="1366837"/>
            <a:ext cx="1714500" cy="690563"/>
          </a:xfrm>
          <a:prstGeom prst="rect">
            <a:avLst/>
          </a:prstGeom>
        </p:spPr>
      </p:pic>
      <p:sp>
        <p:nvSpPr>
          <p:cNvPr id="75" name="Line 1331"/>
          <p:cNvSpPr>
            <a:spLocks noChangeShapeType="1"/>
          </p:cNvSpPr>
          <p:nvPr/>
        </p:nvSpPr>
        <p:spPr bwMode="auto">
          <a:xfrm flipV="1">
            <a:off x="885825" y="1814513"/>
            <a:ext cx="685800" cy="76200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76" name="Line 1332"/>
          <p:cNvSpPr>
            <a:spLocks noChangeShapeType="1"/>
          </p:cNvSpPr>
          <p:nvPr/>
        </p:nvSpPr>
        <p:spPr bwMode="auto">
          <a:xfrm>
            <a:off x="890588" y="885825"/>
            <a:ext cx="685800" cy="762000"/>
          </a:xfrm>
          <a:prstGeom prst="line">
            <a:avLst/>
          </a:prstGeom>
          <a:noFill/>
          <a:ln w="1524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77" name="Text Box 1418"/>
          <p:cNvSpPr txBox="1">
            <a:spLocks noChangeArrowheads="1"/>
          </p:cNvSpPr>
          <p:nvPr/>
        </p:nvSpPr>
        <p:spPr bwMode="auto">
          <a:xfrm>
            <a:off x="279400" y="1463675"/>
            <a:ext cx="330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649788"/>
            <a:r>
              <a:rPr lang="el-GR" altLang="ko-KR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ko-KR" sz="2400" i="1" dirty="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k</a:t>
            </a:r>
            <a:endParaRPr lang="el-GR" altLang="ko-KR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Line 1419"/>
          <p:cNvSpPr>
            <a:spLocks noChangeShapeType="1"/>
          </p:cNvSpPr>
          <p:nvPr/>
        </p:nvSpPr>
        <p:spPr bwMode="auto">
          <a:xfrm>
            <a:off x="685800" y="990600"/>
            <a:ext cx="0" cy="1371600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60" name="Line 1070"/>
          <p:cNvSpPr>
            <a:spLocks noChangeShapeType="1"/>
          </p:cNvSpPr>
          <p:nvPr/>
        </p:nvSpPr>
        <p:spPr bwMode="auto">
          <a:xfrm>
            <a:off x="3581400" y="3200400"/>
            <a:ext cx="1371600" cy="609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1070"/>
          <p:cNvSpPr>
            <a:spLocks noChangeShapeType="1"/>
          </p:cNvSpPr>
          <p:nvPr/>
        </p:nvSpPr>
        <p:spPr bwMode="auto">
          <a:xfrm>
            <a:off x="3581400" y="2819400"/>
            <a:ext cx="1413074" cy="101375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8" name="Oval 1064"/>
          <p:cNvSpPr>
            <a:spLocks noChangeArrowheads="1"/>
          </p:cNvSpPr>
          <p:nvPr/>
        </p:nvSpPr>
        <p:spPr bwMode="auto">
          <a:xfrm>
            <a:off x="4953000" y="3771900"/>
            <a:ext cx="127000" cy="12382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ko-KR" altLang="ko-KR" sz="240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52800" y="1066800"/>
            <a:ext cx="38862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953225" y="5001125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300" grpId="0"/>
      <p:bldP spid="12315" grpId="0" animBg="1"/>
      <p:bldP spid="12315" grpId="1" animBg="1"/>
      <p:bldP spid="12326" grpId="0" animBg="1"/>
      <p:bldP spid="12332" grpId="0" animBg="1"/>
      <p:bldP spid="12333" grpId="0" animBg="1"/>
      <p:bldP spid="12333" grpId="1" animBg="1"/>
      <p:bldP spid="56" grpId="0" animBg="1"/>
      <p:bldP spid="75" grpId="0" animBg="1"/>
      <p:bldP spid="76" grpId="0" animBg="1"/>
      <p:bldP spid="60" grpId="0" animBg="1"/>
      <p:bldP spid="61" grpId="0" animBg="1"/>
      <p:bldP spid="62" grpId="0" animBg="1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normal mode spectrum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686697" y="3009503"/>
            <a:ext cx="838200" cy="794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12987" y="1981200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Red Motional Sideband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CM x, CM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y,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Tilt x, Tilt y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019800" y="2057400"/>
            <a:ext cx="2207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Blue Motional Sideband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Tilt y, Tilt x, CM y, CM x 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724400" y="228600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Carrier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2819400" y="2971800"/>
            <a:ext cx="1066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6400800" y="2971800"/>
            <a:ext cx="838200" cy="7620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2"/>
          <p:cNvGrpSpPr/>
          <p:nvPr/>
        </p:nvGrpSpPr>
        <p:grpSpPr>
          <a:xfrm>
            <a:off x="279400" y="885825"/>
            <a:ext cx="1701800" cy="1857375"/>
            <a:chOff x="4089400" y="733425"/>
            <a:chExt cx="2082800" cy="1690688"/>
          </a:xfrm>
        </p:grpSpPr>
        <p:pic>
          <p:nvPicPr>
            <p:cNvPr id="11" name="Picture 73" descr="animateT1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57700" y="1214437"/>
              <a:ext cx="1714500" cy="690563"/>
            </a:xfrm>
            <a:prstGeom prst="rect">
              <a:avLst/>
            </a:prstGeom>
          </p:spPr>
        </p:pic>
        <p:sp>
          <p:nvSpPr>
            <p:cNvPr id="12" name="Line 1331"/>
            <p:cNvSpPr>
              <a:spLocks noChangeShapeType="1"/>
            </p:cNvSpPr>
            <p:nvPr/>
          </p:nvSpPr>
          <p:spPr bwMode="auto">
            <a:xfrm flipV="1">
              <a:off x="4695825" y="1662113"/>
              <a:ext cx="685800" cy="762000"/>
            </a:xfrm>
            <a:prstGeom prst="line">
              <a:avLst/>
            </a:prstGeom>
            <a:noFill/>
            <a:ln w="1143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3" name="Line 1332"/>
            <p:cNvSpPr>
              <a:spLocks noChangeShapeType="1"/>
            </p:cNvSpPr>
            <p:nvPr/>
          </p:nvSpPr>
          <p:spPr bwMode="auto">
            <a:xfrm>
              <a:off x="4700588" y="733425"/>
              <a:ext cx="685800" cy="762000"/>
            </a:xfrm>
            <a:prstGeom prst="line">
              <a:avLst/>
            </a:prstGeom>
            <a:noFill/>
            <a:ln w="114300">
              <a:solidFill>
                <a:srgbClr val="92D05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7" name="Text Box 1418"/>
            <p:cNvSpPr txBox="1">
              <a:spLocks noChangeArrowheads="1"/>
            </p:cNvSpPr>
            <p:nvPr/>
          </p:nvSpPr>
          <p:spPr bwMode="auto">
            <a:xfrm>
              <a:off x="4089400" y="1311275"/>
              <a:ext cx="375220" cy="334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649788"/>
              <a:r>
                <a:rPr lang="el-GR" altLang="ko-KR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altLang="ko-KR" i="1" dirty="0">
                  <a:solidFill>
                    <a:srgbClr val="0000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endParaRPr lang="el-GR" altLang="ko-KR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1419"/>
            <p:cNvSpPr>
              <a:spLocks noChangeShapeType="1"/>
            </p:cNvSpPr>
            <p:nvPr/>
          </p:nvSpPr>
          <p:spPr bwMode="auto">
            <a:xfrm>
              <a:off x="4495800" y="838200"/>
              <a:ext cx="0" cy="1371600"/>
            </a:xfrm>
            <a:prstGeom prst="line">
              <a:avLst/>
            </a:prstGeom>
            <a:noFill/>
            <a:ln w="635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1752600" y="2514600"/>
            <a:ext cx="6705600" cy="3524250"/>
            <a:chOff x="1104" y="1584"/>
            <a:chExt cx="4224" cy="2220"/>
          </a:xfrm>
        </p:grpSpPr>
        <p:sp>
          <p:nvSpPr>
            <p:cNvPr id="2038786" name="AutoShape 2"/>
            <p:cNvSpPr>
              <a:spLocks noChangeAspect="1" noChangeArrowheads="1" noTextEdit="1"/>
            </p:cNvSpPr>
            <p:nvPr/>
          </p:nvSpPr>
          <p:spPr bwMode="auto">
            <a:xfrm>
              <a:off x="1104" y="1584"/>
              <a:ext cx="4224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88" name="Line 4"/>
            <p:cNvSpPr>
              <a:spLocks noChangeShapeType="1"/>
            </p:cNvSpPr>
            <p:nvPr/>
          </p:nvSpPr>
          <p:spPr bwMode="auto">
            <a:xfrm>
              <a:off x="1646" y="1702"/>
              <a:ext cx="1" cy="16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89" name="Line 5"/>
            <p:cNvSpPr>
              <a:spLocks noChangeShapeType="1"/>
            </p:cNvSpPr>
            <p:nvPr/>
          </p:nvSpPr>
          <p:spPr bwMode="auto">
            <a:xfrm>
              <a:off x="5073" y="1702"/>
              <a:ext cx="1" cy="16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0" name="Line 6"/>
            <p:cNvSpPr>
              <a:spLocks noChangeShapeType="1"/>
            </p:cNvSpPr>
            <p:nvPr/>
          </p:nvSpPr>
          <p:spPr bwMode="auto">
            <a:xfrm>
              <a:off x="1564" y="1702"/>
              <a:ext cx="8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1" name="Rectangle 7"/>
            <p:cNvSpPr>
              <a:spLocks noChangeArrowheads="1"/>
            </p:cNvSpPr>
            <p:nvPr/>
          </p:nvSpPr>
          <p:spPr bwMode="auto">
            <a:xfrm>
              <a:off x="1380" y="1633"/>
              <a:ext cx="21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2.0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792" name="Line 8"/>
            <p:cNvSpPr>
              <a:spLocks noChangeShapeType="1"/>
            </p:cNvSpPr>
            <p:nvPr/>
          </p:nvSpPr>
          <p:spPr bwMode="auto">
            <a:xfrm>
              <a:off x="1564" y="2123"/>
              <a:ext cx="8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3" name="Rectangle 9"/>
            <p:cNvSpPr>
              <a:spLocks noChangeArrowheads="1"/>
            </p:cNvSpPr>
            <p:nvPr/>
          </p:nvSpPr>
          <p:spPr bwMode="auto">
            <a:xfrm>
              <a:off x="1380" y="2058"/>
              <a:ext cx="21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794" name="Line 10"/>
            <p:cNvSpPr>
              <a:spLocks noChangeShapeType="1"/>
            </p:cNvSpPr>
            <p:nvPr/>
          </p:nvSpPr>
          <p:spPr bwMode="auto">
            <a:xfrm>
              <a:off x="1564" y="2548"/>
              <a:ext cx="8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5" name="Rectangle 11"/>
            <p:cNvSpPr>
              <a:spLocks noChangeArrowheads="1"/>
            </p:cNvSpPr>
            <p:nvPr/>
          </p:nvSpPr>
          <p:spPr bwMode="auto">
            <a:xfrm>
              <a:off x="1380" y="2478"/>
              <a:ext cx="21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796" name="Line 12"/>
            <p:cNvSpPr>
              <a:spLocks noChangeShapeType="1"/>
            </p:cNvSpPr>
            <p:nvPr/>
          </p:nvSpPr>
          <p:spPr bwMode="auto">
            <a:xfrm>
              <a:off x="1564" y="2968"/>
              <a:ext cx="8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7" name="Rectangle 13"/>
            <p:cNvSpPr>
              <a:spLocks noChangeArrowheads="1"/>
            </p:cNvSpPr>
            <p:nvPr/>
          </p:nvSpPr>
          <p:spPr bwMode="auto">
            <a:xfrm>
              <a:off x="1380" y="2904"/>
              <a:ext cx="21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798" name="Line 14"/>
            <p:cNvSpPr>
              <a:spLocks noChangeShapeType="1"/>
            </p:cNvSpPr>
            <p:nvPr/>
          </p:nvSpPr>
          <p:spPr bwMode="auto">
            <a:xfrm>
              <a:off x="1564" y="3388"/>
              <a:ext cx="8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799" name="Rectangle 15"/>
            <p:cNvSpPr>
              <a:spLocks noChangeArrowheads="1"/>
            </p:cNvSpPr>
            <p:nvPr/>
          </p:nvSpPr>
          <p:spPr bwMode="auto">
            <a:xfrm>
              <a:off x="1380" y="3324"/>
              <a:ext cx="211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00" name="Rectangle 16"/>
            <p:cNvSpPr>
              <a:spLocks noChangeArrowheads="1"/>
            </p:cNvSpPr>
            <p:nvPr/>
          </p:nvSpPr>
          <p:spPr bwMode="auto">
            <a:xfrm rot="16200000">
              <a:off x="893" y="2435"/>
              <a:ext cx="56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Brightness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01" name="Line 17"/>
            <p:cNvSpPr>
              <a:spLocks noChangeShapeType="1"/>
            </p:cNvSpPr>
            <p:nvPr/>
          </p:nvSpPr>
          <p:spPr bwMode="auto">
            <a:xfrm>
              <a:off x="1646" y="3388"/>
              <a:ext cx="342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02" name="Line 18"/>
            <p:cNvSpPr>
              <a:spLocks noChangeShapeType="1"/>
            </p:cNvSpPr>
            <p:nvPr/>
          </p:nvSpPr>
          <p:spPr bwMode="auto">
            <a:xfrm>
              <a:off x="1646" y="1702"/>
              <a:ext cx="3427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03" name="Line 19"/>
            <p:cNvSpPr>
              <a:spLocks noChangeShapeType="1"/>
            </p:cNvSpPr>
            <p:nvPr/>
          </p:nvSpPr>
          <p:spPr bwMode="auto">
            <a:xfrm flipV="1">
              <a:off x="5073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04" name="Rectangle 20"/>
            <p:cNvSpPr>
              <a:spLocks noChangeArrowheads="1"/>
            </p:cNvSpPr>
            <p:nvPr/>
          </p:nvSpPr>
          <p:spPr bwMode="auto">
            <a:xfrm>
              <a:off x="4987" y="3502"/>
              <a:ext cx="6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05" name="Line 21"/>
            <p:cNvSpPr>
              <a:spLocks noChangeShapeType="1"/>
            </p:cNvSpPr>
            <p:nvPr/>
          </p:nvSpPr>
          <p:spPr bwMode="auto">
            <a:xfrm flipV="1">
              <a:off x="4391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06" name="Rectangle 22"/>
            <p:cNvSpPr>
              <a:spLocks noChangeArrowheads="1"/>
            </p:cNvSpPr>
            <p:nvPr/>
          </p:nvSpPr>
          <p:spPr bwMode="auto">
            <a:xfrm>
              <a:off x="4299" y="3502"/>
              <a:ext cx="6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07" name="Line 23"/>
            <p:cNvSpPr>
              <a:spLocks noChangeShapeType="1"/>
            </p:cNvSpPr>
            <p:nvPr/>
          </p:nvSpPr>
          <p:spPr bwMode="auto">
            <a:xfrm flipV="1">
              <a:off x="3703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08" name="Rectangle 24"/>
            <p:cNvSpPr>
              <a:spLocks noChangeArrowheads="1"/>
            </p:cNvSpPr>
            <p:nvPr/>
          </p:nvSpPr>
          <p:spPr bwMode="auto">
            <a:xfrm>
              <a:off x="3617" y="3502"/>
              <a:ext cx="6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09" name="Line 25"/>
            <p:cNvSpPr>
              <a:spLocks noChangeShapeType="1"/>
            </p:cNvSpPr>
            <p:nvPr/>
          </p:nvSpPr>
          <p:spPr bwMode="auto">
            <a:xfrm flipV="1">
              <a:off x="3016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10" name="Rectangle 26"/>
            <p:cNvSpPr>
              <a:spLocks noChangeArrowheads="1"/>
            </p:cNvSpPr>
            <p:nvPr/>
          </p:nvSpPr>
          <p:spPr bwMode="auto">
            <a:xfrm>
              <a:off x="2929" y="3502"/>
              <a:ext cx="10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11" name="Line 27"/>
            <p:cNvSpPr>
              <a:spLocks noChangeShapeType="1"/>
            </p:cNvSpPr>
            <p:nvPr/>
          </p:nvSpPr>
          <p:spPr bwMode="auto">
            <a:xfrm flipV="1">
              <a:off x="2333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12" name="Rectangle 28"/>
            <p:cNvSpPr>
              <a:spLocks noChangeArrowheads="1"/>
            </p:cNvSpPr>
            <p:nvPr/>
          </p:nvSpPr>
          <p:spPr bwMode="auto">
            <a:xfrm>
              <a:off x="2241" y="3502"/>
              <a:ext cx="10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13" name="Line 29"/>
            <p:cNvSpPr>
              <a:spLocks noChangeShapeType="1"/>
            </p:cNvSpPr>
            <p:nvPr/>
          </p:nvSpPr>
          <p:spPr bwMode="auto">
            <a:xfrm flipV="1">
              <a:off x="1646" y="3383"/>
              <a:ext cx="1" cy="86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814" name="Rectangle 30"/>
            <p:cNvSpPr>
              <a:spLocks noChangeArrowheads="1"/>
            </p:cNvSpPr>
            <p:nvPr/>
          </p:nvSpPr>
          <p:spPr bwMode="auto">
            <a:xfrm>
              <a:off x="1553" y="3502"/>
              <a:ext cx="10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15" name="Rectangle 31"/>
            <p:cNvSpPr>
              <a:spLocks noChangeArrowheads="1"/>
            </p:cNvSpPr>
            <p:nvPr/>
          </p:nvSpPr>
          <p:spPr bwMode="auto">
            <a:xfrm>
              <a:off x="2739" y="3668"/>
              <a:ext cx="122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Motional detuning (MHz)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816" name="Freeform 32"/>
            <p:cNvSpPr>
              <a:spLocks/>
            </p:cNvSpPr>
            <p:nvPr/>
          </p:nvSpPr>
          <p:spPr bwMode="auto">
            <a:xfrm>
              <a:off x="1646" y="2268"/>
              <a:ext cx="3427" cy="1115"/>
            </a:xfrm>
            <a:custGeom>
              <a:avLst/>
              <a:gdLst/>
              <a:ahLst/>
              <a:cxnLst>
                <a:cxn ang="0">
                  <a:pos x="9" y="198"/>
                </a:cxn>
                <a:cxn ang="0">
                  <a:pos x="22" y="193"/>
                </a:cxn>
                <a:cxn ang="0">
                  <a:pos x="35" y="199"/>
                </a:cxn>
                <a:cxn ang="0">
                  <a:pos x="47" y="188"/>
                </a:cxn>
                <a:cxn ang="0">
                  <a:pos x="60" y="180"/>
                </a:cxn>
                <a:cxn ang="0">
                  <a:pos x="73" y="41"/>
                </a:cxn>
                <a:cxn ang="0">
                  <a:pos x="86" y="174"/>
                </a:cxn>
                <a:cxn ang="0">
                  <a:pos x="98" y="161"/>
                </a:cxn>
                <a:cxn ang="0">
                  <a:pos x="111" y="182"/>
                </a:cxn>
                <a:cxn ang="0">
                  <a:pos x="123" y="157"/>
                </a:cxn>
                <a:cxn ang="0">
                  <a:pos x="136" y="180"/>
                </a:cxn>
                <a:cxn ang="0">
                  <a:pos x="149" y="153"/>
                </a:cxn>
                <a:cxn ang="0">
                  <a:pos x="161" y="190"/>
                </a:cxn>
                <a:cxn ang="0">
                  <a:pos x="174" y="191"/>
                </a:cxn>
                <a:cxn ang="0">
                  <a:pos x="187" y="172"/>
                </a:cxn>
                <a:cxn ang="0">
                  <a:pos x="199" y="191"/>
                </a:cxn>
                <a:cxn ang="0">
                  <a:pos x="212" y="188"/>
                </a:cxn>
                <a:cxn ang="0">
                  <a:pos x="225" y="166"/>
                </a:cxn>
                <a:cxn ang="0">
                  <a:pos x="238" y="150"/>
                </a:cxn>
                <a:cxn ang="0">
                  <a:pos x="250" y="190"/>
                </a:cxn>
                <a:cxn ang="0">
                  <a:pos x="263" y="144"/>
                </a:cxn>
                <a:cxn ang="0">
                  <a:pos x="275" y="133"/>
                </a:cxn>
                <a:cxn ang="0">
                  <a:pos x="288" y="55"/>
                </a:cxn>
                <a:cxn ang="0">
                  <a:pos x="301" y="66"/>
                </a:cxn>
                <a:cxn ang="0">
                  <a:pos x="313" y="22"/>
                </a:cxn>
                <a:cxn ang="0">
                  <a:pos x="326" y="70"/>
                </a:cxn>
                <a:cxn ang="0">
                  <a:pos x="339" y="131"/>
                </a:cxn>
                <a:cxn ang="0">
                  <a:pos x="351" y="124"/>
                </a:cxn>
                <a:cxn ang="0">
                  <a:pos x="364" y="183"/>
                </a:cxn>
                <a:cxn ang="0">
                  <a:pos x="377" y="180"/>
                </a:cxn>
                <a:cxn ang="0">
                  <a:pos x="390" y="176"/>
                </a:cxn>
                <a:cxn ang="0">
                  <a:pos x="402" y="190"/>
                </a:cxn>
                <a:cxn ang="0">
                  <a:pos x="415" y="196"/>
                </a:cxn>
                <a:cxn ang="0">
                  <a:pos x="428" y="191"/>
                </a:cxn>
                <a:cxn ang="0">
                  <a:pos x="440" y="180"/>
                </a:cxn>
                <a:cxn ang="0">
                  <a:pos x="453" y="118"/>
                </a:cxn>
                <a:cxn ang="0">
                  <a:pos x="465" y="186"/>
                </a:cxn>
                <a:cxn ang="0">
                  <a:pos x="478" y="3"/>
                </a:cxn>
                <a:cxn ang="0">
                  <a:pos x="491" y="177"/>
                </a:cxn>
                <a:cxn ang="0">
                  <a:pos x="503" y="183"/>
                </a:cxn>
                <a:cxn ang="0">
                  <a:pos x="516" y="0"/>
                </a:cxn>
                <a:cxn ang="0">
                  <a:pos x="529" y="193"/>
                </a:cxn>
                <a:cxn ang="0">
                  <a:pos x="542" y="198"/>
                </a:cxn>
                <a:cxn ang="0">
                  <a:pos x="554" y="188"/>
                </a:cxn>
                <a:cxn ang="0">
                  <a:pos x="567" y="196"/>
                </a:cxn>
                <a:cxn ang="0">
                  <a:pos x="580" y="204"/>
                </a:cxn>
                <a:cxn ang="0">
                  <a:pos x="592" y="202"/>
                </a:cxn>
                <a:cxn ang="0">
                  <a:pos x="605" y="201"/>
                </a:cxn>
                <a:cxn ang="0">
                  <a:pos x="617" y="193"/>
                </a:cxn>
                <a:cxn ang="0">
                  <a:pos x="630" y="191"/>
                </a:cxn>
              </a:cxnLst>
              <a:rect l="0" t="0" r="r" b="b"/>
              <a:pathLst>
                <a:path w="633" h="207">
                  <a:moveTo>
                    <a:pt x="0" y="201"/>
                  </a:moveTo>
                  <a:lnTo>
                    <a:pt x="3" y="191"/>
                  </a:lnTo>
                  <a:lnTo>
                    <a:pt x="6" y="185"/>
                  </a:lnTo>
                  <a:lnTo>
                    <a:pt x="9" y="198"/>
                  </a:lnTo>
                  <a:lnTo>
                    <a:pt x="13" y="202"/>
                  </a:lnTo>
                  <a:lnTo>
                    <a:pt x="16" y="196"/>
                  </a:lnTo>
                  <a:lnTo>
                    <a:pt x="19" y="190"/>
                  </a:lnTo>
                  <a:lnTo>
                    <a:pt x="22" y="193"/>
                  </a:lnTo>
                  <a:lnTo>
                    <a:pt x="25" y="199"/>
                  </a:lnTo>
                  <a:lnTo>
                    <a:pt x="28" y="201"/>
                  </a:lnTo>
                  <a:lnTo>
                    <a:pt x="32" y="190"/>
                  </a:lnTo>
                  <a:lnTo>
                    <a:pt x="35" y="199"/>
                  </a:lnTo>
                  <a:lnTo>
                    <a:pt x="38" y="196"/>
                  </a:lnTo>
                  <a:lnTo>
                    <a:pt x="41" y="201"/>
                  </a:lnTo>
                  <a:lnTo>
                    <a:pt x="44" y="201"/>
                  </a:lnTo>
                  <a:lnTo>
                    <a:pt x="47" y="188"/>
                  </a:lnTo>
                  <a:lnTo>
                    <a:pt x="51" y="199"/>
                  </a:lnTo>
                  <a:lnTo>
                    <a:pt x="54" y="183"/>
                  </a:lnTo>
                  <a:lnTo>
                    <a:pt x="57" y="185"/>
                  </a:lnTo>
                  <a:lnTo>
                    <a:pt x="60" y="180"/>
                  </a:lnTo>
                  <a:lnTo>
                    <a:pt x="63" y="179"/>
                  </a:lnTo>
                  <a:lnTo>
                    <a:pt x="67" y="183"/>
                  </a:lnTo>
                  <a:lnTo>
                    <a:pt x="70" y="67"/>
                  </a:lnTo>
                  <a:lnTo>
                    <a:pt x="73" y="41"/>
                  </a:lnTo>
                  <a:lnTo>
                    <a:pt x="76" y="160"/>
                  </a:lnTo>
                  <a:lnTo>
                    <a:pt x="79" y="169"/>
                  </a:lnTo>
                  <a:lnTo>
                    <a:pt x="82" y="155"/>
                  </a:lnTo>
                  <a:lnTo>
                    <a:pt x="86" y="174"/>
                  </a:lnTo>
                  <a:lnTo>
                    <a:pt x="89" y="127"/>
                  </a:lnTo>
                  <a:lnTo>
                    <a:pt x="92" y="63"/>
                  </a:lnTo>
                  <a:lnTo>
                    <a:pt x="95" y="140"/>
                  </a:lnTo>
                  <a:lnTo>
                    <a:pt x="98" y="161"/>
                  </a:lnTo>
                  <a:lnTo>
                    <a:pt x="101" y="172"/>
                  </a:lnTo>
                  <a:lnTo>
                    <a:pt x="104" y="185"/>
                  </a:lnTo>
                  <a:lnTo>
                    <a:pt x="108" y="180"/>
                  </a:lnTo>
                  <a:lnTo>
                    <a:pt x="111" y="182"/>
                  </a:lnTo>
                  <a:lnTo>
                    <a:pt x="114" y="194"/>
                  </a:lnTo>
                  <a:lnTo>
                    <a:pt x="117" y="174"/>
                  </a:lnTo>
                  <a:lnTo>
                    <a:pt x="120" y="190"/>
                  </a:lnTo>
                  <a:lnTo>
                    <a:pt x="123" y="157"/>
                  </a:lnTo>
                  <a:lnTo>
                    <a:pt x="127" y="41"/>
                  </a:lnTo>
                  <a:lnTo>
                    <a:pt x="130" y="116"/>
                  </a:lnTo>
                  <a:lnTo>
                    <a:pt x="133" y="198"/>
                  </a:lnTo>
                  <a:lnTo>
                    <a:pt x="136" y="180"/>
                  </a:lnTo>
                  <a:lnTo>
                    <a:pt x="139" y="174"/>
                  </a:lnTo>
                  <a:lnTo>
                    <a:pt x="142" y="191"/>
                  </a:lnTo>
                  <a:lnTo>
                    <a:pt x="145" y="135"/>
                  </a:lnTo>
                  <a:lnTo>
                    <a:pt x="149" y="153"/>
                  </a:lnTo>
                  <a:lnTo>
                    <a:pt x="152" y="135"/>
                  </a:lnTo>
                  <a:lnTo>
                    <a:pt x="155" y="14"/>
                  </a:lnTo>
                  <a:lnTo>
                    <a:pt x="158" y="116"/>
                  </a:lnTo>
                  <a:lnTo>
                    <a:pt x="161" y="190"/>
                  </a:lnTo>
                  <a:lnTo>
                    <a:pt x="165" y="183"/>
                  </a:lnTo>
                  <a:lnTo>
                    <a:pt x="168" y="188"/>
                  </a:lnTo>
                  <a:lnTo>
                    <a:pt x="171" y="202"/>
                  </a:lnTo>
                  <a:lnTo>
                    <a:pt x="174" y="191"/>
                  </a:lnTo>
                  <a:lnTo>
                    <a:pt x="177" y="202"/>
                  </a:lnTo>
                  <a:lnTo>
                    <a:pt x="180" y="180"/>
                  </a:lnTo>
                  <a:lnTo>
                    <a:pt x="184" y="194"/>
                  </a:lnTo>
                  <a:lnTo>
                    <a:pt x="187" y="172"/>
                  </a:lnTo>
                  <a:lnTo>
                    <a:pt x="190" y="198"/>
                  </a:lnTo>
                  <a:lnTo>
                    <a:pt x="193" y="186"/>
                  </a:lnTo>
                  <a:lnTo>
                    <a:pt x="196" y="193"/>
                  </a:lnTo>
                  <a:lnTo>
                    <a:pt x="199" y="191"/>
                  </a:lnTo>
                  <a:lnTo>
                    <a:pt x="203" y="169"/>
                  </a:lnTo>
                  <a:lnTo>
                    <a:pt x="206" y="198"/>
                  </a:lnTo>
                  <a:lnTo>
                    <a:pt x="209" y="177"/>
                  </a:lnTo>
                  <a:lnTo>
                    <a:pt x="212" y="188"/>
                  </a:lnTo>
                  <a:lnTo>
                    <a:pt x="215" y="165"/>
                  </a:lnTo>
                  <a:lnTo>
                    <a:pt x="218" y="193"/>
                  </a:lnTo>
                  <a:lnTo>
                    <a:pt x="222" y="177"/>
                  </a:lnTo>
                  <a:lnTo>
                    <a:pt x="225" y="166"/>
                  </a:lnTo>
                  <a:lnTo>
                    <a:pt x="228" y="191"/>
                  </a:lnTo>
                  <a:lnTo>
                    <a:pt x="231" y="146"/>
                  </a:lnTo>
                  <a:lnTo>
                    <a:pt x="234" y="193"/>
                  </a:lnTo>
                  <a:lnTo>
                    <a:pt x="238" y="150"/>
                  </a:lnTo>
                  <a:lnTo>
                    <a:pt x="241" y="158"/>
                  </a:lnTo>
                  <a:lnTo>
                    <a:pt x="244" y="135"/>
                  </a:lnTo>
                  <a:lnTo>
                    <a:pt x="247" y="152"/>
                  </a:lnTo>
                  <a:lnTo>
                    <a:pt x="250" y="190"/>
                  </a:lnTo>
                  <a:lnTo>
                    <a:pt x="253" y="113"/>
                  </a:lnTo>
                  <a:lnTo>
                    <a:pt x="257" y="182"/>
                  </a:lnTo>
                  <a:lnTo>
                    <a:pt x="260" y="143"/>
                  </a:lnTo>
                  <a:lnTo>
                    <a:pt x="263" y="144"/>
                  </a:lnTo>
                  <a:lnTo>
                    <a:pt x="266" y="143"/>
                  </a:lnTo>
                  <a:lnTo>
                    <a:pt x="269" y="75"/>
                  </a:lnTo>
                  <a:lnTo>
                    <a:pt x="272" y="133"/>
                  </a:lnTo>
                  <a:lnTo>
                    <a:pt x="275" y="133"/>
                  </a:lnTo>
                  <a:lnTo>
                    <a:pt x="279" y="67"/>
                  </a:lnTo>
                  <a:lnTo>
                    <a:pt x="282" y="136"/>
                  </a:lnTo>
                  <a:lnTo>
                    <a:pt x="285" y="121"/>
                  </a:lnTo>
                  <a:lnTo>
                    <a:pt x="288" y="55"/>
                  </a:lnTo>
                  <a:lnTo>
                    <a:pt x="291" y="19"/>
                  </a:lnTo>
                  <a:lnTo>
                    <a:pt x="294" y="6"/>
                  </a:lnTo>
                  <a:lnTo>
                    <a:pt x="298" y="42"/>
                  </a:lnTo>
                  <a:lnTo>
                    <a:pt x="301" y="66"/>
                  </a:lnTo>
                  <a:lnTo>
                    <a:pt x="304" y="61"/>
                  </a:lnTo>
                  <a:lnTo>
                    <a:pt x="307" y="70"/>
                  </a:lnTo>
                  <a:lnTo>
                    <a:pt x="310" y="56"/>
                  </a:lnTo>
                  <a:lnTo>
                    <a:pt x="313" y="22"/>
                  </a:lnTo>
                  <a:lnTo>
                    <a:pt x="317" y="67"/>
                  </a:lnTo>
                  <a:lnTo>
                    <a:pt x="320" y="111"/>
                  </a:lnTo>
                  <a:lnTo>
                    <a:pt x="323" y="149"/>
                  </a:lnTo>
                  <a:lnTo>
                    <a:pt x="326" y="70"/>
                  </a:lnTo>
                  <a:lnTo>
                    <a:pt x="329" y="89"/>
                  </a:lnTo>
                  <a:lnTo>
                    <a:pt x="332" y="169"/>
                  </a:lnTo>
                  <a:lnTo>
                    <a:pt x="336" y="114"/>
                  </a:lnTo>
                  <a:lnTo>
                    <a:pt x="339" y="131"/>
                  </a:lnTo>
                  <a:lnTo>
                    <a:pt x="342" y="168"/>
                  </a:lnTo>
                  <a:lnTo>
                    <a:pt x="345" y="116"/>
                  </a:lnTo>
                  <a:lnTo>
                    <a:pt x="348" y="180"/>
                  </a:lnTo>
                  <a:lnTo>
                    <a:pt x="351" y="124"/>
                  </a:lnTo>
                  <a:lnTo>
                    <a:pt x="355" y="143"/>
                  </a:lnTo>
                  <a:lnTo>
                    <a:pt x="358" y="186"/>
                  </a:lnTo>
                  <a:lnTo>
                    <a:pt x="361" y="124"/>
                  </a:lnTo>
                  <a:lnTo>
                    <a:pt x="364" y="183"/>
                  </a:lnTo>
                  <a:lnTo>
                    <a:pt x="367" y="171"/>
                  </a:lnTo>
                  <a:lnTo>
                    <a:pt x="370" y="191"/>
                  </a:lnTo>
                  <a:lnTo>
                    <a:pt x="374" y="180"/>
                  </a:lnTo>
                  <a:lnTo>
                    <a:pt x="377" y="180"/>
                  </a:lnTo>
                  <a:lnTo>
                    <a:pt x="380" y="196"/>
                  </a:lnTo>
                  <a:lnTo>
                    <a:pt x="383" y="155"/>
                  </a:lnTo>
                  <a:lnTo>
                    <a:pt x="386" y="199"/>
                  </a:lnTo>
                  <a:lnTo>
                    <a:pt x="390" y="176"/>
                  </a:lnTo>
                  <a:lnTo>
                    <a:pt x="393" y="191"/>
                  </a:lnTo>
                  <a:lnTo>
                    <a:pt x="396" y="182"/>
                  </a:lnTo>
                  <a:lnTo>
                    <a:pt x="399" y="194"/>
                  </a:lnTo>
                  <a:lnTo>
                    <a:pt x="402" y="190"/>
                  </a:lnTo>
                  <a:lnTo>
                    <a:pt x="405" y="190"/>
                  </a:lnTo>
                  <a:lnTo>
                    <a:pt x="409" y="188"/>
                  </a:lnTo>
                  <a:lnTo>
                    <a:pt x="412" y="196"/>
                  </a:lnTo>
                  <a:lnTo>
                    <a:pt x="415" y="196"/>
                  </a:lnTo>
                  <a:lnTo>
                    <a:pt x="418" y="174"/>
                  </a:lnTo>
                  <a:lnTo>
                    <a:pt x="421" y="194"/>
                  </a:lnTo>
                  <a:lnTo>
                    <a:pt x="424" y="193"/>
                  </a:lnTo>
                  <a:lnTo>
                    <a:pt x="428" y="191"/>
                  </a:lnTo>
                  <a:lnTo>
                    <a:pt x="431" y="198"/>
                  </a:lnTo>
                  <a:lnTo>
                    <a:pt x="434" y="179"/>
                  </a:lnTo>
                  <a:lnTo>
                    <a:pt x="437" y="196"/>
                  </a:lnTo>
                  <a:lnTo>
                    <a:pt x="440" y="180"/>
                  </a:lnTo>
                  <a:lnTo>
                    <a:pt x="443" y="166"/>
                  </a:lnTo>
                  <a:lnTo>
                    <a:pt x="446" y="149"/>
                  </a:lnTo>
                  <a:lnTo>
                    <a:pt x="450" y="94"/>
                  </a:lnTo>
                  <a:lnTo>
                    <a:pt x="453" y="118"/>
                  </a:lnTo>
                  <a:lnTo>
                    <a:pt x="456" y="190"/>
                  </a:lnTo>
                  <a:lnTo>
                    <a:pt x="459" y="161"/>
                  </a:lnTo>
                  <a:lnTo>
                    <a:pt x="462" y="196"/>
                  </a:lnTo>
                  <a:lnTo>
                    <a:pt x="465" y="186"/>
                  </a:lnTo>
                  <a:lnTo>
                    <a:pt x="469" y="182"/>
                  </a:lnTo>
                  <a:lnTo>
                    <a:pt x="472" y="182"/>
                  </a:lnTo>
                  <a:lnTo>
                    <a:pt x="475" y="163"/>
                  </a:lnTo>
                  <a:lnTo>
                    <a:pt x="478" y="3"/>
                  </a:lnTo>
                  <a:lnTo>
                    <a:pt x="481" y="23"/>
                  </a:lnTo>
                  <a:lnTo>
                    <a:pt x="484" y="191"/>
                  </a:lnTo>
                  <a:lnTo>
                    <a:pt x="488" y="144"/>
                  </a:lnTo>
                  <a:lnTo>
                    <a:pt x="491" y="177"/>
                  </a:lnTo>
                  <a:lnTo>
                    <a:pt x="494" y="188"/>
                  </a:lnTo>
                  <a:lnTo>
                    <a:pt x="497" y="188"/>
                  </a:lnTo>
                  <a:lnTo>
                    <a:pt x="500" y="190"/>
                  </a:lnTo>
                  <a:lnTo>
                    <a:pt x="503" y="183"/>
                  </a:lnTo>
                  <a:lnTo>
                    <a:pt x="507" y="176"/>
                  </a:lnTo>
                  <a:lnTo>
                    <a:pt x="510" y="179"/>
                  </a:lnTo>
                  <a:lnTo>
                    <a:pt x="513" y="25"/>
                  </a:lnTo>
                  <a:lnTo>
                    <a:pt x="516" y="0"/>
                  </a:lnTo>
                  <a:lnTo>
                    <a:pt x="519" y="157"/>
                  </a:lnTo>
                  <a:lnTo>
                    <a:pt x="522" y="182"/>
                  </a:lnTo>
                  <a:lnTo>
                    <a:pt x="526" y="171"/>
                  </a:lnTo>
                  <a:lnTo>
                    <a:pt x="529" y="193"/>
                  </a:lnTo>
                  <a:lnTo>
                    <a:pt x="532" y="114"/>
                  </a:lnTo>
                  <a:lnTo>
                    <a:pt x="535" y="2"/>
                  </a:lnTo>
                  <a:lnTo>
                    <a:pt x="538" y="119"/>
                  </a:lnTo>
                  <a:lnTo>
                    <a:pt x="542" y="198"/>
                  </a:lnTo>
                  <a:lnTo>
                    <a:pt x="545" y="169"/>
                  </a:lnTo>
                  <a:lnTo>
                    <a:pt x="548" y="196"/>
                  </a:lnTo>
                  <a:lnTo>
                    <a:pt x="551" y="198"/>
                  </a:lnTo>
                  <a:lnTo>
                    <a:pt x="554" y="188"/>
                  </a:lnTo>
                  <a:lnTo>
                    <a:pt x="557" y="199"/>
                  </a:lnTo>
                  <a:lnTo>
                    <a:pt x="561" y="190"/>
                  </a:lnTo>
                  <a:lnTo>
                    <a:pt x="564" y="201"/>
                  </a:lnTo>
                  <a:lnTo>
                    <a:pt x="567" y="196"/>
                  </a:lnTo>
                  <a:lnTo>
                    <a:pt x="570" y="199"/>
                  </a:lnTo>
                  <a:lnTo>
                    <a:pt x="573" y="205"/>
                  </a:lnTo>
                  <a:lnTo>
                    <a:pt x="576" y="199"/>
                  </a:lnTo>
                  <a:lnTo>
                    <a:pt x="580" y="204"/>
                  </a:lnTo>
                  <a:lnTo>
                    <a:pt x="583" y="205"/>
                  </a:lnTo>
                  <a:lnTo>
                    <a:pt x="586" y="199"/>
                  </a:lnTo>
                  <a:lnTo>
                    <a:pt x="589" y="199"/>
                  </a:lnTo>
                  <a:lnTo>
                    <a:pt x="592" y="202"/>
                  </a:lnTo>
                  <a:lnTo>
                    <a:pt x="595" y="207"/>
                  </a:lnTo>
                  <a:lnTo>
                    <a:pt x="599" y="198"/>
                  </a:lnTo>
                  <a:lnTo>
                    <a:pt x="602" y="204"/>
                  </a:lnTo>
                  <a:lnTo>
                    <a:pt x="605" y="201"/>
                  </a:lnTo>
                  <a:lnTo>
                    <a:pt x="608" y="204"/>
                  </a:lnTo>
                  <a:lnTo>
                    <a:pt x="611" y="201"/>
                  </a:lnTo>
                  <a:lnTo>
                    <a:pt x="614" y="201"/>
                  </a:lnTo>
                  <a:lnTo>
                    <a:pt x="617" y="193"/>
                  </a:lnTo>
                  <a:lnTo>
                    <a:pt x="621" y="199"/>
                  </a:lnTo>
                  <a:lnTo>
                    <a:pt x="624" y="196"/>
                  </a:lnTo>
                  <a:lnTo>
                    <a:pt x="627" y="198"/>
                  </a:lnTo>
                  <a:lnTo>
                    <a:pt x="630" y="191"/>
                  </a:lnTo>
                  <a:lnTo>
                    <a:pt x="633" y="199"/>
                  </a:lnTo>
                  <a:lnTo>
                    <a:pt x="633" y="199"/>
                  </a:lnTo>
                </a:path>
              </a:pathLst>
            </a:custGeom>
            <a:noFill/>
            <a:ln w="22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514600" y="1447800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Two ion, transverse modes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648200" y="3741964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S</a:t>
            </a:r>
            <a:r>
              <a:rPr lang="en-US" altLang="zh-TW" sz="2400" baseline="-250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1/2</a:t>
            </a:r>
            <a:endParaRPr lang="en-US" altLang="zh-TW" sz="2400">
              <a:solidFill>
                <a:schemeClr val="bg1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7392988" y="2233839"/>
            <a:ext cx="268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</p:txBody>
      </p:sp>
      <p:sp>
        <p:nvSpPr>
          <p:cNvPr id="67594" name="Text Box 12"/>
          <p:cNvSpPr txBox="1">
            <a:spLocks noChangeArrowheads="1"/>
          </p:cNvSpPr>
          <p:nvPr/>
        </p:nvSpPr>
        <p:spPr bwMode="auto">
          <a:xfrm>
            <a:off x="6911975" y="3100614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0</a:t>
            </a:r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6781800" y="2919639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6664325" y="2738664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2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6835775" y="1830614"/>
            <a:ext cx="1501775" cy="1590675"/>
            <a:chOff x="2568575" y="2051050"/>
            <a:chExt cx="1501775" cy="159067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568575" y="2051050"/>
              <a:ext cx="1501775" cy="1590675"/>
              <a:chOff x="2202" y="3956"/>
              <a:chExt cx="1072" cy="1337"/>
            </a:xfrm>
          </p:grpSpPr>
          <p:sp>
            <p:nvSpPr>
              <p:cNvPr id="67624" name="Arc 7"/>
              <p:cNvSpPr>
                <a:spLocks/>
              </p:cNvSpPr>
              <p:nvPr/>
            </p:nvSpPr>
            <p:spPr bwMode="auto">
              <a:xfrm rot="5400000">
                <a:off x="2339" y="4356"/>
                <a:ext cx="1335" cy="535"/>
              </a:xfrm>
              <a:custGeom>
                <a:avLst/>
                <a:gdLst>
                  <a:gd name="T0" fmla="*/ 31 w 21600"/>
                  <a:gd name="T1" fmla="*/ 0 h 20060"/>
                  <a:gd name="T2" fmla="*/ 83 w 21600"/>
                  <a:gd name="T3" fmla="*/ 14 h 20060"/>
                  <a:gd name="T4" fmla="*/ 0 w 21600"/>
                  <a:gd name="T5" fmla="*/ 14 h 200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60"/>
                  <a:gd name="T11" fmla="*/ 21600 w 21600"/>
                  <a:gd name="T12" fmla="*/ 20060 h 200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60" fill="none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</a:path>
                  <a:path w="21600" h="20060" stroke="0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chemeClr val="bg1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67625" name="Arc 8"/>
              <p:cNvSpPr>
                <a:spLocks/>
              </p:cNvSpPr>
              <p:nvPr/>
            </p:nvSpPr>
            <p:spPr bwMode="auto">
              <a:xfrm rot="16200000" flipH="1">
                <a:off x="1802" y="4358"/>
                <a:ext cx="1335" cy="535"/>
              </a:xfrm>
              <a:custGeom>
                <a:avLst/>
                <a:gdLst>
                  <a:gd name="T0" fmla="*/ 31 w 21600"/>
                  <a:gd name="T1" fmla="*/ 0 h 20060"/>
                  <a:gd name="T2" fmla="*/ 83 w 21600"/>
                  <a:gd name="T3" fmla="*/ 14 h 20060"/>
                  <a:gd name="T4" fmla="*/ 0 w 21600"/>
                  <a:gd name="T5" fmla="*/ 14 h 200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60"/>
                  <a:gd name="T11" fmla="*/ 21600 w 21600"/>
                  <a:gd name="T12" fmla="*/ 20060 h 200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60" fill="none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</a:path>
                  <a:path w="21600" h="20060" stroke="0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chemeClr val="bg1"/>
                  </a:solidFill>
                  <a:ea typeface="新細明體" pitchFamily="18" charset="-120"/>
                </a:endParaRPr>
              </a:p>
            </p:txBody>
          </p:sp>
        </p:grpSp>
        <p:sp>
          <p:nvSpPr>
            <p:cNvPr id="67591" name="Line 9"/>
            <p:cNvSpPr>
              <a:spLocks noChangeShapeType="1"/>
            </p:cNvSpPr>
            <p:nvPr/>
          </p:nvSpPr>
          <p:spPr bwMode="auto">
            <a:xfrm flipV="1">
              <a:off x="2795588" y="3273425"/>
              <a:ext cx="1065212" cy="476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592" name="Line 10"/>
            <p:cNvSpPr>
              <a:spLocks noChangeShapeType="1"/>
            </p:cNvSpPr>
            <p:nvPr/>
          </p:nvSpPr>
          <p:spPr bwMode="auto">
            <a:xfrm flipV="1">
              <a:off x="2700338" y="3111500"/>
              <a:ext cx="1236662" cy="476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597" name="Line 15"/>
            <p:cNvSpPr>
              <a:spLocks noChangeShapeType="1"/>
            </p:cNvSpPr>
            <p:nvPr/>
          </p:nvSpPr>
          <p:spPr bwMode="auto">
            <a:xfrm flipV="1">
              <a:off x="2908300" y="3436938"/>
              <a:ext cx="83185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7598" name="Rectangle 16"/>
          <p:cNvSpPr>
            <a:spLocks noChangeArrowheads="1"/>
          </p:cNvSpPr>
          <p:nvPr/>
        </p:nvSpPr>
        <p:spPr bwMode="auto">
          <a:xfrm>
            <a:off x="5949950" y="2886302"/>
            <a:ext cx="60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  <a:sym typeface="Symbol" pitchFamily="18" charset="2"/>
              </a:rPr>
              <a:t>|</a:t>
            </a:r>
          </a:p>
        </p:txBody>
      </p:sp>
      <p:sp>
        <p:nvSpPr>
          <p:cNvPr id="67599" name="AutoShape 17"/>
          <p:cNvSpPr>
            <a:spLocks/>
          </p:cNvSpPr>
          <p:nvPr/>
        </p:nvSpPr>
        <p:spPr bwMode="auto">
          <a:xfrm>
            <a:off x="5465763" y="3045052"/>
            <a:ext cx="155575" cy="1868487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7604" name="Text Box 24"/>
          <p:cNvSpPr txBox="1">
            <a:spLocks noChangeArrowheads="1"/>
          </p:cNvSpPr>
          <p:nvPr/>
        </p:nvSpPr>
        <p:spPr bwMode="auto">
          <a:xfrm>
            <a:off x="7437438" y="3772127"/>
            <a:ext cx="268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</p:txBody>
      </p:sp>
      <p:sp>
        <p:nvSpPr>
          <p:cNvPr id="67605" name="Text Box 25"/>
          <p:cNvSpPr txBox="1">
            <a:spLocks noChangeArrowheads="1"/>
          </p:cNvSpPr>
          <p:nvPr/>
        </p:nvSpPr>
        <p:spPr bwMode="auto">
          <a:xfrm>
            <a:off x="6878638" y="4651602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0</a:t>
            </a:r>
          </a:p>
        </p:txBody>
      </p:sp>
      <p:sp>
        <p:nvSpPr>
          <p:cNvPr id="67606" name="Text Box 26"/>
          <p:cNvSpPr txBox="1">
            <a:spLocks noChangeArrowheads="1"/>
          </p:cNvSpPr>
          <p:nvPr/>
        </p:nvSpPr>
        <p:spPr bwMode="auto">
          <a:xfrm>
            <a:off x="6754813" y="4470627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67607" name="Text Box 27"/>
          <p:cNvSpPr txBox="1">
            <a:spLocks noChangeArrowheads="1"/>
          </p:cNvSpPr>
          <p:nvPr/>
        </p:nvSpPr>
        <p:spPr bwMode="auto">
          <a:xfrm>
            <a:off x="6656388" y="4276952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2</a:t>
            </a:r>
          </a:p>
        </p:txBody>
      </p:sp>
      <p:grpSp>
        <p:nvGrpSpPr>
          <p:cNvPr id="4" name="Group 42"/>
          <p:cNvGrpSpPr/>
          <p:nvPr/>
        </p:nvGrpSpPr>
        <p:grpSpPr>
          <a:xfrm>
            <a:off x="6816725" y="3387952"/>
            <a:ext cx="1503363" cy="1590675"/>
            <a:chOff x="2549525" y="3608388"/>
            <a:chExt cx="1503363" cy="1590675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549525" y="3608388"/>
              <a:ext cx="1503363" cy="1590675"/>
              <a:chOff x="2202" y="3956"/>
              <a:chExt cx="1072" cy="1337"/>
            </a:xfrm>
          </p:grpSpPr>
          <p:sp>
            <p:nvSpPr>
              <p:cNvPr id="67622" name="Arc 20"/>
              <p:cNvSpPr>
                <a:spLocks/>
              </p:cNvSpPr>
              <p:nvPr/>
            </p:nvSpPr>
            <p:spPr bwMode="auto">
              <a:xfrm rot="5400000">
                <a:off x="2339" y="4356"/>
                <a:ext cx="1335" cy="535"/>
              </a:xfrm>
              <a:custGeom>
                <a:avLst/>
                <a:gdLst>
                  <a:gd name="T0" fmla="*/ 31 w 21600"/>
                  <a:gd name="T1" fmla="*/ 0 h 20060"/>
                  <a:gd name="T2" fmla="*/ 83 w 21600"/>
                  <a:gd name="T3" fmla="*/ 14 h 20060"/>
                  <a:gd name="T4" fmla="*/ 0 w 21600"/>
                  <a:gd name="T5" fmla="*/ 14 h 200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60"/>
                  <a:gd name="T11" fmla="*/ 21600 w 21600"/>
                  <a:gd name="T12" fmla="*/ 20060 h 200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60" fill="none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</a:path>
                  <a:path w="21600" h="20060" stroke="0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chemeClr val="bg1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67623" name="Arc 21"/>
              <p:cNvSpPr>
                <a:spLocks/>
              </p:cNvSpPr>
              <p:nvPr/>
            </p:nvSpPr>
            <p:spPr bwMode="auto">
              <a:xfrm rot="16200000" flipH="1">
                <a:off x="1802" y="4358"/>
                <a:ext cx="1335" cy="535"/>
              </a:xfrm>
              <a:custGeom>
                <a:avLst/>
                <a:gdLst>
                  <a:gd name="T0" fmla="*/ 31 w 21600"/>
                  <a:gd name="T1" fmla="*/ 0 h 20060"/>
                  <a:gd name="T2" fmla="*/ 83 w 21600"/>
                  <a:gd name="T3" fmla="*/ 14 h 20060"/>
                  <a:gd name="T4" fmla="*/ 0 w 21600"/>
                  <a:gd name="T5" fmla="*/ 14 h 2006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60"/>
                  <a:gd name="T11" fmla="*/ 21600 w 21600"/>
                  <a:gd name="T12" fmla="*/ 20060 h 200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60" fill="none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</a:path>
                  <a:path w="21600" h="20060" stroke="0" extrusionOk="0">
                    <a:moveTo>
                      <a:pt x="8009" y="0"/>
                    </a:moveTo>
                    <a:cubicBezTo>
                      <a:pt x="16216" y="3277"/>
                      <a:pt x="21600" y="11222"/>
                      <a:pt x="21600" y="20060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chemeClr val="bg1"/>
                  </a:solidFill>
                  <a:ea typeface="新細明體" pitchFamily="18" charset="-120"/>
                </a:endParaRPr>
              </a:p>
            </p:txBody>
          </p:sp>
        </p:grpSp>
        <p:sp>
          <p:nvSpPr>
            <p:cNvPr id="67602" name="Line 22"/>
            <p:cNvSpPr>
              <a:spLocks noChangeShapeType="1"/>
            </p:cNvSpPr>
            <p:nvPr/>
          </p:nvSpPr>
          <p:spPr bwMode="auto">
            <a:xfrm flipV="1">
              <a:off x="2784475" y="4818063"/>
              <a:ext cx="1065213" cy="47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603" name="Line 23"/>
            <p:cNvSpPr>
              <a:spLocks noChangeShapeType="1"/>
            </p:cNvSpPr>
            <p:nvPr/>
          </p:nvSpPr>
          <p:spPr bwMode="auto">
            <a:xfrm flipV="1">
              <a:off x="2689225" y="4656138"/>
              <a:ext cx="1236663" cy="47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608" name="Line 28"/>
            <p:cNvSpPr>
              <a:spLocks noChangeShapeType="1"/>
            </p:cNvSpPr>
            <p:nvPr/>
          </p:nvSpPr>
          <p:spPr bwMode="auto">
            <a:xfrm flipV="1">
              <a:off x="2890838" y="4984750"/>
              <a:ext cx="83185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7609" name="Rectangle 29"/>
          <p:cNvSpPr>
            <a:spLocks noChangeArrowheads="1"/>
          </p:cNvSpPr>
          <p:nvPr/>
        </p:nvSpPr>
        <p:spPr bwMode="auto">
          <a:xfrm>
            <a:off x="5967413" y="4505552"/>
            <a:ext cx="60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  <a:sym typeface="Symbol" pitchFamily="18" charset="2"/>
              </a:rPr>
              <a:t>|</a:t>
            </a:r>
          </a:p>
        </p:txBody>
      </p:sp>
      <p:sp>
        <p:nvSpPr>
          <p:cNvPr id="67610" name="Line 30"/>
          <p:cNvSpPr>
            <a:spLocks noChangeShapeType="1"/>
          </p:cNvSpPr>
          <p:nvPr/>
        </p:nvSpPr>
        <p:spPr bwMode="auto">
          <a:xfrm>
            <a:off x="8542338" y="4286477"/>
            <a:ext cx="0" cy="347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7611" name="Line 31"/>
          <p:cNvSpPr>
            <a:spLocks noChangeShapeType="1"/>
          </p:cNvSpPr>
          <p:nvPr/>
        </p:nvSpPr>
        <p:spPr bwMode="auto">
          <a:xfrm flipV="1">
            <a:off x="8540750" y="4769077"/>
            <a:ext cx="0" cy="347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7613" name="Rectangle 33"/>
          <p:cNvSpPr>
            <a:spLocks noChangeArrowheads="1"/>
          </p:cNvSpPr>
          <p:nvPr/>
        </p:nvSpPr>
        <p:spPr bwMode="auto">
          <a:xfrm>
            <a:off x="628072" y="5715000"/>
            <a:ext cx="47708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 dirty="0" smtClean="0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State mapping</a:t>
            </a:r>
            <a:r>
              <a:rPr lang="en-US" altLang="zh-TW" sz="2400" dirty="0">
                <a:solidFill>
                  <a:srgbClr val="0000FF"/>
                </a:solidFill>
                <a:latin typeface="Comic Sans MS" pitchFamily="66" charset="0"/>
                <a:ea typeface="新細明體" pitchFamily="18" charset="-120"/>
              </a:rPr>
              <a:t>:</a:t>
            </a:r>
            <a:r>
              <a:rPr lang="en-US" altLang="zh-TW" sz="2400" dirty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</a:rPr>
              <a:t> (</a:t>
            </a:r>
            <a:r>
              <a:rPr lang="en-US" altLang="zh-TW" sz="2400" dirty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| + |</a:t>
            </a:r>
            <a:r>
              <a:rPr lang="en-US" altLang="zh-TW" sz="2400" dirty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) |0</a:t>
            </a:r>
            <a:r>
              <a:rPr lang="en-US" altLang="zh-TW" sz="2400" baseline="-25000" dirty="0" smtClean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en-US" altLang="zh-TW" sz="2400" dirty="0" smtClean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 </a:t>
            </a:r>
            <a:endParaRPr lang="en-US" altLang="zh-TW" sz="2400" dirty="0">
              <a:solidFill>
                <a:schemeClr val="bg1"/>
              </a:solidFill>
              <a:latin typeface="Comic Sans MS" pitchFamily="66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7614" name="Oval 34"/>
          <p:cNvSpPr>
            <a:spLocks noChangeArrowheads="1"/>
          </p:cNvSpPr>
          <p:nvPr/>
        </p:nvSpPr>
        <p:spPr bwMode="auto">
          <a:xfrm>
            <a:off x="7480300" y="4683352"/>
            <a:ext cx="152400" cy="1635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en-US" sz="2400">
              <a:solidFill>
                <a:schemeClr val="bg1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7621" name="Oval 37"/>
          <p:cNvSpPr>
            <a:spLocks noChangeArrowheads="1"/>
          </p:cNvSpPr>
          <p:nvPr/>
        </p:nvSpPr>
        <p:spPr bwMode="auto">
          <a:xfrm>
            <a:off x="7481888" y="3132364"/>
            <a:ext cx="152400" cy="1524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en-US" sz="2400">
              <a:solidFill>
                <a:srgbClr val="FF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7618" name="Oval 39"/>
          <p:cNvSpPr>
            <a:spLocks noChangeArrowheads="1"/>
          </p:cNvSpPr>
          <p:nvPr/>
        </p:nvSpPr>
        <p:spPr bwMode="auto">
          <a:xfrm>
            <a:off x="7476898" y="4503964"/>
            <a:ext cx="152400" cy="155575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en-US" sz="2400">
              <a:solidFill>
                <a:srgbClr val="FF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7617" name="Rectangle 41"/>
          <p:cNvSpPr>
            <a:spLocks noChangeArrowheads="1"/>
          </p:cNvSpPr>
          <p:nvPr/>
        </p:nvSpPr>
        <p:spPr bwMode="auto">
          <a:xfrm>
            <a:off x="4648200" y="6324600"/>
            <a:ext cx="433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16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Cirac</a:t>
            </a:r>
            <a:r>
              <a:rPr lang="en-US" altLang="zh-TW" sz="16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 and </a:t>
            </a:r>
            <a:r>
              <a:rPr lang="en-US" altLang="zh-TW" sz="1600" dirty="0" err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Zoller</a:t>
            </a:r>
            <a:r>
              <a:rPr lang="en-US" altLang="zh-TW" sz="16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, Phys. Rev. </a:t>
            </a:r>
            <a:r>
              <a:rPr lang="en-US" altLang="zh-TW" sz="1600" dirty="0" err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Lett</a:t>
            </a:r>
            <a:r>
              <a:rPr lang="en-US" altLang="zh-TW" sz="16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. </a:t>
            </a:r>
            <a:r>
              <a:rPr lang="en-US" altLang="zh-TW" sz="1600" b="1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74</a:t>
            </a:r>
            <a:r>
              <a:rPr lang="en-US" altLang="zh-TW" sz="16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, 4091 (1995)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altLang="zh-TW" sz="26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excitation on 1</a:t>
            </a:r>
            <a:r>
              <a:rPr lang="en-US" altLang="zh-TW" sz="2600" baseline="300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st</a:t>
            </a:r>
            <a:r>
              <a:rPr lang="en-US" altLang="zh-TW" sz="26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 lower (“</a:t>
            </a:r>
            <a:r>
              <a:rPr lang="en-US" altLang="zh-TW" sz="2600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red</a:t>
            </a:r>
            <a:r>
              <a:rPr lang="en-US" altLang="zh-TW" sz="26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”) motional sideband (n=0)</a:t>
            </a:r>
            <a:endParaRPr lang="en-US" sz="2600" dirty="0">
              <a:effectLst>
                <a:outerShdw blurRad="50800" dist="254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47" name="Group 6"/>
          <p:cNvGrpSpPr>
            <a:grpSpLocks/>
          </p:cNvGrpSpPr>
          <p:nvPr/>
        </p:nvGrpSpPr>
        <p:grpSpPr bwMode="auto">
          <a:xfrm>
            <a:off x="2001837" y="1828800"/>
            <a:ext cx="1501775" cy="1590675"/>
            <a:chOff x="2202" y="3956"/>
            <a:chExt cx="1072" cy="1337"/>
          </a:xfrm>
        </p:grpSpPr>
        <p:sp>
          <p:nvSpPr>
            <p:cNvPr id="48" name="Arc 7"/>
            <p:cNvSpPr>
              <a:spLocks/>
            </p:cNvSpPr>
            <p:nvPr/>
          </p:nvSpPr>
          <p:spPr bwMode="auto">
            <a:xfrm rot="5400000">
              <a:off x="2339" y="4356"/>
              <a:ext cx="1335" cy="535"/>
            </a:xfrm>
            <a:custGeom>
              <a:avLst/>
              <a:gdLst>
                <a:gd name="T0" fmla="*/ 31 w 21600"/>
                <a:gd name="T1" fmla="*/ 0 h 20060"/>
                <a:gd name="T2" fmla="*/ 83 w 21600"/>
                <a:gd name="T3" fmla="*/ 14 h 20060"/>
                <a:gd name="T4" fmla="*/ 0 w 21600"/>
                <a:gd name="T5" fmla="*/ 14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49" name="Arc 8"/>
            <p:cNvSpPr>
              <a:spLocks/>
            </p:cNvSpPr>
            <p:nvPr/>
          </p:nvSpPr>
          <p:spPr bwMode="auto">
            <a:xfrm rot="16200000" flipH="1">
              <a:off x="1802" y="4358"/>
              <a:ext cx="1335" cy="535"/>
            </a:xfrm>
            <a:custGeom>
              <a:avLst/>
              <a:gdLst>
                <a:gd name="T0" fmla="*/ 31 w 21600"/>
                <a:gd name="T1" fmla="*/ 0 h 20060"/>
                <a:gd name="T2" fmla="*/ 83 w 21600"/>
                <a:gd name="T3" fmla="*/ 14 h 20060"/>
                <a:gd name="T4" fmla="*/ 0 w 21600"/>
                <a:gd name="T5" fmla="*/ 14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</p:grpSp>
      <p:sp>
        <p:nvSpPr>
          <p:cNvPr id="50" name="Line 9"/>
          <p:cNvSpPr>
            <a:spLocks noChangeShapeType="1"/>
          </p:cNvSpPr>
          <p:nvPr/>
        </p:nvSpPr>
        <p:spPr bwMode="auto">
          <a:xfrm flipV="1">
            <a:off x="2228850" y="3051175"/>
            <a:ext cx="1065212" cy="47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flipV="1">
            <a:off x="2133600" y="2889250"/>
            <a:ext cx="1236662" cy="47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2559050" y="2232025"/>
            <a:ext cx="268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</p:txBody>
      </p:sp>
      <p:sp>
        <p:nvSpPr>
          <p:cNvPr id="53" name="Text Box 12"/>
          <p:cNvSpPr txBox="1">
            <a:spLocks noChangeArrowheads="1"/>
          </p:cNvSpPr>
          <p:nvPr/>
        </p:nvSpPr>
        <p:spPr bwMode="auto">
          <a:xfrm>
            <a:off x="2078037" y="309880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0</a:t>
            </a: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1947862" y="2917825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1830387" y="273685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2</a:t>
            </a: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 flipV="1">
            <a:off x="2341562" y="3214688"/>
            <a:ext cx="8318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7" name="Group 19"/>
          <p:cNvGrpSpPr>
            <a:grpSpLocks/>
          </p:cNvGrpSpPr>
          <p:nvPr/>
        </p:nvGrpSpPr>
        <p:grpSpPr bwMode="auto">
          <a:xfrm>
            <a:off x="1982787" y="3386138"/>
            <a:ext cx="1503363" cy="1590675"/>
            <a:chOff x="2202" y="3956"/>
            <a:chExt cx="1072" cy="1337"/>
          </a:xfrm>
        </p:grpSpPr>
        <p:sp>
          <p:nvSpPr>
            <p:cNvPr id="58" name="Arc 20"/>
            <p:cNvSpPr>
              <a:spLocks/>
            </p:cNvSpPr>
            <p:nvPr/>
          </p:nvSpPr>
          <p:spPr bwMode="auto">
            <a:xfrm rot="5400000">
              <a:off x="2339" y="4356"/>
              <a:ext cx="1335" cy="535"/>
            </a:xfrm>
            <a:custGeom>
              <a:avLst/>
              <a:gdLst>
                <a:gd name="T0" fmla="*/ 31 w 21600"/>
                <a:gd name="T1" fmla="*/ 0 h 20060"/>
                <a:gd name="T2" fmla="*/ 83 w 21600"/>
                <a:gd name="T3" fmla="*/ 14 h 20060"/>
                <a:gd name="T4" fmla="*/ 0 w 21600"/>
                <a:gd name="T5" fmla="*/ 14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  <p:sp>
          <p:nvSpPr>
            <p:cNvPr id="59" name="Arc 21"/>
            <p:cNvSpPr>
              <a:spLocks/>
            </p:cNvSpPr>
            <p:nvPr/>
          </p:nvSpPr>
          <p:spPr bwMode="auto">
            <a:xfrm rot="16200000" flipH="1">
              <a:off x="1802" y="4358"/>
              <a:ext cx="1335" cy="535"/>
            </a:xfrm>
            <a:custGeom>
              <a:avLst/>
              <a:gdLst>
                <a:gd name="T0" fmla="*/ 31 w 21600"/>
                <a:gd name="T1" fmla="*/ 0 h 20060"/>
                <a:gd name="T2" fmla="*/ 83 w 21600"/>
                <a:gd name="T3" fmla="*/ 14 h 20060"/>
                <a:gd name="T4" fmla="*/ 0 w 21600"/>
                <a:gd name="T5" fmla="*/ 14 h 2006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060"/>
                <a:gd name="T11" fmla="*/ 21600 w 21600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060" fill="none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</a:path>
                <a:path w="21600" h="20060" stroke="0" extrusionOk="0">
                  <a:moveTo>
                    <a:pt x="8009" y="0"/>
                  </a:moveTo>
                  <a:cubicBezTo>
                    <a:pt x="16216" y="3277"/>
                    <a:pt x="21600" y="11222"/>
                    <a:pt x="21600" y="20060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chemeClr val="bg1"/>
                </a:solidFill>
                <a:ea typeface="新細明體" pitchFamily="18" charset="-120"/>
              </a:endParaRPr>
            </a:p>
          </p:txBody>
        </p:sp>
      </p:grpSp>
      <p:sp>
        <p:nvSpPr>
          <p:cNvPr id="60" name="Line 22"/>
          <p:cNvSpPr>
            <a:spLocks noChangeShapeType="1"/>
          </p:cNvSpPr>
          <p:nvPr/>
        </p:nvSpPr>
        <p:spPr bwMode="auto">
          <a:xfrm flipV="1">
            <a:off x="2217737" y="4595813"/>
            <a:ext cx="1065213" cy="47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Line 23"/>
          <p:cNvSpPr>
            <a:spLocks noChangeShapeType="1"/>
          </p:cNvSpPr>
          <p:nvPr/>
        </p:nvSpPr>
        <p:spPr bwMode="auto">
          <a:xfrm flipV="1">
            <a:off x="2122487" y="4433888"/>
            <a:ext cx="1236663" cy="47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2603500" y="3770313"/>
            <a:ext cx="268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  <a:p>
            <a:pPr eaLnBrk="0" hangingPunct="0"/>
            <a:r>
              <a:rPr lang="en-US" altLang="zh-TW" sz="12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•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2044700" y="4649788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0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1920875" y="4468813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822450" y="4275138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16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2</a:t>
            </a: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 flipV="1">
            <a:off x="2324100" y="4762500"/>
            <a:ext cx="8318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641644" y="3281363"/>
            <a:ext cx="153127" cy="1566862"/>
            <a:chOff x="2641644" y="3501799"/>
            <a:chExt cx="153127" cy="1566862"/>
          </a:xfrm>
        </p:grpSpPr>
        <p:sp>
          <p:nvSpPr>
            <p:cNvPr id="67" name="Line 33"/>
            <p:cNvSpPr>
              <a:spLocks noChangeShapeType="1"/>
            </p:cNvSpPr>
            <p:nvPr/>
          </p:nvSpPr>
          <p:spPr bwMode="auto">
            <a:xfrm flipH="1" flipV="1">
              <a:off x="2717074" y="3657599"/>
              <a:ext cx="4762" cy="131739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8" name="Oval 34"/>
            <p:cNvSpPr>
              <a:spLocks noChangeArrowheads="1"/>
            </p:cNvSpPr>
            <p:nvPr/>
          </p:nvSpPr>
          <p:spPr bwMode="auto">
            <a:xfrm>
              <a:off x="2641644" y="4913086"/>
              <a:ext cx="152400" cy="15557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TW" altLang="en-US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70" name="Oval 36"/>
            <p:cNvSpPr>
              <a:spLocks noChangeArrowheads="1"/>
            </p:cNvSpPr>
            <p:nvPr/>
          </p:nvSpPr>
          <p:spPr bwMode="auto">
            <a:xfrm>
              <a:off x="2642371" y="3501799"/>
              <a:ext cx="152400" cy="1524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TW" altLang="en-US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71" name="Text Box 38"/>
          <p:cNvSpPr txBox="1">
            <a:spLocks noChangeArrowheads="1"/>
          </p:cNvSpPr>
          <p:nvPr/>
        </p:nvSpPr>
        <p:spPr bwMode="auto">
          <a:xfrm>
            <a:off x="0" y="3567113"/>
            <a:ext cx="741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S</a:t>
            </a:r>
            <a:r>
              <a:rPr lang="en-US" altLang="zh-TW" sz="2400" baseline="-250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1/2</a:t>
            </a:r>
            <a:endParaRPr lang="en-US" altLang="zh-TW" sz="2400">
              <a:solidFill>
                <a:schemeClr val="bg1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72" name="Rectangle 39"/>
          <p:cNvSpPr>
            <a:spLocks noChangeArrowheads="1"/>
          </p:cNvSpPr>
          <p:nvPr/>
        </p:nvSpPr>
        <p:spPr bwMode="auto">
          <a:xfrm>
            <a:off x="1109662" y="2676525"/>
            <a:ext cx="60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  <a:sym typeface="Symbol" pitchFamily="18" charset="2"/>
              </a:rPr>
              <a:t>|</a:t>
            </a:r>
          </a:p>
        </p:txBody>
      </p:sp>
      <p:sp>
        <p:nvSpPr>
          <p:cNvPr id="73" name="AutoShape 40"/>
          <p:cNvSpPr>
            <a:spLocks/>
          </p:cNvSpPr>
          <p:nvPr/>
        </p:nvSpPr>
        <p:spPr bwMode="auto">
          <a:xfrm>
            <a:off x="801687" y="2865438"/>
            <a:ext cx="155575" cy="1868487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1109662" y="4352925"/>
            <a:ext cx="60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  <a:sym typeface="Symbol" pitchFamily="18" charset="2"/>
              </a:rPr>
              <a:t>|</a:t>
            </a:r>
          </a:p>
        </p:txBody>
      </p:sp>
      <p:sp>
        <p:nvSpPr>
          <p:cNvPr id="76" name="Rectangle 33"/>
          <p:cNvSpPr>
            <a:spLocks noChangeArrowheads="1"/>
          </p:cNvSpPr>
          <p:nvPr/>
        </p:nvSpPr>
        <p:spPr bwMode="auto">
          <a:xfrm>
            <a:off x="5100239" y="5710535"/>
            <a:ext cx="3291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 dirty="0" smtClean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   | (</a:t>
            </a:r>
            <a:r>
              <a:rPr lang="en-US" altLang="zh-TW" sz="2400" dirty="0" smtClean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|0</a:t>
            </a:r>
            <a:r>
              <a:rPr lang="en-US" altLang="zh-TW" sz="2400" baseline="-25000" dirty="0" smtClean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en-US" altLang="zh-TW" sz="2400" dirty="0" smtClean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 + |1</a:t>
            </a:r>
            <a:r>
              <a:rPr lang="en-US" altLang="zh-TW" sz="2400" baseline="-25000" dirty="0" smtClean="0">
                <a:solidFill>
                  <a:srgbClr val="FF0000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en-US" altLang="zh-TW" sz="2400" dirty="0" smtClean="0">
                <a:solidFill>
                  <a:schemeClr val="bg1"/>
                </a:solidFill>
                <a:latin typeface="Comic Sans MS" pitchFamily="66" charset="0"/>
                <a:ea typeface="新細明體" pitchFamily="18" charset="-120"/>
                <a:sym typeface="Symbol" pitchFamily="18" charset="2"/>
              </a:rPr>
              <a:t>)</a:t>
            </a:r>
            <a:endParaRPr lang="en-US" altLang="zh-TW" sz="2400" dirty="0">
              <a:solidFill>
                <a:schemeClr val="bg1"/>
              </a:solidFill>
              <a:latin typeface="Comic Sans MS" pitchFamily="66" charset="0"/>
              <a:ea typeface="新細明體" pitchFamily="18" charset="-120"/>
              <a:sym typeface="Symbol" pitchFamily="18" charset="2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590800" y="3127602"/>
            <a:ext cx="153127" cy="1566862"/>
            <a:chOff x="2632935" y="3501799"/>
            <a:chExt cx="153127" cy="1566862"/>
          </a:xfrm>
        </p:grpSpPr>
        <p:sp>
          <p:nvSpPr>
            <p:cNvPr id="78" name="Line 33"/>
            <p:cNvSpPr>
              <a:spLocks noChangeShapeType="1"/>
            </p:cNvSpPr>
            <p:nvPr/>
          </p:nvSpPr>
          <p:spPr bwMode="auto">
            <a:xfrm flipH="1" flipV="1">
              <a:off x="2713126" y="3582761"/>
              <a:ext cx="1" cy="1392238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Oval 34"/>
            <p:cNvSpPr>
              <a:spLocks noChangeArrowheads="1"/>
            </p:cNvSpPr>
            <p:nvPr/>
          </p:nvSpPr>
          <p:spPr bwMode="auto">
            <a:xfrm>
              <a:off x="2632935" y="4913086"/>
              <a:ext cx="152400" cy="15557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TW" altLang="en-US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81" name="Oval 36"/>
            <p:cNvSpPr>
              <a:spLocks noChangeArrowheads="1"/>
            </p:cNvSpPr>
            <p:nvPr/>
          </p:nvSpPr>
          <p:spPr bwMode="auto">
            <a:xfrm>
              <a:off x="2633662" y="3501799"/>
              <a:ext cx="152400" cy="1524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TW" altLang="en-US" sz="240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graphicFrame>
        <p:nvGraphicFramePr>
          <p:cNvPr id="1847297" name="Object 55"/>
          <p:cNvGraphicFramePr>
            <a:graphicFrameLocks noChangeAspect="1"/>
          </p:cNvGraphicFramePr>
          <p:nvPr/>
        </p:nvGraphicFramePr>
        <p:xfrm>
          <a:off x="3127375" y="1157287"/>
          <a:ext cx="2511425" cy="747713"/>
        </p:xfrm>
        <a:graphic>
          <a:graphicData uri="http://schemas.openxmlformats.org/presentationml/2006/ole">
            <p:oleObj spid="_x0000_s1847297" name="Equation" r:id="rId4" imgW="132048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3" grpId="0"/>
      <p:bldP spid="67621" grpId="0" animBg="1"/>
      <p:bldP spid="67618" grpId="0" animBg="1"/>
      <p:bldP spid="67617" grpId="0"/>
      <p:bldP spid="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3747" y="101025"/>
            <a:ext cx="86116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rebuchet MS" pitchFamily="34" charset="0"/>
              </a:rPr>
              <a:t>Molmer</a:t>
            </a:r>
            <a:r>
              <a:rPr lang="en-US" sz="3200" dirty="0" smtClean="0">
                <a:solidFill>
                  <a:srgbClr val="000000"/>
                </a:solidFill>
                <a:latin typeface="Trebuchet MS" pitchFamily="34" charset="0"/>
              </a:rPr>
              <a:t>-Sorensen (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σ</a:t>
            </a:r>
            <a:r>
              <a:rPr lang="en-US" sz="3200" baseline="-25000" dirty="0" smtClean="0">
                <a:solidFill>
                  <a:srgbClr val="000000"/>
                </a:solidFill>
                <a:latin typeface="Times New Roman"/>
                <a:cs typeface="Times New Roman"/>
                <a:sym typeface="Mathematica1"/>
              </a:rPr>
              <a:t>x</a:t>
            </a:r>
            <a:r>
              <a:rPr lang="el-GR" sz="3200" dirty="0" smtClean="0">
                <a:solidFill>
                  <a:srgbClr val="000000"/>
                </a:solidFill>
                <a:latin typeface="Times New Roman"/>
                <a:cs typeface="Times New Roman"/>
                <a:sym typeface="Mathematica1"/>
              </a:rPr>
              <a:t></a:t>
            </a:r>
            <a:r>
              <a:rPr lang="el-GR" sz="3200" dirty="0" smtClean="0">
                <a:solidFill>
                  <a:srgbClr val="000000"/>
                </a:solidFill>
                <a:cs typeface="Times New Roman"/>
              </a:rPr>
              <a:t> σ</a:t>
            </a:r>
            <a:r>
              <a:rPr lang="en-US" sz="3200" baseline="-25000" dirty="0" smtClean="0">
                <a:solidFill>
                  <a:srgbClr val="000000"/>
                </a:solidFill>
                <a:latin typeface="Times New Roman"/>
                <a:cs typeface="Times New Roman"/>
                <a:sym typeface="Mathematica1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Trebuchet MS" pitchFamily="34" charset="0"/>
              </a:rPr>
              <a:t>) Gate with Two Ions</a:t>
            </a:r>
            <a:endParaRPr lang="en-US" sz="32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613378" name="Object 2"/>
          <p:cNvGraphicFramePr>
            <a:graphicFrameLocks noChangeAspect="1"/>
          </p:cNvGraphicFramePr>
          <p:nvPr/>
        </p:nvGraphicFramePr>
        <p:xfrm>
          <a:off x="304800" y="4205287"/>
          <a:ext cx="4554538" cy="595313"/>
        </p:xfrm>
        <a:graphic>
          <a:graphicData uri="http://schemas.openxmlformats.org/presentationml/2006/ole">
            <p:oleObj spid="_x0000_s1884162" name="Equation" r:id="rId3" imgW="2514600" imgH="419040" progId="Equation.DSMT4">
              <p:embed/>
            </p:oleObj>
          </a:graphicData>
        </a:graphic>
      </p:graphicFrame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827587" y="7239000"/>
            <a:ext cx="3298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400">
                <a:solidFill>
                  <a:srgbClr val="FFFFFF"/>
                </a:solidFill>
                <a:ea typeface="新細明體" pitchFamily="18" charset="-120"/>
              </a:rPr>
              <a:t>Molmer-Sorensen PRL </a:t>
            </a:r>
            <a:r>
              <a:rPr lang="en-US" altLang="zh-TW" sz="1400" b="1">
                <a:solidFill>
                  <a:srgbClr val="FFFFFF"/>
                </a:solidFill>
                <a:ea typeface="新細明體" pitchFamily="18" charset="-120"/>
              </a:rPr>
              <a:t>82,</a:t>
            </a:r>
            <a:r>
              <a:rPr lang="en-US" altLang="zh-TW" sz="1400">
                <a:solidFill>
                  <a:srgbClr val="FFFFFF"/>
                </a:solidFill>
                <a:ea typeface="新細明體" pitchFamily="18" charset="-120"/>
              </a:rPr>
              <a:t>1835, (1999)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400">
                <a:solidFill>
                  <a:srgbClr val="FFFFFF"/>
                </a:solidFill>
                <a:ea typeface="新細明體" pitchFamily="18" charset="-120"/>
              </a:rPr>
              <a:t>Sackett, et. al. Nature </a:t>
            </a:r>
            <a:r>
              <a:rPr lang="en-US" altLang="zh-TW" sz="1400" b="1">
                <a:solidFill>
                  <a:srgbClr val="FFFFFF"/>
                </a:solidFill>
                <a:ea typeface="新細明體" pitchFamily="18" charset="-120"/>
              </a:rPr>
              <a:t>404</a:t>
            </a:r>
            <a:r>
              <a:rPr lang="en-US" altLang="zh-TW" sz="1400">
                <a:solidFill>
                  <a:srgbClr val="FFFFFF"/>
                </a:solidFill>
                <a:ea typeface="新細明體" pitchFamily="18" charset="-120"/>
              </a:rPr>
              <a:t>, 256 (2000) </a:t>
            </a:r>
          </a:p>
        </p:txBody>
      </p:sp>
      <p:sp>
        <p:nvSpPr>
          <p:cNvPr id="64" name="Text Box 167"/>
          <p:cNvSpPr txBox="1">
            <a:spLocks noChangeArrowheads="1"/>
          </p:cNvSpPr>
          <p:nvPr/>
        </p:nvSpPr>
        <p:spPr bwMode="auto">
          <a:xfrm>
            <a:off x="4953000" y="7848600"/>
            <a:ext cx="30749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Bitstream Charter" pitchFamily="16" charset="0"/>
              </a:rPr>
              <a:t>P. C. Haljan </a:t>
            </a:r>
            <a:r>
              <a:rPr lang="en-GB" sz="1400" i="1">
                <a:solidFill>
                  <a:srgbClr val="FFFFFF"/>
                </a:solidFill>
                <a:latin typeface="Bitstream Charter" pitchFamily="16" charset="0"/>
              </a:rPr>
              <a:t>et al. </a:t>
            </a:r>
            <a:r>
              <a:rPr lang="en-GB" sz="1400">
                <a:solidFill>
                  <a:srgbClr val="FFFFFF"/>
                </a:solidFill>
                <a:latin typeface="Bitstream Charter" pitchFamily="16" charset="0"/>
              </a:rPr>
              <a:t>PRA 72 (2005)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Bitstream Charter" pitchFamily="16" charset="0"/>
              </a:rPr>
              <a:t>P. J. Lee </a:t>
            </a:r>
            <a:r>
              <a:rPr lang="en-GB" sz="1400" i="1">
                <a:solidFill>
                  <a:srgbClr val="FFFFFF"/>
                </a:solidFill>
                <a:latin typeface="Bitstream Charter" pitchFamily="16" charset="0"/>
              </a:rPr>
              <a:t>et al.</a:t>
            </a:r>
            <a:r>
              <a:rPr lang="en-GB" sz="1400">
                <a:solidFill>
                  <a:srgbClr val="FFFFFF"/>
                </a:solidFill>
                <a:latin typeface="Bitstream Charter" pitchFamily="16" charset="0"/>
              </a:rPr>
              <a:t> J. Opt. B </a:t>
            </a:r>
            <a:r>
              <a:rPr lang="en-GB" sz="1400" b="1">
                <a:solidFill>
                  <a:srgbClr val="FFFFFF"/>
                </a:solidFill>
                <a:latin typeface="Bitstream Charter" pitchFamily="16" charset="0"/>
              </a:rPr>
              <a:t>7 </a:t>
            </a:r>
            <a:r>
              <a:rPr lang="en-GB" sz="1400">
                <a:solidFill>
                  <a:srgbClr val="FFFFFF"/>
                </a:solidFill>
                <a:latin typeface="Bitstream Charter" pitchFamily="16" charset="0"/>
              </a:rPr>
              <a:t>S371 (2005)</a:t>
            </a:r>
          </a:p>
        </p:txBody>
      </p:sp>
      <p:graphicFrame>
        <p:nvGraphicFramePr>
          <p:cNvPr id="101" name="Object 264"/>
          <p:cNvGraphicFramePr>
            <a:graphicFrameLocks noChangeAspect="1"/>
          </p:cNvGraphicFramePr>
          <p:nvPr/>
        </p:nvGraphicFramePr>
        <p:xfrm>
          <a:off x="939800" y="2819400"/>
          <a:ext cx="1873070" cy="525883"/>
        </p:xfrm>
        <a:graphic>
          <a:graphicData uri="http://schemas.openxmlformats.org/presentationml/2006/ole">
            <p:oleObj spid="_x0000_s1884166" name="Equation" r:id="rId4" imgW="838080" imgH="228600" progId="Equation.DSMT4">
              <p:embed/>
            </p:oleObj>
          </a:graphicData>
        </a:graphic>
      </p:graphicFrame>
      <p:graphicFrame>
        <p:nvGraphicFramePr>
          <p:cNvPr id="102" name="Object 264"/>
          <p:cNvGraphicFramePr>
            <a:graphicFrameLocks noChangeAspect="1"/>
          </p:cNvGraphicFramePr>
          <p:nvPr/>
        </p:nvGraphicFramePr>
        <p:xfrm>
          <a:off x="939800" y="3352800"/>
          <a:ext cx="1844840" cy="525883"/>
        </p:xfrm>
        <a:graphic>
          <a:graphicData uri="http://schemas.openxmlformats.org/presentationml/2006/ole">
            <p:oleObj spid="_x0000_s1884167" name="Equation" r:id="rId5" imgW="825480" imgH="228600" progId="Equation.DSMT4">
              <p:embed/>
            </p:oleObj>
          </a:graphicData>
        </a:graphic>
      </p:graphicFrame>
      <p:sp>
        <p:nvSpPr>
          <p:cNvPr id="68" name="Text Box 1371"/>
          <p:cNvSpPr txBox="1">
            <a:spLocks noChangeArrowheads="1"/>
          </p:cNvSpPr>
          <p:nvPr/>
        </p:nvSpPr>
        <p:spPr bwMode="auto">
          <a:xfrm>
            <a:off x="4104486" y="2209800"/>
            <a:ext cx="728772" cy="3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folHlink"/>
                </a:solidFill>
                <a:ea typeface="ＭＳ Ｐゴシック" pitchFamily="34" charset="-128"/>
              </a:rPr>
              <a:t>n+1</a:t>
            </a:r>
          </a:p>
        </p:txBody>
      </p:sp>
      <p:sp>
        <p:nvSpPr>
          <p:cNvPr id="69" name="Text Box 1372"/>
          <p:cNvSpPr txBox="1">
            <a:spLocks noChangeArrowheads="1"/>
          </p:cNvSpPr>
          <p:nvPr/>
        </p:nvSpPr>
        <p:spPr bwMode="auto">
          <a:xfrm>
            <a:off x="4150114" y="3017750"/>
            <a:ext cx="650486" cy="3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folHlink"/>
                </a:solidFill>
                <a:ea typeface="ＭＳ Ｐゴシック" pitchFamily="34" charset="-128"/>
              </a:rPr>
              <a:t>n-1</a:t>
            </a:r>
          </a:p>
        </p:txBody>
      </p:sp>
      <p:sp>
        <p:nvSpPr>
          <p:cNvPr id="70" name="Text Box 1374"/>
          <p:cNvSpPr txBox="1">
            <a:spLocks noChangeArrowheads="1"/>
          </p:cNvSpPr>
          <p:nvPr/>
        </p:nvSpPr>
        <p:spPr bwMode="auto">
          <a:xfrm>
            <a:off x="3429000" y="2590800"/>
            <a:ext cx="525228" cy="3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|</a:t>
            </a:r>
            <a:endParaRPr lang="en-US" altLang="ko-KR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1" name="Text Box 1375"/>
          <p:cNvSpPr txBox="1">
            <a:spLocks noChangeArrowheads="1"/>
          </p:cNvSpPr>
          <p:nvPr/>
        </p:nvSpPr>
        <p:spPr bwMode="auto">
          <a:xfrm>
            <a:off x="6150404" y="1066800"/>
            <a:ext cx="525228" cy="3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|</a:t>
            </a:r>
          </a:p>
        </p:txBody>
      </p:sp>
      <p:sp>
        <p:nvSpPr>
          <p:cNvPr id="72" name="Line 1376"/>
          <p:cNvSpPr>
            <a:spLocks noChangeShapeType="1"/>
          </p:cNvSpPr>
          <p:nvPr/>
        </p:nvSpPr>
        <p:spPr bwMode="auto">
          <a:xfrm>
            <a:off x="7208472" y="2412104"/>
            <a:ext cx="85402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Line 1377"/>
          <p:cNvSpPr>
            <a:spLocks noChangeShapeType="1"/>
          </p:cNvSpPr>
          <p:nvPr/>
        </p:nvSpPr>
        <p:spPr bwMode="auto">
          <a:xfrm>
            <a:off x="5961589" y="1456541"/>
            <a:ext cx="85545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Line 1378"/>
          <p:cNvSpPr>
            <a:spLocks noChangeShapeType="1"/>
          </p:cNvSpPr>
          <p:nvPr/>
        </p:nvSpPr>
        <p:spPr bwMode="auto">
          <a:xfrm>
            <a:off x="5928852" y="4187871"/>
            <a:ext cx="85545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Line 1379"/>
          <p:cNvSpPr>
            <a:spLocks noChangeShapeType="1"/>
          </p:cNvSpPr>
          <p:nvPr/>
        </p:nvSpPr>
        <p:spPr bwMode="auto">
          <a:xfrm>
            <a:off x="7208472" y="2788701"/>
            <a:ext cx="85402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Line 1380"/>
          <p:cNvSpPr>
            <a:spLocks noChangeShapeType="1"/>
          </p:cNvSpPr>
          <p:nvPr/>
        </p:nvSpPr>
        <p:spPr bwMode="auto">
          <a:xfrm>
            <a:off x="7208472" y="3190762"/>
            <a:ext cx="85402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Line 1381"/>
          <p:cNvSpPr>
            <a:spLocks noChangeShapeType="1"/>
          </p:cNvSpPr>
          <p:nvPr/>
        </p:nvSpPr>
        <p:spPr bwMode="auto">
          <a:xfrm>
            <a:off x="4674852" y="2412104"/>
            <a:ext cx="85545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" name="Line 1382"/>
          <p:cNvSpPr>
            <a:spLocks noChangeShapeType="1"/>
          </p:cNvSpPr>
          <p:nvPr/>
        </p:nvSpPr>
        <p:spPr bwMode="auto">
          <a:xfrm>
            <a:off x="4674852" y="2788701"/>
            <a:ext cx="85545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Line 1383"/>
          <p:cNvSpPr>
            <a:spLocks noChangeShapeType="1"/>
          </p:cNvSpPr>
          <p:nvPr/>
        </p:nvSpPr>
        <p:spPr bwMode="auto">
          <a:xfrm>
            <a:off x="4673429" y="3190762"/>
            <a:ext cx="85545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Text Box 1384"/>
          <p:cNvSpPr txBox="1">
            <a:spLocks noChangeArrowheads="1"/>
          </p:cNvSpPr>
          <p:nvPr/>
        </p:nvSpPr>
        <p:spPr bwMode="auto">
          <a:xfrm>
            <a:off x="6150404" y="4262414"/>
            <a:ext cx="525228" cy="3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|</a:t>
            </a:r>
          </a:p>
        </p:txBody>
      </p:sp>
      <p:sp>
        <p:nvSpPr>
          <p:cNvPr id="81" name="Line 1385"/>
          <p:cNvSpPr>
            <a:spLocks noChangeShapeType="1"/>
          </p:cNvSpPr>
          <p:nvPr/>
        </p:nvSpPr>
        <p:spPr bwMode="auto">
          <a:xfrm>
            <a:off x="7208472" y="2255526"/>
            <a:ext cx="854029" cy="0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Line 1386"/>
          <p:cNvSpPr>
            <a:spLocks noChangeShapeType="1"/>
          </p:cNvSpPr>
          <p:nvPr/>
        </p:nvSpPr>
        <p:spPr bwMode="auto">
          <a:xfrm>
            <a:off x="4694681" y="3372579"/>
            <a:ext cx="855453" cy="0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Box 1387"/>
          <p:cNvSpPr txBox="1">
            <a:spLocks noChangeArrowheads="1"/>
          </p:cNvSpPr>
          <p:nvPr/>
        </p:nvSpPr>
        <p:spPr bwMode="auto">
          <a:xfrm>
            <a:off x="8466372" y="2590800"/>
            <a:ext cx="525228" cy="3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|</a:t>
            </a:r>
          </a:p>
        </p:txBody>
      </p:sp>
      <p:sp>
        <p:nvSpPr>
          <p:cNvPr id="84" name="Line 1388"/>
          <p:cNvSpPr>
            <a:spLocks noChangeShapeType="1"/>
          </p:cNvSpPr>
          <p:nvPr/>
        </p:nvSpPr>
        <p:spPr bwMode="auto">
          <a:xfrm flipV="1">
            <a:off x="6518132" y="2311589"/>
            <a:ext cx="1050456" cy="187628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" name="Line 1390"/>
          <p:cNvSpPr>
            <a:spLocks noChangeShapeType="1"/>
          </p:cNvSpPr>
          <p:nvPr/>
        </p:nvSpPr>
        <p:spPr bwMode="auto">
          <a:xfrm flipV="1">
            <a:off x="5382273" y="1468603"/>
            <a:ext cx="1083194" cy="189638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" name="Line 1391"/>
          <p:cNvSpPr>
            <a:spLocks noChangeShapeType="1"/>
          </p:cNvSpPr>
          <p:nvPr/>
        </p:nvSpPr>
        <p:spPr bwMode="auto">
          <a:xfrm flipH="1" flipV="1">
            <a:off x="6452656" y="1473963"/>
            <a:ext cx="1115932" cy="83762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Line 1449"/>
          <p:cNvSpPr>
            <a:spLocks noChangeShapeType="1"/>
          </p:cNvSpPr>
          <p:nvPr/>
        </p:nvSpPr>
        <p:spPr bwMode="auto">
          <a:xfrm flipH="1">
            <a:off x="7944678" y="2799522"/>
            <a:ext cx="0" cy="39689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arrow" w="sm" len="sm"/>
            <a:tailEnd type="arrow" w="sm" len="sm"/>
          </a:ln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91" name="Line 1391"/>
          <p:cNvSpPr>
            <a:spLocks noChangeShapeType="1"/>
          </p:cNvSpPr>
          <p:nvPr/>
        </p:nvSpPr>
        <p:spPr bwMode="auto">
          <a:xfrm flipH="1" flipV="1">
            <a:off x="5382273" y="3340864"/>
            <a:ext cx="1151516" cy="84030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2" name="Object 264"/>
          <p:cNvGraphicFramePr>
            <a:graphicFrameLocks noChangeAspect="1"/>
          </p:cNvGraphicFramePr>
          <p:nvPr/>
        </p:nvGraphicFramePr>
        <p:xfrm>
          <a:off x="8015288" y="2790825"/>
          <a:ext cx="485775" cy="485775"/>
        </p:xfrm>
        <a:graphic>
          <a:graphicData uri="http://schemas.openxmlformats.org/presentationml/2006/ole">
            <p:oleObj spid="_x0000_s1884164" name="Equation" r:id="rId6" imgW="215640" imgH="228600" progId="Equation.DSMT4">
              <p:embed/>
            </p:oleObj>
          </a:graphicData>
        </a:graphic>
      </p:graphicFrame>
      <p:graphicFrame>
        <p:nvGraphicFramePr>
          <p:cNvPr id="94" name="Object 264"/>
          <p:cNvGraphicFramePr>
            <a:graphicFrameLocks noChangeAspect="1"/>
          </p:cNvGraphicFramePr>
          <p:nvPr/>
        </p:nvGraphicFramePr>
        <p:xfrm>
          <a:off x="8229600" y="2133600"/>
          <a:ext cx="344459" cy="349792"/>
        </p:xfrm>
        <a:graphic>
          <a:graphicData uri="http://schemas.openxmlformats.org/presentationml/2006/ole">
            <p:oleObj spid="_x0000_s1884165" name="Equation" r:id="rId7" imgW="152280" imgH="164880" progId="Equation.DSMT4">
              <p:embed/>
            </p:oleObj>
          </a:graphicData>
        </a:graphic>
      </p:graphicFrame>
      <p:sp>
        <p:nvSpPr>
          <p:cNvPr id="97" name="Text Box 1371"/>
          <p:cNvSpPr txBox="1">
            <a:spLocks noChangeArrowheads="1"/>
          </p:cNvSpPr>
          <p:nvPr/>
        </p:nvSpPr>
        <p:spPr bwMode="auto">
          <a:xfrm>
            <a:off x="4148027" y="2590800"/>
            <a:ext cx="728772" cy="3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folHlink"/>
                </a:solidFill>
                <a:ea typeface="ＭＳ Ｐゴシック" pitchFamily="34" charset="-128"/>
              </a:rPr>
              <a:t>n</a:t>
            </a:r>
          </a:p>
        </p:txBody>
      </p:sp>
      <p:sp>
        <p:nvSpPr>
          <p:cNvPr id="98" name="Text Box 1371"/>
          <p:cNvSpPr txBox="1">
            <a:spLocks noChangeArrowheads="1"/>
          </p:cNvSpPr>
          <p:nvPr/>
        </p:nvSpPr>
        <p:spPr bwMode="auto">
          <a:xfrm>
            <a:off x="5575422" y="1259531"/>
            <a:ext cx="461046" cy="36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folHlink"/>
                </a:solidFill>
                <a:ea typeface="ＭＳ Ｐゴシック" pitchFamily="34" charset="-128"/>
              </a:rPr>
              <a:t>n</a:t>
            </a:r>
          </a:p>
        </p:txBody>
      </p:sp>
      <p:sp>
        <p:nvSpPr>
          <p:cNvPr id="99" name="Text Box 1371"/>
          <p:cNvSpPr txBox="1">
            <a:spLocks noChangeArrowheads="1"/>
          </p:cNvSpPr>
          <p:nvPr/>
        </p:nvSpPr>
        <p:spPr bwMode="auto">
          <a:xfrm>
            <a:off x="5498581" y="3993587"/>
            <a:ext cx="526069" cy="36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folHlink"/>
                </a:solidFill>
                <a:ea typeface="ＭＳ Ｐゴシック" pitchFamily="34" charset="-128"/>
              </a:rPr>
              <a:t>n</a:t>
            </a:r>
          </a:p>
        </p:txBody>
      </p:sp>
      <p:graphicFrame>
        <p:nvGraphicFramePr>
          <p:cNvPr id="103" name="Object 264"/>
          <p:cNvGraphicFramePr>
            <a:graphicFrameLocks noChangeAspect="1"/>
          </p:cNvGraphicFramePr>
          <p:nvPr/>
        </p:nvGraphicFramePr>
        <p:xfrm>
          <a:off x="7072496" y="1600200"/>
          <a:ext cx="885241" cy="374430"/>
        </p:xfrm>
        <a:graphic>
          <a:graphicData uri="http://schemas.openxmlformats.org/presentationml/2006/ole">
            <p:oleObj spid="_x0000_s1884168" name="Equation" r:id="rId8" imgW="609480" imgH="241200" progId="Equation.DSMT4">
              <p:embed/>
            </p:oleObj>
          </a:graphicData>
        </a:graphic>
      </p:graphicFrame>
      <p:graphicFrame>
        <p:nvGraphicFramePr>
          <p:cNvPr id="104" name="Object 264"/>
          <p:cNvGraphicFramePr>
            <a:graphicFrameLocks noChangeAspect="1"/>
          </p:cNvGraphicFramePr>
          <p:nvPr/>
        </p:nvGraphicFramePr>
        <p:xfrm>
          <a:off x="5074629" y="3660648"/>
          <a:ext cx="720385" cy="389879"/>
        </p:xfrm>
        <a:graphic>
          <a:graphicData uri="http://schemas.openxmlformats.org/presentationml/2006/ole">
            <p:oleObj spid="_x0000_s1884169" name="Equation" r:id="rId9" imgW="419040" imgH="241200" progId="Equation.DSMT4">
              <p:embed/>
            </p:oleObj>
          </a:graphicData>
        </a:graphic>
      </p:graphicFrame>
      <p:cxnSp>
        <p:nvCxnSpPr>
          <p:cNvPr id="106" name="Straight Arrow Connector 105"/>
          <p:cNvCxnSpPr/>
          <p:nvPr/>
        </p:nvCxnSpPr>
        <p:spPr>
          <a:xfrm rot="5400000" flipH="1" flipV="1">
            <a:off x="7847801" y="2513801"/>
            <a:ext cx="609600" cy="15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264"/>
          <p:cNvGraphicFramePr>
            <a:graphicFrameLocks noChangeAspect="1"/>
          </p:cNvGraphicFramePr>
          <p:nvPr/>
        </p:nvGraphicFramePr>
        <p:xfrm>
          <a:off x="5305425" y="1786018"/>
          <a:ext cx="714375" cy="423782"/>
        </p:xfrm>
        <a:graphic>
          <a:graphicData uri="http://schemas.openxmlformats.org/presentationml/2006/ole">
            <p:oleObj spid="_x0000_s1884170" name="Equation" r:id="rId10" imgW="419040" imgH="241200" progId="Equation.DSMT4">
              <p:embed/>
            </p:oleObj>
          </a:graphicData>
        </a:graphic>
      </p:graphicFrame>
      <p:graphicFrame>
        <p:nvGraphicFramePr>
          <p:cNvPr id="46" name="Object 264"/>
          <p:cNvGraphicFramePr>
            <a:graphicFrameLocks noChangeAspect="1"/>
          </p:cNvGraphicFramePr>
          <p:nvPr/>
        </p:nvGraphicFramePr>
        <p:xfrm>
          <a:off x="6858000" y="3614668"/>
          <a:ext cx="914400" cy="423932"/>
        </p:xfrm>
        <a:graphic>
          <a:graphicData uri="http://schemas.openxmlformats.org/presentationml/2006/ole">
            <p:oleObj spid="_x0000_s1884171" name="Equation" r:id="rId11" imgW="609480" imgH="241200" progId="Equation.DSMT4">
              <p:embed/>
            </p:oleObj>
          </a:graphicData>
        </a:graphic>
      </p:graphicFrame>
      <p:grpSp>
        <p:nvGrpSpPr>
          <p:cNvPr id="3" name="Group 46"/>
          <p:cNvGrpSpPr/>
          <p:nvPr/>
        </p:nvGrpSpPr>
        <p:grpSpPr>
          <a:xfrm>
            <a:off x="609600" y="914400"/>
            <a:ext cx="2387600" cy="1828800"/>
            <a:chOff x="3784600" y="685800"/>
            <a:chExt cx="2387600" cy="1828800"/>
          </a:xfrm>
        </p:grpSpPr>
        <p:pic>
          <p:nvPicPr>
            <p:cNvPr id="48" name="Picture 47" descr="animateT1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57700" y="1290637"/>
              <a:ext cx="1714500" cy="690563"/>
            </a:xfrm>
            <a:prstGeom prst="rect">
              <a:avLst/>
            </a:prstGeom>
          </p:spPr>
        </p:pic>
        <p:sp>
          <p:nvSpPr>
            <p:cNvPr id="49" name="Line 1331"/>
            <p:cNvSpPr>
              <a:spLocks noChangeShapeType="1"/>
            </p:cNvSpPr>
            <p:nvPr/>
          </p:nvSpPr>
          <p:spPr bwMode="auto">
            <a:xfrm flipV="1">
              <a:off x="4562475" y="1747838"/>
              <a:ext cx="685800" cy="762000"/>
            </a:xfrm>
            <a:prstGeom prst="line">
              <a:avLst/>
            </a:prstGeom>
            <a:noFill/>
            <a:ln w="152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0" name="Line 1332"/>
            <p:cNvSpPr>
              <a:spLocks noChangeShapeType="1"/>
            </p:cNvSpPr>
            <p:nvPr/>
          </p:nvSpPr>
          <p:spPr bwMode="auto">
            <a:xfrm>
              <a:off x="4700588" y="685800"/>
              <a:ext cx="685800" cy="762000"/>
            </a:xfrm>
            <a:prstGeom prst="line">
              <a:avLst/>
            </a:prstGeom>
            <a:noFill/>
            <a:ln w="152400">
              <a:solidFill>
                <a:srgbClr val="92D05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1" name="Text Box 1418"/>
            <p:cNvSpPr txBox="1">
              <a:spLocks noChangeArrowheads="1"/>
            </p:cNvSpPr>
            <p:nvPr/>
          </p:nvSpPr>
          <p:spPr bwMode="auto">
            <a:xfrm>
              <a:off x="3784600" y="838200"/>
              <a:ext cx="3302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649788"/>
              <a:r>
                <a:rPr lang="el-GR" altLang="ko-KR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altLang="ko-KR" sz="2400" i="1" dirty="0">
                  <a:solidFill>
                    <a:srgbClr val="0000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endParaRPr lang="el-GR" altLang="ko-KR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Line 1419"/>
            <p:cNvSpPr>
              <a:spLocks noChangeShapeType="1"/>
            </p:cNvSpPr>
            <p:nvPr/>
          </p:nvSpPr>
          <p:spPr bwMode="auto">
            <a:xfrm>
              <a:off x="4495800" y="838200"/>
              <a:ext cx="0" cy="1371600"/>
            </a:xfrm>
            <a:prstGeom prst="line">
              <a:avLst/>
            </a:prstGeom>
            <a:noFill/>
            <a:ln w="635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3" name="Line 1331"/>
            <p:cNvSpPr>
              <a:spLocks noChangeShapeType="1"/>
            </p:cNvSpPr>
            <p:nvPr/>
          </p:nvSpPr>
          <p:spPr bwMode="auto">
            <a:xfrm flipV="1">
              <a:off x="4800600" y="1752600"/>
              <a:ext cx="685800" cy="762000"/>
            </a:xfrm>
            <a:prstGeom prst="line">
              <a:avLst/>
            </a:prstGeom>
            <a:noFill/>
            <a:ln w="152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3276600" y="651944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Molmer</a:t>
            </a:r>
            <a:r>
              <a:rPr lang="en-US" sz="1600" dirty="0" smtClean="0">
                <a:solidFill>
                  <a:srgbClr val="0000FF"/>
                </a:solidFill>
              </a:rPr>
              <a:t> &amp; Sorensen, PRL 82, 1971 (1999) &amp; PRL 82, 1835 (1999)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16200000" flipV="1">
            <a:off x="5316363" y="2787000"/>
            <a:ext cx="2707208" cy="8113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84172" name="Object 12"/>
          <p:cNvGraphicFramePr>
            <a:graphicFrameLocks noChangeAspect="1"/>
          </p:cNvGraphicFramePr>
          <p:nvPr/>
        </p:nvGraphicFramePr>
        <p:xfrm>
          <a:off x="457200" y="5653087"/>
          <a:ext cx="3381375" cy="595313"/>
        </p:xfrm>
        <a:graphic>
          <a:graphicData uri="http://schemas.openxmlformats.org/presentationml/2006/ole">
            <p:oleObj spid="_x0000_s1884172" name="Equation" r:id="rId13" imgW="1866600" imgH="419040" progId="Equation.DSMT4">
              <p:embed/>
            </p:oleObj>
          </a:graphicData>
        </a:graphic>
      </p:graphicFrame>
      <p:graphicFrame>
        <p:nvGraphicFramePr>
          <p:cNvPr id="1884173" name="Object 13"/>
          <p:cNvGraphicFramePr>
            <a:graphicFrameLocks noChangeAspect="1"/>
          </p:cNvGraphicFramePr>
          <p:nvPr/>
        </p:nvGraphicFramePr>
        <p:xfrm>
          <a:off x="785813" y="4967288"/>
          <a:ext cx="2646362" cy="595312"/>
        </p:xfrm>
        <a:graphic>
          <a:graphicData uri="http://schemas.openxmlformats.org/presentationml/2006/ole">
            <p:oleObj spid="_x0000_s1884173" name="Equation" r:id="rId14" imgW="1460160" imgH="419040" progId="Equation.DSMT4">
              <p:embed/>
            </p:oleObj>
          </a:graphicData>
        </a:graphic>
      </p:graphicFrame>
      <p:cxnSp>
        <p:nvCxnSpPr>
          <p:cNvPr id="57" name="Straight Arrow Connector 56"/>
          <p:cNvCxnSpPr/>
          <p:nvPr/>
        </p:nvCxnSpPr>
        <p:spPr>
          <a:xfrm rot="16200000" flipV="1">
            <a:off x="4778029" y="2787000"/>
            <a:ext cx="2707208" cy="8113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5280025" y="4876800"/>
            <a:ext cx="2568575" cy="889000"/>
            <a:chOff x="5334000" y="5054600"/>
            <a:chExt cx="2568575" cy="889000"/>
          </a:xfrm>
        </p:grpSpPr>
        <p:graphicFrame>
          <p:nvGraphicFramePr>
            <p:cNvPr id="66" name="Object 264"/>
            <p:cNvGraphicFramePr>
              <a:graphicFrameLocks noChangeAspect="1"/>
            </p:cNvGraphicFramePr>
            <p:nvPr/>
          </p:nvGraphicFramePr>
          <p:xfrm>
            <a:off x="5334000" y="5054600"/>
            <a:ext cx="2568575" cy="889000"/>
          </p:xfrm>
          <a:graphic>
            <a:graphicData uri="http://schemas.openxmlformats.org/presentationml/2006/ole">
              <p:oleObj spid="_x0000_s1884163" name="Equation" r:id="rId15" imgW="1320480" imgH="457200" progId="Equation.DSMT4">
                <p:embed/>
              </p:oleObj>
            </a:graphicData>
          </a:graphic>
        </p:graphicFrame>
        <p:cxnSp>
          <p:nvCxnSpPr>
            <p:cNvPr id="59" name="Straight Connector 58"/>
            <p:cNvCxnSpPr/>
            <p:nvPr/>
          </p:nvCxnSpPr>
          <p:spPr>
            <a:xfrm rot="5400000">
              <a:off x="7463970" y="5395686"/>
              <a:ext cx="381000" cy="228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6691086" y="5395686"/>
              <a:ext cx="381000" cy="228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Line 1419"/>
          <p:cNvSpPr>
            <a:spLocks noChangeShapeType="1"/>
          </p:cNvSpPr>
          <p:nvPr/>
        </p:nvSpPr>
        <p:spPr bwMode="auto">
          <a:xfrm>
            <a:off x="1153886" y="1059546"/>
            <a:ext cx="0" cy="1371600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6248400" y="28956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0600" y="5791200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Independent of n, requires harmonic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91" grpId="0" animBg="1"/>
      <p:bldP spid="91" grpId="1" animBg="1"/>
      <p:bldP spid="65" grpId="0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ed Rectangle 79"/>
          <p:cNvSpPr/>
          <p:nvPr/>
        </p:nvSpPr>
        <p:spPr>
          <a:xfrm>
            <a:off x="369452" y="4191000"/>
            <a:ext cx="7772400" cy="25000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525463" y="4206649"/>
          <a:ext cx="7516812" cy="2408237"/>
        </p:xfrm>
        <a:graphic>
          <a:graphicData uri="http://schemas.openxmlformats.org/presentationml/2006/ole">
            <p:oleObj spid="_x0000_s611331" name="Equation" r:id="rId4" imgW="3517560" imgH="1206360" progId="Equation.DSMT4">
              <p:embed/>
            </p:oleObj>
          </a:graphicData>
        </a:graphic>
      </p:graphicFrame>
      <p:sp>
        <p:nvSpPr>
          <p:cNvPr id="158208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7989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rebuchet MS" pitchFamily="34" charset="0"/>
              </a:rPr>
              <a:t>Entangling Ions via Spin-Dependent Force</a:t>
            </a:r>
            <a:endParaRPr lang="en-US" sz="32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353286" name="Object 6"/>
          <p:cNvGraphicFramePr>
            <a:graphicFrameLocks noChangeAspect="1"/>
          </p:cNvGraphicFramePr>
          <p:nvPr/>
        </p:nvGraphicFramePr>
        <p:xfrm>
          <a:off x="942975" y="2779713"/>
          <a:ext cx="6524625" cy="877887"/>
        </p:xfrm>
        <a:graphic>
          <a:graphicData uri="http://schemas.openxmlformats.org/presentationml/2006/ole">
            <p:oleObj spid="_x0000_s611332" name="Equation" r:id="rId5" imgW="2425680" imgH="419040" progId="Equation.DSMT4">
              <p:embed/>
            </p:oleObj>
          </a:graphicData>
        </a:graphic>
      </p:graphicFrame>
      <p:sp>
        <p:nvSpPr>
          <p:cNvPr id="81" name="Down Arrow 80"/>
          <p:cNvSpPr/>
          <p:nvPr/>
        </p:nvSpPr>
        <p:spPr>
          <a:xfrm rot="10800000">
            <a:off x="2249056" y="3352800"/>
            <a:ext cx="381000" cy="68580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611333" name="Object 5"/>
          <p:cNvGraphicFramePr>
            <a:graphicFrameLocks noChangeAspect="1"/>
          </p:cNvGraphicFramePr>
          <p:nvPr/>
        </p:nvGraphicFramePr>
        <p:xfrm>
          <a:off x="1029856" y="2142836"/>
          <a:ext cx="4815897" cy="676564"/>
        </p:xfrm>
        <a:graphic>
          <a:graphicData uri="http://schemas.openxmlformats.org/presentationml/2006/ole">
            <p:oleObj spid="_x0000_s611333" name="Equation" r:id="rId6" imgW="2082600" imgH="355320" progId="Equation.DSMT4">
              <p:embed/>
            </p:oleObj>
          </a:graphicData>
        </a:graphic>
      </p:graphicFrame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90286" y="921884"/>
            <a:ext cx="84503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Spin-dependent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forces:  </a:t>
            </a:r>
            <a:r>
              <a:rPr lang="en-US" sz="2000" dirty="0" smtClean="0">
                <a:solidFill>
                  <a:srgbClr val="FF0000"/>
                </a:solidFill>
                <a:latin typeface="Verdana" pitchFamily="34" charset="0"/>
              </a:rPr>
              <a:t>e.g., 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|↑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</a:t>
            </a:r>
            <a:r>
              <a:rPr lang="zh-TW" altLang="en-US" sz="2000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latin typeface="Verdana" pitchFamily="34" charset="0"/>
              </a:rPr>
              <a:t>ove up, and 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</a:rPr>
              <a:t>|↓</a:t>
            </a:r>
            <a:r>
              <a:rPr lang="en-US" altLang="zh-TW" sz="2000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 </a:t>
            </a:r>
            <a:r>
              <a:rPr lang="en-US" sz="2000" dirty="0" smtClean="0">
                <a:solidFill>
                  <a:srgbClr val="FF0000"/>
                </a:solidFill>
                <a:latin typeface="Verdana" pitchFamily="34" charset="0"/>
              </a:rPr>
              <a:t>move down. </a:t>
            </a:r>
            <a:endParaRPr lang="en-US" sz="2400" dirty="0">
              <a:solidFill>
                <a:srgbClr val="FF0000"/>
              </a:solidFill>
              <a:latin typeface="Verdana" pitchFamily="34" charset="0"/>
              <a:sym typeface="Symbol" pitchFamily="18" charset="2"/>
            </a:endParaRPr>
          </a:p>
        </p:txBody>
      </p:sp>
      <p:graphicFrame>
        <p:nvGraphicFramePr>
          <p:cNvPr id="611334" name="Object 6"/>
          <p:cNvGraphicFramePr>
            <a:graphicFrameLocks noChangeAspect="1"/>
          </p:cNvGraphicFramePr>
          <p:nvPr/>
        </p:nvGraphicFramePr>
        <p:xfrm>
          <a:off x="1086851" y="1371600"/>
          <a:ext cx="3581400" cy="594510"/>
        </p:xfrm>
        <a:graphic>
          <a:graphicData uri="http://schemas.openxmlformats.org/presentationml/2006/ole">
            <p:oleObj spid="_x0000_s611334" name="Equation" r:id="rId7" imgW="1562040" imgH="27936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57800" y="46482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Magnus expansion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11335" name="Object 7"/>
          <p:cNvGraphicFramePr>
            <a:graphicFrameLocks noChangeAspect="1"/>
          </p:cNvGraphicFramePr>
          <p:nvPr/>
        </p:nvGraphicFramePr>
        <p:xfrm>
          <a:off x="7162800" y="1940636"/>
          <a:ext cx="1828800" cy="497764"/>
        </p:xfrm>
        <a:graphic>
          <a:graphicData uri="http://schemas.openxmlformats.org/presentationml/2006/ole">
            <p:oleObj spid="_x0000_s611335" name="Equation" r:id="rId8" imgW="888840" imgH="2412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05400" y="335280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Entangled state!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33400"/>
          </a:xfr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/>
            <a:r>
              <a:rPr lang="en-US" altLang="zh-TW" sz="3000" dirty="0" err="1" smtClean="0">
                <a:ea typeface="新細明體" pitchFamily="18" charset="-120"/>
              </a:rPr>
              <a:t>Molmer</a:t>
            </a:r>
            <a:r>
              <a:rPr lang="en-US" altLang="zh-TW" sz="3000" dirty="0" smtClean="0">
                <a:ea typeface="新細明體" pitchFamily="18" charset="-120"/>
              </a:rPr>
              <a:t>-Sorensen coupling with two modes</a:t>
            </a:r>
          </a:p>
        </p:txBody>
      </p:sp>
      <p:graphicFrame>
        <p:nvGraphicFramePr>
          <p:cNvPr id="24613" name="Object 264"/>
          <p:cNvGraphicFramePr>
            <a:graphicFrameLocks noChangeAspect="1"/>
          </p:cNvGraphicFramePr>
          <p:nvPr/>
        </p:nvGraphicFramePr>
        <p:xfrm>
          <a:off x="1752600" y="1447800"/>
          <a:ext cx="1925637" cy="1204913"/>
        </p:xfrm>
        <a:graphic>
          <a:graphicData uri="http://schemas.openxmlformats.org/presentationml/2006/ole">
            <p:oleObj spid="_x0000_s590850" name="Equation" r:id="rId4" imgW="1155600" imgH="723600" progId="Equation.DSMT4">
              <p:embed/>
            </p:oleObj>
          </a:graphicData>
        </a:graphic>
      </p:graphicFrame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300930" y="3892550"/>
            <a:ext cx="2743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ea typeface="Gulim" pitchFamily="34" charset="-127"/>
              </a:rPr>
              <a:t>Multi-mode coupling</a:t>
            </a:r>
          </a:p>
        </p:txBody>
      </p:sp>
      <p:graphicFrame>
        <p:nvGraphicFramePr>
          <p:cNvPr id="24617" name="Object 41"/>
          <p:cNvGraphicFramePr>
            <a:graphicFrameLocks noChangeAspect="1"/>
          </p:cNvGraphicFramePr>
          <p:nvPr/>
        </p:nvGraphicFramePr>
        <p:xfrm>
          <a:off x="2054225" y="4537075"/>
          <a:ext cx="2678113" cy="728663"/>
        </p:xfrm>
        <a:graphic>
          <a:graphicData uri="http://schemas.openxmlformats.org/presentationml/2006/ole">
            <p:oleObj spid="_x0000_s590851" name="Equation" r:id="rId5" imgW="1726920" imgH="469800" progId="Equation.DSMT4">
              <p:embed/>
            </p:oleObj>
          </a:graphicData>
        </a:graphic>
      </p:graphicFrame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1524000" y="990600"/>
            <a:ext cx="2743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TW" sz="2000" dirty="0" smtClean="0">
                <a:solidFill>
                  <a:srgbClr val="0000FF"/>
                </a:solidFill>
                <a:ea typeface="Gulim" pitchFamily="34" charset="-127"/>
              </a:rPr>
              <a:t>Single-mode </a:t>
            </a:r>
            <a:r>
              <a:rPr lang="en-US" altLang="zh-TW" sz="2000" dirty="0">
                <a:solidFill>
                  <a:srgbClr val="0000FF"/>
                </a:solidFill>
                <a:ea typeface="Gulim" pitchFamily="34" charset="-127"/>
              </a:rPr>
              <a:t>coupling</a:t>
            </a: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2057400" y="6045654"/>
          <a:ext cx="1981200" cy="583746"/>
        </p:xfrm>
        <a:graphic>
          <a:graphicData uri="http://schemas.openxmlformats.org/presentationml/2006/ole">
            <p:oleObj spid="_x0000_s590854" name="Equation" r:id="rId6" imgW="1422360" imgH="419040" progId="Equation.DSMT4">
              <p:embed/>
            </p:oleObj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442270" y="612185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e.g.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838200" y="3581400"/>
            <a:ext cx="71628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5715000" y="1377950"/>
            <a:ext cx="2971800" cy="1828800"/>
            <a:chOff x="3200400" y="685800"/>
            <a:chExt cx="2971800" cy="1828800"/>
          </a:xfrm>
        </p:grpSpPr>
        <p:pic>
          <p:nvPicPr>
            <p:cNvPr id="65" name="Picture 64" descr="animateT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7700" y="1214437"/>
              <a:ext cx="1714500" cy="690563"/>
            </a:xfrm>
            <a:prstGeom prst="rect">
              <a:avLst/>
            </a:prstGeom>
          </p:spPr>
        </p:pic>
        <p:sp>
          <p:nvSpPr>
            <p:cNvPr id="53" name="Line 1331"/>
            <p:cNvSpPr>
              <a:spLocks noChangeShapeType="1"/>
            </p:cNvSpPr>
            <p:nvPr/>
          </p:nvSpPr>
          <p:spPr bwMode="auto">
            <a:xfrm flipV="1">
              <a:off x="4562475" y="1747838"/>
              <a:ext cx="685800" cy="762000"/>
            </a:xfrm>
            <a:prstGeom prst="line">
              <a:avLst/>
            </a:prstGeom>
            <a:noFill/>
            <a:ln w="152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4" name="Line 1332"/>
            <p:cNvSpPr>
              <a:spLocks noChangeShapeType="1"/>
            </p:cNvSpPr>
            <p:nvPr/>
          </p:nvSpPr>
          <p:spPr bwMode="auto">
            <a:xfrm>
              <a:off x="4700588" y="685800"/>
              <a:ext cx="685800" cy="762000"/>
            </a:xfrm>
            <a:prstGeom prst="line">
              <a:avLst/>
            </a:prstGeom>
            <a:noFill/>
            <a:ln w="152400">
              <a:solidFill>
                <a:srgbClr val="92D05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5" name="Text Box 1418"/>
            <p:cNvSpPr txBox="1">
              <a:spLocks noChangeArrowheads="1"/>
            </p:cNvSpPr>
            <p:nvPr/>
          </p:nvSpPr>
          <p:spPr bwMode="auto">
            <a:xfrm>
              <a:off x="3200400" y="1376918"/>
              <a:ext cx="11317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649788"/>
              <a:r>
                <a:rPr lang="el-GR" altLang="ko-KR" sz="24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altLang="ko-KR" sz="240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r>
                <a:rPr lang="en-US" altLang="ko-KR" sz="2400" i="1" baseline="-250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b </a:t>
              </a:r>
              <a:r>
                <a:rPr lang="en-US" altLang="ko-KR" sz="240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+</a:t>
              </a:r>
              <a:r>
                <a:rPr lang="el-GR" altLang="ko-KR" sz="24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altLang="ko-KR" sz="2400" i="1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r>
                <a:rPr lang="en-US" altLang="ko-KR" sz="2400" i="1" baseline="-25000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r</a:t>
              </a:r>
              <a:endParaRPr lang="el-GR" altLang="ko-KR" sz="2400" i="1" baseline="-25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Line 1419"/>
            <p:cNvSpPr>
              <a:spLocks noChangeShapeType="1"/>
            </p:cNvSpPr>
            <p:nvPr/>
          </p:nvSpPr>
          <p:spPr bwMode="auto">
            <a:xfrm>
              <a:off x="4419600" y="914400"/>
              <a:ext cx="0" cy="1371600"/>
            </a:xfrm>
            <a:prstGeom prst="line">
              <a:avLst/>
            </a:prstGeom>
            <a:noFill/>
            <a:ln w="635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9" name="Line 1331"/>
            <p:cNvSpPr>
              <a:spLocks noChangeShapeType="1"/>
            </p:cNvSpPr>
            <p:nvPr/>
          </p:nvSpPr>
          <p:spPr bwMode="auto">
            <a:xfrm flipV="1">
              <a:off x="4800600" y="1752600"/>
              <a:ext cx="685800" cy="762000"/>
            </a:xfrm>
            <a:prstGeom prst="line">
              <a:avLst/>
            </a:prstGeom>
            <a:noFill/>
            <a:ln w="152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15000" y="4114800"/>
            <a:ext cx="2971800" cy="1841500"/>
            <a:chOff x="5218612" y="4483100"/>
            <a:chExt cx="2971800" cy="1841500"/>
          </a:xfrm>
        </p:grpSpPr>
        <p:pic>
          <p:nvPicPr>
            <p:cNvPr id="63" name="Picture 62" descr="animateT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7702" y="4483100"/>
              <a:ext cx="1714500" cy="690563"/>
            </a:xfrm>
            <a:prstGeom prst="rect">
              <a:avLst/>
            </a:prstGeom>
          </p:spPr>
        </p:pic>
        <p:pic>
          <p:nvPicPr>
            <p:cNvPr id="64" name="Picture 63" descr="animateT2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5302" y="5029200"/>
              <a:ext cx="1730266" cy="696913"/>
            </a:xfrm>
            <a:prstGeom prst="rect">
              <a:avLst/>
            </a:prstGeom>
          </p:spPr>
        </p:pic>
        <p:sp>
          <p:nvSpPr>
            <p:cNvPr id="69" name="Text Box 1418"/>
            <p:cNvSpPr txBox="1">
              <a:spLocks noChangeArrowheads="1"/>
            </p:cNvSpPr>
            <p:nvPr/>
          </p:nvSpPr>
          <p:spPr bwMode="auto">
            <a:xfrm>
              <a:off x="5218612" y="5045075"/>
              <a:ext cx="11580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649788"/>
              <a:r>
                <a:rPr lang="el-GR" altLang="ko-KR" sz="24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altLang="ko-KR" sz="240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r>
                <a:rPr lang="en-US" altLang="ko-KR" sz="2400" i="1" baseline="-250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b</a:t>
              </a:r>
              <a:r>
                <a:rPr lang="en-US" altLang="ko-KR" sz="240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+</a:t>
              </a:r>
              <a:r>
                <a:rPr lang="el-GR" altLang="ko-KR" sz="24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Δ</a:t>
              </a:r>
              <a:r>
                <a:rPr lang="en-US" altLang="ko-KR" sz="2400" i="1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r>
                <a:rPr lang="en-US" altLang="ko-KR" sz="2400" i="1" baseline="-25000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r</a:t>
              </a:r>
              <a:endParaRPr lang="el-GR" altLang="ko-KR" sz="2400" i="1" baseline="-25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 descr="animateT10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53807" y="5625134"/>
              <a:ext cx="1736605" cy="699466"/>
            </a:xfrm>
            <a:prstGeom prst="rect">
              <a:avLst/>
            </a:prstGeom>
          </p:spPr>
        </p:pic>
        <p:sp>
          <p:nvSpPr>
            <p:cNvPr id="67" name="Line 1419"/>
            <p:cNvSpPr>
              <a:spLocks noChangeShapeType="1"/>
            </p:cNvSpPr>
            <p:nvPr/>
          </p:nvSpPr>
          <p:spPr bwMode="auto">
            <a:xfrm>
              <a:off x="6437812" y="4724400"/>
              <a:ext cx="0" cy="1371600"/>
            </a:xfrm>
            <a:prstGeom prst="line">
              <a:avLst/>
            </a:prstGeom>
            <a:noFill/>
            <a:ln w="635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590855" name="Object 7"/>
          <p:cNvGraphicFramePr>
            <a:graphicFrameLocks noChangeAspect="1"/>
          </p:cNvGraphicFramePr>
          <p:nvPr/>
        </p:nvGraphicFramePr>
        <p:xfrm>
          <a:off x="1438275" y="2743200"/>
          <a:ext cx="3113088" cy="336550"/>
        </p:xfrm>
        <a:graphic>
          <a:graphicData uri="http://schemas.openxmlformats.org/presentationml/2006/ole">
            <p:oleObj spid="_x0000_s590855" name="Equation" r:id="rId10" imgW="2234880" imgH="241200" progId="Equation.DSMT4">
              <p:embed/>
            </p:oleObj>
          </a:graphicData>
        </a:graphic>
      </p:graphicFrame>
      <p:graphicFrame>
        <p:nvGraphicFramePr>
          <p:cNvPr id="590856" name="Object 8"/>
          <p:cNvGraphicFramePr>
            <a:graphicFrameLocks noChangeAspect="1"/>
          </p:cNvGraphicFramePr>
          <p:nvPr/>
        </p:nvGraphicFramePr>
        <p:xfrm>
          <a:off x="1466850" y="5702300"/>
          <a:ext cx="3538538" cy="336550"/>
        </p:xfrm>
        <a:graphic>
          <a:graphicData uri="http://schemas.openxmlformats.org/presentationml/2006/ole">
            <p:oleObj spid="_x0000_s590856" name="Equation" r:id="rId11" imgW="253980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9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9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6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  <a:effectLst>
            <a:outerShdw blurRad="50800" dist="25400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Lucida Sans" pitchFamily="34" charset="0"/>
              </a:rPr>
              <a:t>Simulating a B field (single </a:t>
            </a:r>
            <a:r>
              <a:rPr lang="en-US" sz="3200" dirty="0" err="1" smtClean="0">
                <a:solidFill>
                  <a:schemeClr val="tx1"/>
                </a:solidFill>
                <a:latin typeface="Lucida Sans" pitchFamily="34" charset="0"/>
              </a:rPr>
              <a:t>qubit</a:t>
            </a:r>
            <a:r>
              <a:rPr lang="en-US" sz="3200" dirty="0" smtClean="0">
                <a:solidFill>
                  <a:schemeClr val="tx1"/>
                </a:solidFill>
                <a:latin typeface="Lucida Sans" pitchFamily="34" charset="0"/>
              </a:rPr>
              <a:t> rotation)</a:t>
            </a:r>
            <a:endParaRPr lang="en-US" sz="3200" dirty="0">
              <a:solidFill>
                <a:schemeClr val="tx1"/>
              </a:solidFill>
              <a:latin typeface="Lucida Sans" pitchFamily="34" charset="0"/>
            </a:endParaRP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7978775" y="141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934200" y="1219200"/>
            <a:ext cx="1517650" cy="2057400"/>
            <a:chOff x="6977529" y="1752600"/>
            <a:chExt cx="1517650" cy="2057400"/>
          </a:xfrm>
        </p:grpSpPr>
        <p:pic>
          <p:nvPicPr>
            <p:cNvPr id="27" name="Picture 71" descr="Bloch sphere til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77529" y="1828800"/>
              <a:ext cx="1517650" cy="153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438" name="Object 6"/>
            <p:cNvGraphicFramePr>
              <a:graphicFrameLocks noChangeAspect="1"/>
            </p:cNvGraphicFramePr>
            <p:nvPr/>
          </p:nvGraphicFramePr>
          <p:xfrm>
            <a:off x="7434729" y="3429000"/>
            <a:ext cx="312208" cy="381000"/>
          </p:xfrm>
          <a:graphic>
            <a:graphicData uri="http://schemas.openxmlformats.org/presentationml/2006/ole">
              <p:oleObj spid="_x0000_s635908" name="Equation" r:id="rId4" imgW="228600" imgH="279360" progId="Equation.DSMT4">
                <p:embed/>
              </p:oleObj>
            </a:graphicData>
          </a:graphic>
        </p:graphicFrame>
        <p:graphicFrame>
          <p:nvGraphicFramePr>
            <p:cNvPr id="18439" name="Object 7"/>
            <p:cNvGraphicFramePr>
              <a:graphicFrameLocks noChangeAspect="1"/>
            </p:cNvGraphicFramePr>
            <p:nvPr/>
          </p:nvGraphicFramePr>
          <p:xfrm>
            <a:off x="7206129" y="1752600"/>
            <a:ext cx="310886" cy="381000"/>
          </p:xfrm>
          <a:graphic>
            <a:graphicData uri="http://schemas.openxmlformats.org/presentationml/2006/ole">
              <p:oleObj spid="_x0000_s635909" name="Equation" r:id="rId5" imgW="228600" imgH="279360" progId="Equation.DSMT4">
                <p:embed/>
              </p:oleObj>
            </a:graphicData>
          </a:graphic>
        </p:graphicFrame>
      </p:grpSp>
      <p:graphicFrame>
        <p:nvGraphicFramePr>
          <p:cNvPr id="60" name="Object 30"/>
          <p:cNvGraphicFramePr>
            <a:graphicFrameLocks noChangeAspect="1"/>
          </p:cNvGraphicFramePr>
          <p:nvPr/>
        </p:nvGraphicFramePr>
        <p:xfrm>
          <a:off x="7093572" y="3429000"/>
          <a:ext cx="983628" cy="457200"/>
        </p:xfrm>
        <a:graphic>
          <a:graphicData uri="http://schemas.openxmlformats.org/presentationml/2006/ole">
            <p:oleObj spid="_x0000_s635910" name="Equation" r:id="rId6" imgW="545760" imgH="253800" progId="Equation.DSMT4">
              <p:embed/>
            </p:oleObj>
          </a:graphicData>
        </a:graphic>
      </p:graphicFrame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5365377" y="3392007"/>
            <a:ext cx="212165" cy="212498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6" name="Oval 104"/>
          <p:cNvSpPr>
            <a:spLocks noChangeArrowheads="1"/>
          </p:cNvSpPr>
          <p:nvPr/>
        </p:nvSpPr>
        <p:spPr bwMode="auto">
          <a:xfrm>
            <a:off x="5366871" y="2100558"/>
            <a:ext cx="212165" cy="21249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7" name="Line 149"/>
          <p:cNvSpPr>
            <a:spLocks noChangeShapeType="1"/>
          </p:cNvSpPr>
          <p:nvPr/>
        </p:nvSpPr>
        <p:spPr bwMode="auto">
          <a:xfrm flipV="1">
            <a:off x="5750859" y="2209800"/>
            <a:ext cx="0" cy="1292946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>
            <a:off x="5105400" y="3502746"/>
            <a:ext cx="88152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" name="Line 6"/>
          <p:cNvSpPr>
            <a:spLocks noChangeShapeType="1"/>
          </p:cNvSpPr>
          <p:nvPr/>
        </p:nvSpPr>
        <p:spPr bwMode="auto">
          <a:xfrm>
            <a:off x="5105400" y="2209800"/>
            <a:ext cx="88152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441" name="Object 7"/>
          <p:cNvGraphicFramePr>
            <a:graphicFrameLocks noChangeAspect="1"/>
          </p:cNvGraphicFramePr>
          <p:nvPr/>
        </p:nvGraphicFramePr>
        <p:xfrm>
          <a:off x="4648200" y="1981200"/>
          <a:ext cx="387350" cy="381000"/>
        </p:xfrm>
        <a:graphic>
          <a:graphicData uri="http://schemas.openxmlformats.org/presentationml/2006/ole">
            <p:oleObj spid="_x0000_s635911" name="Equation" r:id="rId7" imgW="228600" imgH="279360" progId="Equation.DSMT4">
              <p:embed/>
            </p:oleObj>
          </a:graphicData>
        </a:graphic>
      </p:graphicFrame>
      <p:graphicFrame>
        <p:nvGraphicFramePr>
          <p:cNvPr id="18442" name="Object 6"/>
          <p:cNvGraphicFramePr>
            <a:graphicFrameLocks noChangeAspect="1"/>
          </p:cNvGraphicFramePr>
          <p:nvPr/>
        </p:nvGraphicFramePr>
        <p:xfrm>
          <a:off x="4648200" y="3276600"/>
          <a:ext cx="312738" cy="381000"/>
        </p:xfrm>
        <a:graphic>
          <a:graphicData uri="http://schemas.openxmlformats.org/presentationml/2006/ole">
            <p:oleObj spid="_x0000_s635912" name="Equation" r:id="rId8" imgW="228600" imgH="279360" progId="Equation.DSMT4">
              <p:embed/>
            </p:oleObj>
          </a:graphicData>
        </a:graphic>
      </p:graphicFrame>
      <p:grpSp>
        <p:nvGrpSpPr>
          <p:cNvPr id="56" name="群組 55"/>
          <p:cNvGrpSpPr/>
          <p:nvPr/>
        </p:nvGrpSpPr>
        <p:grpSpPr>
          <a:xfrm>
            <a:off x="5715000" y="4419600"/>
            <a:ext cx="2709844" cy="1676400"/>
            <a:chOff x="5715000" y="4419600"/>
            <a:chExt cx="2709844" cy="1676400"/>
          </a:xfrm>
        </p:grpSpPr>
        <p:grpSp>
          <p:nvGrpSpPr>
            <p:cNvPr id="55" name="群組 54"/>
            <p:cNvGrpSpPr/>
            <p:nvPr/>
          </p:nvGrpSpPr>
          <p:grpSpPr>
            <a:xfrm>
              <a:off x="5867401" y="4953000"/>
              <a:ext cx="2286000" cy="533400"/>
              <a:chOff x="5867401" y="4953000"/>
              <a:chExt cx="2286000" cy="533400"/>
            </a:xfrm>
          </p:grpSpPr>
          <p:sp>
            <p:nvSpPr>
              <p:cNvPr id="35" name="Line 42"/>
              <p:cNvSpPr>
                <a:spLocks noChangeShapeType="1"/>
              </p:cNvSpPr>
              <p:nvPr/>
            </p:nvSpPr>
            <p:spPr bwMode="auto">
              <a:xfrm>
                <a:off x="5867401" y="5410200"/>
                <a:ext cx="2286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43"/>
              <p:cNvSpPr>
                <a:spLocks noChangeShapeType="1"/>
              </p:cNvSpPr>
              <p:nvPr/>
            </p:nvSpPr>
            <p:spPr bwMode="auto">
              <a:xfrm flipV="1">
                <a:off x="6096001" y="51054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44"/>
              <p:cNvSpPr>
                <a:spLocks noChangeShapeType="1"/>
              </p:cNvSpPr>
              <p:nvPr/>
            </p:nvSpPr>
            <p:spPr bwMode="auto">
              <a:xfrm>
                <a:off x="6096001" y="5105400"/>
                <a:ext cx="3810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45"/>
              <p:cNvSpPr>
                <a:spLocks noChangeShapeType="1"/>
              </p:cNvSpPr>
              <p:nvPr/>
            </p:nvSpPr>
            <p:spPr bwMode="auto">
              <a:xfrm flipV="1">
                <a:off x="6477001" y="51054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Line 46"/>
              <p:cNvSpPr>
                <a:spLocks noChangeShapeType="1"/>
              </p:cNvSpPr>
              <p:nvPr/>
            </p:nvSpPr>
            <p:spPr bwMode="auto">
              <a:xfrm>
                <a:off x="6477000" y="5410200"/>
                <a:ext cx="457201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47"/>
              <p:cNvSpPr>
                <a:spLocks noChangeShapeType="1"/>
              </p:cNvSpPr>
              <p:nvPr/>
            </p:nvSpPr>
            <p:spPr bwMode="auto">
              <a:xfrm flipV="1">
                <a:off x="7556501" y="51054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 flipV="1">
                <a:off x="7924801" y="51054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Line 49"/>
              <p:cNvSpPr>
                <a:spLocks noChangeShapeType="1"/>
              </p:cNvSpPr>
              <p:nvPr/>
            </p:nvSpPr>
            <p:spPr bwMode="auto">
              <a:xfrm>
                <a:off x="7556501" y="5105400"/>
                <a:ext cx="3683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50"/>
              <p:cNvSpPr>
                <a:spLocks noChangeShapeType="1"/>
              </p:cNvSpPr>
              <p:nvPr/>
            </p:nvSpPr>
            <p:spPr bwMode="auto">
              <a:xfrm>
                <a:off x="7924801" y="5410200"/>
                <a:ext cx="2286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51"/>
              <p:cNvSpPr>
                <a:spLocks noChangeShapeType="1"/>
              </p:cNvSpPr>
              <p:nvPr/>
            </p:nvSpPr>
            <p:spPr bwMode="auto">
              <a:xfrm>
                <a:off x="6477001" y="5257800"/>
                <a:ext cx="1066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5" name="Object 52"/>
              <p:cNvGraphicFramePr>
                <a:graphicFrameLocks noChangeAspect="1"/>
              </p:cNvGraphicFramePr>
              <p:nvPr/>
            </p:nvGraphicFramePr>
            <p:xfrm>
              <a:off x="6872288" y="4953000"/>
              <a:ext cx="196850" cy="215900"/>
            </p:xfrm>
            <a:graphic>
              <a:graphicData uri="http://schemas.openxmlformats.org/presentationml/2006/ole">
                <p:oleObj spid="_x0000_s635907" name="Equation" r:id="rId9" imgW="126720" imgH="139680" progId="Equation.DSMT4">
                  <p:embed/>
                </p:oleObj>
              </a:graphicData>
            </a:graphic>
          </p:graphicFrame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>
                <a:off x="7086600" y="5410200"/>
                <a:ext cx="457201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 rot="5400000">
                <a:off x="6896101" y="5372100"/>
                <a:ext cx="152400" cy="76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>
                <a:off x="6972301" y="5372100"/>
                <a:ext cx="152400" cy="76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Rectangle 49"/>
              <p:cNvSpPr/>
              <p:nvPr/>
            </p:nvSpPr>
            <p:spPr>
              <a:xfrm>
                <a:off x="6062454" y="5086350"/>
                <a:ext cx="4812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>
                    <a:solidFill>
                      <a:srgbClr val="000000"/>
                    </a:solidFill>
                    <a:latin typeface="Times New Roman" pitchFamily="18" charset="0"/>
                    <a:ea typeface="新細明體" pitchFamily="18" charset="-120"/>
                    <a:cs typeface="Times New Roman" pitchFamily="18" charset="0"/>
                  </a:rPr>
                  <a:t>π</a:t>
                </a:r>
                <a:r>
                  <a:rPr lang="en-US" altLang="zh-TW" dirty="0">
                    <a:solidFill>
                      <a:srgbClr val="000000"/>
                    </a:solidFill>
                    <a:latin typeface="Times New Roman" pitchFamily="18" charset="0"/>
                    <a:ea typeface="新細明體" pitchFamily="18" charset="-120"/>
                    <a:cs typeface="Times New Roman" pitchFamily="18" charset="0"/>
                  </a:rPr>
                  <a:t>/2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519779" y="5086350"/>
                <a:ext cx="4812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>
                    <a:solidFill>
                      <a:srgbClr val="000000"/>
                    </a:solidFill>
                    <a:latin typeface="Times New Roman" pitchFamily="18" charset="0"/>
                    <a:ea typeface="新細明體" pitchFamily="18" charset="-120"/>
                    <a:cs typeface="Times New Roman" pitchFamily="18" charset="0"/>
                  </a:rPr>
                  <a:t>π</a:t>
                </a:r>
                <a:r>
                  <a:rPr lang="en-US" altLang="zh-TW" dirty="0">
                    <a:solidFill>
                      <a:srgbClr val="000000"/>
                    </a:solidFill>
                    <a:latin typeface="Times New Roman" pitchFamily="18" charset="0"/>
                    <a:ea typeface="新細明體" pitchFamily="18" charset="-120"/>
                    <a:cs typeface="Times New Roman" pitchFamily="18" charset="0"/>
                  </a:rPr>
                  <a:t>/2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5778647" y="4419600"/>
              <a:ext cx="2454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BF0"/>
                  </a:solidFill>
                </a:rPr>
                <a:t>Ramsey oscillations</a:t>
              </a:r>
              <a:endParaRPr lang="en-US" sz="2000" dirty="0">
                <a:solidFill>
                  <a:srgbClr val="000BF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15000" y="5726668"/>
              <a:ext cx="270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BF0"/>
                  </a:solidFill>
                </a:rPr>
                <a:t>Coherence time &gt; 70 ms</a:t>
              </a:r>
              <a:endParaRPr lang="en-US" dirty="0">
                <a:solidFill>
                  <a:srgbClr val="000BF0"/>
                </a:solidFill>
              </a:endParaRPr>
            </a:p>
          </p:txBody>
        </p:sp>
      </p:grpSp>
      <p:graphicFrame>
        <p:nvGraphicFramePr>
          <p:cNvPr id="635913" name="Object 110"/>
          <p:cNvGraphicFramePr>
            <a:graphicFrameLocks noChangeAspect="1"/>
          </p:cNvGraphicFramePr>
          <p:nvPr/>
        </p:nvGraphicFramePr>
        <p:xfrm>
          <a:off x="995363" y="914400"/>
          <a:ext cx="4797425" cy="917575"/>
        </p:xfrm>
        <a:graphic>
          <a:graphicData uri="http://schemas.openxmlformats.org/presentationml/2006/ole">
            <p:oleObj spid="_x0000_s635913" name="Equation" r:id="rId10" imgW="1866600" imgH="355320" progId="Equation.DSMT4">
              <p:embed/>
            </p:oleObj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686584" y="3790890"/>
            <a:ext cx="4190216" cy="2990910"/>
            <a:chOff x="686584" y="3790890"/>
            <a:chExt cx="4190216" cy="2990910"/>
          </a:xfrm>
        </p:grpSpPr>
        <p:sp>
          <p:nvSpPr>
            <p:cNvPr id="62" name="TextBox 61"/>
            <p:cNvSpPr txBox="1"/>
            <p:nvPr/>
          </p:nvSpPr>
          <p:spPr>
            <a:xfrm>
              <a:off x="1216780" y="3790890"/>
              <a:ext cx="19836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BF0"/>
                  </a:solidFill>
                </a:rPr>
                <a:t>Rabi oscillations</a:t>
              </a:r>
              <a:endParaRPr lang="en-US" sz="2000" dirty="0">
                <a:solidFill>
                  <a:srgbClr val="000BF0"/>
                </a:solidFill>
              </a:endParaRPr>
            </a:p>
          </p:txBody>
        </p:sp>
        <p:grpSp>
          <p:nvGrpSpPr>
            <p:cNvPr id="59" name="Group 169"/>
            <p:cNvGrpSpPr>
              <a:grpSpLocks/>
            </p:cNvGrpSpPr>
            <p:nvPr/>
          </p:nvGrpSpPr>
          <p:grpSpPr bwMode="auto">
            <a:xfrm>
              <a:off x="686584" y="4191000"/>
              <a:ext cx="4190216" cy="2590800"/>
              <a:chOff x="1942" y="1344"/>
              <a:chExt cx="3962" cy="2781"/>
            </a:xfrm>
          </p:grpSpPr>
          <p:pic>
            <p:nvPicPr>
              <p:cNvPr id="65" name="Picture 1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016" y="1344"/>
                <a:ext cx="3888" cy="2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0" name="Text Box 145"/>
              <p:cNvSpPr txBox="1">
                <a:spLocks noChangeArrowheads="1"/>
              </p:cNvSpPr>
              <p:nvPr/>
            </p:nvSpPr>
            <p:spPr bwMode="auto">
              <a:xfrm>
                <a:off x="3586" y="3669"/>
                <a:ext cx="884" cy="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Symbol" pitchFamily="18" charset="2"/>
                  </a:rPr>
                  <a:t>t</a:t>
                </a:r>
                <a:r>
                  <a:rPr lang="en-US" sz="2000" dirty="0"/>
                  <a:t> (ms)</a:t>
                </a:r>
              </a:p>
            </p:txBody>
          </p:sp>
          <p:sp>
            <p:nvSpPr>
              <p:cNvPr id="71" name="Text Box 146"/>
              <p:cNvSpPr txBox="1">
                <a:spLocks noChangeArrowheads="1"/>
              </p:cNvSpPr>
              <p:nvPr/>
            </p:nvSpPr>
            <p:spPr bwMode="auto">
              <a:xfrm rot="16200000">
                <a:off x="1779" y="1949"/>
                <a:ext cx="688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P(</a:t>
                </a:r>
                <a:r>
                  <a:rPr lang="en-US" dirty="0">
                    <a:cs typeface="Arial" charset="0"/>
                  </a:rPr>
                  <a:t>↑</a:t>
                </a:r>
                <a:r>
                  <a:rPr lang="en-US" dirty="0"/>
                  <a:t>)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1447800" y="2133600"/>
            <a:ext cx="1981200" cy="1295400"/>
            <a:chOff x="1371600" y="1981200"/>
            <a:chExt cx="2286000" cy="1447800"/>
          </a:xfrm>
        </p:grpSpPr>
        <p:grpSp>
          <p:nvGrpSpPr>
            <p:cNvPr id="79" name="Group 170"/>
            <p:cNvGrpSpPr>
              <a:grpSpLocks/>
            </p:cNvGrpSpPr>
            <p:nvPr/>
          </p:nvGrpSpPr>
          <p:grpSpPr bwMode="auto">
            <a:xfrm>
              <a:off x="1371600" y="1981200"/>
              <a:ext cx="2286000" cy="1447800"/>
              <a:chOff x="144" y="1200"/>
              <a:chExt cx="1728" cy="1296"/>
            </a:xfrm>
          </p:grpSpPr>
          <p:sp>
            <p:nvSpPr>
              <p:cNvPr id="80" name="Oval 1328"/>
              <p:cNvSpPr>
                <a:spLocks noChangeAspect="1" noChangeArrowheads="1"/>
              </p:cNvSpPr>
              <p:nvPr/>
            </p:nvSpPr>
            <p:spPr bwMode="auto">
              <a:xfrm>
                <a:off x="1028" y="1746"/>
                <a:ext cx="75" cy="70"/>
              </a:xfrm>
              <a:prstGeom prst="ellipse">
                <a:avLst/>
              </a:prstGeom>
              <a:solidFill>
                <a:srgbClr val="800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46497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4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굴림" pitchFamily="34" charset="-127"/>
                </a:endParaRPr>
              </a:p>
            </p:txBody>
          </p:sp>
          <p:sp>
            <p:nvSpPr>
              <p:cNvPr id="81" name="Line 1331"/>
              <p:cNvSpPr>
                <a:spLocks noChangeShapeType="1"/>
              </p:cNvSpPr>
              <p:nvPr/>
            </p:nvSpPr>
            <p:spPr bwMode="auto">
              <a:xfrm flipV="1">
                <a:off x="724" y="1879"/>
                <a:ext cx="399" cy="393"/>
              </a:xfrm>
              <a:prstGeom prst="line">
                <a:avLst/>
              </a:prstGeom>
              <a:noFill/>
              <a:ln w="152400">
                <a:solidFill>
                  <a:srgbClr val="99CC0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Line 1332"/>
              <p:cNvSpPr>
                <a:spLocks noChangeShapeType="1"/>
              </p:cNvSpPr>
              <p:nvPr/>
            </p:nvSpPr>
            <p:spPr bwMode="auto">
              <a:xfrm>
                <a:off x="724" y="1284"/>
                <a:ext cx="399" cy="393"/>
              </a:xfrm>
              <a:prstGeom prst="line">
                <a:avLst/>
              </a:prstGeom>
              <a:noFill/>
              <a:ln w="152400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AutoShape 164"/>
              <p:cNvSpPr>
                <a:spLocks noChangeArrowheads="1"/>
              </p:cNvSpPr>
              <p:nvPr/>
            </p:nvSpPr>
            <p:spPr bwMode="auto">
              <a:xfrm>
                <a:off x="144" y="1200"/>
                <a:ext cx="1728" cy="1296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4F81BD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2" name="Oval 1328"/>
            <p:cNvSpPr>
              <a:spLocks noChangeAspect="1" noChangeArrowheads="1"/>
            </p:cNvSpPr>
            <p:nvPr/>
          </p:nvSpPr>
          <p:spPr bwMode="auto">
            <a:xfrm>
              <a:off x="2693458" y="2590800"/>
              <a:ext cx="99219" cy="78199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46497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굴림" pitchFamily="34" charset="-127"/>
              </a:endParaRPr>
            </a:p>
          </p:txBody>
        </p:sp>
        <p:sp>
          <p:nvSpPr>
            <p:cNvPr id="53" name="Oval 1328"/>
            <p:cNvSpPr>
              <a:spLocks noChangeAspect="1" noChangeArrowheads="1"/>
            </p:cNvSpPr>
            <p:nvPr/>
          </p:nvSpPr>
          <p:spPr bwMode="auto">
            <a:xfrm>
              <a:off x="2845858" y="2590800"/>
              <a:ext cx="99219" cy="78199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46497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굴림" pitchFamily="34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229600" cy="1066800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rgbClr val="FF0000"/>
                </a:solidFill>
                <a:effectLst>
                  <a:outerShdw blurRad="101600" dist="38100" dir="2700000" algn="tl" rotWithShape="0">
                    <a:schemeClr val="bg1">
                      <a:alpha val="20000"/>
                    </a:schemeClr>
                  </a:outerShdw>
                </a:effectLst>
              </a:rPr>
              <a:t>Recruiting now</a:t>
            </a:r>
            <a:endParaRPr lang="en-US" b="0" dirty="0">
              <a:solidFill>
                <a:srgbClr val="FF0000"/>
              </a:solidFill>
              <a:effectLst>
                <a:outerShdw blurRad="101600" dist="38100" dir="2700000" algn="tl" rotWithShape="0">
                  <a:schemeClr val="bg1">
                    <a:alpha val="20000"/>
                  </a:schemeClr>
                </a:outerShdw>
              </a:effectLst>
            </a:endParaRPr>
          </a:p>
        </p:txBody>
      </p:sp>
      <p:pic>
        <p:nvPicPr>
          <p:cNvPr id="19" name="Picture 7" descr="sinic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42000"/>
            <a:ext cx="9144000" cy="1016000"/>
          </a:xfrm>
          <a:prstGeom prst="rect">
            <a:avLst/>
          </a:prstGeom>
          <a:noFill/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438400" y="4038600"/>
            <a:ext cx="4100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800" dirty="0" smtClean="0">
                <a:solidFill>
                  <a:srgbClr val="FF0000"/>
                </a:solidFill>
                <a:latin typeface="Trebuchet MS" pitchFamily="34" charset="0"/>
              </a:rPr>
              <a:t>msc@gate.sinica.edu.tw</a:t>
            </a:r>
            <a:endParaRPr lang="en-US" altLang="zh-TW" sz="28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2" name="Picture 21" descr="Academy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76400" y="5680707"/>
            <a:ext cx="1177293" cy="1177293"/>
          </a:xfrm>
          <a:prstGeom prst="rect">
            <a:avLst/>
          </a:prstGeom>
        </p:spPr>
      </p:pic>
      <p:pic>
        <p:nvPicPr>
          <p:cNvPr id="23" name="Picture 22" descr="IAMS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4724400"/>
            <a:ext cx="1219200" cy="95849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762000" y="1905000"/>
            <a:ext cx="7239000" cy="2133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Postdoctoral Fellows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en-US" sz="3600" b="1" baseline="0" dirty="0" smtClean="0">
                <a:solidFill>
                  <a:srgbClr val="0000FF"/>
                </a:solidFill>
              </a:rPr>
              <a:t>Master/Undergrad</a:t>
            </a:r>
            <a:r>
              <a:rPr lang="en-US" sz="3600" b="1" dirty="0" smtClean="0">
                <a:solidFill>
                  <a:srgbClr val="0000FF"/>
                </a:solidFill>
              </a:rPr>
              <a:t> students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 noChangeAspect="1"/>
          </p:cNvGrpSpPr>
          <p:nvPr/>
        </p:nvGrpSpPr>
        <p:grpSpPr bwMode="auto">
          <a:xfrm>
            <a:off x="76200" y="2613660"/>
            <a:ext cx="2674620" cy="2263140"/>
            <a:chOff x="48" y="1296"/>
            <a:chExt cx="1872" cy="1584"/>
          </a:xfrm>
        </p:grpSpPr>
        <p:sp>
          <p:nvSpPr>
            <p:cNvPr id="1035" name="Oval 1325"/>
            <p:cNvSpPr>
              <a:spLocks noChangeAspect="1" noChangeArrowheads="1"/>
            </p:cNvSpPr>
            <p:nvPr/>
          </p:nvSpPr>
          <p:spPr bwMode="auto">
            <a:xfrm>
              <a:off x="418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36" name="Oval 1326"/>
            <p:cNvSpPr>
              <a:spLocks noChangeAspect="1" noChangeArrowheads="1"/>
            </p:cNvSpPr>
            <p:nvPr/>
          </p:nvSpPr>
          <p:spPr bwMode="auto">
            <a:xfrm>
              <a:off x="721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37" name="Oval 1327"/>
            <p:cNvSpPr>
              <a:spLocks noChangeAspect="1" noChangeArrowheads="1"/>
            </p:cNvSpPr>
            <p:nvPr/>
          </p:nvSpPr>
          <p:spPr bwMode="auto">
            <a:xfrm>
              <a:off x="976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38" name="Oval 1328"/>
            <p:cNvSpPr>
              <a:spLocks noChangeAspect="1" noChangeArrowheads="1"/>
            </p:cNvSpPr>
            <p:nvPr/>
          </p:nvSpPr>
          <p:spPr bwMode="auto">
            <a:xfrm>
              <a:off x="1168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39" name="Oval 1329"/>
            <p:cNvSpPr>
              <a:spLocks noChangeAspect="1" noChangeArrowheads="1"/>
            </p:cNvSpPr>
            <p:nvPr/>
          </p:nvSpPr>
          <p:spPr bwMode="auto">
            <a:xfrm>
              <a:off x="1440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40" name="Oval 1330"/>
            <p:cNvSpPr>
              <a:spLocks noChangeAspect="1" noChangeArrowheads="1"/>
            </p:cNvSpPr>
            <p:nvPr/>
          </p:nvSpPr>
          <p:spPr bwMode="auto">
            <a:xfrm>
              <a:off x="1776" y="2016"/>
              <a:ext cx="81" cy="86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/>
              <a:endParaRPr lang="ko-KR" altLang="ko-KR" sz="4800">
                <a:solidFill>
                  <a:srgbClr val="0000FF"/>
                </a:solidFill>
                <a:ea typeface="굴림" pitchFamily="34" charset="-127"/>
              </a:endParaRPr>
            </a:p>
          </p:txBody>
        </p:sp>
        <p:sp>
          <p:nvSpPr>
            <p:cNvPr id="1041" name="Line 1331"/>
            <p:cNvSpPr>
              <a:spLocks noChangeShapeType="1"/>
            </p:cNvSpPr>
            <p:nvPr/>
          </p:nvSpPr>
          <p:spPr bwMode="auto">
            <a:xfrm flipV="1">
              <a:off x="714" y="2157"/>
              <a:ext cx="432" cy="480"/>
            </a:xfrm>
            <a:prstGeom prst="line">
              <a:avLst/>
            </a:prstGeom>
            <a:noFill/>
            <a:ln w="152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2" name="Line 1332"/>
            <p:cNvSpPr>
              <a:spLocks noChangeShapeType="1"/>
            </p:cNvSpPr>
            <p:nvPr/>
          </p:nvSpPr>
          <p:spPr bwMode="auto">
            <a:xfrm>
              <a:off x="801" y="1536"/>
              <a:ext cx="432" cy="480"/>
            </a:xfrm>
            <a:prstGeom prst="line">
              <a:avLst/>
            </a:prstGeom>
            <a:noFill/>
            <a:ln w="1524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3" name="Text Box 1418"/>
            <p:cNvSpPr txBox="1">
              <a:spLocks noChangeArrowheads="1"/>
            </p:cNvSpPr>
            <p:nvPr/>
          </p:nvSpPr>
          <p:spPr bwMode="auto">
            <a:xfrm>
              <a:off x="336" y="1632"/>
              <a:ext cx="20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649788"/>
              <a:r>
                <a:rPr lang="el-GR" altLang="ko-KR" sz="2400">
                  <a:solidFill>
                    <a:srgbClr val="CC66FF"/>
                  </a:solidFill>
                  <a:cs typeface="Times New Roman" pitchFamily="18" charset="0"/>
                </a:rPr>
                <a:t>Δ</a:t>
              </a:r>
              <a:r>
                <a:rPr lang="en-US" altLang="ko-KR" sz="2400" i="1">
                  <a:solidFill>
                    <a:srgbClr val="CC66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k</a:t>
              </a:r>
              <a:endParaRPr lang="el-GR" altLang="ko-KR" sz="2400" i="1">
                <a:solidFill>
                  <a:srgbClr val="CC66FF"/>
                </a:solidFill>
                <a:cs typeface="Times New Roman" pitchFamily="18" charset="0"/>
              </a:endParaRPr>
            </a:p>
          </p:txBody>
        </p:sp>
        <p:sp>
          <p:nvSpPr>
            <p:cNvPr id="1044" name="Line 1419"/>
            <p:cNvSpPr>
              <a:spLocks noChangeShapeType="1"/>
            </p:cNvSpPr>
            <p:nvPr/>
          </p:nvSpPr>
          <p:spPr bwMode="auto">
            <a:xfrm>
              <a:off x="672" y="1632"/>
              <a:ext cx="0" cy="864"/>
            </a:xfrm>
            <a:prstGeom prst="line">
              <a:avLst/>
            </a:prstGeom>
            <a:noFill/>
            <a:ln w="63500">
              <a:solidFill>
                <a:srgbClr val="CC99FF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5" name="AutoShape 21"/>
            <p:cNvSpPr>
              <a:spLocks noChangeArrowheads="1"/>
            </p:cNvSpPr>
            <p:nvPr/>
          </p:nvSpPr>
          <p:spPr bwMode="auto">
            <a:xfrm>
              <a:off x="48" y="1296"/>
              <a:ext cx="1872" cy="1584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7" name="Line 1331"/>
            <p:cNvSpPr>
              <a:spLocks noChangeShapeType="1"/>
            </p:cNvSpPr>
            <p:nvPr/>
          </p:nvSpPr>
          <p:spPr bwMode="auto">
            <a:xfrm flipV="1">
              <a:off x="864" y="2160"/>
              <a:ext cx="432" cy="480"/>
            </a:xfrm>
            <a:prstGeom prst="line">
              <a:avLst/>
            </a:prstGeom>
            <a:noFill/>
            <a:ln w="152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48" name="Object 110"/>
          <p:cNvGraphicFramePr>
            <a:graphicFrameLocks noChangeAspect="1"/>
          </p:cNvGraphicFramePr>
          <p:nvPr/>
        </p:nvGraphicFramePr>
        <p:xfrm>
          <a:off x="1927225" y="1019175"/>
          <a:ext cx="4692650" cy="962025"/>
        </p:xfrm>
        <a:graphic>
          <a:graphicData uri="http://schemas.openxmlformats.org/presentationml/2006/ole">
            <p:oleObj spid="_x0000_s1434626" name="Equation" r:id="rId3" imgW="1739880" imgH="355320" progId="Equation.DSMT4">
              <p:embed/>
            </p:oleObj>
          </a:graphicData>
        </a:graphic>
      </p:graphicFrame>
      <p:graphicFrame>
        <p:nvGraphicFramePr>
          <p:cNvPr id="1051" name="Object 264"/>
          <p:cNvGraphicFramePr>
            <a:graphicFrameLocks noChangeAspect="1"/>
          </p:cNvGraphicFramePr>
          <p:nvPr/>
        </p:nvGraphicFramePr>
        <p:xfrm>
          <a:off x="3714750" y="5410200"/>
          <a:ext cx="3741738" cy="1244600"/>
        </p:xfrm>
        <a:graphic>
          <a:graphicData uri="http://schemas.openxmlformats.org/presentationml/2006/ole">
            <p:oleObj spid="_x0000_s1434627" name="Equation" r:id="rId4" imgW="1485720" imgH="495000" progId="Equation.DSMT4">
              <p:embed/>
            </p:oleObj>
          </a:graphicData>
        </a:graphic>
      </p:graphicFrame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819400" y="1981200"/>
            <a:ext cx="6248400" cy="3494088"/>
            <a:chOff x="1776" y="1248"/>
            <a:chExt cx="3936" cy="2201"/>
          </a:xfrm>
        </p:grpSpPr>
        <p:graphicFrame>
          <p:nvGraphicFramePr>
            <p:cNvPr id="1053" name="Object 29"/>
            <p:cNvGraphicFramePr>
              <a:graphicFrameLocks/>
            </p:cNvGraphicFramePr>
            <p:nvPr/>
          </p:nvGraphicFramePr>
          <p:xfrm>
            <a:off x="1879" y="1774"/>
            <a:ext cx="3593" cy="1471"/>
          </p:xfrm>
          <a:graphic>
            <a:graphicData uri="http://schemas.openxmlformats.org/presentationml/2006/ole">
              <p:oleObj spid="_x0000_s1434628" name="CorelDRAW" r:id="rId5" imgW="4807440" imgH="3502440" progId="">
                <p:embed/>
              </p:oleObj>
            </a:graphicData>
          </a:graphic>
        </p:graphicFrame>
        <p:graphicFrame>
          <p:nvGraphicFramePr>
            <p:cNvPr id="1054" name="Object 30"/>
            <p:cNvGraphicFramePr>
              <a:graphicFrameLocks noChangeAspect="1"/>
            </p:cNvGraphicFramePr>
            <p:nvPr/>
          </p:nvGraphicFramePr>
          <p:xfrm>
            <a:off x="3519" y="2935"/>
            <a:ext cx="152" cy="148"/>
          </p:xfrm>
          <a:graphic>
            <a:graphicData uri="http://schemas.openxmlformats.org/presentationml/2006/ole">
              <p:oleObj spid="_x0000_s1434629" name="Equation" r:id="rId6" imgW="152280" imgH="164880" progId="Equation.DSMT4">
                <p:embed/>
              </p:oleObj>
            </a:graphicData>
          </a:graphic>
        </p:graphicFrame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1890" y="3083"/>
              <a:ext cx="3582" cy="0"/>
            </a:xfrm>
            <a:prstGeom prst="line">
              <a:avLst/>
            </a:prstGeom>
            <a:noFill/>
            <a:ln w="28575">
              <a:solidFill>
                <a:srgbClr val="CC66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1056" name="Object 32"/>
            <p:cNvGraphicFramePr>
              <a:graphicFrameLocks noChangeAspect="1"/>
            </p:cNvGraphicFramePr>
            <p:nvPr/>
          </p:nvGraphicFramePr>
          <p:xfrm>
            <a:off x="5040" y="2862"/>
            <a:ext cx="216" cy="204"/>
          </p:xfrm>
          <a:graphic>
            <a:graphicData uri="http://schemas.openxmlformats.org/presentationml/2006/ole">
              <p:oleObj spid="_x0000_s1434630" name="Equation" r:id="rId7" imgW="215640" imgH="228600" progId="Equation.DSMT4">
                <p:embed/>
              </p:oleObj>
            </a:graphicData>
          </a:graphic>
        </p:graphicFrame>
        <p:sp>
          <p:nvSpPr>
            <p:cNvPr id="1057" name="AutoShape 33"/>
            <p:cNvSpPr>
              <a:spLocks/>
            </p:cNvSpPr>
            <p:nvPr/>
          </p:nvSpPr>
          <p:spPr bwMode="auto">
            <a:xfrm rot="5400000" flipH="1">
              <a:off x="5058" y="2651"/>
              <a:ext cx="108" cy="432"/>
            </a:xfrm>
            <a:prstGeom prst="leftBrace">
              <a:avLst>
                <a:gd name="adj1" fmla="val 33333"/>
                <a:gd name="adj2" fmla="val 50000"/>
              </a:avLst>
            </a:prstGeom>
            <a:noFill/>
            <a:ln w="31750">
              <a:solidFill>
                <a:srgbClr val="CC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9" name="Text Box 35"/>
            <p:cNvSpPr txBox="1">
              <a:spLocks noChangeArrowheads="1"/>
            </p:cNvSpPr>
            <p:nvPr/>
          </p:nvSpPr>
          <p:spPr bwMode="auto">
            <a:xfrm>
              <a:off x="1776" y="3199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>
              <a:off x="3491" y="3199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5</a:t>
              </a:r>
            </a:p>
          </p:txBody>
        </p:sp>
        <p:sp>
          <p:nvSpPr>
            <p:cNvPr id="1061" name="Text Box 37"/>
            <p:cNvSpPr txBox="1">
              <a:spLocks noChangeArrowheads="1"/>
            </p:cNvSpPr>
            <p:nvPr/>
          </p:nvSpPr>
          <p:spPr bwMode="auto">
            <a:xfrm>
              <a:off x="5136" y="3199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337050"/>
              <a:r>
                <a:rPr lang="en-US" sz="2000">
                  <a:solidFill>
                    <a:prstClr val="white"/>
                  </a:solidFill>
                </a:rPr>
                <a:t>10</a:t>
              </a:r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2708" y="1296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</a:rPr>
                <a:t>Axial Modes </a:t>
              </a: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4320" y="1248"/>
              <a:ext cx="1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</a:rPr>
                <a:t>Transverse Modes </a:t>
              </a:r>
            </a:p>
          </p:txBody>
        </p:sp>
        <p:graphicFrame>
          <p:nvGraphicFramePr>
            <p:cNvPr id="1064" name="Object 40"/>
            <p:cNvGraphicFramePr>
              <a:graphicFrameLocks noChangeAspect="1"/>
            </p:cNvGraphicFramePr>
            <p:nvPr/>
          </p:nvGraphicFramePr>
          <p:xfrm>
            <a:off x="2064" y="1466"/>
            <a:ext cx="356" cy="215"/>
          </p:xfrm>
          <a:graphic>
            <a:graphicData uri="http://schemas.openxmlformats.org/presentationml/2006/ole">
              <p:oleObj spid="_x0000_s1434631" name="Equation" r:id="rId8" imgW="355320" imgH="241200" progId="Equation.DSMT4">
                <p:embed/>
              </p:oleObj>
            </a:graphicData>
          </a:graphic>
        </p:graphicFrame>
        <p:graphicFrame>
          <p:nvGraphicFramePr>
            <p:cNvPr id="1065" name="Object 41"/>
            <p:cNvGraphicFramePr>
              <a:graphicFrameLocks noChangeAspect="1"/>
            </p:cNvGraphicFramePr>
            <p:nvPr/>
          </p:nvGraphicFramePr>
          <p:xfrm>
            <a:off x="3925" y="1466"/>
            <a:ext cx="382" cy="227"/>
          </p:xfrm>
          <a:graphic>
            <a:graphicData uri="http://schemas.openxmlformats.org/presentationml/2006/ole">
              <p:oleObj spid="_x0000_s1434632" name="Equation" r:id="rId9" imgW="380880" imgH="253800" progId="Equation.DSMT4">
                <p:embed/>
              </p:oleObj>
            </a:graphicData>
          </a:graphic>
        </p:graphicFrame>
        <p:graphicFrame>
          <p:nvGraphicFramePr>
            <p:cNvPr id="1066" name="Object 42"/>
            <p:cNvGraphicFramePr>
              <a:graphicFrameLocks noChangeAspect="1"/>
            </p:cNvGraphicFramePr>
            <p:nvPr/>
          </p:nvGraphicFramePr>
          <p:xfrm>
            <a:off x="4563" y="1461"/>
            <a:ext cx="547" cy="226"/>
          </p:xfrm>
          <a:graphic>
            <a:graphicData uri="http://schemas.openxmlformats.org/presentationml/2006/ole">
              <p:oleObj spid="_x0000_s1434633" name="Equation" r:id="rId10" imgW="545760" imgH="253800" progId="Equation.DSMT4">
                <p:embed/>
              </p:oleObj>
            </a:graphicData>
          </a:graphic>
        </p:graphicFrame>
        <p:graphicFrame>
          <p:nvGraphicFramePr>
            <p:cNvPr id="1067" name="Object 43"/>
            <p:cNvGraphicFramePr>
              <a:graphicFrameLocks noChangeAspect="1"/>
            </p:cNvGraphicFramePr>
            <p:nvPr/>
          </p:nvGraphicFramePr>
          <p:xfrm>
            <a:off x="5140" y="1465"/>
            <a:ext cx="572" cy="215"/>
          </p:xfrm>
          <a:graphic>
            <a:graphicData uri="http://schemas.openxmlformats.org/presentationml/2006/ole">
              <p:oleObj spid="_x0000_s1434634" name="Equation" r:id="rId11" imgW="571320" imgH="241200" progId="Equation.DSMT4">
                <p:embed/>
              </p:oleObj>
            </a:graphicData>
          </a:graphic>
        </p:graphicFrame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>
              <a:off x="2238" y="1660"/>
              <a:ext cx="0" cy="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/>
          </p:nvSpPr>
          <p:spPr bwMode="auto">
            <a:xfrm>
              <a:off x="4146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/>
          </p:nvSpPr>
          <p:spPr bwMode="auto">
            <a:xfrm>
              <a:off x="4914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/>
          </p:nvSpPr>
          <p:spPr bwMode="auto">
            <a:xfrm>
              <a:off x="5298" y="1666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228600" y="0"/>
            <a:ext cx="8534400" cy="609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zh-TW" sz="320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/>
              </a:rPr>
              <a:t>Simulating spin-spin interactions </a:t>
            </a:r>
            <a:r>
              <a:rPr lang="en-US" altLang="zh-TW" sz="320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altLang="zh-TW" sz="3200" i="1" dirty="0" err="1" smtClean="0">
                <a:ln w="6350">
                  <a:noFill/>
                </a:ln>
                <a:solidFill>
                  <a:prstClr val="black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</a:rPr>
              <a:t>J</a:t>
            </a:r>
            <a:r>
              <a:rPr lang="en-US" altLang="zh-TW" sz="3200" baseline="-25000" dirty="0" err="1" smtClean="0">
                <a:ln w="6350">
                  <a:noFill/>
                </a:ln>
                <a:solidFill>
                  <a:prstClr val="black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</a:rPr>
              <a:t>ij</a:t>
            </a:r>
            <a:r>
              <a:rPr lang="en-US" altLang="zh-TW" sz="320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altLang="zh-TW" sz="3200" dirty="0" smtClean="0">
              <a:ln w="6350">
                <a:noFill/>
              </a:ln>
              <a:solidFill>
                <a:prstClr val="black"/>
              </a:solidFill>
              <a:effectLst>
                <a:outerShdw blurRad="50800" dist="25400" dir="2700000" algn="tl" rotWithShape="0">
                  <a:srgbClr val="000000">
                    <a:alpha val="30000"/>
                  </a:srgbClr>
                </a:outerShdw>
              </a:effectLst>
              <a:latin typeface="Lucida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TW" sz="36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Spin frustration in triangular lattice</a:t>
            </a:r>
          </a:p>
        </p:txBody>
      </p:sp>
      <p:grpSp>
        <p:nvGrpSpPr>
          <p:cNvPr id="2" name="Group 199"/>
          <p:cNvGrpSpPr>
            <a:grpSpLocks noChangeAspect="1"/>
          </p:cNvGrpSpPr>
          <p:nvPr/>
        </p:nvGrpSpPr>
        <p:grpSpPr>
          <a:xfrm>
            <a:off x="914400" y="2895600"/>
            <a:ext cx="7161212" cy="3657630"/>
            <a:chOff x="687388" y="3124170"/>
            <a:chExt cx="7161212" cy="3657630"/>
          </a:xfrm>
        </p:grpSpPr>
        <p:grpSp>
          <p:nvGrpSpPr>
            <p:cNvPr id="3" name="Group 196"/>
            <p:cNvGrpSpPr/>
            <p:nvPr/>
          </p:nvGrpSpPr>
          <p:grpSpPr>
            <a:xfrm>
              <a:off x="687388" y="3124170"/>
              <a:ext cx="7161212" cy="3657630"/>
              <a:chOff x="230188" y="2222497"/>
              <a:chExt cx="8380412" cy="4482120"/>
            </a:xfrm>
          </p:grpSpPr>
          <p:sp>
            <p:nvSpPr>
              <p:cNvPr id="12296" name="Rectangle 8"/>
              <p:cNvSpPr>
                <a:spLocks noChangeArrowheads="1"/>
              </p:cNvSpPr>
              <p:nvPr/>
            </p:nvSpPr>
            <p:spPr bwMode="auto">
              <a:xfrm>
                <a:off x="2697163" y="2370700"/>
                <a:ext cx="2519362" cy="3375024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" name="Rectangle 9"/>
              <p:cNvSpPr>
                <a:spLocks noChangeArrowheads="1"/>
              </p:cNvSpPr>
              <p:nvPr/>
            </p:nvSpPr>
            <p:spPr bwMode="auto">
              <a:xfrm>
                <a:off x="6851650" y="2370138"/>
                <a:ext cx="1746250" cy="3373437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230188" y="2222497"/>
                <a:ext cx="8380412" cy="4482120"/>
                <a:chOff x="10002" y="16025"/>
                <a:chExt cx="5071" cy="2678"/>
              </a:xfrm>
            </p:grpSpPr>
            <p:sp>
              <p:nvSpPr>
                <p:cNvPr id="12299" name="Line 11"/>
                <p:cNvSpPr>
                  <a:spLocks noChangeShapeType="1"/>
                </p:cNvSpPr>
                <p:nvPr/>
              </p:nvSpPr>
              <p:spPr bwMode="auto">
                <a:xfrm>
                  <a:off x="10461" y="16114"/>
                  <a:ext cx="0" cy="20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0" name="Line 12"/>
                <p:cNvSpPr>
                  <a:spLocks noChangeShapeType="1"/>
                </p:cNvSpPr>
                <p:nvPr/>
              </p:nvSpPr>
              <p:spPr bwMode="auto">
                <a:xfrm>
                  <a:off x="15073" y="16114"/>
                  <a:ext cx="0" cy="20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1" name="Line 13"/>
                <p:cNvSpPr>
                  <a:spLocks noChangeShapeType="1"/>
                </p:cNvSpPr>
                <p:nvPr/>
              </p:nvSpPr>
              <p:spPr bwMode="auto">
                <a:xfrm>
                  <a:off x="10417" y="18029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2" name="Rectangle 14"/>
                <p:cNvSpPr>
                  <a:spLocks noChangeArrowheads="1"/>
                </p:cNvSpPr>
                <p:nvPr/>
              </p:nvSpPr>
              <p:spPr bwMode="auto">
                <a:xfrm>
                  <a:off x="10255" y="17944"/>
                  <a:ext cx="13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-2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3" name="Line 15"/>
                <p:cNvSpPr>
                  <a:spLocks noChangeShapeType="1"/>
                </p:cNvSpPr>
                <p:nvPr/>
              </p:nvSpPr>
              <p:spPr bwMode="auto">
                <a:xfrm>
                  <a:off x="10417" y="1755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4" name="Rectangle 16"/>
                <p:cNvSpPr>
                  <a:spLocks noChangeArrowheads="1"/>
                </p:cNvSpPr>
                <p:nvPr/>
              </p:nvSpPr>
              <p:spPr bwMode="auto">
                <a:xfrm>
                  <a:off x="10255" y="17462"/>
                  <a:ext cx="13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-1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5" name="Line 17"/>
                <p:cNvSpPr>
                  <a:spLocks noChangeShapeType="1"/>
                </p:cNvSpPr>
                <p:nvPr/>
              </p:nvSpPr>
              <p:spPr bwMode="auto">
                <a:xfrm>
                  <a:off x="10417" y="1707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6" name="Rectangle 18"/>
                <p:cNvSpPr>
                  <a:spLocks noChangeArrowheads="1"/>
                </p:cNvSpPr>
                <p:nvPr/>
              </p:nvSpPr>
              <p:spPr bwMode="auto">
                <a:xfrm>
                  <a:off x="10308" y="16984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0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7" name="Line 19"/>
                <p:cNvSpPr>
                  <a:spLocks noChangeShapeType="1"/>
                </p:cNvSpPr>
                <p:nvPr/>
              </p:nvSpPr>
              <p:spPr bwMode="auto">
                <a:xfrm>
                  <a:off x="10417" y="16592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8" name="Rectangle 20"/>
                <p:cNvSpPr>
                  <a:spLocks noChangeArrowheads="1"/>
                </p:cNvSpPr>
                <p:nvPr/>
              </p:nvSpPr>
              <p:spPr bwMode="auto">
                <a:xfrm>
                  <a:off x="10308" y="16507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1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21"/>
                <p:cNvSpPr>
                  <a:spLocks noChangeShapeType="1"/>
                </p:cNvSpPr>
                <p:nvPr/>
              </p:nvSpPr>
              <p:spPr bwMode="auto">
                <a:xfrm>
                  <a:off x="10417" y="1611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Rectangle 22"/>
                <p:cNvSpPr>
                  <a:spLocks noChangeArrowheads="1"/>
                </p:cNvSpPr>
                <p:nvPr/>
              </p:nvSpPr>
              <p:spPr bwMode="auto">
                <a:xfrm>
                  <a:off x="10308" y="16025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2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23"/>
                <p:cNvSpPr>
                  <a:spLocks noChangeArrowheads="1"/>
                </p:cNvSpPr>
                <p:nvPr/>
              </p:nvSpPr>
              <p:spPr bwMode="auto">
                <a:xfrm rot="16200000">
                  <a:off x="9799" y="17025"/>
                  <a:ext cx="627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>
                      <a:solidFill>
                        <a:srgbClr val="000000"/>
                      </a:solidFill>
                    </a:rPr>
                    <a:t> J (kHz)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2" name="Line 24"/>
                <p:cNvSpPr>
                  <a:spLocks noChangeShapeType="1"/>
                </p:cNvSpPr>
                <p:nvPr/>
              </p:nvSpPr>
              <p:spPr bwMode="auto">
                <a:xfrm>
                  <a:off x="10461" y="18126"/>
                  <a:ext cx="46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3" name="Line 25"/>
                <p:cNvSpPr>
                  <a:spLocks noChangeShapeType="1"/>
                </p:cNvSpPr>
                <p:nvPr/>
              </p:nvSpPr>
              <p:spPr bwMode="auto">
                <a:xfrm>
                  <a:off x="10461" y="16114"/>
                  <a:ext cx="46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6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4007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7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40" y="18157"/>
                  <a:ext cx="101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0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018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1" name="Rectangle 33"/>
                <p:cNvSpPr>
                  <a:spLocks noChangeArrowheads="1"/>
                </p:cNvSpPr>
                <p:nvPr/>
              </p:nvSpPr>
              <p:spPr bwMode="auto">
                <a:xfrm>
                  <a:off x="12861" y="18157"/>
                  <a:ext cx="161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-1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1502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3" name="Rectangle 35"/>
                <p:cNvSpPr>
                  <a:spLocks noChangeArrowheads="1"/>
                </p:cNvSpPr>
                <p:nvPr/>
              </p:nvSpPr>
              <p:spPr bwMode="auto">
                <a:xfrm>
                  <a:off x="11404" y="18157"/>
                  <a:ext cx="312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-2.4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6" name="Rectangle 38"/>
                <p:cNvSpPr>
                  <a:spLocks noChangeArrowheads="1"/>
                </p:cNvSpPr>
                <p:nvPr/>
              </p:nvSpPr>
              <p:spPr bwMode="auto">
                <a:xfrm>
                  <a:off x="11512" y="18444"/>
                  <a:ext cx="654" cy="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dirty="0" smtClean="0">
                      <a:solidFill>
                        <a:srgbClr val="000000"/>
                      </a:solidFill>
                    </a:rPr>
                    <a:t>Detuning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7" name="Rectangle 39"/>
                <p:cNvSpPr>
                  <a:spLocks noChangeArrowheads="1"/>
                </p:cNvSpPr>
                <p:nvPr/>
              </p:nvSpPr>
              <p:spPr bwMode="auto">
                <a:xfrm>
                  <a:off x="12300" y="18368"/>
                  <a:ext cx="183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m</a:t>
                  </a:r>
                  <a:r>
                    <a:rPr lang="en-US" sz="2400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endParaRPr lang="en-US" sz="2400" baseline="-25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328" name="Rectangle 40"/>
                <p:cNvSpPr>
                  <a:spLocks noChangeArrowheads="1"/>
                </p:cNvSpPr>
                <p:nvPr/>
              </p:nvSpPr>
              <p:spPr bwMode="auto">
                <a:xfrm>
                  <a:off x="13499" y="18433"/>
                  <a:ext cx="60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b="1" dirty="0">
                      <a:solidFill>
                        <a:srgbClr val="000000"/>
                      </a:solidFill>
                      <a:latin typeface="Arial Black" pitchFamily="34" charset="0"/>
                      <a:cs typeface="Times New Roman" pitchFamily="18" charset="0"/>
                    </a:rPr>
                    <a:t>/</a:t>
                  </a:r>
                  <a:endParaRPr lang="en-US" sz="8500" b="1" dirty="0">
                    <a:solidFill>
                      <a:srgbClr val="000000"/>
                    </a:solidFill>
                    <a:latin typeface="Arial Black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2329" name="Rectangle 41"/>
                <p:cNvSpPr>
                  <a:spLocks noChangeArrowheads="1"/>
                </p:cNvSpPr>
                <p:nvPr/>
              </p:nvSpPr>
              <p:spPr bwMode="auto">
                <a:xfrm>
                  <a:off x="13597" y="18387"/>
                  <a:ext cx="222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w</a:t>
                  </a:r>
                  <a:r>
                    <a:rPr lang="en-US" sz="2400" baseline="300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2</a:t>
                  </a:r>
                  <a:endParaRPr lang="en-US" sz="8500" baseline="30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0" name="Rectangle 42"/>
                <p:cNvSpPr>
                  <a:spLocks noChangeArrowheads="1"/>
                </p:cNvSpPr>
                <p:nvPr/>
              </p:nvSpPr>
              <p:spPr bwMode="auto">
                <a:xfrm>
                  <a:off x="13209" y="18508"/>
                  <a:ext cx="174" cy="1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200" i="1" dirty="0">
                      <a:solidFill>
                        <a:srgbClr val="000000"/>
                      </a:solidFill>
                    </a:rPr>
                    <a:t>com</a:t>
                  </a:r>
                </a:p>
              </p:txBody>
            </p:sp>
            <p:sp>
              <p:nvSpPr>
                <p:cNvPr id="12331" name="Rectangle 43"/>
                <p:cNvSpPr>
                  <a:spLocks noChangeArrowheads="1"/>
                </p:cNvSpPr>
                <p:nvPr/>
              </p:nvSpPr>
              <p:spPr bwMode="auto">
                <a:xfrm>
                  <a:off x="13406" y="18402"/>
                  <a:ext cx="61" cy="2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>
                      <a:solidFill>
                        <a:srgbClr val="000000"/>
                      </a:solidFill>
                    </a:rPr>
                    <a:t>)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2" name="Rectangle 44"/>
                <p:cNvSpPr>
                  <a:spLocks noChangeArrowheads="1"/>
                </p:cNvSpPr>
                <p:nvPr/>
              </p:nvSpPr>
              <p:spPr bwMode="auto">
                <a:xfrm>
                  <a:off x="14144" y="1651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3" name="Rectangle 45"/>
                <p:cNvSpPr>
                  <a:spLocks noChangeArrowheads="1"/>
                </p:cNvSpPr>
                <p:nvPr/>
              </p:nvSpPr>
              <p:spPr bwMode="auto">
                <a:xfrm>
                  <a:off x="14322" y="1683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4" name="Rectangle 46"/>
                <p:cNvSpPr>
                  <a:spLocks noChangeArrowheads="1"/>
                </p:cNvSpPr>
                <p:nvPr/>
              </p:nvSpPr>
              <p:spPr bwMode="auto">
                <a:xfrm>
                  <a:off x="14500" y="16916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5" name="Rectangle 47"/>
                <p:cNvSpPr>
                  <a:spLocks noChangeArrowheads="1"/>
                </p:cNvSpPr>
                <p:nvPr/>
              </p:nvSpPr>
              <p:spPr bwMode="auto">
                <a:xfrm>
                  <a:off x="14677" y="1694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789" y="1758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7" name="Rectangle 49"/>
                <p:cNvSpPr>
                  <a:spLocks noChangeArrowheads="1"/>
                </p:cNvSpPr>
                <p:nvPr/>
              </p:nvSpPr>
              <p:spPr bwMode="auto">
                <a:xfrm>
                  <a:off x="13611" y="17357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8" name="Rectangle 50"/>
                <p:cNvSpPr>
                  <a:spLocks noChangeArrowheads="1"/>
                </p:cNvSpPr>
                <p:nvPr/>
              </p:nvSpPr>
              <p:spPr bwMode="auto">
                <a:xfrm>
                  <a:off x="13434" y="17268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9" name="Rectangle 51"/>
                <p:cNvSpPr>
                  <a:spLocks noChangeArrowheads="1"/>
                </p:cNvSpPr>
                <p:nvPr/>
              </p:nvSpPr>
              <p:spPr bwMode="auto">
                <a:xfrm>
                  <a:off x="13223" y="17227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0" name="Rectangle 52"/>
                <p:cNvSpPr>
                  <a:spLocks noChangeArrowheads="1"/>
                </p:cNvSpPr>
                <p:nvPr/>
              </p:nvSpPr>
              <p:spPr bwMode="auto">
                <a:xfrm>
                  <a:off x="13328" y="17219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1" name="Rectangle 53"/>
                <p:cNvSpPr>
                  <a:spLocks noChangeArrowheads="1"/>
                </p:cNvSpPr>
                <p:nvPr/>
              </p:nvSpPr>
              <p:spPr bwMode="auto">
                <a:xfrm>
                  <a:off x="12795" y="17223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2" name="Rectangle 54"/>
                <p:cNvSpPr>
                  <a:spLocks noChangeArrowheads="1"/>
                </p:cNvSpPr>
                <p:nvPr/>
              </p:nvSpPr>
              <p:spPr bwMode="auto">
                <a:xfrm>
                  <a:off x="12618" y="17211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3" name="Rectangle 55"/>
                <p:cNvSpPr>
                  <a:spLocks noChangeArrowheads="1"/>
                </p:cNvSpPr>
                <p:nvPr/>
              </p:nvSpPr>
              <p:spPr bwMode="auto">
                <a:xfrm>
                  <a:off x="12444" y="17219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4" name="Rectangle 56"/>
                <p:cNvSpPr>
                  <a:spLocks noChangeArrowheads="1"/>
                </p:cNvSpPr>
                <p:nvPr/>
              </p:nvSpPr>
              <p:spPr bwMode="auto">
                <a:xfrm>
                  <a:off x="12089" y="17227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5" name="Rectangle 57"/>
                <p:cNvSpPr>
                  <a:spLocks noChangeArrowheads="1"/>
                </p:cNvSpPr>
                <p:nvPr/>
              </p:nvSpPr>
              <p:spPr bwMode="auto">
                <a:xfrm>
                  <a:off x="11624" y="1789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6" name="Rectangle 58"/>
                <p:cNvSpPr>
                  <a:spLocks noChangeArrowheads="1"/>
                </p:cNvSpPr>
                <p:nvPr/>
              </p:nvSpPr>
              <p:spPr bwMode="auto">
                <a:xfrm>
                  <a:off x="11802" y="1734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7" name="Rectangle 59"/>
                <p:cNvSpPr>
                  <a:spLocks noChangeArrowheads="1"/>
                </p:cNvSpPr>
                <p:nvPr/>
              </p:nvSpPr>
              <p:spPr bwMode="auto">
                <a:xfrm>
                  <a:off x="11305" y="1630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8" name="Rectangle 60"/>
                <p:cNvSpPr>
                  <a:spLocks noChangeArrowheads="1"/>
                </p:cNvSpPr>
                <p:nvPr/>
              </p:nvSpPr>
              <p:spPr bwMode="auto">
                <a:xfrm>
                  <a:off x="11164" y="1655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9" name="Rectangle 61"/>
                <p:cNvSpPr>
                  <a:spLocks noChangeArrowheads="1"/>
                </p:cNvSpPr>
                <p:nvPr/>
              </p:nvSpPr>
              <p:spPr bwMode="auto">
                <a:xfrm>
                  <a:off x="11022" y="1687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0" name="Oval 62"/>
                <p:cNvSpPr>
                  <a:spLocks noChangeArrowheads="1"/>
                </p:cNvSpPr>
                <p:nvPr/>
              </p:nvSpPr>
              <p:spPr bwMode="auto">
                <a:xfrm>
                  <a:off x="14144" y="16644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1" name="Oval 63"/>
                <p:cNvSpPr>
                  <a:spLocks noChangeArrowheads="1"/>
                </p:cNvSpPr>
                <p:nvPr/>
              </p:nvSpPr>
              <p:spPr bwMode="auto">
                <a:xfrm>
                  <a:off x="14322" y="16835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2" name="Oval 64"/>
                <p:cNvSpPr>
                  <a:spLocks noChangeArrowheads="1"/>
                </p:cNvSpPr>
                <p:nvPr/>
              </p:nvSpPr>
              <p:spPr bwMode="auto">
                <a:xfrm>
                  <a:off x="14500" y="1691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3" name="Oval 65"/>
                <p:cNvSpPr>
                  <a:spLocks noChangeArrowheads="1"/>
                </p:cNvSpPr>
                <p:nvPr/>
              </p:nvSpPr>
              <p:spPr bwMode="auto">
                <a:xfrm>
                  <a:off x="14677" y="16964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4" name="Oval 66"/>
                <p:cNvSpPr>
                  <a:spLocks noChangeArrowheads="1"/>
                </p:cNvSpPr>
                <p:nvPr/>
              </p:nvSpPr>
              <p:spPr bwMode="auto">
                <a:xfrm>
                  <a:off x="13789" y="17588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5" name="Oval 67"/>
                <p:cNvSpPr>
                  <a:spLocks noChangeArrowheads="1"/>
                </p:cNvSpPr>
                <p:nvPr/>
              </p:nvSpPr>
              <p:spPr bwMode="auto">
                <a:xfrm>
                  <a:off x="13611" y="17357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6" name="Oval 68"/>
                <p:cNvSpPr>
                  <a:spLocks noChangeArrowheads="1"/>
                </p:cNvSpPr>
                <p:nvPr/>
              </p:nvSpPr>
              <p:spPr bwMode="auto">
                <a:xfrm>
                  <a:off x="13434" y="17563"/>
                  <a:ext cx="84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7" name="Oval 69"/>
                <p:cNvSpPr>
                  <a:spLocks noChangeArrowheads="1"/>
                </p:cNvSpPr>
                <p:nvPr/>
              </p:nvSpPr>
              <p:spPr bwMode="auto">
                <a:xfrm>
                  <a:off x="13223" y="18013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8" name="Oval 70"/>
                <p:cNvSpPr>
                  <a:spLocks noChangeArrowheads="1"/>
                </p:cNvSpPr>
                <p:nvPr/>
              </p:nvSpPr>
              <p:spPr bwMode="auto">
                <a:xfrm>
                  <a:off x="13328" y="1763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9" name="Oval 71"/>
                <p:cNvSpPr>
                  <a:spLocks noChangeArrowheads="1"/>
                </p:cNvSpPr>
                <p:nvPr/>
              </p:nvSpPr>
              <p:spPr bwMode="auto">
                <a:xfrm>
                  <a:off x="12795" y="16130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0" name="Oval 72"/>
                <p:cNvSpPr>
                  <a:spLocks noChangeArrowheads="1"/>
                </p:cNvSpPr>
                <p:nvPr/>
              </p:nvSpPr>
              <p:spPr bwMode="auto">
                <a:xfrm>
                  <a:off x="12618" y="16604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1" name="Oval 73"/>
                <p:cNvSpPr>
                  <a:spLocks noChangeArrowheads="1"/>
                </p:cNvSpPr>
                <p:nvPr/>
              </p:nvSpPr>
              <p:spPr bwMode="auto">
                <a:xfrm>
                  <a:off x="12444" y="16717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2" name="Oval 74"/>
                <p:cNvSpPr>
                  <a:spLocks noChangeArrowheads="1"/>
                </p:cNvSpPr>
                <p:nvPr/>
              </p:nvSpPr>
              <p:spPr bwMode="auto">
                <a:xfrm>
                  <a:off x="12089" y="16839"/>
                  <a:ext cx="84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3" name="Oval 75"/>
                <p:cNvSpPr>
                  <a:spLocks noChangeArrowheads="1"/>
                </p:cNvSpPr>
                <p:nvPr/>
              </p:nvSpPr>
              <p:spPr bwMode="auto">
                <a:xfrm>
                  <a:off x="11624" y="1676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4" name="Oval 76"/>
                <p:cNvSpPr>
                  <a:spLocks noChangeArrowheads="1"/>
                </p:cNvSpPr>
                <p:nvPr/>
              </p:nvSpPr>
              <p:spPr bwMode="auto">
                <a:xfrm>
                  <a:off x="11802" y="16725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5" name="Oval 77"/>
                <p:cNvSpPr>
                  <a:spLocks noChangeArrowheads="1"/>
                </p:cNvSpPr>
                <p:nvPr/>
              </p:nvSpPr>
              <p:spPr bwMode="auto">
                <a:xfrm>
                  <a:off x="11305" y="17268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6" name="Oval 78"/>
                <p:cNvSpPr>
                  <a:spLocks noChangeArrowheads="1"/>
                </p:cNvSpPr>
                <p:nvPr/>
              </p:nvSpPr>
              <p:spPr bwMode="auto">
                <a:xfrm>
                  <a:off x="11164" y="17057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7" name="Oval 79"/>
                <p:cNvSpPr>
                  <a:spLocks noChangeArrowheads="1"/>
                </p:cNvSpPr>
                <p:nvPr/>
              </p:nvSpPr>
              <p:spPr bwMode="auto">
                <a:xfrm>
                  <a:off x="11022" y="17142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8" name="Freeform 80"/>
                <p:cNvSpPr>
                  <a:spLocks/>
                </p:cNvSpPr>
                <p:nvPr/>
              </p:nvSpPr>
              <p:spPr bwMode="auto">
                <a:xfrm>
                  <a:off x="10461" y="16114"/>
                  <a:ext cx="893" cy="858"/>
                </a:xfrm>
                <a:custGeom>
                  <a:avLst/>
                  <a:gdLst/>
                  <a:ahLst/>
                  <a:cxnLst>
                    <a:cxn ang="0">
                      <a:pos x="3" y="212"/>
                    </a:cxn>
                    <a:cxn ang="0">
                      <a:pos x="8" y="211"/>
                    </a:cxn>
                    <a:cxn ang="0">
                      <a:pos x="14" y="210"/>
                    </a:cxn>
                    <a:cxn ang="0">
                      <a:pos x="20" y="210"/>
                    </a:cxn>
                    <a:cxn ang="0">
                      <a:pos x="26" y="209"/>
                    </a:cxn>
                    <a:cxn ang="0">
                      <a:pos x="31" y="208"/>
                    </a:cxn>
                    <a:cxn ang="0">
                      <a:pos x="37" y="207"/>
                    </a:cxn>
                    <a:cxn ang="0">
                      <a:pos x="43" y="206"/>
                    </a:cxn>
                    <a:cxn ang="0">
                      <a:pos x="48" y="205"/>
                    </a:cxn>
                    <a:cxn ang="0">
                      <a:pos x="54" y="204"/>
                    </a:cxn>
                    <a:cxn ang="0">
                      <a:pos x="60" y="203"/>
                    </a:cxn>
                    <a:cxn ang="0">
                      <a:pos x="66" y="202"/>
                    </a:cxn>
                    <a:cxn ang="0">
                      <a:pos x="71" y="200"/>
                    </a:cxn>
                    <a:cxn ang="0">
                      <a:pos x="77" y="199"/>
                    </a:cxn>
                    <a:cxn ang="0">
                      <a:pos x="83" y="197"/>
                    </a:cxn>
                    <a:cxn ang="0">
                      <a:pos x="88" y="196"/>
                    </a:cxn>
                    <a:cxn ang="0">
                      <a:pos x="94" y="194"/>
                    </a:cxn>
                    <a:cxn ang="0">
                      <a:pos x="100" y="192"/>
                    </a:cxn>
                    <a:cxn ang="0">
                      <a:pos x="105" y="191"/>
                    </a:cxn>
                    <a:cxn ang="0">
                      <a:pos x="111" y="188"/>
                    </a:cxn>
                    <a:cxn ang="0">
                      <a:pos x="117" y="186"/>
                    </a:cxn>
                    <a:cxn ang="0">
                      <a:pos x="123" y="183"/>
                    </a:cxn>
                    <a:cxn ang="0">
                      <a:pos x="128" y="181"/>
                    </a:cxn>
                    <a:cxn ang="0">
                      <a:pos x="134" y="178"/>
                    </a:cxn>
                    <a:cxn ang="0">
                      <a:pos x="140" y="174"/>
                    </a:cxn>
                    <a:cxn ang="0">
                      <a:pos x="145" y="171"/>
                    </a:cxn>
                    <a:cxn ang="0">
                      <a:pos x="151" y="167"/>
                    </a:cxn>
                    <a:cxn ang="0">
                      <a:pos x="157" y="162"/>
                    </a:cxn>
                    <a:cxn ang="0">
                      <a:pos x="163" y="157"/>
                    </a:cxn>
                    <a:cxn ang="0">
                      <a:pos x="168" y="151"/>
                    </a:cxn>
                    <a:cxn ang="0">
                      <a:pos x="174" y="145"/>
                    </a:cxn>
                    <a:cxn ang="0">
                      <a:pos x="180" y="137"/>
                    </a:cxn>
                    <a:cxn ang="0">
                      <a:pos x="185" y="128"/>
                    </a:cxn>
                    <a:cxn ang="0">
                      <a:pos x="191" y="117"/>
                    </a:cxn>
                    <a:cxn ang="0">
                      <a:pos x="197" y="104"/>
                    </a:cxn>
                    <a:cxn ang="0">
                      <a:pos x="203" y="89"/>
                    </a:cxn>
                    <a:cxn ang="0">
                      <a:pos x="208" y="69"/>
                    </a:cxn>
                    <a:cxn ang="0">
                      <a:pos x="214" y="44"/>
                    </a:cxn>
                    <a:cxn ang="0">
                      <a:pos x="220" y="10"/>
                    </a:cxn>
                  </a:cxnLst>
                  <a:rect l="0" t="0" r="r" b="b"/>
                  <a:pathLst>
                    <a:path w="221" h="212">
                      <a:moveTo>
                        <a:pt x="0" y="212"/>
                      </a:moveTo>
                      <a:lnTo>
                        <a:pt x="3" y="212"/>
                      </a:lnTo>
                      <a:lnTo>
                        <a:pt x="6" y="211"/>
                      </a:lnTo>
                      <a:lnTo>
                        <a:pt x="8" y="211"/>
                      </a:lnTo>
                      <a:lnTo>
                        <a:pt x="11" y="211"/>
                      </a:lnTo>
                      <a:lnTo>
                        <a:pt x="14" y="210"/>
                      </a:lnTo>
                      <a:lnTo>
                        <a:pt x="17" y="210"/>
                      </a:lnTo>
                      <a:lnTo>
                        <a:pt x="20" y="210"/>
                      </a:lnTo>
                      <a:lnTo>
                        <a:pt x="23" y="209"/>
                      </a:lnTo>
                      <a:lnTo>
                        <a:pt x="26" y="209"/>
                      </a:lnTo>
                      <a:lnTo>
                        <a:pt x="28" y="208"/>
                      </a:lnTo>
                      <a:lnTo>
                        <a:pt x="31" y="208"/>
                      </a:lnTo>
                      <a:lnTo>
                        <a:pt x="34" y="207"/>
                      </a:lnTo>
                      <a:lnTo>
                        <a:pt x="37" y="207"/>
                      </a:lnTo>
                      <a:lnTo>
                        <a:pt x="40" y="206"/>
                      </a:lnTo>
                      <a:lnTo>
                        <a:pt x="43" y="206"/>
                      </a:lnTo>
                      <a:lnTo>
                        <a:pt x="46" y="205"/>
                      </a:lnTo>
                      <a:lnTo>
                        <a:pt x="48" y="205"/>
                      </a:lnTo>
                      <a:lnTo>
                        <a:pt x="51" y="205"/>
                      </a:lnTo>
                      <a:lnTo>
                        <a:pt x="54" y="204"/>
                      </a:lnTo>
                      <a:lnTo>
                        <a:pt x="57" y="203"/>
                      </a:lnTo>
                      <a:lnTo>
                        <a:pt x="60" y="203"/>
                      </a:lnTo>
                      <a:lnTo>
                        <a:pt x="63" y="202"/>
                      </a:lnTo>
                      <a:lnTo>
                        <a:pt x="66" y="202"/>
                      </a:lnTo>
                      <a:lnTo>
                        <a:pt x="68" y="201"/>
                      </a:lnTo>
                      <a:lnTo>
                        <a:pt x="71" y="200"/>
                      </a:lnTo>
                      <a:lnTo>
                        <a:pt x="74" y="200"/>
                      </a:lnTo>
                      <a:lnTo>
                        <a:pt x="77" y="199"/>
                      </a:lnTo>
                      <a:lnTo>
                        <a:pt x="80" y="198"/>
                      </a:lnTo>
                      <a:lnTo>
                        <a:pt x="83" y="197"/>
                      </a:lnTo>
                      <a:lnTo>
                        <a:pt x="86" y="197"/>
                      </a:lnTo>
                      <a:lnTo>
                        <a:pt x="88" y="196"/>
                      </a:lnTo>
                      <a:lnTo>
                        <a:pt x="91" y="195"/>
                      </a:lnTo>
                      <a:lnTo>
                        <a:pt x="94" y="194"/>
                      </a:lnTo>
                      <a:lnTo>
                        <a:pt x="97" y="193"/>
                      </a:lnTo>
                      <a:lnTo>
                        <a:pt x="100" y="192"/>
                      </a:lnTo>
                      <a:lnTo>
                        <a:pt x="103" y="192"/>
                      </a:lnTo>
                      <a:lnTo>
                        <a:pt x="105" y="191"/>
                      </a:lnTo>
                      <a:lnTo>
                        <a:pt x="108" y="189"/>
                      </a:lnTo>
                      <a:lnTo>
                        <a:pt x="111" y="188"/>
                      </a:lnTo>
                      <a:lnTo>
                        <a:pt x="114" y="187"/>
                      </a:lnTo>
                      <a:lnTo>
                        <a:pt x="117" y="186"/>
                      </a:lnTo>
                      <a:lnTo>
                        <a:pt x="120" y="185"/>
                      </a:lnTo>
                      <a:lnTo>
                        <a:pt x="123" y="183"/>
                      </a:lnTo>
                      <a:lnTo>
                        <a:pt x="125" y="182"/>
                      </a:lnTo>
                      <a:lnTo>
                        <a:pt x="128" y="181"/>
                      </a:lnTo>
                      <a:lnTo>
                        <a:pt x="131" y="179"/>
                      </a:lnTo>
                      <a:lnTo>
                        <a:pt x="134" y="178"/>
                      </a:lnTo>
                      <a:lnTo>
                        <a:pt x="137" y="176"/>
                      </a:lnTo>
                      <a:lnTo>
                        <a:pt x="140" y="174"/>
                      </a:lnTo>
                      <a:lnTo>
                        <a:pt x="143" y="173"/>
                      </a:lnTo>
                      <a:lnTo>
                        <a:pt x="145" y="171"/>
                      </a:lnTo>
                      <a:lnTo>
                        <a:pt x="148" y="169"/>
                      </a:lnTo>
                      <a:lnTo>
                        <a:pt x="151" y="167"/>
                      </a:lnTo>
                      <a:lnTo>
                        <a:pt x="154" y="165"/>
                      </a:lnTo>
                      <a:lnTo>
                        <a:pt x="157" y="162"/>
                      </a:lnTo>
                      <a:lnTo>
                        <a:pt x="160" y="160"/>
                      </a:lnTo>
                      <a:lnTo>
                        <a:pt x="163" y="157"/>
                      </a:lnTo>
                      <a:lnTo>
                        <a:pt x="165" y="154"/>
                      </a:lnTo>
                      <a:lnTo>
                        <a:pt x="168" y="151"/>
                      </a:lnTo>
                      <a:lnTo>
                        <a:pt x="171" y="148"/>
                      </a:lnTo>
                      <a:lnTo>
                        <a:pt x="174" y="145"/>
                      </a:lnTo>
                      <a:lnTo>
                        <a:pt x="177" y="141"/>
                      </a:lnTo>
                      <a:lnTo>
                        <a:pt x="180" y="137"/>
                      </a:lnTo>
                      <a:lnTo>
                        <a:pt x="183" y="133"/>
                      </a:lnTo>
                      <a:lnTo>
                        <a:pt x="185" y="128"/>
                      </a:lnTo>
                      <a:lnTo>
                        <a:pt x="188" y="123"/>
                      </a:lnTo>
                      <a:lnTo>
                        <a:pt x="191" y="117"/>
                      </a:lnTo>
                      <a:lnTo>
                        <a:pt x="194" y="111"/>
                      </a:lnTo>
                      <a:lnTo>
                        <a:pt x="197" y="104"/>
                      </a:lnTo>
                      <a:lnTo>
                        <a:pt x="200" y="97"/>
                      </a:lnTo>
                      <a:lnTo>
                        <a:pt x="203" y="89"/>
                      </a:lnTo>
                      <a:lnTo>
                        <a:pt x="205" y="80"/>
                      </a:lnTo>
                      <a:lnTo>
                        <a:pt x="208" y="69"/>
                      </a:lnTo>
                      <a:lnTo>
                        <a:pt x="211" y="57"/>
                      </a:lnTo>
                      <a:lnTo>
                        <a:pt x="214" y="44"/>
                      </a:lnTo>
                      <a:lnTo>
                        <a:pt x="217" y="28"/>
                      </a:lnTo>
                      <a:lnTo>
                        <a:pt x="220" y="10"/>
                      </a:lnTo>
                      <a:lnTo>
                        <a:pt x="221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9" name="Line 81"/>
                <p:cNvSpPr>
                  <a:spLocks noChangeShapeType="1"/>
                </p:cNvSpPr>
                <p:nvPr/>
              </p:nvSpPr>
              <p:spPr bwMode="auto">
                <a:xfrm>
                  <a:off x="11499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0" name="Freeform 82"/>
                <p:cNvSpPr>
                  <a:spLocks/>
                </p:cNvSpPr>
                <p:nvPr/>
              </p:nvSpPr>
              <p:spPr bwMode="auto">
                <a:xfrm>
                  <a:off x="11616" y="17264"/>
                  <a:ext cx="2282" cy="862"/>
                </a:xfrm>
                <a:custGeom>
                  <a:avLst/>
                  <a:gdLst/>
                  <a:ahLst/>
                  <a:cxnLst>
                    <a:cxn ang="0">
                      <a:pos x="8" y="167"/>
                    </a:cxn>
                    <a:cxn ang="0">
                      <a:pos x="19" y="122"/>
                    </a:cxn>
                    <a:cxn ang="0">
                      <a:pos x="31" y="93"/>
                    </a:cxn>
                    <a:cxn ang="0">
                      <a:pos x="42" y="74"/>
                    </a:cxn>
                    <a:cxn ang="0">
                      <a:pos x="54" y="59"/>
                    </a:cxn>
                    <a:cxn ang="0">
                      <a:pos x="65" y="49"/>
                    </a:cxn>
                    <a:cxn ang="0">
                      <a:pos x="76" y="40"/>
                    </a:cxn>
                    <a:cxn ang="0">
                      <a:pos x="88" y="33"/>
                    </a:cxn>
                    <a:cxn ang="0">
                      <a:pos x="99" y="28"/>
                    </a:cxn>
                    <a:cxn ang="0">
                      <a:pos x="111" y="23"/>
                    </a:cxn>
                    <a:cxn ang="0">
                      <a:pos x="122" y="19"/>
                    </a:cxn>
                    <a:cxn ang="0">
                      <a:pos x="133" y="16"/>
                    </a:cxn>
                    <a:cxn ang="0">
                      <a:pos x="145" y="13"/>
                    </a:cxn>
                    <a:cxn ang="0">
                      <a:pos x="156" y="11"/>
                    </a:cxn>
                    <a:cxn ang="0">
                      <a:pos x="168" y="9"/>
                    </a:cxn>
                    <a:cxn ang="0">
                      <a:pos x="179" y="7"/>
                    </a:cxn>
                    <a:cxn ang="0">
                      <a:pos x="191" y="6"/>
                    </a:cxn>
                    <a:cxn ang="0">
                      <a:pos x="202" y="4"/>
                    </a:cxn>
                    <a:cxn ang="0">
                      <a:pos x="213" y="3"/>
                    </a:cxn>
                    <a:cxn ang="0">
                      <a:pos x="225" y="2"/>
                    </a:cxn>
                    <a:cxn ang="0">
                      <a:pos x="236" y="1"/>
                    </a:cxn>
                    <a:cxn ang="0">
                      <a:pos x="248" y="1"/>
                    </a:cxn>
                    <a:cxn ang="0">
                      <a:pos x="259" y="0"/>
                    </a:cxn>
                    <a:cxn ang="0">
                      <a:pos x="270" y="0"/>
                    </a:cxn>
                    <a:cxn ang="0">
                      <a:pos x="282" y="0"/>
                    </a:cxn>
                    <a:cxn ang="0">
                      <a:pos x="293" y="0"/>
                    </a:cxn>
                    <a:cxn ang="0">
                      <a:pos x="305" y="0"/>
                    </a:cxn>
                    <a:cxn ang="0">
                      <a:pos x="316" y="0"/>
                    </a:cxn>
                    <a:cxn ang="0">
                      <a:pos x="328" y="0"/>
                    </a:cxn>
                    <a:cxn ang="0">
                      <a:pos x="339" y="1"/>
                    </a:cxn>
                    <a:cxn ang="0">
                      <a:pos x="350" y="1"/>
                    </a:cxn>
                    <a:cxn ang="0">
                      <a:pos x="362" y="2"/>
                    </a:cxn>
                    <a:cxn ang="0">
                      <a:pos x="373" y="3"/>
                    </a:cxn>
                    <a:cxn ang="0">
                      <a:pos x="385" y="4"/>
                    </a:cxn>
                    <a:cxn ang="0">
                      <a:pos x="396" y="6"/>
                    </a:cxn>
                    <a:cxn ang="0">
                      <a:pos x="407" y="7"/>
                    </a:cxn>
                    <a:cxn ang="0">
                      <a:pos x="419" y="9"/>
                    </a:cxn>
                    <a:cxn ang="0">
                      <a:pos x="430" y="11"/>
                    </a:cxn>
                    <a:cxn ang="0">
                      <a:pos x="442" y="14"/>
                    </a:cxn>
                    <a:cxn ang="0">
                      <a:pos x="453" y="17"/>
                    </a:cxn>
                    <a:cxn ang="0">
                      <a:pos x="465" y="21"/>
                    </a:cxn>
                    <a:cxn ang="0">
                      <a:pos x="476" y="26"/>
                    </a:cxn>
                    <a:cxn ang="0">
                      <a:pos x="487" y="32"/>
                    </a:cxn>
                    <a:cxn ang="0">
                      <a:pos x="499" y="39"/>
                    </a:cxn>
                    <a:cxn ang="0">
                      <a:pos x="510" y="49"/>
                    </a:cxn>
                    <a:cxn ang="0">
                      <a:pos x="522" y="62"/>
                    </a:cxn>
                    <a:cxn ang="0">
                      <a:pos x="533" y="80"/>
                    </a:cxn>
                    <a:cxn ang="0">
                      <a:pos x="544" y="107"/>
                    </a:cxn>
                    <a:cxn ang="0">
                      <a:pos x="556" y="151"/>
                    </a:cxn>
                    <a:cxn ang="0">
                      <a:pos x="565" y="213"/>
                    </a:cxn>
                  </a:cxnLst>
                  <a:rect l="0" t="0" r="r" b="b"/>
                  <a:pathLst>
                    <a:path w="565" h="213">
                      <a:moveTo>
                        <a:pt x="0" y="213"/>
                      </a:moveTo>
                      <a:lnTo>
                        <a:pt x="2" y="200"/>
                      </a:lnTo>
                      <a:lnTo>
                        <a:pt x="5" y="182"/>
                      </a:lnTo>
                      <a:lnTo>
                        <a:pt x="8" y="167"/>
                      </a:lnTo>
                      <a:lnTo>
                        <a:pt x="11" y="153"/>
                      </a:lnTo>
                      <a:lnTo>
                        <a:pt x="14" y="141"/>
                      </a:lnTo>
                      <a:lnTo>
                        <a:pt x="16" y="131"/>
                      </a:lnTo>
                      <a:lnTo>
                        <a:pt x="19" y="122"/>
                      </a:lnTo>
                      <a:lnTo>
                        <a:pt x="22" y="113"/>
                      </a:lnTo>
                      <a:lnTo>
                        <a:pt x="25" y="106"/>
                      </a:lnTo>
                      <a:lnTo>
                        <a:pt x="28" y="99"/>
                      </a:lnTo>
                      <a:lnTo>
                        <a:pt x="31" y="93"/>
                      </a:lnTo>
                      <a:lnTo>
                        <a:pt x="34" y="88"/>
                      </a:lnTo>
                      <a:lnTo>
                        <a:pt x="36" y="83"/>
                      </a:lnTo>
                      <a:lnTo>
                        <a:pt x="39" y="78"/>
                      </a:lnTo>
                      <a:lnTo>
                        <a:pt x="42" y="74"/>
                      </a:lnTo>
                      <a:lnTo>
                        <a:pt x="45" y="70"/>
                      </a:lnTo>
                      <a:lnTo>
                        <a:pt x="48" y="66"/>
                      </a:lnTo>
                      <a:lnTo>
                        <a:pt x="51" y="63"/>
                      </a:lnTo>
                      <a:lnTo>
                        <a:pt x="54" y="59"/>
                      </a:lnTo>
                      <a:lnTo>
                        <a:pt x="56" y="56"/>
                      </a:lnTo>
                      <a:lnTo>
                        <a:pt x="59" y="54"/>
                      </a:lnTo>
                      <a:lnTo>
                        <a:pt x="62" y="51"/>
                      </a:lnTo>
                      <a:lnTo>
                        <a:pt x="65" y="49"/>
                      </a:lnTo>
                      <a:lnTo>
                        <a:pt x="68" y="46"/>
                      </a:lnTo>
                      <a:lnTo>
                        <a:pt x="71" y="44"/>
                      </a:lnTo>
                      <a:lnTo>
                        <a:pt x="74" y="42"/>
                      </a:lnTo>
                      <a:lnTo>
                        <a:pt x="76" y="40"/>
                      </a:lnTo>
                      <a:lnTo>
                        <a:pt x="79" y="38"/>
                      </a:lnTo>
                      <a:lnTo>
                        <a:pt x="82" y="37"/>
                      </a:lnTo>
                      <a:lnTo>
                        <a:pt x="85" y="35"/>
                      </a:lnTo>
                      <a:lnTo>
                        <a:pt x="88" y="33"/>
                      </a:lnTo>
                      <a:lnTo>
                        <a:pt x="91" y="32"/>
                      </a:lnTo>
                      <a:lnTo>
                        <a:pt x="94" y="30"/>
                      </a:lnTo>
                      <a:lnTo>
                        <a:pt x="96" y="29"/>
                      </a:lnTo>
                      <a:lnTo>
                        <a:pt x="99" y="28"/>
                      </a:lnTo>
                      <a:lnTo>
                        <a:pt x="102" y="26"/>
                      </a:lnTo>
                      <a:lnTo>
                        <a:pt x="105" y="25"/>
                      </a:lnTo>
                      <a:lnTo>
                        <a:pt x="108" y="24"/>
                      </a:lnTo>
                      <a:lnTo>
                        <a:pt x="111" y="23"/>
                      </a:lnTo>
                      <a:lnTo>
                        <a:pt x="113" y="22"/>
                      </a:lnTo>
                      <a:lnTo>
                        <a:pt x="116" y="21"/>
                      </a:lnTo>
                      <a:lnTo>
                        <a:pt x="119" y="20"/>
                      </a:lnTo>
                      <a:lnTo>
                        <a:pt x="122" y="19"/>
                      </a:lnTo>
                      <a:lnTo>
                        <a:pt x="125" y="18"/>
                      </a:lnTo>
                      <a:lnTo>
                        <a:pt x="128" y="18"/>
                      </a:lnTo>
                      <a:lnTo>
                        <a:pt x="131" y="17"/>
                      </a:lnTo>
                      <a:lnTo>
                        <a:pt x="133" y="16"/>
                      </a:lnTo>
                      <a:lnTo>
                        <a:pt x="136" y="15"/>
                      </a:lnTo>
                      <a:lnTo>
                        <a:pt x="139" y="15"/>
                      </a:lnTo>
                      <a:lnTo>
                        <a:pt x="142" y="14"/>
                      </a:lnTo>
                      <a:lnTo>
                        <a:pt x="145" y="13"/>
                      </a:lnTo>
                      <a:lnTo>
                        <a:pt x="148" y="13"/>
                      </a:lnTo>
                      <a:lnTo>
                        <a:pt x="151" y="12"/>
                      </a:lnTo>
                      <a:lnTo>
                        <a:pt x="153" y="11"/>
                      </a:lnTo>
                      <a:lnTo>
                        <a:pt x="156" y="11"/>
                      </a:lnTo>
                      <a:lnTo>
                        <a:pt x="159" y="10"/>
                      </a:lnTo>
                      <a:lnTo>
                        <a:pt x="162" y="10"/>
                      </a:lnTo>
                      <a:lnTo>
                        <a:pt x="165" y="9"/>
                      </a:lnTo>
                      <a:lnTo>
                        <a:pt x="168" y="9"/>
                      </a:lnTo>
                      <a:lnTo>
                        <a:pt x="171" y="8"/>
                      </a:lnTo>
                      <a:lnTo>
                        <a:pt x="173" y="8"/>
                      </a:lnTo>
                      <a:lnTo>
                        <a:pt x="176" y="7"/>
                      </a:lnTo>
                      <a:lnTo>
                        <a:pt x="179" y="7"/>
                      </a:lnTo>
                      <a:lnTo>
                        <a:pt x="182" y="6"/>
                      </a:lnTo>
                      <a:lnTo>
                        <a:pt x="185" y="6"/>
                      </a:lnTo>
                      <a:lnTo>
                        <a:pt x="188" y="6"/>
                      </a:lnTo>
                      <a:lnTo>
                        <a:pt x="191" y="6"/>
                      </a:lnTo>
                      <a:lnTo>
                        <a:pt x="193" y="5"/>
                      </a:lnTo>
                      <a:lnTo>
                        <a:pt x="196" y="5"/>
                      </a:lnTo>
                      <a:lnTo>
                        <a:pt x="199" y="5"/>
                      </a:lnTo>
                      <a:lnTo>
                        <a:pt x="202" y="4"/>
                      </a:lnTo>
                      <a:lnTo>
                        <a:pt x="205" y="4"/>
                      </a:lnTo>
                      <a:lnTo>
                        <a:pt x="208" y="4"/>
                      </a:lnTo>
                      <a:lnTo>
                        <a:pt x="211" y="3"/>
                      </a:lnTo>
                      <a:lnTo>
                        <a:pt x="213" y="3"/>
                      </a:lnTo>
                      <a:lnTo>
                        <a:pt x="216" y="3"/>
                      </a:lnTo>
                      <a:lnTo>
                        <a:pt x="219" y="3"/>
                      </a:lnTo>
                      <a:lnTo>
                        <a:pt x="222" y="2"/>
                      </a:lnTo>
                      <a:lnTo>
                        <a:pt x="225" y="2"/>
                      </a:lnTo>
                      <a:lnTo>
                        <a:pt x="228" y="2"/>
                      </a:lnTo>
                      <a:lnTo>
                        <a:pt x="231" y="2"/>
                      </a:lnTo>
                      <a:lnTo>
                        <a:pt x="233" y="1"/>
                      </a:lnTo>
                      <a:lnTo>
                        <a:pt x="236" y="1"/>
                      </a:lnTo>
                      <a:lnTo>
                        <a:pt x="239" y="1"/>
                      </a:lnTo>
                      <a:lnTo>
                        <a:pt x="242" y="1"/>
                      </a:lnTo>
                      <a:lnTo>
                        <a:pt x="245" y="1"/>
                      </a:lnTo>
                      <a:lnTo>
                        <a:pt x="248" y="1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6" y="1"/>
                      </a:lnTo>
                      <a:lnTo>
                        <a:pt x="259" y="0"/>
                      </a:lnTo>
                      <a:lnTo>
                        <a:pt x="262" y="0"/>
                      </a:lnTo>
                      <a:lnTo>
                        <a:pt x="265" y="0"/>
                      </a:lnTo>
                      <a:lnTo>
                        <a:pt x="268" y="0"/>
                      </a:lnTo>
                      <a:lnTo>
                        <a:pt x="270" y="0"/>
                      </a:lnTo>
                      <a:lnTo>
                        <a:pt x="273" y="0"/>
                      </a:lnTo>
                      <a:lnTo>
                        <a:pt x="276" y="0"/>
                      </a:lnTo>
                      <a:lnTo>
                        <a:pt x="279" y="0"/>
                      </a:lnTo>
                      <a:lnTo>
                        <a:pt x="282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3" y="0"/>
                      </a:lnTo>
                      <a:lnTo>
                        <a:pt x="296" y="0"/>
                      </a:lnTo>
                      <a:lnTo>
                        <a:pt x="299" y="0"/>
                      </a:lnTo>
                      <a:lnTo>
                        <a:pt x="302" y="0"/>
                      </a:lnTo>
                      <a:lnTo>
                        <a:pt x="305" y="0"/>
                      </a:lnTo>
                      <a:lnTo>
                        <a:pt x="308" y="0"/>
                      </a:lnTo>
                      <a:lnTo>
                        <a:pt x="310" y="0"/>
                      </a:lnTo>
                      <a:lnTo>
                        <a:pt x="313" y="0"/>
                      </a:lnTo>
                      <a:lnTo>
                        <a:pt x="316" y="0"/>
                      </a:lnTo>
                      <a:lnTo>
                        <a:pt x="319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8" y="0"/>
                      </a:lnTo>
                      <a:lnTo>
                        <a:pt x="330" y="0"/>
                      </a:lnTo>
                      <a:lnTo>
                        <a:pt x="333" y="1"/>
                      </a:lnTo>
                      <a:lnTo>
                        <a:pt x="336" y="1"/>
                      </a:lnTo>
                      <a:lnTo>
                        <a:pt x="339" y="1"/>
                      </a:lnTo>
                      <a:lnTo>
                        <a:pt x="342" y="1"/>
                      </a:lnTo>
                      <a:lnTo>
                        <a:pt x="345" y="1"/>
                      </a:lnTo>
                      <a:lnTo>
                        <a:pt x="348" y="1"/>
                      </a:lnTo>
                      <a:lnTo>
                        <a:pt x="350" y="1"/>
                      </a:lnTo>
                      <a:lnTo>
                        <a:pt x="353" y="1"/>
                      </a:lnTo>
                      <a:lnTo>
                        <a:pt x="356" y="2"/>
                      </a:lnTo>
                      <a:lnTo>
                        <a:pt x="359" y="2"/>
                      </a:lnTo>
                      <a:lnTo>
                        <a:pt x="362" y="2"/>
                      </a:lnTo>
                      <a:lnTo>
                        <a:pt x="365" y="2"/>
                      </a:lnTo>
                      <a:lnTo>
                        <a:pt x="368" y="2"/>
                      </a:lnTo>
                      <a:lnTo>
                        <a:pt x="370" y="3"/>
                      </a:lnTo>
                      <a:lnTo>
                        <a:pt x="373" y="3"/>
                      </a:lnTo>
                      <a:lnTo>
                        <a:pt x="376" y="3"/>
                      </a:lnTo>
                      <a:lnTo>
                        <a:pt x="379" y="4"/>
                      </a:lnTo>
                      <a:lnTo>
                        <a:pt x="382" y="4"/>
                      </a:lnTo>
                      <a:lnTo>
                        <a:pt x="385" y="4"/>
                      </a:lnTo>
                      <a:lnTo>
                        <a:pt x="388" y="4"/>
                      </a:lnTo>
                      <a:lnTo>
                        <a:pt x="390" y="5"/>
                      </a:lnTo>
                      <a:lnTo>
                        <a:pt x="393" y="5"/>
                      </a:lnTo>
                      <a:lnTo>
                        <a:pt x="396" y="6"/>
                      </a:lnTo>
                      <a:lnTo>
                        <a:pt x="399" y="6"/>
                      </a:lnTo>
                      <a:lnTo>
                        <a:pt x="402" y="6"/>
                      </a:lnTo>
                      <a:lnTo>
                        <a:pt x="405" y="7"/>
                      </a:lnTo>
                      <a:lnTo>
                        <a:pt x="407" y="7"/>
                      </a:lnTo>
                      <a:lnTo>
                        <a:pt x="410" y="8"/>
                      </a:lnTo>
                      <a:lnTo>
                        <a:pt x="413" y="8"/>
                      </a:lnTo>
                      <a:lnTo>
                        <a:pt x="416" y="9"/>
                      </a:lnTo>
                      <a:lnTo>
                        <a:pt x="419" y="9"/>
                      </a:lnTo>
                      <a:lnTo>
                        <a:pt x="422" y="10"/>
                      </a:lnTo>
                      <a:lnTo>
                        <a:pt x="425" y="10"/>
                      </a:lnTo>
                      <a:lnTo>
                        <a:pt x="427" y="11"/>
                      </a:lnTo>
                      <a:lnTo>
                        <a:pt x="430" y="11"/>
                      </a:lnTo>
                      <a:lnTo>
                        <a:pt x="433" y="12"/>
                      </a:lnTo>
                      <a:lnTo>
                        <a:pt x="436" y="13"/>
                      </a:lnTo>
                      <a:lnTo>
                        <a:pt x="439" y="13"/>
                      </a:lnTo>
                      <a:lnTo>
                        <a:pt x="442" y="14"/>
                      </a:lnTo>
                      <a:lnTo>
                        <a:pt x="445" y="15"/>
                      </a:lnTo>
                      <a:lnTo>
                        <a:pt x="447" y="15"/>
                      </a:lnTo>
                      <a:lnTo>
                        <a:pt x="450" y="16"/>
                      </a:lnTo>
                      <a:lnTo>
                        <a:pt x="453" y="17"/>
                      </a:lnTo>
                      <a:lnTo>
                        <a:pt x="456" y="18"/>
                      </a:lnTo>
                      <a:lnTo>
                        <a:pt x="459" y="19"/>
                      </a:lnTo>
                      <a:lnTo>
                        <a:pt x="462" y="20"/>
                      </a:lnTo>
                      <a:lnTo>
                        <a:pt x="465" y="21"/>
                      </a:lnTo>
                      <a:lnTo>
                        <a:pt x="467" y="22"/>
                      </a:lnTo>
                      <a:lnTo>
                        <a:pt x="470" y="24"/>
                      </a:lnTo>
                      <a:lnTo>
                        <a:pt x="473" y="25"/>
                      </a:lnTo>
                      <a:lnTo>
                        <a:pt x="476" y="26"/>
                      </a:lnTo>
                      <a:lnTo>
                        <a:pt x="479" y="27"/>
                      </a:lnTo>
                      <a:lnTo>
                        <a:pt x="482" y="29"/>
                      </a:lnTo>
                      <a:lnTo>
                        <a:pt x="485" y="30"/>
                      </a:lnTo>
                      <a:lnTo>
                        <a:pt x="487" y="32"/>
                      </a:lnTo>
                      <a:lnTo>
                        <a:pt x="490" y="34"/>
                      </a:lnTo>
                      <a:lnTo>
                        <a:pt x="493" y="35"/>
                      </a:lnTo>
                      <a:lnTo>
                        <a:pt x="496" y="37"/>
                      </a:lnTo>
                      <a:lnTo>
                        <a:pt x="499" y="39"/>
                      </a:lnTo>
                      <a:lnTo>
                        <a:pt x="502" y="41"/>
                      </a:lnTo>
                      <a:lnTo>
                        <a:pt x="505" y="44"/>
                      </a:lnTo>
                      <a:lnTo>
                        <a:pt x="507" y="46"/>
                      </a:lnTo>
                      <a:lnTo>
                        <a:pt x="510" y="49"/>
                      </a:lnTo>
                      <a:lnTo>
                        <a:pt x="513" y="52"/>
                      </a:lnTo>
                      <a:lnTo>
                        <a:pt x="516" y="55"/>
                      </a:lnTo>
                      <a:lnTo>
                        <a:pt x="519" y="58"/>
                      </a:lnTo>
                      <a:lnTo>
                        <a:pt x="522" y="62"/>
                      </a:lnTo>
                      <a:lnTo>
                        <a:pt x="525" y="66"/>
                      </a:lnTo>
                      <a:lnTo>
                        <a:pt x="527" y="70"/>
                      </a:lnTo>
                      <a:lnTo>
                        <a:pt x="530" y="75"/>
                      </a:lnTo>
                      <a:lnTo>
                        <a:pt x="533" y="80"/>
                      </a:lnTo>
                      <a:lnTo>
                        <a:pt x="536" y="86"/>
                      </a:lnTo>
                      <a:lnTo>
                        <a:pt x="539" y="92"/>
                      </a:lnTo>
                      <a:lnTo>
                        <a:pt x="542" y="99"/>
                      </a:lnTo>
                      <a:lnTo>
                        <a:pt x="544" y="107"/>
                      </a:lnTo>
                      <a:lnTo>
                        <a:pt x="547" y="116"/>
                      </a:lnTo>
                      <a:lnTo>
                        <a:pt x="550" y="126"/>
                      </a:lnTo>
                      <a:lnTo>
                        <a:pt x="553" y="138"/>
                      </a:lnTo>
                      <a:lnTo>
                        <a:pt x="556" y="151"/>
                      </a:lnTo>
                      <a:lnTo>
                        <a:pt x="559" y="167"/>
                      </a:lnTo>
                      <a:lnTo>
                        <a:pt x="562" y="185"/>
                      </a:lnTo>
                      <a:lnTo>
                        <a:pt x="564" y="208"/>
                      </a:lnTo>
                      <a:lnTo>
                        <a:pt x="565" y="213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1" name="Line 83"/>
                <p:cNvSpPr>
                  <a:spLocks noChangeShapeType="1"/>
                </p:cNvSpPr>
                <p:nvPr/>
              </p:nvSpPr>
              <p:spPr bwMode="auto">
                <a:xfrm>
                  <a:off x="14003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2" name="Freeform 84"/>
                <p:cNvSpPr>
                  <a:spLocks/>
                </p:cNvSpPr>
                <p:nvPr/>
              </p:nvSpPr>
              <p:spPr bwMode="auto">
                <a:xfrm>
                  <a:off x="14116" y="16114"/>
                  <a:ext cx="957" cy="891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8" y="58"/>
                    </a:cxn>
                    <a:cxn ang="0">
                      <a:pos x="14" y="85"/>
                    </a:cxn>
                    <a:cxn ang="0">
                      <a:pos x="20" y="105"/>
                    </a:cxn>
                    <a:cxn ang="0">
                      <a:pos x="25" y="120"/>
                    </a:cxn>
                    <a:cxn ang="0">
                      <a:pos x="31" y="133"/>
                    </a:cxn>
                    <a:cxn ang="0">
                      <a:pos x="37" y="143"/>
                    </a:cxn>
                    <a:cxn ang="0">
                      <a:pos x="43" y="152"/>
                    </a:cxn>
                    <a:cxn ang="0">
                      <a:pos x="48" y="159"/>
                    </a:cxn>
                    <a:cxn ang="0">
                      <a:pos x="54" y="165"/>
                    </a:cxn>
                    <a:cxn ang="0">
                      <a:pos x="60" y="170"/>
                    </a:cxn>
                    <a:cxn ang="0">
                      <a:pos x="65" y="175"/>
                    </a:cxn>
                    <a:cxn ang="0">
                      <a:pos x="71" y="179"/>
                    </a:cxn>
                    <a:cxn ang="0">
                      <a:pos x="77" y="183"/>
                    </a:cxn>
                    <a:cxn ang="0">
                      <a:pos x="82" y="186"/>
                    </a:cxn>
                    <a:cxn ang="0">
                      <a:pos x="88" y="189"/>
                    </a:cxn>
                    <a:cxn ang="0">
                      <a:pos x="94" y="192"/>
                    </a:cxn>
                    <a:cxn ang="0">
                      <a:pos x="100" y="194"/>
                    </a:cxn>
                    <a:cxn ang="0">
                      <a:pos x="105" y="196"/>
                    </a:cxn>
                    <a:cxn ang="0">
                      <a:pos x="111" y="199"/>
                    </a:cxn>
                    <a:cxn ang="0">
                      <a:pos x="117" y="200"/>
                    </a:cxn>
                    <a:cxn ang="0">
                      <a:pos x="122" y="202"/>
                    </a:cxn>
                    <a:cxn ang="0">
                      <a:pos x="128" y="204"/>
                    </a:cxn>
                    <a:cxn ang="0">
                      <a:pos x="134" y="205"/>
                    </a:cxn>
                    <a:cxn ang="0">
                      <a:pos x="140" y="206"/>
                    </a:cxn>
                    <a:cxn ang="0">
                      <a:pos x="145" y="208"/>
                    </a:cxn>
                    <a:cxn ang="0">
                      <a:pos x="151" y="209"/>
                    </a:cxn>
                    <a:cxn ang="0">
                      <a:pos x="157" y="210"/>
                    </a:cxn>
                    <a:cxn ang="0">
                      <a:pos x="162" y="211"/>
                    </a:cxn>
                    <a:cxn ang="0">
                      <a:pos x="168" y="212"/>
                    </a:cxn>
                    <a:cxn ang="0">
                      <a:pos x="174" y="213"/>
                    </a:cxn>
                    <a:cxn ang="0">
                      <a:pos x="180" y="214"/>
                    </a:cxn>
                    <a:cxn ang="0">
                      <a:pos x="185" y="214"/>
                    </a:cxn>
                    <a:cxn ang="0">
                      <a:pos x="191" y="215"/>
                    </a:cxn>
                    <a:cxn ang="0">
                      <a:pos x="197" y="216"/>
                    </a:cxn>
                    <a:cxn ang="0">
                      <a:pos x="202" y="217"/>
                    </a:cxn>
                    <a:cxn ang="0">
                      <a:pos x="208" y="217"/>
                    </a:cxn>
                    <a:cxn ang="0">
                      <a:pos x="214" y="218"/>
                    </a:cxn>
                    <a:cxn ang="0">
                      <a:pos x="219" y="219"/>
                    </a:cxn>
                    <a:cxn ang="0">
                      <a:pos x="225" y="219"/>
                    </a:cxn>
                    <a:cxn ang="0">
                      <a:pos x="231" y="220"/>
                    </a:cxn>
                    <a:cxn ang="0">
                      <a:pos x="237" y="220"/>
                    </a:cxn>
                  </a:cxnLst>
                  <a:rect l="0" t="0" r="r" b="b"/>
                  <a:pathLst>
                    <a:path w="237" h="220">
                      <a:moveTo>
                        <a:pt x="0" y="0"/>
                      </a:moveTo>
                      <a:lnTo>
                        <a:pt x="3" y="21"/>
                      </a:lnTo>
                      <a:lnTo>
                        <a:pt x="5" y="41"/>
                      </a:lnTo>
                      <a:lnTo>
                        <a:pt x="8" y="58"/>
                      </a:lnTo>
                      <a:lnTo>
                        <a:pt x="11" y="72"/>
                      </a:lnTo>
                      <a:lnTo>
                        <a:pt x="14" y="85"/>
                      </a:lnTo>
                      <a:lnTo>
                        <a:pt x="17" y="95"/>
                      </a:lnTo>
                      <a:lnTo>
                        <a:pt x="20" y="105"/>
                      </a:lnTo>
                      <a:lnTo>
                        <a:pt x="23" y="113"/>
                      </a:lnTo>
                      <a:lnTo>
                        <a:pt x="25" y="120"/>
                      </a:lnTo>
                      <a:lnTo>
                        <a:pt x="28" y="127"/>
                      </a:lnTo>
                      <a:lnTo>
                        <a:pt x="31" y="133"/>
                      </a:lnTo>
                      <a:lnTo>
                        <a:pt x="34" y="138"/>
                      </a:lnTo>
                      <a:lnTo>
                        <a:pt x="37" y="143"/>
                      </a:lnTo>
                      <a:lnTo>
                        <a:pt x="40" y="147"/>
                      </a:lnTo>
                      <a:lnTo>
                        <a:pt x="43" y="152"/>
                      </a:lnTo>
                      <a:lnTo>
                        <a:pt x="45" y="155"/>
                      </a:lnTo>
                      <a:lnTo>
                        <a:pt x="48" y="159"/>
                      </a:lnTo>
                      <a:lnTo>
                        <a:pt x="51" y="162"/>
                      </a:lnTo>
                      <a:lnTo>
                        <a:pt x="54" y="165"/>
                      </a:lnTo>
                      <a:lnTo>
                        <a:pt x="57" y="168"/>
                      </a:lnTo>
                      <a:lnTo>
                        <a:pt x="60" y="170"/>
                      </a:lnTo>
                      <a:lnTo>
                        <a:pt x="62" y="173"/>
                      </a:lnTo>
                      <a:lnTo>
                        <a:pt x="65" y="175"/>
                      </a:lnTo>
                      <a:lnTo>
                        <a:pt x="68" y="177"/>
                      </a:lnTo>
                      <a:lnTo>
                        <a:pt x="71" y="179"/>
                      </a:lnTo>
                      <a:lnTo>
                        <a:pt x="74" y="181"/>
                      </a:lnTo>
                      <a:lnTo>
                        <a:pt x="77" y="183"/>
                      </a:lnTo>
                      <a:lnTo>
                        <a:pt x="80" y="185"/>
                      </a:lnTo>
                      <a:lnTo>
                        <a:pt x="82" y="186"/>
                      </a:lnTo>
                      <a:lnTo>
                        <a:pt x="85" y="188"/>
                      </a:lnTo>
                      <a:lnTo>
                        <a:pt x="88" y="189"/>
                      </a:lnTo>
                      <a:lnTo>
                        <a:pt x="91" y="191"/>
                      </a:lnTo>
                      <a:lnTo>
                        <a:pt x="94" y="192"/>
                      </a:lnTo>
                      <a:lnTo>
                        <a:pt x="97" y="193"/>
                      </a:lnTo>
                      <a:lnTo>
                        <a:pt x="100" y="194"/>
                      </a:lnTo>
                      <a:lnTo>
                        <a:pt x="102" y="196"/>
                      </a:lnTo>
                      <a:lnTo>
                        <a:pt x="105" y="196"/>
                      </a:lnTo>
                      <a:lnTo>
                        <a:pt x="108" y="197"/>
                      </a:lnTo>
                      <a:lnTo>
                        <a:pt x="111" y="199"/>
                      </a:lnTo>
                      <a:lnTo>
                        <a:pt x="114" y="200"/>
                      </a:lnTo>
                      <a:lnTo>
                        <a:pt x="117" y="200"/>
                      </a:lnTo>
                      <a:lnTo>
                        <a:pt x="120" y="201"/>
                      </a:lnTo>
                      <a:lnTo>
                        <a:pt x="122" y="202"/>
                      </a:lnTo>
                      <a:lnTo>
                        <a:pt x="125" y="203"/>
                      </a:lnTo>
                      <a:lnTo>
                        <a:pt x="128" y="204"/>
                      </a:lnTo>
                      <a:lnTo>
                        <a:pt x="131" y="204"/>
                      </a:lnTo>
                      <a:lnTo>
                        <a:pt x="134" y="205"/>
                      </a:lnTo>
                      <a:lnTo>
                        <a:pt x="137" y="206"/>
                      </a:lnTo>
                      <a:lnTo>
                        <a:pt x="140" y="206"/>
                      </a:lnTo>
                      <a:lnTo>
                        <a:pt x="142" y="207"/>
                      </a:lnTo>
                      <a:lnTo>
                        <a:pt x="145" y="208"/>
                      </a:lnTo>
                      <a:lnTo>
                        <a:pt x="148" y="208"/>
                      </a:lnTo>
                      <a:lnTo>
                        <a:pt x="151" y="209"/>
                      </a:lnTo>
                      <a:lnTo>
                        <a:pt x="154" y="210"/>
                      </a:lnTo>
                      <a:lnTo>
                        <a:pt x="157" y="210"/>
                      </a:lnTo>
                      <a:lnTo>
                        <a:pt x="160" y="210"/>
                      </a:lnTo>
                      <a:lnTo>
                        <a:pt x="162" y="211"/>
                      </a:lnTo>
                      <a:lnTo>
                        <a:pt x="165" y="212"/>
                      </a:lnTo>
                      <a:lnTo>
                        <a:pt x="168" y="212"/>
                      </a:lnTo>
                      <a:lnTo>
                        <a:pt x="171" y="212"/>
                      </a:lnTo>
                      <a:lnTo>
                        <a:pt x="174" y="213"/>
                      </a:lnTo>
                      <a:lnTo>
                        <a:pt x="177" y="213"/>
                      </a:lnTo>
                      <a:lnTo>
                        <a:pt x="180" y="214"/>
                      </a:lnTo>
                      <a:lnTo>
                        <a:pt x="182" y="214"/>
                      </a:lnTo>
                      <a:lnTo>
                        <a:pt x="185" y="214"/>
                      </a:lnTo>
                      <a:lnTo>
                        <a:pt x="188" y="215"/>
                      </a:lnTo>
                      <a:lnTo>
                        <a:pt x="191" y="215"/>
                      </a:lnTo>
                      <a:lnTo>
                        <a:pt x="194" y="216"/>
                      </a:lnTo>
                      <a:lnTo>
                        <a:pt x="197" y="216"/>
                      </a:lnTo>
                      <a:lnTo>
                        <a:pt x="200" y="216"/>
                      </a:lnTo>
                      <a:lnTo>
                        <a:pt x="202" y="217"/>
                      </a:lnTo>
                      <a:lnTo>
                        <a:pt x="205" y="217"/>
                      </a:lnTo>
                      <a:lnTo>
                        <a:pt x="208" y="217"/>
                      </a:lnTo>
                      <a:lnTo>
                        <a:pt x="211" y="218"/>
                      </a:lnTo>
                      <a:lnTo>
                        <a:pt x="214" y="218"/>
                      </a:lnTo>
                      <a:lnTo>
                        <a:pt x="217" y="218"/>
                      </a:lnTo>
                      <a:lnTo>
                        <a:pt x="219" y="219"/>
                      </a:lnTo>
                      <a:lnTo>
                        <a:pt x="222" y="219"/>
                      </a:lnTo>
                      <a:lnTo>
                        <a:pt x="225" y="219"/>
                      </a:lnTo>
                      <a:lnTo>
                        <a:pt x="228" y="219"/>
                      </a:lnTo>
                      <a:lnTo>
                        <a:pt x="231" y="220"/>
                      </a:lnTo>
                      <a:lnTo>
                        <a:pt x="234" y="220"/>
                      </a:lnTo>
                      <a:lnTo>
                        <a:pt x="237" y="22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3" name="Freeform 85"/>
                <p:cNvSpPr>
                  <a:spLocks/>
                </p:cNvSpPr>
                <p:nvPr/>
              </p:nvSpPr>
              <p:spPr bwMode="auto">
                <a:xfrm>
                  <a:off x="10461" y="17098"/>
                  <a:ext cx="965" cy="10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8" y="1"/>
                    </a:cxn>
                    <a:cxn ang="0">
                      <a:pos x="14" y="1"/>
                    </a:cxn>
                    <a:cxn ang="0">
                      <a:pos x="20" y="1"/>
                    </a:cxn>
                    <a:cxn ang="0">
                      <a:pos x="26" y="2"/>
                    </a:cxn>
                    <a:cxn ang="0">
                      <a:pos x="31" y="2"/>
                    </a:cxn>
                    <a:cxn ang="0">
                      <a:pos x="37" y="2"/>
                    </a:cxn>
                    <a:cxn ang="0">
                      <a:pos x="43" y="3"/>
                    </a:cxn>
                    <a:cxn ang="0">
                      <a:pos x="48" y="3"/>
                    </a:cxn>
                    <a:cxn ang="0">
                      <a:pos x="54" y="3"/>
                    </a:cxn>
                    <a:cxn ang="0">
                      <a:pos x="60" y="4"/>
                    </a:cxn>
                    <a:cxn ang="0">
                      <a:pos x="66" y="4"/>
                    </a:cxn>
                    <a:cxn ang="0">
                      <a:pos x="71" y="5"/>
                    </a:cxn>
                    <a:cxn ang="0">
                      <a:pos x="77" y="6"/>
                    </a:cxn>
                    <a:cxn ang="0">
                      <a:pos x="83" y="6"/>
                    </a:cxn>
                    <a:cxn ang="0">
                      <a:pos x="88" y="7"/>
                    </a:cxn>
                    <a:cxn ang="0">
                      <a:pos x="94" y="7"/>
                    </a:cxn>
                    <a:cxn ang="0">
                      <a:pos x="100" y="8"/>
                    </a:cxn>
                    <a:cxn ang="0">
                      <a:pos x="105" y="9"/>
                    </a:cxn>
                    <a:cxn ang="0">
                      <a:pos x="111" y="10"/>
                    </a:cxn>
                    <a:cxn ang="0">
                      <a:pos x="117" y="11"/>
                    </a:cxn>
                    <a:cxn ang="0">
                      <a:pos x="123" y="12"/>
                    </a:cxn>
                    <a:cxn ang="0">
                      <a:pos x="128" y="14"/>
                    </a:cxn>
                    <a:cxn ang="0">
                      <a:pos x="134" y="15"/>
                    </a:cxn>
                    <a:cxn ang="0">
                      <a:pos x="140" y="16"/>
                    </a:cxn>
                    <a:cxn ang="0">
                      <a:pos x="145" y="18"/>
                    </a:cxn>
                    <a:cxn ang="0">
                      <a:pos x="151" y="20"/>
                    </a:cxn>
                    <a:cxn ang="0">
                      <a:pos x="157" y="22"/>
                    </a:cxn>
                    <a:cxn ang="0">
                      <a:pos x="163" y="24"/>
                    </a:cxn>
                    <a:cxn ang="0">
                      <a:pos x="168" y="27"/>
                    </a:cxn>
                    <a:cxn ang="0">
                      <a:pos x="174" y="30"/>
                    </a:cxn>
                    <a:cxn ang="0">
                      <a:pos x="180" y="34"/>
                    </a:cxn>
                    <a:cxn ang="0">
                      <a:pos x="185" y="38"/>
                    </a:cxn>
                    <a:cxn ang="0">
                      <a:pos x="191" y="43"/>
                    </a:cxn>
                    <a:cxn ang="0">
                      <a:pos x="197" y="50"/>
                    </a:cxn>
                    <a:cxn ang="0">
                      <a:pos x="203" y="57"/>
                    </a:cxn>
                    <a:cxn ang="0">
                      <a:pos x="208" y="67"/>
                    </a:cxn>
                    <a:cxn ang="0">
                      <a:pos x="214" y="79"/>
                    </a:cxn>
                    <a:cxn ang="0">
                      <a:pos x="220" y="96"/>
                    </a:cxn>
                    <a:cxn ang="0">
                      <a:pos x="225" y="119"/>
                    </a:cxn>
                    <a:cxn ang="0">
                      <a:pos x="231" y="154"/>
                    </a:cxn>
                    <a:cxn ang="0">
                      <a:pos x="237" y="213"/>
                    </a:cxn>
                  </a:cxnLst>
                  <a:rect l="0" t="0" r="r" b="b"/>
                  <a:pathLst>
                    <a:path w="239" h="25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1" y="1"/>
                      </a:lnTo>
                      <a:lnTo>
                        <a:pt x="14" y="1"/>
                      </a:lnTo>
                      <a:lnTo>
                        <a:pt x="17" y="1"/>
                      </a:lnTo>
                      <a:lnTo>
                        <a:pt x="20" y="1"/>
                      </a:lnTo>
                      <a:lnTo>
                        <a:pt x="23" y="1"/>
                      </a:lnTo>
                      <a:lnTo>
                        <a:pt x="26" y="2"/>
                      </a:lnTo>
                      <a:lnTo>
                        <a:pt x="28" y="2"/>
                      </a:lnTo>
                      <a:lnTo>
                        <a:pt x="31" y="2"/>
                      </a:lnTo>
                      <a:lnTo>
                        <a:pt x="34" y="2"/>
                      </a:lnTo>
                      <a:lnTo>
                        <a:pt x="37" y="2"/>
                      </a:lnTo>
                      <a:lnTo>
                        <a:pt x="40" y="2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8" y="3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7" y="4"/>
                      </a:lnTo>
                      <a:lnTo>
                        <a:pt x="60" y="4"/>
                      </a:lnTo>
                      <a:lnTo>
                        <a:pt x="63" y="4"/>
                      </a:lnTo>
                      <a:lnTo>
                        <a:pt x="66" y="4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4" y="5"/>
                      </a:lnTo>
                      <a:lnTo>
                        <a:pt x="77" y="6"/>
                      </a:lnTo>
                      <a:lnTo>
                        <a:pt x="80" y="6"/>
                      </a:lnTo>
                      <a:lnTo>
                        <a:pt x="83" y="6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91" y="7"/>
                      </a:lnTo>
                      <a:lnTo>
                        <a:pt x="94" y="7"/>
                      </a:lnTo>
                      <a:lnTo>
                        <a:pt x="97" y="8"/>
                      </a:lnTo>
                      <a:lnTo>
                        <a:pt x="100" y="8"/>
                      </a:lnTo>
                      <a:lnTo>
                        <a:pt x="103" y="9"/>
                      </a:lnTo>
                      <a:lnTo>
                        <a:pt x="105" y="9"/>
                      </a:lnTo>
                      <a:lnTo>
                        <a:pt x="108" y="10"/>
                      </a:lnTo>
                      <a:lnTo>
                        <a:pt x="111" y="10"/>
                      </a:lnTo>
                      <a:lnTo>
                        <a:pt x="114" y="11"/>
                      </a:lnTo>
                      <a:lnTo>
                        <a:pt x="117" y="11"/>
                      </a:lnTo>
                      <a:lnTo>
                        <a:pt x="120" y="12"/>
                      </a:lnTo>
                      <a:lnTo>
                        <a:pt x="123" y="12"/>
                      </a:lnTo>
                      <a:lnTo>
                        <a:pt x="125" y="13"/>
                      </a:lnTo>
                      <a:lnTo>
                        <a:pt x="128" y="14"/>
                      </a:lnTo>
                      <a:lnTo>
                        <a:pt x="131" y="14"/>
                      </a:lnTo>
                      <a:lnTo>
                        <a:pt x="134" y="15"/>
                      </a:lnTo>
                      <a:lnTo>
                        <a:pt x="137" y="16"/>
                      </a:lnTo>
                      <a:lnTo>
                        <a:pt x="140" y="16"/>
                      </a:lnTo>
                      <a:lnTo>
                        <a:pt x="143" y="17"/>
                      </a:lnTo>
                      <a:lnTo>
                        <a:pt x="145" y="18"/>
                      </a:lnTo>
                      <a:lnTo>
                        <a:pt x="148" y="19"/>
                      </a:lnTo>
                      <a:lnTo>
                        <a:pt x="151" y="20"/>
                      </a:lnTo>
                      <a:lnTo>
                        <a:pt x="154" y="21"/>
                      </a:lnTo>
                      <a:lnTo>
                        <a:pt x="157" y="22"/>
                      </a:lnTo>
                      <a:lnTo>
                        <a:pt x="160" y="23"/>
                      </a:lnTo>
                      <a:lnTo>
                        <a:pt x="163" y="24"/>
                      </a:lnTo>
                      <a:lnTo>
                        <a:pt x="165" y="26"/>
                      </a:lnTo>
                      <a:lnTo>
                        <a:pt x="168" y="27"/>
                      </a:lnTo>
                      <a:lnTo>
                        <a:pt x="171" y="29"/>
                      </a:lnTo>
                      <a:lnTo>
                        <a:pt x="174" y="30"/>
                      </a:lnTo>
                      <a:lnTo>
                        <a:pt x="177" y="32"/>
                      </a:lnTo>
                      <a:lnTo>
                        <a:pt x="180" y="34"/>
                      </a:lnTo>
                      <a:lnTo>
                        <a:pt x="183" y="36"/>
                      </a:lnTo>
                      <a:lnTo>
                        <a:pt x="185" y="38"/>
                      </a:lnTo>
                      <a:lnTo>
                        <a:pt x="188" y="41"/>
                      </a:lnTo>
                      <a:lnTo>
                        <a:pt x="191" y="43"/>
                      </a:lnTo>
                      <a:lnTo>
                        <a:pt x="194" y="47"/>
                      </a:lnTo>
                      <a:lnTo>
                        <a:pt x="197" y="50"/>
                      </a:lnTo>
                      <a:lnTo>
                        <a:pt x="200" y="53"/>
                      </a:lnTo>
                      <a:lnTo>
                        <a:pt x="203" y="57"/>
                      </a:lnTo>
                      <a:lnTo>
                        <a:pt x="205" y="62"/>
                      </a:lnTo>
                      <a:lnTo>
                        <a:pt x="208" y="67"/>
                      </a:lnTo>
                      <a:lnTo>
                        <a:pt x="211" y="73"/>
                      </a:lnTo>
                      <a:lnTo>
                        <a:pt x="214" y="79"/>
                      </a:lnTo>
                      <a:lnTo>
                        <a:pt x="217" y="87"/>
                      </a:lnTo>
                      <a:lnTo>
                        <a:pt x="220" y="96"/>
                      </a:lnTo>
                      <a:lnTo>
                        <a:pt x="223" y="107"/>
                      </a:lnTo>
                      <a:lnTo>
                        <a:pt x="225" y="119"/>
                      </a:lnTo>
                      <a:lnTo>
                        <a:pt x="228" y="135"/>
                      </a:lnTo>
                      <a:lnTo>
                        <a:pt x="231" y="154"/>
                      </a:lnTo>
                      <a:lnTo>
                        <a:pt x="234" y="180"/>
                      </a:lnTo>
                      <a:lnTo>
                        <a:pt x="237" y="213"/>
                      </a:lnTo>
                      <a:lnTo>
                        <a:pt x="239" y="254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4" name="Freeform 86"/>
                <p:cNvSpPr>
                  <a:spLocks/>
                </p:cNvSpPr>
                <p:nvPr/>
              </p:nvSpPr>
              <p:spPr bwMode="auto">
                <a:xfrm>
                  <a:off x="11564" y="16114"/>
                  <a:ext cx="1276" cy="717"/>
                </a:xfrm>
                <a:custGeom>
                  <a:avLst/>
                  <a:gdLst/>
                  <a:ahLst/>
                  <a:cxnLst>
                    <a:cxn ang="0">
                      <a:pos x="1" y="15"/>
                    </a:cxn>
                    <a:cxn ang="0">
                      <a:pos x="7" y="60"/>
                    </a:cxn>
                    <a:cxn ang="0">
                      <a:pos x="12" y="88"/>
                    </a:cxn>
                    <a:cxn ang="0">
                      <a:pos x="18" y="107"/>
                    </a:cxn>
                    <a:cxn ang="0">
                      <a:pos x="24" y="121"/>
                    </a:cxn>
                    <a:cxn ang="0">
                      <a:pos x="29" y="132"/>
                    </a:cxn>
                    <a:cxn ang="0">
                      <a:pos x="35" y="141"/>
                    </a:cxn>
                    <a:cxn ang="0">
                      <a:pos x="41" y="147"/>
                    </a:cxn>
                    <a:cxn ang="0">
                      <a:pos x="47" y="152"/>
                    </a:cxn>
                    <a:cxn ang="0">
                      <a:pos x="52" y="157"/>
                    </a:cxn>
                    <a:cxn ang="0">
                      <a:pos x="58" y="161"/>
                    </a:cxn>
                    <a:cxn ang="0">
                      <a:pos x="64" y="164"/>
                    </a:cxn>
                    <a:cxn ang="0">
                      <a:pos x="69" y="166"/>
                    </a:cxn>
                    <a:cxn ang="0">
                      <a:pos x="75" y="168"/>
                    </a:cxn>
                    <a:cxn ang="0">
                      <a:pos x="81" y="170"/>
                    </a:cxn>
                    <a:cxn ang="0">
                      <a:pos x="87" y="172"/>
                    </a:cxn>
                    <a:cxn ang="0">
                      <a:pos x="92" y="173"/>
                    </a:cxn>
                    <a:cxn ang="0">
                      <a:pos x="98" y="174"/>
                    </a:cxn>
                    <a:cxn ang="0">
                      <a:pos x="104" y="175"/>
                    </a:cxn>
                    <a:cxn ang="0">
                      <a:pos x="109" y="176"/>
                    </a:cxn>
                    <a:cxn ang="0">
                      <a:pos x="115" y="176"/>
                    </a:cxn>
                    <a:cxn ang="0">
                      <a:pos x="121" y="176"/>
                    </a:cxn>
                    <a:cxn ang="0">
                      <a:pos x="126" y="177"/>
                    </a:cxn>
                    <a:cxn ang="0">
                      <a:pos x="132" y="177"/>
                    </a:cxn>
                    <a:cxn ang="0">
                      <a:pos x="138" y="177"/>
                    </a:cxn>
                    <a:cxn ang="0">
                      <a:pos x="144" y="176"/>
                    </a:cxn>
                    <a:cxn ang="0">
                      <a:pos x="149" y="176"/>
                    </a:cxn>
                    <a:cxn ang="0">
                      <a:pos x="155" y="176"/>
                    </a:cxn>
                    <a:cxn ang="0">
                      <a:pos x="161" y="175"/>
                    </a:cxn>
                    <a:cxn ang="0">
                      <a:pos x="166" y="174"/>
                    </a:cxn>
                    <a:cxn ang="0">
                      <a:pos x="172" y="173"/>
                    </a:cxn>
                    <a:cxn ang="0">
                      <a:pos x="178" y="172"/>
                    </a:cxn>
                    <a:cxn ang="0">
                      <a:pos x="184" y="171"/>
                    </a:cxn>
                    <a:cxn ang="0">
                      <a:pos x="189" y="170"/>
                    </a:cxn>
                    <a:cxn ang="0">
                      <a:pos x="195" y="169"/>
                    </a:cxn>
                    <a:cxn ang="0">
                      <a:pos x="201" y="167"/>
                    </a:cxn>
                    <a:cxn ang="0">
                      <a:pos x="206" y="165"/>
                    </a:cxn>
                    <a:cxn ang="0">
                      <a:pos x="212" y="163"/>
                    </a:cxn>
                    <a:cxn ang="0">
                      <a:pos x="218" y="161"/>
                    </a:cxn>
                    <a:cxn ang="0">
                      <a:pos x="224" y="158"/>
                    </a:cxn>
                    <a:cxn ang="0">
                      <a:pos x="229" y="155"/>
                    </a:cxn>
                    <a:cxn ang="0">
                      <a:pos x="235" y="152"/>
                    </a:cxn>
                    <a:cxn ang="0">
                      <a:pos x="241" y="149"/>
                    </a:cxn>
                    <a:cxn ang="0">
                      <a:pos x="246" y="145"/>
                    </a:cxn>
                    <a:cxn ang="0">
                      <a:pos x="252" y="140"/>
                    </a:cxn>
                    <a:cxn ang="0">
                      <a:pos x="258" y="135"/>
                    </a:cxn>
                    <a:cxn ang="0">
                      <a:pos x="263" y="130"/>
                    </a:cxn>
                    <a:cxn ang="0">
                      <a:pos x="269" y="123"/>
                    </a:cxn>
                    <a:cxn ang="0">
                      <a:pos x="275" y="115"/>
                    </a:cxn>
                    <a:cxn ang="0">
                      <a:pos x="281" y="107"/>
                    </a:cxn>
                    <a:cxn ang="0">
                      <a:pos x="286" y="97"/>
                    </a:cxn>
                    <a:cxn ang="0">
                      <a:pos x="292" y="85"/>
                    </a:cxn>
                    <a:cxn ang="0">
                      <a:pos x="298" y="70"/>
                    </a:cxn>
                    <a:cxn ang="0">
                      <a:pos x="303" y="53"/>
                    </a:cxn>
                    <a:cxn ang="0">
                      <a:pos x="309" y="32"/>
                    </a:cxn>
                    <a:cxn ang="0">
                      <a:pos x="315" y="5"/>
                    </a:cxn>
                  </a:cxnLst>
                  <a:rect l="0" t="0" r="r" b="b"/>
                  <a:pathLst>
                    <a:path w="316" h="177">
                      <a:moveTo>
                        <a:pt x="0" y="0"/>
                      </a:moveTo>
                      <a:lnTo>
                        <a:pt x="1" y="15"/>
                      </a:lnTo>
                      <a:lnTo>
                        <a:pt x="4" y="40"/>
                      </a:lnTo>
                      <a:lnTo>
                        <a:pt x="7" y="60"/>
                      </a:lnTo>
                      <a:lnTo>
                        <a:pt x="9" y="75"/>
                      </a:lnTo>
                      <a:lnTo>
                        <a:pt x="12" y="88"/>
                      </a:lnTo>
                      <a:lnTo>
                        <a:pt x="15" y="98"/>
                      </a:lnTo>
                      <a:lnTo>
                        <a:pt x="18" y="107"/>
                      </a:lnTo>
                      <a:lnTo>
                        <a:pt x="21" y="115"/>
                      </a:lnTo>
                      <a:lnTo>
                        <a:pt x="24" y="121"/>
                      </a:lnTo>
                      <a:lnTo>
                        <a:pt x="27" y="127"/>
                      </a:lnTo>
                      <a:lnTo>
                        <a:pt x="29" y="132"/>
                      </a:lnTo>
                      <a:lnTo>
                        <a:pt x="32" y="137"/>
                      </a:lnTo>
                      <a:lnTo>
                        <a:pt x="35" y="141"/>
                      </a:lnTo>
                      <a:lnTo>
                        <a:pt x="38" y="144"/>
                      </a:lnTo>
                      <a:lnTo>
                        <a:pt x="41" y="147"/>
                      </a:lnTo>
                      <a:lnTo>
                        <a:pt x="44" y="150"/>
                      </a:lnTo>
                      <a:lnTo>
                        <a:pt x="47" y="152"/>
                      </a:lnTo>
                      <a:lnTo>
                        <a:pt x="49" y="155"/>
                      </a:lnTo>
                      <a:lnTo>
                        <a:pt x="52" y="157"/>
                      </a:lnTo>
                      <a:lnTo>
                        <a:pt x="55" y="159"/>
                      </a:lnTo>
                      <a:lnTo>
                        <a:pt x="58" y="161"/>
                      </a:lnTo>
                      <a:lnTo>
                        <a:pt x="61" y="162"/>
                      </a:lnTo>
                      <a:lnTo>
                        <a:pt x="64" y="164"/>
                      </a:lnTo>
                      <a:lnTo>
                        <a:pt x="67" y="165"/>
                      </a:lnTo>
                      <a:lnTo>
                        <a:pt x="69" y="166"/>
                      </a:lnTo>
                      <a:lnTo>
                        <a:pt x="72" y="167"/>
                      </a:lnTo>
                      <a:lnTo>
                        <a:pt x="75" y="168"/>
                      </a:lnTo>
                      <a:lnTo>
                        <a:pt x="78" y="169"/>
                      </a:lnTo>
                      <a:lnTo>
                        <a:pt x="81" y="170"/>
                      </a:lnTo>
                      <a:lnTo>
                        <a:pt x="84" y="171"/>
                      </a:lnTo>
                      <a:lnTo>
                        <a:pt x="87" y="172"/>
                      </a:lnTo>
                      <a:lnTo>
                        <a:pt x="89" y="172"/>
                      </a:lnTo>
                      <a:lnTo>
                        <a:pt x="92" y="173"/>
                      </a:lnTo>
                      <a:lnTo>
                        <a:pt x="95" y="174"/>
                      </a:lnTo>
                      <a:lnTo>
                        <a:pt x="98" y="174"/>
                      </a:lnTo>
                      <a:lnTo>
                        <a:pt x="101" y="174"/>
                      </a:lnTo>
                      <a:lnTo>
                        <a:pt x="104" y="175"/>
                      </a:lnTo>
                      <a:lnTo>
                        <a:pt x="107" y="175"/>
                      </a:lnTo>
                      <a:lnTo>
                        <a:pt x="109" y="176"/>
                      </a:lnTo>
                      <a:lnTo>
                        <a:pt x="112" y="176"/>
                      </a:lnTo>
                      <a:lnTo>
                        <a:pt x="115" y="176"/>
                      </a:lnTo>
                      <a:lnTo>
                        <a:pt x="118" y="176"/>
                      </a:lnTo>
                      <a:lnTo>
                        <a:pt x="121" y="176"/>
                      </a:lnTo>
                      <a:lnTo>
                        <a:pt x="124" y="177"/>
                      </a:lnTo>
                      <a:lnTo>
                        <a:pt x="126" y="177"/>
                      </a:lnTo>
                      <a:lnTo>
                        <a:pt x="129" y="177"/>
                      </a:lnTo>
                      <a:lnTo>
                        <a:pt x="132" y="177"/>
                      </a:lnTo>
                      <a:lnTo>
                        <a:pt x="135" y="177"/>
                      </a:lnTo>
                      <a:lnTo>
                        <a:pt x="138" y="177"/>
                      </a:lnTo>
                      <a:lnTo>
                        <a:pt x="141" y="176"/>
                      </a:lnTo>
                      <a:lnTo>
                        <a:pt x="144" y="176"/>
                      </a:lnTo>
                      <a:lnTo>
                        <a:pt x="146" y="176"/>
                      </a:lnTo>
                      <a:lnTo>
                        <a:pt x="149" y="176"/>
                      </a:lnTo>
                      <a:lnTo>
                        <a:pt x="152" y="176"/>
                      </a:lnTo>
                      <a:lnTo>
                        <a:pt x="155" y="176"/>
                      </a:lnTo>
                      <a:lnTo>
                        <a:pt x="158" y="175"/>
                      </a:lnTo>
                      <a:lnTo>
                        <a:pt x="161" y="175"/>
                      </a:lnTo>
                      <a:lnTo>
                        <a:pt x="164" y="175"/>
                      </a:lnTo>
                      <a:lnTo>
                        <a:pt x="166" y="174"/>
                      </a:lnTo>
                      <a:lnTo>
                        <a:pt x="169" y="174"/>
                      </a:lnTo>
                      <a:lnTo>
                        <a:pt x="172" y="173"/>
                      </a:lnTo>
                      <a:lnTo>
                        <a:pt x="175" y="173"/>
                      </a:lnTo>
                      <a:lnTo>
                        <a:pt x="178" y="172"/>
                      </a:lnTo>
                      <a:lnTo>
                        <a:pt x="181" y="172"/>
                      </a:lnTo>
                      <a:lnTo>
                        <a:pt x="184" y="171"/>
                      </a:lnTo>
                      <a:lnTo>
                        <a:pt x="186" y="171"/>
                      </a:lnTo>
                      <a:lnTo>
                        <a:pt x="189" y="170"/>
                      </a:lnTo>
                      <a:lnTo>
                        <a:pt x="192" y="169"/>
                      </a:lnTo>
                      <a:lnTo>
                        <a:pt x="195" y="169"/>
                      </a:lnTo>
                      <a:lnTo>
                        <a:pt x="198" y="168"/>
                      </a:lnTo>
                      <a:lnTo>
                        <a:pt x="201" y="167"/>
                      </a:lnTo>
                      <a:lnTo>
                        <a:pt x="204" y="166"/>
                      </a:lnTo>
                      <a:lnTo>
                        <a:pt x="206" y="165"/>
                      </a:lnTo>
                      <a:lnTo>
                        <a:pt x="209" y="164"/>
                      </a:lnTo>
                      <a:lnTo>
                        <a:pt x="212" y="163"/>
                      </a:lnTo>
                      <a:lnTo>
                        <a:pt x="215" y="162"/>
                      </a:lnTo>
                      <a:lnTo>
                        <a:pt x="218" y="161"/>
                      </a:lnTo>
                      <a:lnTo>
                        <a:pt x="221" y="160"/>
                      </a:lnTo>
                      <a:lnTo>
                        <a:pt x="224" y="158"/>
                      </a:lnTo>
                      <a:lnTo>
                        <a:pt x="226" y="157"/>
                      </a:lnTo>
                      <a:lnTo>
                        <a:pt x="229" y="155"/>
                      </a:lnTo>
                      <a:lnTo>
                        <a:pt x="232" y="154"/>
                      </a:lnTo>
                      <a:lnTo>
                        <a:pt x="235" y="152"/>
                      </a:lnTo>
                      <a:lnTo>
                        <a:pt x="238" y="150"/>
                      </a:lnTo>
                      <a:lnTo>
                        <a:pt x="241" y="149"/>
                      </a:lnTo>
                      <a:lnTo>
                        <a:pt x="244" y="147"/>
                      </a:lnTo>
                      <a:lnTo>
                        <a:pt x="246" y="145"/>
                      </a:lnTo>
                      <a:lnTo>
                        <a:pt x="249" y="143"/>
                      </a:lnTo>
                      <a:lnTo>
                        <a:pt x="252" y="140"/>
                      </a:lnTo>
                      <a:lnTo>
                        <a:pt x="255" y="138"/>
                      </a:lnTo>
                      <a:lnTo>
                        <a:pt x="258" y="135"/>
                      </a:lnTo>
                      <a:lnTo>
                        <a:pt x="261" y="132"/>
                      </a:lnTo>
                      <a:lnTo>
                        <a:pt x="263" y="130"/>
                      </a:lnTo>
                      <a:lnTo>
                        <a:pt x="266" y="126"/>
                      </a:lnTo>
                      <a:lnTo>
                        <a:pt x="269" y="123"/>
                      </a:lnTo>
                      <a:lnTo>
                        <a:pt x="272" y="119"/>
                      </a:lnTo>
                      <a:lnTo>
                        <a:pt x="275" y="115"/>
                      </a:lnTo>
                      <a:lnTo>
                        <a:pt x="278" y="111"/>
                      </a:lnTo>
                      <a:lnTo>
                        <a:pt x="281" y="107"/>
                      </a:lnTo>
                      <a:lnTo>
                        <a:pt x="283" y="102"/>
                      </a:lnTo>
                      <a:lnTo>
                        <a:pt x="286" y="97"/>
                      </a:lnTo>
                      <a:lnTo>
                        <a:pt x="289" y="91"/>
                      </a:lnTo>
                      <a:lnTo>
                        <a:pt x="292" y="85"/>
                      </a:lnTo>
                      <a:lnTo>
                        <a:pt x="295" y="78"/>
                      </a:lnTo>
                      <a:lnTo>
                        <a:pt x="298" y="70"/>
                      </a:lnTo>
                      <a:lnTo>
                        <a:pt x="301" y="62"/>
                      </a:lnTo>
                      <a:lnTo>
                        <a:pt x="303" y="53"/>
                      </a:lnTo>
                      <a:lnTo>
                        <a:pt x="306" y="43"/>
                      </a:lnTo>
                      <a:lnTo>
                        <a:pt x="309" y="32"/>
                      </a:lnTo>
                      <a:lnTo>
                        <a:pt x="312" y="19"/>
                      </a:lnTo>
                      <a:lnTo>
                        <a:pt x="315" y="5"/>
                      </a:lnTo>
                      <a:lnTo>
                        <a:pt x="316" y="0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5" name="Line 87"/>
                <p:cNvSpPr>
                  <a:spLocks noChangeShapeType="1"/>
                </p:cNvSpPr>
                <p:nvPr/>
              </p:nvSpPr>
              <p:spPr bwMode="auto">
                <a:xfrm>
                  <a:off x="13013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6" name="Freeform 88"/>
                <p:cNvSpPr>
                  <a:spLocks/>
                </p:cNvSpPr>
                <p:nvPr/>
              </p:nvSpPr>
              <p:spPr bwMode="auto">
                <a:xfrm>
                  <a:off x="13199" y="17608"/>
                  <a:ext cx="683" cy="518"/>
                </a:xfrm>
                <a:custGeom>
                  <a:avLst/>
                  <a:gdLst/>
                  <a:ahLst/>
                  <a:cxnLst>
                    <a:cxn ang="0">
                      <a:pos x="0" y="128"/>
                    </a:cxn>
                    <a:cxn ang="0">
                      <a:pos x="1" y="121"/>
                    </a:cxn>
                    <a:cxn ang="0">
                      <a:pos x="4" y="109"/>
                    </a:cxn>
                    <a:cxn ang="0">
                      <a:pos x="7" y="98"/>
                    </a:cxn>
                    <a:cxn ang="0">
                      <a:pos x="10" y="88"/>
                    </a:cxn>
                    <a:cxn ang="0">
                      <a:pos x="13" y="79"/>
                    </a:cxn>
                    <a:cxn ang="0">
                      <a:pos x="15" y="71"/>
                    </a:cxn>
                    <a:cxn ang="0">
                      <a:pos x="18" y="63"/>
                    </a:cxn>
                    <a:cxn ang="0">
                      <a:pos x="21" y="57"/>
                    </a:cxn>
                    <a:cxn ang="0">
                      <a:pos x="24" y="51"/>
                    </a:cxn>
                    <a:cxn ang="0">
                      <a:pos x="27" y="46"/>
                    </a:cxn>
                    <a:cxn ang="0">
                      <a:pos x="30" y="41"/>
                    </a:cxn>
                    <a:cxn ang="0">
                      <a:pos x="33" y="36"/>
                    </a:cxn>
                    <a:cxn ang="0">
                      <a:pos x="35" y="32"/>
                    </a:cxn>
                    <a:cxn ang="0">
                      <a:pos x="38" y="28"/>
                    </a:cxn>
                    <a:cxn ang="0">
                      <a:pos x="41" y="25"/>
                    </a:cxn>
                    <a:cxn ang="0">
                      <a:pos x="44" y="22"/>
                    </a:cxn>
                    <a:cxn ang="0">
                      <a:pos x="47" y="19"/>
                    </a:cxn>
                    <a:cxn ang="0">
                      <a:pos x="50" y="17"/>
                    </a:cxn>
                    <a:cxn ang="0">
                      <a:pos x="53" y="14"/>
                    </a:cxn>
                    <a:cxn ang="0">
                      <a:pos x="55" y="12"/>
                    </a:cxn>
                    <a:cxn ang="0">
                      <a:pos x="58" y="10"/>
                    </a:cxn>
                    <a:cxn ang="0">
                      <a:pos x="61" y="8"/>
                    </a:cxn>
                    <a:cxn ang="0">
                      <a:pos x="64" y="7"/>
                    </a:cxn>
                    <a:cxn ang="0">
                      <a:pos x="67" y="5"/>
                    </a:cxn>
                    <a:cxn ang="0">
                      <a:pos x="70" y="4"/>
                    </a:cxn>
                    <a:cxn ang="0">
                      <a:pos x="73" y="3"/>
                    </a:cxn>
                    <a:cxn ang="0">
                      <a:pos x="75" y="2"/>
                    </a:cxn>
                    <a:cxn ang="0">
                      <a:pos x="78" y="1"/>
                    </a:cxn>
                    <a:cxn ang="0">
                      <a:pos x="81" y="1"/>
                    </a:cxn>
                    <a:cxn ang="0">
                      <a:pos x="84" y="1"/>
                    </a:cxn>
                    <a:cxn ang="0">
                      <a:pos x="87" y="0"/>
                    </a:cxn>
                    <a:cxn ang="0">
                      <a:pos x="90" y="0"/>
                    </a:cxn>
                    <a:cxn ang="0">
                      <a:pos x="93" y="0"/>
                    </a:cxn>
                    <a:cxn ang="0">
                      <a:pos x="95" y="0"/>
                    </a:cxn>
                    <a:cxn ang="0">
                      <a:pos x="98" y="1"/>
                    </a:cxn>
                    <a:cxn ang="0">
                      <a:pos x="101" y="1"/>
                    </a:cxn>
                    <a:cxn ang="0">
                      <a:pos x="104" y="2"/>
                    </a:cxn>
                    <a:cxn ang="0">
                      <a:pos x="107" y="2"/>
                    </a:cxn>
                    <a:cxn ang="0">
                      <a:pos x="110" y="3"/>
                    </a:cxn>
                    <a:cxn ang="0">
                      <a:pos x="113" y="5"/>
                    </a:cxn>
                    <a:cxn ang="0">
                      <a:pos x="115" y="6"/>
                    </a:cxn>
                    <a:cxn ang="0">
                      <a:pos x="118" y="8"/>
                    </a:cxn>
                    <a:cxn ang="0">
                      <a:pos x="121" y="10"/>
                    </a:cxn>
                    <a:cxn ang="0">
                      <a:pos x="124" y="12"/>
                    </a:cxn>
                    <a:cxn ang="0">
                      <a:pos x="127" y="14"/>
                    </a:cxn>
                    <a:cxn ang="0">
                      <a:pos x="130" y="17"/>
                    </a:cxn>
                    <a:cxn ang="0">
                      <a:pos x="133" y="20"/>
                    </a:cxn>
                    <a:cxn ang="0">
                      <a:pos x="135" y="23"/>
                    </a:cxn>
                    <a:cxn ang="0">
                      <a:pos x="138" y="27"/>
                    </a:cxn>
                    <a:cxn ang="0">
                      <a:pos x="141" y="32"/>
                    </a:cxn>
                    <a:cxn ang="0">
                      <a:pos x="144" y="36"/>
                    </a:cxn>
                    <a:cxn ang="0">
                      <a:pos x="147" y="42"/>
                    </a:cxn>
                    <a:cxn ang="0">
                      <a:pos x="150" y="48"/>
                    </a:cxn>
                    <a:cxn ang="0">
                      <a:pos x="152" y="55"/>
                    </a:cxn>
                    <a:cxn ang="0">
                      <a:pos x="155" y="64"/>
                    </a:cxn>
                    <a:cxn ang="0">
                      <a:pos x="158" y="73"/>
                    </a:cxn>
                    <a:cxn ang="0">
                      <a:pos x="161" y="84"/>
                    </a:cxn>
                    <a:cxn ang="0">
                      <a:pos x="164" y="97"/>
                    </a:cxn>
                    <a:cxn ang="0">
                      <a:pos x="167" y="112"/>
                    </a:cxn>
                    <a:cxn ang="0">
                      <a:pos x="169" y="128"/>
                    </a:cxn>
                  </a:cxnLst>
                  <a:rect l="0" t="0" r="r" b="b"/>
                  <a:pathLst>
                    <a:path w="169" h="128">
                      <a:moveTo>
                        <a:pt x="0" y="128"/>
                      </a:moveTo>
                      <a:lnTo>
                        <a:pt x="1" y="121"/>
                      </a:lnTo>
                      <a:lnTo>
                        <a:pt x="4" y="109"/>
                      </a:lnTo>
                      <a:lnTo>
                        <a:pt x="7" y="98"/>
                      </a:lnTo>
                      <a:lnTo>
                        <a:pt x="10" y="88"/>
                      </a:lnTo>
                      <a:lnTo>
                        <a:pt x="13" y="79"/>
                      </a:lnTo>
                      <a:lnTo>
                        <a:pt x="15" y="71"/>
                      </a:lnTo>
                      <a:lnTo>
                        <a:pt x="18" y="63"/>
                      </a:lnTo>
                      <a:lnTo>
                        <a:pt x="21" y="57"/>
                      </a:lnTo>
                      <a:lnTo>
                        <a:pt x="24" y="51"/>
                      </a:lnTo>
                      <a:lnTo>
                        <a:pt x="27" y="46"/>
                      </a:lnTo>
                      <a:lnTo>
                        <a:pt x="30" y="41"/>
                      </a:lnTo>
                      <a:lnTo>
                        <a:pt x="33" y="36"/>
                      </a:lnTo>
                      <a:lnTo>
                        <a:pt x="35" y="32"/>
                      </a:lnTo>
                      <a:lnTo>
                        <a:pt x="38" y="28"/>
                      </a:lnTo>
                      <a:lnTo>
                        <a:pt x="41" y="25"/>
                      </a:lnTo>
                      <a:lnTo>
                        <a:pt x="44" y="22"/>
                      </a:lnTo>
                      <a:lnTo>
                        <a:pt x="47" y="19"/>
                      </a:lnTo>
                      <a:lnTo>
                        <a:pt x="50" y="17"/>
                      </a:lnTo>
                      <a:lnTo>
                        <a:pt x="53" y="14"/>
                      </a:lnTo>
                      <a:lnTo>
                        <a:pt x="55" y="12"/>
                      </a:lnTo>
                      <a:lnTo>
                        <a:pt x="58" y="10"/>
                      </a:lnTo>
                      <a:lnTo>
                        <a:pt x="61" y="8"/>
                      </a:lnTo>
                      <a:lnTo>
                        <a:pt x="64" y="7"/>
                      </a:lnTo>
                      <a:lnTo>
                        <a:pt x="67" y="5"/>
                      </a:lnTo>
                      <a:lnTo>
                        <a:pt x="70" y="4"/>
                      </a:lnTo>
                      <a:lnTo>
                        <a:pt x="73" y="3"/>
                      </a:lnTo>
                      <a:lnTo>
                        <a:pt x="75" y="2"/>
                      </a:lnTo>
                      <a:lnTo>
                        <a:pt x="78" y="1"/>
                      </a:lnTo>
                      <a:lnTo>
                        <a:pt x="81" y="1"/>
                      </a:lnTo>
                      <a:lnTo>
                        <a:pt x="84" y="1"/>
                      </a:lnTo>
                      <a:lnTo>
                        <a:pt x="87" y="0"/>
                      </a:lnTo>
                      <a:lnTo>
                        <a:pt x="90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8" y="1"/>
                      </a:lnTo>
                      <a:lnTo>
                        <a:pt x="101" y="1"/>
                      </a:lnTo>
                      <a:lnTo>
                        <a:pt x="104" y="2"/>
                      </a:lnTo>
                      <a:lnTo>
                        <a:pt x="107" y="2"/>
                      </a:lnTo>
                      <a:lnTo>
                        <a:pt x="110" y="3"/>
                      </a:lnTo>
                      <a:lnTo>
                        <a:pt x="113" y="5"/>
                      </a:lnTo>
                      <a:lnTo>
                        <a:pt x="115" y="6"/>
                      </a:lnTo>
                      <a:lnTo>
                        <a:pt x="118" y="8"/>
                      </a:lnTo>
                      <a:lnTo>
                        <a:pt x="121" y="10"/>
                      </a:lnTo>
                      <a:lnTo>
                        <a:pt x="124" y="12"/>
                      </a:lnTo>
                      <a:lnTo>
                        <a:pt x="127" y="14"/>
                      </a:lnTo>
                      <a:lnTo>
                        <a:pt x="130" y="17"/>
                      </a:lnTo>
                      <a:lnTo>
                        <a:pt x="133" y="20"/>
                      </a:lnTo>
                      <a:lnTo>
                        <a:pt x="135" y="23"/>
                      </a:lnTo>
                      <a:lnTo>
                        <a:pt x="138" y="27"/>
                      </a:lnTo>
                      <a:lnTo>
                        <a:pt x="141" y="32"/>
                      </a:lnTo>
                      <a:lnTo>
                        <a:pt x="144" y="36"/>
                      </a:lnTo>
                      <a:lnTo>
                        <a:pt x="147" y="42"/>
                      </a:lnTo>
                      <a:lnTo>
                        <a:pt x="150" y="48"/>
                      </a:lnTo>
                      <a:lnTo>
                        <a:pt x="152" y="55"/>
                      </a:lnTo>
                      <a:lnTo>
                        <a:pt x="155" y="64"/>
                      </a:lnTo>
                      <a:lnTo>
                        <a:pt x="158" y="73"/>
                      </a:lnTo>
                      <a:lnTo>
                        <a:pt x="161" y="84"/>
                      </a:lnTo>
                      <a:lnTo>
                        <a:pt x="164" y="97"/>
                      </a:lnTo>
                      <a:lnTo>
                        <a:pt x="167" y="112"/>
                      </a:lnTo>
                      <a:lnTo>
                        <a:pt x="169" y="128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7" name="Freeform 89"/>
                <p:cNvSpPr>
                  <a:spLocks/>
                </p:cNvSpPr>
                <p:nvPr/>
              </p:nvSpPr>
              <p:spPr bwMode="auto">
                <a:xfrm>
                  <a:off x="14108" y="16114"/>
                  <a:ext cx="965" cy="923"/>
                </a:xfrm>
                <a:custGeom>
                  <a:avLst/>
                  <a:gdLst/>
                  <a:ahLst/>
                  <a:cxnLst>
                    <a:cxn ang="0">
                      <a:pos x="2" y="18"/>
                    </a:cxn>
                    <a:cxn ang="0">
                      <a:pos x="7" y="62"/>
                    </a:cxn>
                    <a:cxn ang="0">
                      <a:pos x="13" y="92"/>
                    </a:cxn>
                    <a:cxn ang="0">
                      <a:pos x="19" y="115"/>
                    </a:cxn>
                    <a:cxn ang="0">
                      <a:pos x="25" y="132"/>
                    </a:cxn>
                    <a:cxn ang="0">
                      <a:pos x="30" y="145"/>
                    </a:cxn>
                    <a:cxn ang="0">
                      <a:pos x="36" y="156"/>
                    </a:cxn>
                    <a:cxn ang="0">
                      <a:pos x="42" y="165"/>
                    </a:cxn>
                    <a:cxn ang="0">
                      <a:pos x="47" y="172"/>
                    </a:cxn>
                    <a:cxn ang="0">
                      <a:pos x="53" y="178"/>
                    </a:cxn>
                    <a:cxn ang="0">
                      <a:pos x="59" y="184"/>
                    </a:cxn>
                    <a:cxn ang="0">
                      <a:pos x="64" y="188"/>
                    </a:cxn>
                    <a:cxn ang="0">
                      <a:pos x="70" y="192"/>
                    </a:cxn>
                    <a:cxn ang="0">
                      <a:pos x="76" y="196"/>
                    </a:cxn>
                    <a:cxn ang="0">
                      <a:pos x="82" y="199"/>
                    </a:cxn>
                    <a:cxn ang="0">
                      <a:pos x="87" y="202"/>
                    </a:cxn>
                    <a:cxn ang="0">
                      <a:pos x="93" y="204"/>
                    </a:cxn>
                    <a:cxn ang="0">
                      <a:pos x="99" y="206"/>
                    </a:cxn>
                    <a:cxn ang="0">
                      <a:pos x="104" y="208"/>
                    </a:cxn>
                    <a:cxn ang="0">
                      <a:pos x="110" y="210"/>
                    </a:cxn>
                    <a:cxn ang="0">
                      <a:pos x="116" y="212"/>
                    </a:cxn>
                    <a:cxn ang="0">
                      <a:pos x="122" y="213"/>
                    </a:cxn>
                    <a:cxn ang="0">
                      <a:pos x="127" y="214"/>
                    </a:cxn>
                    <a:cxn ang="0">
                      <a:pos x="133" y="216"/>
                    </a:cxn>
                    <a:cxn ang="0">
                      <a:pos x="139" y="217"/>
                    </a:cxn>
                    <a:cxn ang="0">
                      <a:pos x="144" y="218"/>
                    </a:cxn>
                    <a:cxn ang="0">
                      <a:pos x="150" y="219"/>
                    </a:cxn>
                    <a:cxn ang="0">
                      <a:pos x="156" y="220"/>
                    </a:cxn>
                    <a:cxn ang="0">
                      <a:pos x="162" y="221"/>
                    </a:cxn>
                    <a:cxn ang="0">
                      <a:pos x="167" y="222"/>
                    </a:cxn>
                    <a:cxn ang="0">
                      <a:pos x="173" y="222"/>
                    </a:cxn>
                    <a:cxn ang="0">
                      <a:pos x="179" y="223"/>
                    </a:cxn>
                    <a:cxn ang="0">
                      <a:pos x="184" y="223"/>
                    </a:cxn>
                    <a:cxn ang="0">
                      <a:pos x="190" y="224"/>
                    </a:cxn>
                    <a:cxn ang="0">
                      <a:pos x="196" y="225"/>
                    </a:cxn>
                    <a:cxn ang="0">
                      <a:pos x="202" y="225"/>
                    </a:cxn>
                    <a:cxn ang="0">
                      <a:pos x="207" y="226"/>
                    </a:cxn>
                    <a:cxn ang="0">
                      <a:pos x="213" y="226"/>
                    </a:cxn>
                    <a:cxn ang="0">
                      <a:pos x="219" y="227"/>
                    </a:cxn>
                    <a:cxn ang="0">
                      <a:pos x="224" y="227"/>
                    </a:cxn>
                    <a:cxn ang="0">
                      <a:pos x="230" y="227"/>
                    </a:cxn>
                    <a:cxn ang="0">
                      <a:pos x="236" y="228"/>
                    </a:cxn>
                  </a:cxnLst>
                  <a:rect l="0" t="0" r="r" b="b"/>
                  <a:pathLst>
                    <a:path w="239" h="228">
                      <a:moveTo>
                        <a:pt x="0" y="0"/>
                      </a:moveTo>
                      <a:lnTo>
                        <a:pt x="2" y="18"/>
                      </a:lnTo>
                      <a:lnTo>
                        <a:pt x="5" y="42"/>
                      </a:lnTo>
                      <a:lnTo>
                        <a:pt x="7" y="62"/>
                      </a:lnTo>
                      <a:lnTo>
                        <a:pt x="10" y="78"/>
                      </a:lnTo>
                      <a:lnTo>
                        <a:pt x="13" y="92"/>
                      </a:lnTo>
                      <a:lnTo>
                        <a:pt x="16" y="104"/>
                      </a:lnTo>
                      <a:lnTo>
                        <a:pt x="19" y="115"/>
                      </a:lnTo>
                      <a:lnTo>
                        <a:pt x="22" y="124"/>
                      </a:lnTo>
                      <a:lnTo>
                        <a:pt x="25" y="132"/>
                      </a:lnTo>
                      <a:lnTo>
                        <a:pt x="27" y="139"/>
                      </a:lnTo>
                      <a:lnTo>
                        <a:pt x="30" y="145"/>
                      </a:lnTo>
                      <a:lnTo>
                        <a:pt x="33" y="151"/>
                      </a:lnTo>
                      <a:lnTo>
                        <a:pt x="36" y="156"/>
                      </a:lnTo>
                      <a:lnTo>
                        <a:pt x="39" y="161"/>
                      </a:lnTo>
                      <a:lnTo>
                        <a:pt x="42" y="165"/>
                      </a:lnTo>
                      <a:lnTo>
                        <a:pt x="45" y="169"/>
                      </a:lnTo>
                      <a:lnTo>
                        <a:pt x="47" y="172"/>
                      </a:lnTo>
                      <a:lnTo>
                        <a:pt x="50" y="175"/>
                      </a:lnTo>
                      <a:lnTo>
                        <a:pt x="53" y="178"/>
                      </a:lnTo>
                      <a:lnTo>
                        <a:pt x="56" y="181"/>
                      </a:lnTo>
                      <a:lnTo>
                        <a:pt x="59" y="184"/>
                      </a:lnTo>
                      <a:lnTo>
                        <a:pt x="62" y="186"/>
                      </a:lnTo>
                      <a:lnTo>
                        <a:pt x="64" y="188"/>
                      </a:lnTo>
                      <a:lnTo>
                        <a:pt x="67" y="190"/>
                      </a:lnTo>
                      <a:lnTo>
                        <a:pt x="70" y="192"/>
                      </a:lnTo>
                      <a:lnTo>
                        <a:pt x="73" y="194"/>
                      </a:lnTo>
                      <a:lnTo>
                        <a:pt x="76" y="196"/>
                      </a:lnTo>
                      <a:lnTo>
                        <a:pt x="79" y="197"/>
                      </a:lnTo>
                      <a:lnTo>
                        <a:pt x="82" y="199"/>
                      </a:lnTo>
                      <a:lnTo>
                        <a:pt x="84" y="200"/>
                      </a:lnTo>
                      <a:lnTo>
                        <a:pt x="87" y="202"/>
                      </a:lnTo>
                      <a:lnTo>
                        <a:pt x="90" y="203"/>
                      </a:lnTo>
                      <a:lnTo>
                        <a:pt x="93" y="204"/>
                      </a:lnTo>
                      <a:lnTo>
                        <a:pt x="96" y="205"/>
                      </a:lnTo>
                      <a:lnTo>
                        <a:pt x="99" y="206"/>
                      </a:lnTo>
                      <a:lnTo>
                        <a:pt x="102" y="207"/>
                      </a:lnTo>
                      <a:lnTo>
                        <a:pt x="104" y="208"/>
                      </a:lnTo>
                      <a:lnTo>
                        <a:pt x="107" y="209"/>
                      </a:lnTo>
                      <a:lnTo>
                        <a:pt x="110" y="210"/>
                      </a:lnTo>
                      <a:lnTo>
                        <a:pt x="113" y="211"/>
                      </a:lnTo>
                      <a:lnTo>
                        <a:pt x="116" y="212"/>
                      </a:lnTo>
                      <a:lnTo>
                        <a:pt x="119" y="213"/>
                      </a:lnTo>
                      <a:lnTo>
                        <a:pt x="122" y="213"/>
                      </a:lnTo>
                      <a:lnTo>
                        <a:pt x="124" y="214"/>
                      </a:lnTo>
                      <a:lnTo>
                        <a:pt x="127" y="214"/>
                      </a:lnTo>
                      <a:lnTo>
                        <a:pt x="130" y="215"/>
                      </a:lnTo>
                      <a:lnTo>
                        <a:pt x="133" y="216"/>
                      </a:lnTo>
                      <a:lnTo>
                        <a:pt x="136" y="216"/>
                      </a:lnTo>
                      <a:lnTo>
                        <a:pt x="139" y="217"/>
                      </a:lnTo>
                      <a:lnTo>
                        <a:pt x="142" y="218"/>
                      </a:lnTo>
                      <a:lnTo>
                        <a:pt x="144" y="218"/>
                      </a:lnTo>
                      <a:lnTo>
                        <a:pt x="147" y="219"/>
                      </a:lnTo>
                      <a:lnTo>
                        <a:pt x="150" y="219"/>
                      </a:lnTo>
                      <a:lnTo>
                        <a:pt x="153" y="219"/>
                      </a:lnTo>
                      <a:lnTo>
                        <a:pt x="156" y="220"/>
                      </a:lnTo>
                      <a:lnTo>
                        <a:pt x="159" y="220"/>
                      </a:lnTo>
                      <a:lnTo>
                        <a:pt x="162" y="221"/>
                      </a:lnTo>
                      <a:lnTo>
                        <a:pt x="164" y="221"/>
                      </a:lnTo>
                      <a:lnTo>
                        <a:pt x="167" y="222"/>
                      </a:lnTo>
                      <a:lnTo>
                        <a:pt x="170" y="222"/>
                      </a:lnTo>
                      <a:lnTo>
                        <a:pt x="173" y="222"/>
                      </a:lnTo>
                      <a:lnTo>
                        <a:pt x="176" y="223"/>
                      </a:lnTo>
                      <a:lnTo>
                        <a:pt x="179" y="223"/>
                      </a:lnTo>
                      <a:lnTo>
                        <a:pt x="182" y="223"/>
                      </a:lnTo>
                      <a:lnTo>
                        <a:pt x="184" y="223"/>
                      </a:lnTo>
                      <a:lnTo>
                        <a:pt x="187" y="224"/>
                      </a:lnTo>
                      <a:lnTo>
                        <a:pt x="190" y="224"/>
                      </a:lnTo>
                      <a:lnTo>
                        <a:pt x="193" y="224"/>
                      </a:lnTo>
                      <a:lnTo>
                        <a:pt x="196" y="225"/>
                      </a:lnTo>
                      <a:lnTo>
                        <a:pt x="199" y="225"/>
                      </a:lnTo>
                      <a:lnTo>
                        <a:pt x="202" y="225"/>
                      </a:lnTo>
                      <a:lnTo>
                        <a:pt x="204" y="225"/>
                      </a:lnTo>
                      <a:lnTo>
                        <a:pt x="207" y="226"/>
                      </a:lnTo>
                      <a:lnTo>
                        <a:pt x="210" y="226"/>
                      </a:lnTo>
                      <a:lnTo>
                        <a:pt x="213" y="226"/>
                      </a:lnTo>
                      <a:lnTo>
                        <a:pt x="216" y="226"/>
                      </a:lnTo>
                      <a:lnTo>
                        <a:pt x="219" y="227"/>
                      </a:lnTo>
                      <a:lnTo>
                        <a:pt x="221" y="227"/>
                      </a:lnTo>
                      <a:lnTo>
                        <a:pt x="224" y="227"/>
                      </a:lnTo>
                      <a:lnTo>
                        <a:pt x="227" y="227"/>
                      </a:lnTo>
                      <a:lnTo>
                        <a:pt x="230" y="227"/>
                      </a:lnTo>
                      <a:lnTo>
                        <a:pt x="233" y="227"/>
                      </a:lnTo>
                      <a:lnTo>
                        <a:pt x="236" y="228"/>
                      </a:lnTo>
                      <a:lnTo>
                        <a:pt x="239" y="228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8" name="Freeform 90"/>
                <p:cNvSpPr>
                  <a:spLocks/>
                </p:cNvSpPr>
                <p:nvPr/>
              </p:nvSpPr>
              <p:spPr bwMode="auto">
                <a:xfrm>
                  <a:off x="10461" y="17074"/>
                  <a:ext cx="4612" cy="0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37" y="0"/>
                    </a:cxn>
                    <a:cxn ang="0">
                      <a:pos x="57" y="0"/>
                    </a:cxn>
                    <a:cxn ang="0">
                      <a:pos x="77" y="0"/>
                    </a:cxn>
                    <a:cxn ang="0">
                      <a:pos x="97" y="0"/>
                    </a:cxn>
                    <a:cxn ang="0">
                      <a:pos x="117" y="0"/>
                    </a:cxn>
                    <a:cxn ang="0">
                      <a:pos x="137" y="0"/>
                    </a:cxn>
                    <a:cxn ang="0">
                      <a:pos x="157" y="0"/>
                    </a:cxn>
                    <a:cxn ang="0">
                      <a:pos x="177" y="0"/>
                    </a:cxn>
                    <a:cxn ang="0">
                      <a:pos x="197" y="0"/>
                    </a:cxn>
                    <a:cxn ang="0">
                      <a:pos x="217" y="0"/>
                    </a:cxn>
                    <a:cxn ang="0">
                      <a:pos x="237" y="0"/>
                    </a:cxn>
                    <a:cxn ang="0">
                      <a:pos x="257" y="0"/>
                    </a:cxn>
                    <a:cxn ang="0">
                      <a:pos x="277" y="0"/>
                    </a:cxn>
                    <a:cxn ang="0">
                      <a:pos x="297" y="0"/>
                    </a:cxn>
                    <a:cxn ang="0">
                      <a:pos x="317" y="0"/>
                    </a:cxn>
                    <a:cxn ang="0">
                      <a:pos x="337" y="0"/>
                    </a:cxn>
                    <a:cxn ang="0">
                      <a:pos x="357" y="0"/>
                    </a:cxn>
                    <a:cxn ang="0">
                      <a:pos x="377" y="0"/>
                    </a:cxn>
                    <a:cxn ang="0">
                      <a:pos x="397" y="0"/>
                    </a:cxn>
                    <a:cxn ang="0">
                      <a:pos x="417" y="0"/>
                    </a:cxn>
                    <a:cxn ang="0">
                      <a:pos x="437" y="0"/>
                    </a:cxn>
                    <a:cxn ang="0">
                      <a:pos x="457" y="0"/>
                    </a:cxn>
                    <a:cxn ang="0">
                      <a:pos x="477" y="0"/>
                    </a:cxn>
                    <a:cxn ang="0">
                      <a:pos x="497" y="0"/>
                    </a:cxn>
                    <a:cxn ang="0">
                      <a:pos x="517" y="0"/>
                    </a:cxn>
                    <a:cxn ang="0">
                      <a:pos x="536" y="0"/>
                    </a:cxn>
                    <a:cxn ang="0">
                      <a:pos x="556" y="0"/>
                    </a:cxn>
                    <a:cxn ang="0">
                      <a:pos x="576" y="0"/>
                    </a:cxn>
                    <a:cxn ang="0">
                      <a:pos x="596" y="0"/>
                    </a:cxn>
                    <a:cxn ang="0">
                      <a:pos x="616" y="0"/>
                    </a:cxn>
                    <a:cxn ang="0">
                      <a:pos x="636" y="0"/>
                    </a:cxn>
                    <a:cxn ang="0">
                      <a:pos x="656" y="0"/>
                    </a:cxn>
                    <a:cxn ang="0">
                      <a:pos x="676" y="0"/>
                    </a:cxn>
                    <a:cxn ang="0">
                      <a:pos x="696" y="0"/>
                    </a:cxn>
                    <a:cxn ang="0">
                      <a:pos x="716" y="0"/>
                    </a:cxn>
                    <a:cxn ang="0">
                      <a:pos x="736" y="0"/>
                    </a:cxn>
                    <a:cxn ang="0">
                      <a:pos x="756" y="0"/>
                    </a:cxn>
                    <a:cxn ang="0">
                      <a:pos x="776" y="0"/>
                    </a:cxn>
                    <a:cxn ang="0">
                      <a:pos x="796" y="0"/>
                    </a:cxn>
                    <a:cxn ang="0">
                      <a:pos x="816" y="0"/>
                    </a:cxn>
                    <a:cxn ang="0">
                      <a:pos x="836" y="0"/>
                    </a:cxn>
                    <a:cxn ang="0">
                      <a:pos x="856" y="0"/>
                    </a:cxn>
                    <a:cxn ang="0">
                      <a:pos x="876" y="0"/>
                    </a:cxn>
                    <a:cxn ang="0">
                      <a:pos x="896" y="0"/>
                    </a:cxn>
                    <a:cxn ang="0">
                      <a:pos x="916" y="0"/>
                    </a:cxn>
                    <a:cxn ang="0">
                      <a:pos x="936" y="0"/>
                    </a:cxn>
                    <a:cxn ang="0">
                      <a:pos x="956" y="0"/>
                    </a:cxn>
                    <a:cxn ang="0">
                      <a:pos x="976" y="0"/>
                    </a:cxn>
                    <a:cxn ang="0">
                      <a:pos x="996" y="0"/>
                    </a:cxn>
                    <a:cxn ang="0">
                      <a:pos x="1016" y="0"/>
                    </a:cxn>
                    <a:cxn ang="0">
                      <a:pos x="1036" y="0"/>
                    </a:cxn>
                    <a:cxn ang="0">
                      <a:pos x="1056" y="0"/>
                    </a:cxn>
                    <a:cxn ang="0">
                      <a:pos x="1076" y="0"/>
                    </a:cxn>
                    <a:cxn ang="0">
                      <a:pos x="1096" y="0"/>
                    </a:cxn>
                    <a:cxn ang="0">
                      <a:pos x="1116" y="0"/>
                    </a:cxn>
                    <a:cxn ang="0">
                      <a:pos x="1136" y="0"/>
                    </a:cxn>
                  </a:cxnLst>
                  <a:rect l="0" t="0" r="r" b="b"/>
                  <a:pathLst>
                    <a:path w="1142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6" y="0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60" y="0"/>
                      </a:lnTo>
                      <a:lnTo>
                        <a:pt x="63" y="0"/>
                      </a:lnTo>
                      <a:lnTo>
                        <a:pt x="66" y="0"/>
                      </a:lnTo>
                      <a:lnTo>
                        <a:pt x="68" y="0"/>
                      </a:lnTo>
                      <a:lnTo>
                        <a:pt x="71" y="0"/>
                      </a:lnTo>
                      <a:lnTo>
                        <a:pt x="74" y="0"/>
                      </a:lnTo>
                      <a:lnTo>
                        <a:pt x="77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7" y="0"/>
                      </a:lnTo>
                      <a:lnTo>
                        <a:pt x="100" y="0"/>
                      </a:lnTo>
                      <a:lnTo>
                        <a:pt x="103" y="0"/>
                      </a:lnTo>
                      <a:lnTo>
                        <a:pt x="105" y="0"/>
                      </a:lnTo>
                      <a:lnTo>
                        <a:pt x="108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17" y="0"/>
                      </a:lnTo>
                      <a:lnTo>
                        <a:pt x="120" y="0"/>
                      </a:lnTo>
                      <a:lnTo>
                        <a:pt x="123" y="0"/>
                      </a:lnTo>
                      <a:lnTo>
                        <a:pt x="125" y="0"/>
                      </a:lnTo>
                      <a:lnTo>
                        <a:pt x="128" y="0"/>
                      </a:lnTo>
                      <a:lnTo>
                        <a:pt x="131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40" y="0"/>
                      </a:lnTo>
                      <a:lnTo>
                        <a:pt x="143" y="0"/>
                      </a:lnTo>
                      <a:lnTo>
                        <a:pt x="145" y="0"/>
                      </a:lnTo>
                      <a:lnTo>
                        <a:pt x="148" y="0"/>
                      </a:lnTo>
                      <a:lnTo>
                        <a:pt x="151" y="0"/>
                      </a:lnTo>
                      <a:lnTo>
                        <a:pt x="154" y="0"/>
                      </a:lnTo>
                      <a:lnTo>
                        <a:pt x="157" y="0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5" y="0"/>
                      </a:lnTo>
                      <a:lnTo>
                        <a:pt x="168" y="0"/>
                      </a:lnTo>
                      <a:lnTo>
                        <a:pt x="171" y="0"/>
                      </a:lnTo>
                      <a:lnTo>
                        <a:pt x="174" y="0"/>
                      </a:lnTo>
                      <a:lnTo>
                        <a:pt x="177" y="0"/>
                      </a:lnTo>
                      <a:lnTo>
                        <a:pt x="180" y="0"/>
                      </a:lnTo>
                      <a:lnTo>
                        <a:pt x="183" y="0"/>
                      </a:lnTo>
                      <a:lnTo>
                        <a:pt x="185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4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3" y="0"/>
                      </a:lnTo>
                      <a:lnTo>
                        <a:pt x="205" y="0"/>
                      </a:lnTo>
                      <a:lnTo>
                        <a:pt x="208" y="0"/>
                      </a:lnTo>
                      <a:lnTo>
                        <a:pt x="211" y="0"/>
                      </a:lnTo>
                      <a:lnTo>
                        <a:pt x="214" y="0"/>
                      </a:lnTo>
                      <a:lnTo>
                        <a:pt x="217" y="0"/>
                      </a:lnTo>
                      <a:lnTo>
                        <a:pt x="220" y="0"/>
                      </a:lnTo>
                      <a:lnTo>
                        <a:pt x="223" y="0"/>
                      </a:lnTo>
                      <a:lnTo>
                        <a:pt x="225" y="0"/>
                      </a:lnTo>
                      <a:lnTo>
                        <a:pt x="228" y="0"/>
                      </a:lnTo>
                      <a:lnTo>
                        <a:pt x="231" y="0"/>
                      </a:lnTo>
                      <a:lnTo>
                        <a:pt x="234" y="0"/>
                      </a:lnTo>
                      <a:lnTo>
                        <a:pt x="237" y="0"/>
                      </a:lnTo>
                      <a:lnTo>
                        <a:pt x="240" y="0"/>
                      </a:lnTo>
                      <a:lnTo>
                        <a:pt x="242" y="0"/>
                      </a:lnTo>
                      <a:lnTo>
                        <a:pt x="245" y="0"/>
                      </a:lnTo>
                      <a:lnTo>
                        <a:pt x="248" y="0"/>
                      </a:lnTo>
                      <a:lnTo>
                        <a:pt x="251" y="0"/>
                      </a:lnTo>
                      <a:lnTo>
                        <a:pt x="254" y="0"/>
                      </a:lnTo>
                      <a:lnTo>
                        <a:pt x="257" y="0"/>
                      </a:lnTo>
                      <a:lnTo>
                        <a:pt x="260" y="0"/>
                      </a:lnTo>
                      <a:lnTo>
                        <a:pt x="262" y="0"/>
                      </a:lnTo>
                      <a:lnTo>
                        <a:pt x="265" y="0"/>
                      </a:lnTo>
                      <a:lnTo>
                        <a:pt x="268" y="0"/>
                      </a:lnTo>
                      <a:lnTo>
                        <a:pt x="271" y="0"/>
                      </a:lnTo>
                      <a:lnTo>
                        <a:pt x="274" y="0"/>
                      </a:lnTo>
                      <a:lnTo>
                        <a:pt x="277" y="0"/>
                      </a:lnTo>
                      <a:lnTo>
                        <a:pt x="280" y="0"/>
                      </a:lnTo>
                      <a:lnTo>
                        <a:pt x="282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1" y="0"/>
                      </a:lnTo>
                      <a:lnTo>
                        <a:pt x="294" y="0"/>
                      </a:lnTo>
                      <a:lnTo>
                        <a:pt x="297" y="0"/>
                      </a:lnTo>
                      <a:lnTo>
                        <a:pt x="300" y="0"/>
                      </a:lnTo>
                      <a:lnTo>
                        <a:pt x="302" y="0"/>
                      </a:lnTo>
                      <a:lnTo>
                        <a:pt x="305" y="0"/>
                      </a:lnTo>
                      <a:lnTo>
                        <a:pt x="308" y="0"/>
                      </a:lnTo>
                      <a:lnTo>
                        <a:pt x="311" y="0"/>
                      </a:lnTo>
                      <a:lnTo>
                        <a:pt x="314" y="0"/>
                      </a:lnTo>
                      <a:lnTo>
                        <a:pt x="317" y="0"/>
                      </a:lnTo>
                      <a:lnTo>
                        <a:pt x="320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8" y="0"/>
                      </a:lnTo>
                      <a:lnTo>
                        <a:pt x="331" y="0"/>
                      </a:lnTo>
                      <a:lnTo>
                        <a:pt x="334" y="0"/>
                      </a:lnTo>
                      <a:lnTo>
                        <a:pt x="337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5" y="0"/>
                      </a:lnTo>
                      <a:lnTo>
                        <a:pt x="348" y="0"/>
                      </a:lnTo>
                      <a:lnTo>
                        <a:pt x="351" y="0"/>
                      </a:lnTo>
                      <a:lnTo>
                        <a:pt x="354" y="0"/>
                      </a:lnTo>
                      <a:lnTo>
                        <a:pt x="357" y="0"/>
                      </a:lnTo>
                      <a:lnTo>
                        <a:pt x="360" y="0"/>
                      </a:lnTo>
                      <a:lnTo>
                        <a:pt x="362" y="0"/>
                      </a:lnTo>
                      <a:lnTo>
                        <a:pt x="365" y="0"/>
                      </a:lnTo>
                      <a:lnTo>
                        <a:pt x="368" y="0"/>
                      </a:lnTo>
                      <a:lnTo>
                        <a:pt x="371" y="0"/>
                      </a:lnTo>
                      <a:lnTo>
                        <a:pt x="374" y="0"/>
                      </a:lnTo>
                      <a:lnTo>
                        <a:pt x="377" y="0"/>
                      </a:lnTo>
                      <a:lnTo>
                        <a:pt x="380" y="0"/>
                      </a:lnTo>
                      <a:lnTo>
                        <a:pt x="382" y="0"/>
                      </a:lnTo>
                      <a:lnTo>
                        <a:pt x="385" y="0"/>
                      </a:lnTo>
                      <a:lnTo>
                        <a:pt x="388" y="0"/>
                      </a:lnTo>
                      <a:lnTo>
                        <a:pt x="391" y="0"/>
                      </a:lnTo>
                      <a:lnTo>
                        <a:pt x="394" y="0"/>
                      </a:lnTo>
                      <a:lnTo>
                        <a:pt x="397" y="0"/>
                      </a:lnTo>
                      <a:lnTo>
                        <a:pt x="399" y="0"/>
                      </a:lnTo>
                      <a:lnTo>
                        <a:pt x="402" y="0"/>
                      </a:lnTo>
                      <a:lnTo>
                        <a:pt x="405" y="0"/>
                      </a:lnTo>
                      <a:lnTo>
                        <a:pt x="408" y="0"/>
                      </a:lnTo>
                      <a:lnTo>
                        <a:pt x="411" y="0"/>
                      </a:lnTo>
                      <a:lnTo>
                        <a:pt x="414" y="0"/>
                      </a:lnTo>
                      <a:lnTo>
                        <a:pt x="417" y="0"/>
                      </a:lnTo>
                      <a:lnTo>
                        <a:pt x="419" y="0"/>
                      </a:lnTo>
                      <a:lnTo>
                        <a:pt x="422" y="0"/>
                      </a:lnTo>
                      <a:lnTo>
                        <a:pt x="425" y="0"/>
                      </a:lnTo>
                      <a:lnTo>
                        <a:pt x="428" y="0"/>
                      </a:lnTo>
                      <a:lnTo>
                        <a:pt x="431" y="0"/>
                      </a:lnTo>
                      <a:lnTo>
                        <a:pt x="434" y="0"/>
                      </a:lnTo>
                      <a:lnTo>
                        <a:pt x="437" y="0"/>
                      </a:lnTo>
                      <a:lnTo>
                        <a:pt x="439" y="0"/>
                      </a:lnTo>
                      <a:lnTo>
                        <a:pt x="442" y="0"/>
                      </a:lnTo>
                      <a:lnTo>
                        <a:pt x="445" y="0"/>
                      </a:lnTo>
                      <a:lnTo>
                        <a:pt x="448" y="0"/>
                      </a:lnTo>
                      <a:lnTo>
                        <a:pt x="451" y="0"/>
                      </a:lnTo>
                      <a:lnTo>
                        <a:pt x="454" y="0"/>
                      </a:lnTo>
                      <a:lnTo>
                        <a:pt x="457" y="0"/>
                      </a:lnTo>
                      <a:lnTo>
                        <a:pt x="459" y="0"/>
                      </a:lnTo>
                      <a:lnTo>
                        <a:pt x="462" y="0"/>
                      </a:lnTo>
                      <a:lnTo>
                        <a:pt x="465" y="0"/>
                      </a:lnTo>
                      <a:lnTo>
                        <a:pt x="468" y="0"/>
                      </a:lnTo>
                      <a:lnTo>
                        <a:pt x="471" y="0"/>
                      </a:lnTo>
                      <a:lnTo>
                        <a:pt x="474" y="0"/>
                      </a:lnTo>
                      <a:lnTo>
                        <a:pt x="477" y="0"/>
                      </a:lnTo>
                      <a:lnTo>
                        <a:pt x="479" y="0"/>
                      </a:lnTo>
                      <a:lnTo>
                        <a:pt x="482" y="0"/>
                      </a:lnTo>
                      <a:lnTo>
                        <a:pt x="485" y="0"/>
                      </a:lnTo>
                      <a:lnTo>
                        <a:pt x="488" y="0"/>
                      </a:lnTo>
                      <a:lnTo>
                        <a:pt x="491" y="0"/>
                      </a:lnTo>
                      <a:lnTo>
                        <a:pt x="494" y="0"/>
                      </a:lnTo>
                      <a:lnTo>
                        <a:pt x="497" y="0"/>
                      </a:lnTo>
                      <a:lnTo>
                        <a:pt x="499" y="0"/>
                      </a:lnTo>
                      <a:lnTo>
                        <a:pt x="502" y="0"/>
                      </a:lnTo>
                      <a:lnTo>
                        <a:pt x="505" y="0"/>
                      </a:lnTo>
                      <a:lnTo>
                        <a:pt x="508" y="0"/>
                      </a:lnTo>
                      <a:lnTo>
                        <a:pt x="511" y="0"/>
                      </a:lnTo>
                      <a:lnTo>
                        <a:pt x="514" y="0"/>
                      </a:lnTo>
                      <a:lnTo>
                        <a:pt x="517" y="0"/>
                      </a:lnTo>
                      <a:lnTo>
                        <a:pt x="519" y="0"/>
                      </a:lnTo>
                      <a:lnTo>
                        <a:pt x="522" y="0"/>
                      </a:lnTo>
                      <a:lnTo>
                        <a:pt x="525" y="0"/>
                      </a:lnTo>
                      <a:lnTo>
                        <a:pt x="528" y="0"/>
                      </a:lnTo>
                      <a:lnTo>
                        <a:pt x="531" y="0"/>
                      </a:lnTo>
                      <a:lnTo>
                        <a:pt x="534" y="0"/>
                      </a:lnTo>
                      <a:lnTo>
                        <a:pt x="536" y="0"/>
                      </a:lnTo>
                      <a:lnTo>
                        <a:pt x="539" y="0"/>
                      </a:lnTo>
                      <a:lnTo>
                        <a:pt x="542" y="0"/>
                      </a:lnTo>
                      <a:lnTo>
                        <a:pt x="545" y="0"/>
                      </a:lnTo>
                      <a:lnTo>
                        <a:pt x="548" y="0"/>
                      </a:lnTo>
                      <a:lnTo>
                        <a:pt x="551" y="0"/>
                      </a:lnTo>
                      <a:lnTo>
                        <a:pt x="554" y="0"/>
                      </a:lnTo>
                      <a:lnTo>
                        <a:pt x="556" y="0"/>
                      </a:lnTo>
                      <a:lnTo>
                        <a:pt x="559" y="0"/>
                      </a:lnTo>
                      <a:lnTo>
                        <a:pt x="562" y="0"/>
                      </a:lnTo>
                      <a:lnTo>
                        <a:pt x="565" y="0"/>
                      </a:lnTo>
                      <a:lnTo>
                        <a:pt x="568" y="0"/>
                      </a:lnTo>
                      <a:lnTo>
                        <a:pt x="571" y="0"/>
                      </a:lnTo>
                      <a:lnTo>
                        <a:pt x="574" y="0"/>
                      </a:lnTo>
                      <a:lnTo>
                        <a:pt x="576" y="0"/>
                      </a:lnTo>
                      <a:lnTo>
                        <a:pt x="579" y="0"/>
                      </a:lnTo>
                      <a:lnTo>
                        <a:pt x="582" y="0"/>
                      </a:lnTo>
                      <a:lnTo>
                        <a:pt x="585" y="0"/>
                      </a:lnTo>
                      <a:lnTo>
                        <a:pt x="588" y="0"/>
                      </a:lnTo>
                      <a:lnTo>
                        <a:pt x="591" y="0"/>
                      </a:lnTo>
                      <a:lnTo>
                        <a:pt x="594" y="0"/>
                      </a:lnTo>
                      <a:lnTo>
                        <a:pt x="596" y="0"/>
                      </a:lnTo>
                      <a:lnTo>
                        <a:pt x="599" y="0"/>
                      </a:lnTo>
                      <a:lnTo>
                        <a:pt x="602" y="0"/>
                      </a:lnTo>
                      <a:lnTo>
                        <a:pt x="605" y="0"/>
                      </a:lnTo>
                      <a:lnTo>
                        <a:pt x="608" y="0"/>
                      </a:lnTo>
                      <a:lnTo>
                        <a:pt x="611" y="0"/>
                      </a:lnTo>
                      <a:lnTo>
                        <a:pt x="614" y="0"/>
                      </a:lnTo>
                      <a:lnTo>
                        <a:pt x="616" y="0"/>
                      </a:lnTo>
                      <a:lnTo>
                        <a:pt x="619" y="0"/>
                      </a:lnTo>
                      <a:lnTo>
                        <a:pt x="622" y="0"/>
                      </a:lnTo>
                      <a:lnTo>
                        <a:pt x="625" y="0"/>
                      </a:lnTo>
                      <a:lnTo>
                        <a:pt x="628" y="0"/>
                      </a:lnTo>
                      <a:lnTo>
                        <a:pt x="631" y="0"/>
                      </a:lnTo>
                      <a:lnTo>
                        <a:pt x="634" y="0"/>
                      </a:lnTo>
                      <a:lnTo>
                        <a:pt x="636" y="0"/>
                      </a:lnTo>
                      <a:lnTo>
                        <a:pt x="639" y="0"/>
                      </a:lnTo>
                      <a:lnTo>
                        <a:pt x="642" y="0"/>
                      </a:lnTo>
                      <a:lnTo>
                        <a:pt x="645" y="0"/>
                      </a:lnTo>
                      <a:lnTo>
                        <a:pt x="648" y="0"/>
                      </a:lnTo>
                      <a:lnTo>
                        <a:pt x="651" y="0"/>
                      </a:lnTo>
                      <a:lnTo>
                        <a:pt x="654" y="0"/>
                      </a:lnTo>
                      <a:lnTo>
                        <a:pt x="656" y="0"/>
                      </a:lnTo>
                      <a:lnTo>
                        <a:pt x="659" y="0"/>
                      </a:lnTo>
                      <a:lnTo>
                        <a:pt x="662" y="0"/>
                      </a:lnTo>
                      <a:lnTo>
                        <a:pt x="665" y="0"/>
                      </a:lnTo>
                      <a:lnTo>
                        <a:pt x="668" y="0"/>
                      </a:lnTo>
                      <a:lnTo>
                        <a:pt x="671" y="0"/>
                      </a:lnTo>
                      <a:lnTo>
                        <a:pt x="674" y="0"/>
                      </a:lnTo>
                      <a:lnTo>
                        <a:pt x="676" y="0"/>
                      </a:lnTo>
                      <a:lnTo>
                        <a:pt x="679" y="0"/>
                      </a:lnTo>
                      <a:lnTo>
                        <a:pt x="682" y="0"/>
                      </a:lnTo>
                      <a:lnTo>
                        <a:pt x="685" y="0"/>
                      </a:lnTo>
                      <a:lnTo>
                        <a:pt x="688" y="0"/>
                      </a:lnTo>
                      <a:lnTo>
                        <a:pt x="691" y="0"/>
                      </a:lnTo>
                      <a:lnTo>
                        <a:pt x="693" y="0"/>
                      </a:lnTo>
                      <a:lnTo>
                        <a:pt x="696" y="0"/>
                      </a:lnTo>
                      <a:lnTo>
                        <a:pt x="699" y="0"/>
                      </a:lnTo>
                      <a:lnTo>
                        <a:pt x="702" y="0"/>
                      </a:lnTo>
                      <a:lnTo>
                        <a:pt x="705" y="0"/>
                      </a:lnTo>
                      <a:lnTo>
                        <a:pt x="708" y="0"/>
                      </a:lnTo>
                      <a:lnTo>
                        <a:pt x="711" y="0"/>
                      </a:lnTo>
                      <a:lnTo>
                        <a:pt x="713" y="0"/>
                      </a:lnTo>
                      <a:lnTo>
                        <a:pt x="716" y="0"/>
                      </a:lnTo>
                      <a:lnTo>
                        <a:pt x="719" y="0"/>
                      </a:lnTo>
                      <a:lnTo>
                        <a:pt x="722" y="0"/>
                      </a:lnTo>
                      <a:lnTo>
                        <a:pt x="725" y="0"/>
                      </a:lnTo>
                      <a:lnTo>
                        <a:pt x="728" y="0"/>
                      </a:lnTo>
                      <a:lnTo>
                        <a:pt x="731" y="0"/>
                      </a:lnTo>
                      <a:lnTo>
                        <a:pt x="733" y="0"/>
                      </a:lnTo>
                      <a:lnTo>
                        <a:pt x="736" y="0"/>
                      </a:lnTo>
                      <a:lnTo>
                        <a:pt x="739" y="0"/>
                      </a:lnTo>
                      <a:lnTo>
                        <a:pt x="742" y="0"/>
                      </a:lnTo>
                      <a:lnTo>
                        <a:pt x="745" y="0"/>
                      </a:lnTo>
                      <a:lnTo>
                        <a:pt x="748" y="0"/>
                      </a:lnTo>
                      <a:lnTo>
                        <a:pt x="751" y="0"/>
                      </a:lnTo>
                      <a:lnTo>
                        <a:pt x="753" y="0"/>
                      </a:lnTo>
                      <a:lnTo>
                        <a:pt x="756" y="0"/>
                      </a:lnTo>
                      <a:lnTo>
                        <a:pt x="759" y="0"/>
                      </a:lnTo>
                      <a:lnTo>
                        <a:pt x="762" y="0"/>
                      </a:lnTo>
                      <a:lnTo>
                        <a:pt x="765" y="0"/>
                      </a:lnTo>
                      <a:lnTo>
                        <a:pt x="768" y="0"/>
                      </a:lnTo>
                      <a:lnTo>
                        <a:pt x="771" y="0"/>
                      </a:lnTo>
                      <a:lnTo>
                        <a:pt x="773" y="0"/>
                      </a:lnTo>
                      <a:lnTo>
                        <a:pt x="776" y="0"/>
                      </a:lnTo>
                      <a:lnTo>
                        <a:pt x="779" y="0"/>
                      </a:lnTo>
                      <a:lnTo>
                        <a:pt x="782" y="0"/>
                      </a:lnTo>
                      <a:lnTo>
                        <a:pt x="785" y="0"/>
                      </a:lnTo>
                      <a:lnTo>
                        <a:pt x="788" y="0"/>
                      </a:lnTo>
                      <a:lnTo>
                        <a:pt x="791" y="0"/>
                      </a:lnTo>
                      <a:lnTo>
                        <a:pt x="793" y="0"/>
                      </a:lnTo>
                      <a:lnTo>
                        <a:pt x="796" y="0"/>
                      </a:lnTo>
                      <a:lnTo>
                        <a:pt x="799" y="0"/>
                      </a:lnTo>
                      <a:lnTo>
                        <a:pt x="802" y="0"/>
                      </a:lnTo>
                      <a:lnTo>
                        <a:pt x="805" y="0"/>
                      </a:lnTo>
                      <a:lnTo>
                        <a:pt x="808" y="0"/>
                      </a:lnTo>
                      <a:lnTo>
                        <a:pt x="811" y="0"/>
                      </a:lnTo>
                      <a:lnTo>
                        <a:pt x="813" y="0"/>
                      </a:lnTo>
                      <a:lnTo>
                        <a:pt x="816" y="0"/>
                      </a:lnTo>
                      <a:lnTo>
                        <a:pt x="819" y="0"/>
                      </a:lnTo>
                      <a:lnTo>
                        <a:pt x="822" y="0"/>
                      </a:lnTo>
                      <a:lnTo>
                        <a:pt x="825" y="0"/>
                      </a:lnTo>
                      <a:lnTo>
                        <a:pt x="828" y="0"/>
                      </a:lnTo>
                      <a:lnTo>
                        <a:pt x="830" y="0"/>
                      </a:lnTo>
                      <a:lnTo>
                        <a:pt x="833" y="0"/>
                      </a:lnTo>
                      <a:lnTo>
                        <a:pt x="836" y="0"/>
                      </a:lnTo>
                      <a:lnTo>
                        <a:pt x="839" y="0"/>
                      </a:lnTo>
                      <a:lnTo>
                        <a:pt x="842" y="0"/>
                      </a:lnTo>
                      <a:lnTo>
                        <a:pt x="845" y="0"/>
                      </a:lnTo>
                      <a:lnTo>
                        <a:pt x="848" y="0"/>
                      </a:lnTo>
                      <a:lnTo>
                        <a:pt x="850" y="0"/>
                      </a:lnTo>
                      <a:lnTo>
                        <a:pt x="853" y="0"/>
                      </a:lnTo>
                      <a:lnTo>
                        <a:pt x="856" y="0"/>
                      </a:lnTo>
                      <a:lnTo>
                        <a:pt x="859" y="0"/>
                      </a:lnTo>
                      <a:lnTo>
                        <a:pt x="862" y="0"/>
                      </a:lnTo>
                      <a:lnTo>
                        <a:pt x="865" y="0"/>
                      </a:lnTo>
                      <a:lnTo>
                        <a:pt x="868" y="0"/>
                      </a:lnTo>
                      <a:lnTo>
                        <a:pt x="870" y="0"/>
                      </a:lnTo>
                      <a:lnTo>
                        <a:pt x="873" y="0"/>
                      </a:lnTo>
                      <a:lnTo>
                        <a:pt x="876" y="0"/>
                      </a:lnTo>
                      <a:lnTo>
                        <a:pt x="879" y="0"/>
                      </a:lnTo>
                      <a:lnTo>
                        <a:pt x="882" y="0"/>
                      </a:lnTo>
                      <a:lnTo>
                        <a:pt x="885" y="0"/>
                      </a:lnTo>
                      <a:lnTo>
                        <a:pt x="888" y="0"/>
                      </a:lnTo>
                      <a:lnTo>
                        <a:pt x="890" y="0"/>
                      </a:lnTo>
                      <a:lnTo>
                        <a:pt x="893" y="0"/>
                      </a:lnTo>
                      <a:lnTo>
                        <a:pt x="896" y="0"/>
                      </a:lnTo>
                      <a:lnTo>
                        <a:pt x="899" y="0"/>
                      </a:lnTo>
                      <a:lnTo>
                        <a:pt x="902" y="0"/>
                      </a:lnTo>
                      <a:lnTo>
                        <a:pt x="905" y="0"/>
                      </a:lnTo>
                      <a:lnTo>
                        <a:pt x="908" y="0"/>
                      </a:lnTo>
                      <a:lnTo>
                        <a:pt x="910" y="0"/>
                      </a:lnTo>
                      <a:lnTo>
                        <a:pt x="913" y="0"/>
                      </a:lnTo>
                      <a:lnTo>
                        <a:pt x="916" y="0"/>
                      </a:lnTo>
                      <a:lnTo>
                        <a:pt x="919" y="0"/>
                      </a:lnTo>
                      <a:lnTo>
                        <a:pt x="922" y="0"/>
                      </a:lnTo>
                      <a:lnTo>
                        <a:pt x="925" y="0"/>
                      </a:lnTo>
                      <a:lnTo>
                        <a:pt x="928" y="0"/>
                      </a:lnTo>
                      <a:lnTo>
                        <a:pt x="930" y="0"/>
                      </a:lnTo>
                      <a:lnTo>
                        <a:pt x="933" y="0"/>
                      </a:lnTo>
                      <a:lnTo>
                        <a:pt x="936" y="0"/>
                      </a:lnTo>
                      <a:lnTo>
                        <a:pt x="939" y="0"/>
                      </a:lnTo>
                      <a:lnTo>
                        <a:pt x="942" y="0"/>
                      </a:lnTo>
                      <a:lnTo>
                        <a:pt x="945" y="0"/>
                      </a:lnTo>
                      <a:lnTo>
                        <a:pt x="948" y="0"/>
                      </a:lnTo>
                      <a:lnTo>
                        <a:pt x="950" y="0"/>
                      </a:lnTo>
                      <a:lnTo>
                        <a:pt x="953" y="0"/>
                      </a:lnTo>
                      <a:lnTo>
                        <a:pt x="956" y="0"/>
                      </a:lnTo>
                      <a:lnTo>
                        <a:pt x="959" y="0"/>
                      </a:lnTo>
                      <a:lnTo>
                        <a:pt x="962" y="0"/>
                      </a:lnTo>
                      <a:lnTo>
                        <a:pt x="965" y="0"/>
                      </a:lnTo>
                      <a:lnTo>
                        <a:pt x="967" y="0"/>
                      </a:lnTo>
                      <a:lnTo>
                        <a:pt x="970" y="0"/>
                      </a:lnTo>
                      <a:lnTo>
                        <a:pt x="973" y="0"/>
                      </a:lnTo>
                      <a:lnTo>
                        <a:pt x="976" y="0"/>
                      </a:lnTo>
                      <a:lnTo>
                        <a:pt x="979" y="0"/>
                      </a:lnTo>
                      <a:lnTo>
                        <a:pt x="982" y="0"/>
                      </a:lnTo>
                      <a:lnTo>
                        <a:pt x="985" y="0"/>
                      </a:lnTo>
                      <a:lnTo>
                        <a:pt x="987" y="0"/>
                      </a:lnTo>
                      <a:lnTo>
                        <a:pt x="990" y="0"/>
                      </a:lnTo>
                      <a:lnTo>
                        <a:pt x="993" y="0"/>
                      </a:lnTo>
                      <a:lnTo>
                        <a:pt x="996" y="0"/>
                      </a:lnTo>
                      <a:lnTo>
                        <a:pt x="999" y="0"/>
                      </a:lnTo>
                      <a:lnTo>
                        <a:pt x="1002" y="0"/>
                      </a:lnTo>
                      <a:lnTo>
                        <a:pt x="1005" y="0"/>
                      </a:lnTo>
                      <a:lnTo>
                        <a:pt x="1007" y="0"/>
                      </a:lnTo>
                      <a:lnTo>
                        <a:pt x="1010" y="0"/>
                      </a:lnTo>
                      <a:lnTo>
                        <a:pt x="1013" y="0"/>
                      </a:lnTo>
                      <a:lnTo>
                        <a:pt x="1016" y="0"/>
                      </a:lnTo>
                      <a:lnTo>
                        <a:pt x="1019" y="0"/>
                      </a:lnTo>
                      <a:lnTo>
                        <a:pt x="1022" y="0"/>
                      </a:lnTo>
                      <a:lnTo>
                        <a:pt x="1025" y="0"/>
                      </a:lnTo>
                      <a:lnTo>
                        <a:pt x="1027" y="0"/>
                      </a:lnTo>
                      <a:lnTo>
                        <a:pt x="1030" y="0"/>
                      </a:lnTo>
                      <a:lnTo>
                        <a:pt x="1033" y="0"/>
                      </a:lnTo>
                      <a:lnTo>
                        <a:pt x="1036" y="0"/>
                      </a:lnTo>
                      <a:lnTo>
                        <a:pt x="1039" y="0"/>
                      </a:lnTo>
                      <a:lnTo>
                        <a:pt x="1042" y="0"/>
                      </a:lnTo>
                      <a:lnTo>
                        <a:pt x="1045" y="0"/>
                      </a:lnTo>
                      <a:lnTo>
                        <a:pt x="1047" y="0"/>
                      </a:lnTo>
                      <a:lnTo>
                        <a:pt x="1050" y="0"/>
                      </a:lnTo>
                      <a:lnTo>
                        <a:pt x="1053" y="0"/>
                      </a:lnTo>
                      <a:lnTo>
                        <a:pt x="1056" y="0"/>
                      </a:lnTo>
                      <a:lnTo>
                        <a:pt x="1059" y="0"/>
                      </a:lnTo>
                      <a:lnTo>
                        <a:pt x="1062" y="0"/>
                      </a:lnTo>
                      <a:lnTo>
                        <a:pt x="1065" y="0"/>
                      </a:lnTo>
                      <a:lnTo>
                        <a:pt x="1067" y="0"/>
                      </a:lnTo>
                      <a:lnTo>
                        <a:pt x="1070" y="0"/>
                      </a:lnTo>
                      <a:lnTo>
                        <a:pt x="1073" y="0"/>
                      </a:lnTo>
                      <a:lnTo>
                        <a:pt x="1076" y="0"/>
                      </a:lnTo>
                      <a:lnTo>
                        <a:pt x="1079" y="0"/>
                      </a:lnTo>
                      <a:lnTo>
                        <a:pt x="1082" y="0"/>
                      </a:lnTo>
                      <a:lnTo>
                        <a:pt x="1085" y="0"/>
                      </a:lnTo>
                      <a:lnTo>
                        <a:pt x="1087" y="0"/>
                      </a:lnTo>
                      <a:lnTo>
                        <a:pt x="1090" y="0"/>
                      </a:lnTo>
                      <a:lnTo>
                        <a:pt x="1093" y="0"/>
                      </a:lnTo>
                      <a:lnTo>
                        <a:pt x="1096" y="0"/>
                      </a:lnTo>
                      <a:lnTo>
                        <a:pt x="1099" y="0"/>
                      </a:lnTo>
                      <a:lnTo>
                        <a:pt x="1102" y="0"/>
                      </a:lnTo>
                      <a:lnTo>
                        <a:pt x="1105" y="0"/>
                      </a:lnTo>
                      <a:lnTo>
                        <a:pt x="1107" y="0"/>
                      </a:lnTo>
                      <a:lnTo>
                        <a:pt x="1110" y="0"/>
                      </a:lnTo>
                      <a:lnTo>
                        <a:pt x="1113" y="0"/>
                      </a:lnTo>
                      <a:lnTo>
                        <a:pt x="1116" y="0"/>
                      </a:lnTo>
                      <a:lnTo>
                        <a:pt x="1119" y="0"/>
                      </a:lnTo>
                      <a:lnTo>
                        <a:pt x="1122" y="0"/>
                      </a:lnTo>
                      <a:lnTo>
                        <a:pt x="1124" y="0"/>
                      </a:lnTo>
                      <a:lnTo>
                        <a:pt x="1127" y="0"/>
                      </a:lnTo>
                      <a:lnTo>
                        <a:pt x="1130" y="0"/>
                      </a:lnTo>
                      <a:lnTo>
                        <a:pt x="1133" y="0"/>
                      </a:lnTo>
                      <a:lnTo>
                        <a:pt x="1136" y="0"/>
                      </a:lnTo>
                      <a:lnTo>
                        <a:pt x="1139" y="0"/>
                      </a:lnTo>
                      <a:lnTo>
                        <a:pt x="1142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9" name="Rectangle 91"/>
                <p:cNvSpPr>
                  <a:spLocks noChangeArrowheads="1"/>
                </p:cNvSpPr>
                <p:nvPr/>
              </p:nvSpPr>
              <p:spPr bwMode="auto">
                <a:xfrm>
                  <a:off x="14241" y="17349"/>
                  <a:ext cx="594" cy="42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0" name="Rectangle 92"/>
                <p:cNvSpPr>
                  <a:spLocks noChangeArrowheads="1"/>
                </p:cNvSpPr>
                <p:nvPr/>
              </p:nvSpPr>
              <p:spPr bwMode="auto">
                <a:xfrm>
                  <a:off x="14366" y="17393"/>
                  <a:ext cx="97" cy="9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1" name="Rectangle 93"/>
                <p:cNvSpPr>
                  <a:spLocks noChangeArrowheads="1"/>
                </p:cNvSpPr>
                <p:nvPr/>
              </p:nvSpPr>
              <p:spPr bwMode="auto">
                <a:xfrm>
                  <a:off x="14585" y="17349"/>
                  <a:ext cx="119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 J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2" name="Rectangle 94"/>
                <p:cNvSpPr>
                  <a:spLocks noChangeArrowheads="1"/>
                </p:cNvSpPr>
                <p:nvPr/>
              </p:nvSpPr>
              <p:spPr bwMode="auto">
                <a:xfrm>
                  <a:off x="14710" y="17434"/>
                  <a:ext cx="119" cy="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400">
                      <a:solidFill>
                        <a:srgbClr val="000000"/>
                      </a:solidFill>
                    </a:rPr>
                    <a:t>12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3" name="Oval 95"/>
                <p:cNvSpPr>
                  <a:spLocks noChangeArrowheads="1"/>
                </p:cNvSpPr>
                <p:nvPr/>
              </p:nvSpPr>
              <p:spPr bwMode="auto">
                <a:xfrm>
                  <a:off x="14366" y="17608"/>
                  <a:ext cx="101" cy="10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4" name="Rectangle 96"/>
                <p:cNvSpPr>
                  <a:spLocks noChangeArrowheads="1"/>
                </p:cNvSpPr>
                <p:nvPr/>
              </p:nvSpPr>
              <p:spPr bwMode="auto">
                <a:xfrm>
                  <a:off x="14585" y="17563"/>
                  <a:ext cx="119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 J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5" name="Rectangle 97"/>
                <p:cNvSpPr>
                  <a:spLocks noChangeArrowheads="1"/>
                </p:cNvSpPr>
                <p:nvPr/>
              </p:nvSpPr>
              <p:spPr bwMode="auto">
                <a:xfrm>
                  <a:off x="14710" y="17649"/>
                  <a:ext cx="119" cy="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400">
                      <a:solidFill>
                        <a:srgbClr val="000000"/>
                      </a:solidFill>
                    </a:rPr>
                    <a:t>13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386" name="Text Box 98"/>
              <p:cNvSpPr txBox="1">
                <a:spLocks noChangeArrowheads="1"/>
              </p:cNvSpPr>
              <p:nvPr/>
            </p:nvSpPr>
            <p:spPr bwMode="auto">
              <a:xfrm>
                <a:off x="2992695" y="2802179"/>
                <a:ext cx="1396999" cy="39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337050"/>
                <a:r>
                  <a:rPr lang="en-US" sz="2000" dirty="0">
                    <a:solidFill>
                      <a:srgbClr val="000000"/>
                    </a:solidFill>
                  </a:rPr>
                  <a:t>Frustration</a:t>
                </a:r>
              </a:p>
            </p:txBody>
          </p:sp>
          <p:sp>
            <p:nvSpPr>
              <p:cNvPr id="12387" name="Text Box 99"/>
              <p:cNvSpPr txBox="1">
                <a:spLocks noChangeArrowheads="1"/>
              </p:cNvSpPr>
              <p:nvPr/>
            </p:nvSpPr>
            <p:spPr bwMode="auto">
              <a:xfrm>
                <a:off x="7183831" y="2802179"/>
                <a:ext cx="1396999" cy="39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337050"/>
                <a:r>
                  <a:rPr lang="en-US" sz="2000" dirty="0">
                    <a:solidFill>
                      <a:srgbClr val="000000"/>
                    </a:solidFill>
                  </a:rPr>
                  <a:t>Frustration</a:t>
                </a:r>
              </a:p>
            </p:txBody>
          </p:sp>
        </p:grpSp>
        <p:sp>
          <p:nvSpPr>
            <p:cNvPr id="135" name="Rectangle 464"/>
            <p:cNvSpPr>
              <a:spLocks noChangeArrowheads="1"/>
            </p:cNvSpPr>
            <p:nvPr/>
          </p:nvSpPr>
          <p:spPr bwMode="auto">
            <a:xfrm>
              <a:off x="2362200" y="3179753"/>
              <a:ext cx="120650" cy="1190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Rectangle 39"/>
            <p:cNvSpPr>
              <a:spLocks noChangeArrowheads="1"/>
            </p:cNvSpPr>
            <p:nvPr/>
          </p:nvSpPr>
          <p:spPr bwMode="auto">
            <a:xfrm>
              <a:off x="4572000" y="6345040"/>
              <a:ext cx="7630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-w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endParaRPr lang="en-US" sz="85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64" name="Rectangle 43"/>
            <p:cNvSpPr>
              <a:spLocks noChangeArrowheads="1"/>
            </p:cNvSpPr>
            <p:nvPr/>
          </p:nvSpPr>
          <p:spPr bwMode="auto">
            <a:xfrm>
              <a:off x="4495800" y="6366306"/>
              <a:ext cx="1025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</a:rPr>
                <a:t>(</a:t>
              </a:r>
              <a:endParaRPr lang="en-US" sz="8500" dirty="0">
                <a:solidFill>
                  <a:srgbClr val="000000"/>
                </a:solidFill>
              </a:endParaRPr>
            </a:p>
          </p:txBody>
        </p:sp>
        <p:sp>
          <p:nvSpPr>
            <p:cNvPr id="165" name="Rectangle 42"/>
            <p:cNvSpPr>
              <a:spLocks noChangeArrowheads="1"/>
            </p:cNvSpPr>
            <p:nvPr/>
          </p:nvSpPr>
          <p:spPr bwMode="auto">
            <a:xfrm>
              <a:off x="5964072" y="6522038"/>
              <a:ext cx="7694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1200" i="1" dirty="0" smtClean="0">
                  <a:solidFill>
                    <a:srgbClr val="000000"/>
                  </a:solidFill>
                </a:rPr>
                <a:t>z</a:t>
              </a:r>
              <a:endParaRPr lang="en-US" sz="1200" i="1" dirty="0">
                <a:solidFill>
                  <a:srgbClr val="000000"/>
                </a:solidFill>
              </a:endParaRPr>
            </a:p>
          </p:txBody>
        </p:sp>
        <p:sp>
          <p:nvSpPr>
            <p:cNvPr id="198" name="Rectangle 43"/>
            <p:cNvSpPr>
              <a:spLocks noChangeArrowheads="1"/>
            </p:cNvSpPr>
            <p:nvPr/>
          </p:nvSpPr>
          <p:spPr bwMode="auto">
            <a:xfrm>
              <a:off x="4268336" y="6385140"/>
              <a:ext cx="1795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</a:rPr>
                <a:t>=</a:t>
              </a:r>
              <a:endParaRPr lang="en-US" sz="85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0" name="Picture 189" descr="spin-frus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1295400"/>
            <a:ext cx="1600200" cy="1396746"/>
          </a:xfrm>
          <a:prstGeom prst="rect">
            <a:avLst/>
          </a:prstGeom>
        </p:spPr>
      </p:pic>
      <p:pic>
        <p:nvPicPr>
          <p:cNvPr id="191" name="Picture 190" descr="spin-frus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282482"/>
            <a:ext cx="1600200" cy="1399032"/>
          </a:xfrm>
          <a:prstGeom prst="rect">
            <a:avLst/>
          </a:prstGeom>
        </p:spPr>
      </p:pic>
      <p:pic>
        <p:nvPicPr>
          <p:cNvPr id="197" name="Picture 196" descr="ion imag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991210"/>
            <a:ext cx="2381098" cy="1523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zh-TW" sz="36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ground states vs. spin-spin couplings</a:t>
            </a:r>
          </a:p>
        </p:txBody>
      </p:sp>
      <p:grpSp>
        <p:nvGrpSpPr>
          <p:cNvPr id="2" name="Group 199"/>
          <p:cNvGrpSpPr>
            <a:grpSpLocks noChangeAspect="1"/>
          </p:cNvGrpSpPr>
          <p:nvPr/>
        </p:nvGrpSpPr>
        <p:grpSpPr>
          <a:xfrm>
            <a:off x="915988" y="3124170"/>
            <a:ext cx="7161212" cy="3657630"/>
            <a:chOff x="687388" y="3124170"/>
            <a:chExt cx="7161212" cy="3657630"/>
          </a:xfrm>
        </p:grpSpPr>
        <p:grpSp>
          <p:nvGrpSpPr>
            <p:cNvPr id="3" name="Group 196"/>
            <p:cNvGrpSpPr/>
            <p:nvPr/>
          </p:nvGrpSpPr>
          <p:grpSpPr>
            <a:xfrm>
              <a:off x="687388" y="3124170"/>
              <a:ext cx="7161212" cy="3657630"/>
              <a:chOff x="230188" y="2222497"/>
              <a:chExt cx="8380412" cy="4482120"/>
            </a:xfrm>
          </p:grpSpPr>
          <p:sp>
            <p:nvSpPr>
              <p:cNvPr id="12296" name="Rectangle 8"/>
              <p:cNvSpPr>
                <a:spLocks noChangeArrowheads="1"/>
              </p:cNvSpPr>
              <p:nvPr/>
            </p:nvSpPr>
            <p:spPr bwMode="auto">
              <a:xfrm>
                <a:off x="2697163" y="2370700"/>
                <a:ext cx="2519362" cy="3375024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" name="Rectangle 9"/>
              <p:cNvSpPr>
                <a:spLocks noChangeArrowheads="1"/>
              </p:cNvSpPr>
              <p:nvPr/>
            </p:nvSpPr>
            <p:spPr bwMode="auto">
              <a:xfrm>
                <a:off x="6851650" y="2370138"/>
                <a:ext cx="1746250" cy="3373437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230188" y="2222497"/>
                <a:ext cx="8380412" cy="4482120"/>
                <a:chOff x="10002" y="16025"/>
                <a:chExt cx="5071" cy="2678"/>
              </a:xfrm>
            </p:grpSpPr>
            <p:sp>
              <p:nvSpPr>
                <p:cNvPr id="12299" name="Line 11"/>
                <p:cNvSpPr>
                  <a:spLocks noChangeShapeType="1"/>
                </p:cNvSpPr>
                <p:nvPr/>
              </p:nvSpPr>
              <p:spPr bwMode="auto">
                <a:xfrm>
                  <a:off x="10461" y="16114"/>
                  <a:ext cx="0" cy="20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0" name="Line 12"/>
                <p:cNvSpPr>
                  <a:spLocks noChangeShapeType="1"/>
                </p:cNvSpPr>
                <p:nvPr/>
              </p:nvSpPr>
              <p:spPr bwMode="auto">
                <a:xfrm>
                  <a:off x="15073" y="16114"/>
                  <a:ext cx="0" cy="20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1" name="Line 13"/>
                <p:cNvSpPr>
                  <a:spLocks noChangeShapeType="1"/>
                </p:cNvSpPr>
                <p:nvPr/>
              </p:nvSpPr>
              <p:spPr bwMode="auto">
                <a:xfrm>
                  <a:off x="10417" y="18029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2" name="Rectangle 14"/>
                <p:cNvSpPr>
                  <a:spLocks noChangeArrowheads="1"/>
                </p:cNvSpPr>
                <p:nvPr/>
              </p:nvSpPr>
              <p:spPr bwMode="auto">
                <a:xfrm>
                  <a:off x="10255" y="17944"/>
                  <a:ext cx="13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-2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3" name="Line 15"/>
                <p:cNvSpPr>
                  <a:spLocks noChangeShapeType="1"/>
                </p:cNvSpPr>
                <p:nvPr/>
              </p:nvSpPr>
              <p:spPr bwMode="auto">
                <a:xfrm>
                  <a:off x="10417" y="1755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4" name="Rectangle 16"/>
                <p:cNvSpPr>
                  <a:spLocks noChangeArrowheads="1"/>
                </p:cNvSpPr>
                <p:nvPr/>
              </p:nvSpPr>
              <p:spPr bwMode="auto">
                <a:xfrm>
                  <a:off x="10255" y="17462"/>
                  <a:ext cx="13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-1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5" name="Line 17"/>
                <p:cNvSpPr>
                  <a:spLocks noChangeShapeType="1"/>
                </p:cNvSpPr>
                <p:nvPr/>
              </p:nvSpPr>
              <p:spPr bwMode="auto">
                <a:xfrm>
                  <a:off x="10417" y="1707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6" name="Rectangle 18"/>
                <p:cNvSpPr>
                  <a:spLocks noChangeArrowheads="1"/>
                </p:cNvSpPr>
                <p:nvPr/>
              </p:nvSpPr>
              <p:spPr bwMode="auto">
                <a:xfrm>
                  <a:off x="10308" y="16984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0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7" name="Line 19"/>
                <p:cNvSpPr>
                  <a:spLocks noChangeShapeType="1"/>
                </p:cNvSpPr>
                <p:nvPr/>
              </p:nvSpPr>
              <p:spPr bwMode="auto">
                <a:xfrm>
                  <a:off x="10417" y="16592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8" name="Rectangle 20"/>
                <p:cNvSpPr>
                  <a:spLocks noChangeArrowheads="1"/>
                </p:cNvSpPr>
                <p:nvPr/>
              </p:nvSpPr>
              <p:spPr bwMode="auto">
                <a:xfrm>
                  <a:off x="10308" y="16507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1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21"/>
                <p:cNvSpPr>
                  <a:spLocks noChangeShapeType="1"/>
                </p:cNvSpPr>
                <p:nvPr/>
              </p:nvSpPr>
              <p:spPr bwMode="auto">
                <a:xfrm>
                  <a:off x="10417" y="1611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Rectangle 22"/>
                <p:cNvSpPr>
                  <a:spLocks noChangeArrowheads="1"/>
                </p:cNvSpPr>
                <p:nvPr/>
              </p:nvSpPr>
              <p:spPr bwMode="auto">
                <a:xfrm>
                  <a:off x="10308" y="16025"/>
                  <a:ext cx="86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>
                      <a:solidFill>
                        <a:srgbClr val="000000"/>
                      </a:solidFill>
                    </a:rPr>
                    <a:t>2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23"/>
                <p:cNvSpPr>
                  <a:spLocks noChangeArrowheads="1"/>
                </p:cNvSpPr>
                <p:nvPr/>
              </p:nvSpPr>
              <p:spPr bwMode="auto">
                <a:xfrm rot="16200000">
                  <a:off x="9799" y="17025"/>
                  <a:ext cx="627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>
                      <a:solidFill>
                        <a:srgbClr val="000000"/>
                      </a:solidFill>
                    </a:rPr>
                    <a:t> J (kHz)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2" name="Line 24"/>
                <p:cNvSpPr>
                  <a:spLocks noChangeShapeType="1"/>
                </p:cNvSpPr>
                <p:nvPr/>
              </p:nvSpPr>
              <p:spPr bwMode="auto">
                <a:xfrm>
                  <a:off x="10461" y="18126"/>
                  <a:ext cx="46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3" name="Line 25"/>
                <p:cNvSpPr>
                  <a:spLocks noChangeShapeType="1"/>
                </p:cNvSpPr>
                <p:nvPr/>
              </p:nvSpPr>
              <p:spPr bwMode="auto">
                <a:xfrm>
                  <a:off x="10461" y="16114"/>
                  <a:ext cx="46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6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4007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7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40" y="18157"/>
                  <a:ext cx="101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0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018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1" name="Rectangle 33"/>
                <p:cNvSpPr>
                  <a:spLocks noChangeArrowheads="1"/>
                </p:cNvSpPr>
                <p:nvPr/>
              </p:nvSpPr>
              <p:spPr bwMode="auto">
                <a:xfrm>
                  <a:off x="12861" y="18157"/>
                  <a:ext cx="161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-1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1502" y="18122"/>
                  <a:ext cx="0" cy="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3" name="Rectangle 35"/>
                <p:cNvSpPr>
                  <a:spLocks noChangeArrowheads="1"/>
                </p:cNvSpPr>
                <p:nvPr/>
              </p:nvSpPr>
              <p:spPr bwMode="auto">
                <a:xfrm>
                  <a:off x="11404" y="18157"/>
                  <a:ext cx="312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 dirty="0" smtClean="0">
                      <a:solidFill>
                        <a:srgbClr val="000000"/>
                      </a:solidFill>
                    </a:rPr>
                    <a:t>-2.4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6" name="Rectangle 38"/>
                <p:cNvSpPr>
                  <a:spLocks noChangeArrowheads="1"/>
                </p:cNvSpPr>
                <p:nvPr/>
              </p:nvSpPr>
              <p:spPr bwMode="auto">
                <a:xfrm>
                  <a:off x="11512" y="18444"/>
                  <a:ext cx="654" cy="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dirty="0" smtClean="0">
                      <a:solidFill>
                        <a:srgbClr val="000000"/>
                      </a:solidFill>
                    </a:rPr>
                    <a:t>Detuning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7" name="Rectangle 39"/>
                <p:cNvSpPr>
                  <a:spLocks noChangeArrowheads="1"/>
                </p:cNvSpPr>
                <p:nvPr/>
              </p:nvSpPr>
              <p:spPr bwMode="auto">
                <a:xfrm>
                  <a:off x="12300" y="18368"/>
                  <a:ext cx="183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m</a:t>
                  </a:r>
                  <a:r>
                    <a:rPr lang="en-US" sz="2400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endParaRPr lang="en-US" sz="2400" baseline="-25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328" name="Rectangle 40"/>
                <p:cNvSpPr>
                  <a:spLocks noChangeArrowheads="1"/>
                </p:cNvSpPr>
                <p:nvPr/>
              </p:nvSpPr>
              <p:spPr bwMode="auto">
                <a:xfrm>
                  <a:off x="13499" y="18433"/>
                  <a:ext cx="60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b="1" dirty="0">
                      <a:solidFill>
                        <a:srgbClr val="000000"/>
                      </a:solidFill>
                      <a:latin typeface="Arial Black" pitchFamily="34" charset="0"/>
                      <a:cs typeface="Times New Roman" pitchFamily="18" charset="0"/>
                    </a:rPr>
                    <a:t>/</a:t>
                  </a:r>
                  <a:endParaRPr lang="en-US" sz="8500" b="1" dirty="0">
                    <a:solidFill>
                      <a:srgbClr val="000000"/>
                    </a:solidFill>
                    <a:latin typeface="Arial Black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2329" name="Rectangle 41"/>
                <p:cNvSpPr>
                  <a:spLocks noChangeArrowheads="1"/>
                </p:cNvSpPr>
                <p:nvPr/>
              </p:nvSpPr>
              <p:spPr bwMode="auto">
                <a:xfrm>
                  <a:off x="13597" y="18387"/>
                  <a:ext cx="222" cy="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w</a:t>
                  </a:r>
                  <a:r>
                    <a:rPr lang="en-US" sz="2400" baseline="300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2</a:t>
                  </a:r>
                  <a:endParaRPr lang="en-US" sz="8500" baseline="30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0" name="Rectangle 42"/>
                <p:cNvSpPr>
                  <a:spLocks noChangeArrowheads="1"/>
                </p:cNvSpPr>
                <p:nvPr/>
              </p:nvSpPr>
              <p:spPr bwMode="auto">
                <a:xfrm>
                  <a:off x="13209" y="18508"/>
                  <a:ext cx="174" cy="1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200" i="1" dirty="0">
                      <a:solidFill>
                        <a:srgbClr val="000000"/>
                      </a:solidFill>
                    </a:rPr>
                    <a:t>com</a:t>
                  </a:r>
                </a:p>
              </p:txBody>
            </p:sp>
            <p:sp>
              <p:nvSpPr>
                <p:cNvPr id="12331" name="Rectangle 43"/>
                <p:cNvSpPr>
                  <a:spLocks noChangeArrowheads="1"/>
                </p:cNvSpPr>
                <p:nvPr/>
              </p:nvSpPr>
              <p:spPr bwMode="auto">
                <a:xfrm>
                  <a:off x="13406" y="18402"/>
                  <a:ext cx="61" cy="2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400" dirty="0">
                      <a:solidFill>
                        <a:srgbClr val="000000"/>
                      </a:solidFill>
                    </a:rPr>
                    <a:t>)</a:t>
                  </a:r>
                  <a:endParaRPr lang="en-US" sz="85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2" name="Rectangle 44"/>
                <p:cNvSpPr>
                  <a:spLocks noChangeArrowheads="1"/>
                </p:cNvSpPr>
                <p:nvPr/>
              </p:nvSpPr>
              <p:spPr bwMode="auto">
                <a:xfrm>
                  <a:off x="14144" y="1651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3" name="Rectangle 45"/>
                <p:cNvSpPr>
                  <a:spLocks noChangeArrowheads="1"/>
                </p:cNvSpPr>
                <p:nvPr/>
              </p:nvSpPr>
              <p:spPr bwMode="auto">
                <a:xfrm>
                  <a:off x="14322" y="1683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4" name="Rectangle 46"/>
                <p:cNvSpPr>
                  <a:spLocks noChangeArrowheads="1"/>
                </p:cNvSpPr>
                <p:nvPr/>
              </p:nvSpPr>
              <p:spPr bwMode="auto">
                <a:xfrm>
                  <a:off x="14500" y="16916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5" name="Rectangle 47"/>
                <p:cNvSpPr>
                  <a:spLocks noChangeArrowheads="1"/>
                </p:cNvSpPr>
                <p:nvPr/>
              </p:nvSpPr>
              <p:spPr bwMode="auto">
                <a:xfrm>
                  <a:off x="14677" y="1694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789" y="1758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7" name="Rectangle 49"/>
                <p:cNvSpPr>
                  <a:spLocks noChangeArrowheads="1"/>
                </p:cNvSpPr>
                <p:nvPr/>
              </p:nvSpPr>
              <p:spPr bwMode="auto">
                <a:xfrm>
                  <a:off x="13611" y="17357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8" name="Rectangle 50"/>
                <p:cNvSpPr>
                  <a:spLocks noChangeArrowheads="1"/>
                </p:cNvSpPr>
                <p:nvPr/>
              </p:nvSpPr>
              <p:spPr bwMode="auto">
                <a:xfrm>
                  <a:off x="13434" y="17268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9" name="Rectangle 51"/>
                <p:cNvSpPr>
                  <a:spLocks noChangeArrowheads="1"/>
                </p:cNvSpPr>
                <p:nvPr/>
              </p:nvSpPr>
              <p:spPr bwMode="auto">
                <a:xfrm>
                  <a:off x="13223" y="17227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0" name="Rectangle 52"/>
                <p:cNvSpPr>
                  <a:spLocks noChangeArrowheads="1"/>
                </p:cNvSpPr>
                <p:nvPr/>
              </p:nvSpPr>
              <p:spPr bwMode="auto">
                <a:xfrm>
                  <a:off x="13328" y="17219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1" name="Rectangle 53"/>
                <p:cNvSpPr>
                  <a:spLocks noChangeArrowheads="1"/>
                </p:cNvSpPr>
                <p:nvPr/>
              </p:nvSpPr>
              <p:spPr bwMode="auto">
                <a:xfrm>
                  <a:off x="12795" y="17223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2" name="Rectangle 54"/>
                <p:cNvSpPr>
                  <a:spLocks noChangeArrowheads="1"/>
                </p:cNvSpPr>
                <p:nvPr/>
              </p:nvSpPr>
              <p:spPr bwMode="auto">
                <a:xfrm>
                  <a:off x="12618" y="17211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3" name="Rectangle 55"/>
                <p:cNvSpPr>
                  <a:spLocks noChangeArrowheads="1"/>
                </p:cNvSpPr>
                <p:nvPr/>
              </p:nvSpPr>
              <p:spPr bwMode="auto">
                <a:xfrm>
                  <a:off x="12444" y="17219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4" name="Rectangle 56"/>
                <p:cNvSpPr>
                  <a:spLocks noChangeArrowheads="1"/>
                </p:cNvSpPr>
                <p:nvPr/>
              </p:nvSpPr>
              <p:spPr bwMode="auto">
                <a:xfrm>
                  <a:off x="12089" y="17227"/>
                  <a:ext cx="80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5" name="Rectangle 57"/>
                <p:cNvSpPr>
                  <a:spLocks noChangeArrowheads="1"/>
                </p:cNvSpPr>
                <p:nvPr/>
              </p:nvSpPr>
              <p:spPr bwMode="auto">
                <a:xfrm>
                  <a:off x="11624" y="1789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6" name="Rectangle 58"/>
                <p:cNvSpPr>
                  <a:spLocks noChangeArrowheads="1"/>
                </p:cNvSpPr>
                <p:nvPr/>
              </p:nvSpPr>
              <p:spPr bwMode="auto">
                <a:xfrm>
                  <a:off x="11802" y="1734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7" name="Rectangle 59"/>
                <p:cNvSpPr>
                  <a:spLocks noChangeArrowheads="1"/>
                </p:cNvSpPr>
                <p:nvPr/>
              </p:nvSpPr>
              <p:spPr bwMode="auto">
                <a:xfrm>
                  <a:off x="11305" y="16308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8" name="Rectangle 60"/>
                <p:cNvSpPr>
                  <a:spLocks noChangeArrowheads="1"/>
                </p:cNvSpPr>
                <p:nvPr/>
              </p:nvSpPr>
              <p:spPr bwMode="auto">
                <a:xfrm>
                  <a:off x="11164" y="16555"/>
                  <a:ext cx="81" cy="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9" name="Rectangle 61"/>
                <p:cNvSpPr>
                  <a:spLocks noChangeArrowheads="1"/>
                </p:cNvSpPr>
                <p:nvPr/>
              </p:nvSpPr>
              <p:spPr bwMode="auto">
                <a:xfrm>
                  <a:off x="11022" y="16871"/>
                  <a:ext cx="81" cy="7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0" name="Oval 62"/>
                <p:cNvSpPr>
                  <a:spLocks noChangeArrowheads="1"/>
                </p:cNvSpPr>
                <p:nvPr/>
              </p:nvSpPr>
              <p:spPr bwMode="auto">
                <a:xfrm>
                  <a:off x="14144" y="16644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1" name="Oval 63"/>
                <p:cNvSpPr>
                  <a:spLocks noChangeArrowheads="1"/>
                </p:cNvSpPr>
                <p:nvPr/>
              </p:nvSpPr>
              <p:spPr bwMode="auto">
                <a:xfrm>
                  <a:off x="14322" y="16835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2" name="Oval 64"/>
                <p:cNvSpPr>
                  <a:spLocks noChangeArrowheads="1"/>
                </p:cNvSpPr>
                <p:nvPr/>
              </p:nvSpPr>
              <p:spPr bwMode="auto">
                <a:xfrm>
                  <a:off x="14500" y="1691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3" name="Oval 65"/>
                <p:cNvSpPr>
                  <a:spLocks noChangeArrowheads="1"/>
                </p:cNvSpPr>
                <p:nvPr/>
              </p:nvSpPr>
              <p:spPr bwMode="auto">
                <a:xfrm>
                  <a:off x="14677" y="16964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4" name="Oval 66"/>
                <p:cNvSpPr>
                  <a:spLocks noChangeArrowheads="1"/>
                </p:cNvSpPr>
                <p:nvPr/>
              </p:nvSpPr>
              <p:spPr bwMode="auto">
                <a:xfrm>
                  <a:off x="13789" y="17588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5" name="Oval 67"/>
                <p:cNvSpPr>
                  <a:spLocks noChangeArrowheads="1"/>
                </p:cNvSpPr>
                <p:nvPr/>
              </p:nvSpPr>
              <p:spPr bwMode="auto">
                <a:xfrm>
                  <a:off x="13611" y="17357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6" name="Oval 68"/>
                <p:cNvSpPr>
                  <a:spLocks noChangeArrowheads="1"/>
                </p:cNvSpPr>
                <p:nvPr/>
              </p:nvSpPr>
              <p:spPr bwMode="auto">
                <a:xfrm>
                  <a:off x="13434" y="17563"/>
                  <a:ext cx="84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7" name="Oval 69"/>
                <p:cNvSpPr>
                  <a:spLocks noChangeArrowheads="1"/>
                </p:cNvSpPr>
                <p:nvPr/>
              </p:nvSpPr>
              <p:spPr bwMode="auto">
                <a:xfrm>
                  <a:off x="13223" y="18013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8" name="Oval 70"/>
                <p:cNvSpPr>
                  <a:spLocks noChangeArrowheads="1"/>
                </p:cNvSpPr>
                <p:nvPr/>
              </p:nvSpPr>
              <p:spPr bwMode="auto">
                <a:xfrm>
                  <a:off x="13328" y="1763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9" name="Oval 71"/>
                <p:cNvSpPr>
                  <a:spLocks noChangeArrowheads="1"/>
                </p:cNvSpPr>
                <p:nvPr/>
              </p:nvSpPr>
              <p:spPr bwMode="auto">
                <a:xfrm>
                  <a:off x="12795" y="16130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0" name="Oval 72"/>
                <p:cNvSpPr>
                  <a:spLocks noChangeArrowheads="1"/>
                </p:cNvSpPr>
                <p:nvPr/>
              </p:nvSpPr>
              <p:spPr bwMode="auto">
                <a:xfrm>
                  <a:off x="12618" y="16604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1" name="Oval 73"/>
                <p:cNvSpPr>
                  <a:spLocks noChangeArrowheads="1"/>
                </p:cNvSpPr>
                <p:nvPr/>
              </p:nvSpPr>
              <p:spPr bwMode="auto">
                <a:xfrm>
                  <a:off x="12444" y="16717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2" name="Oval 74"/>
                <p:cNvSpPr>
                  <a:spLocks noChangeArrowheads="1"/>
                </p:cNvSpPr>
                <p:nvPr/>
              </p:nvSpPr>
              <p:spPr bwMode="auto">
                <a:xfrm>
                  <a:off x="12089" y="16839"/>
                  <a:ext cx="84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3" name="Oval 75"/>
                <p:cNvSpPr>
                  <a:spLocks noChangeArrowheads="1"/>
                </p:cNvSpPr>
                <p:nvPr/>
              </p:nvSpPr>
              <p:spPr bwMode="auto">
                <a:xfrm>
                  <a:off x="11624" y="16766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4" name="Oval 76"/>
                <p:cNvSpPr>
                  <a:spLocks noChangeArrowheads="1"/>
                </p:cNvSpPr>
                <p:nvPr/>
              </p:nvSpPr>
              <p:spPr bwMode="auto">
                <a:xfrm>
                  <a:off x="11802" y="16725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5" name="Oval 77"/>
                <p:cNvSpPr>
                  <a:spLocks noChangeArrowheads="1"/>
                </p:cNvSpPr>
                <p:nvPr/>
              </p:nvSpPr>
              <p:spPr bwMode="auto">
                <a:xfrm>
                  <a:off x="11305" y="17268"/>
                  <a:ext cx="85" cy="8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6" name="Oval 78"/>
                <p:cNvSpPr>
                  <a:spLocks noChangeArrowheads="1"/>
                </p:cNvSpPr>
                <p:nvPr/>
              </p:nvSpPr>
              <p:spPr bwMode="auto">
                <a:xfrm>
                  <a:off x="11164" y="17057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7" name="Oval 79"/>
                <p:cNvSpPr>
                  <a:spLocks noChangeArrowheads="1"/>
                </p:cNvSpPr>
                <p:nvPr/>
              </p:nvSpPr>
              <p:spPr bwMode="auto">
                <a:xfrm>
                  <a:off x="11022" y="17142"/>
                  <a:ext cx="85" cy="85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8" name="Freeform 80"/>
                <p:cNvSpPr>
                  <a:spLocks/>
                </p:cNvSpPr>
                <p:nvPr/>
              </p:nvSpPr>
              <p:spPr bwMode="auto">
                <a:xfrm>
                  <a:off x="10461" y="16114"/>
                  <a:ext cx="893" cy="858"/>
                </a:xfrm>
                <a:custGeom>
                  <a:avLst/>
                  <a:gdLst/>
                  <a:ahLst/>
                  <a:cxnLst>
                    <a:cxn ang="0">
                      <a:pos x="3" y="212"/>
                    </a:cxn>
                    <a:cxn ang="0">
                      <a:pos x="8" y="211"/>
                    </a:cxn>
                    <a:cxn ang="0">
                      <a:pos x="14" y="210"/>
                    </a:cxn>
                    <a:cxn ang="0">
                      <a:pos x="20" y="210"/>
                    </a:cxn>
                    <a:cxn ang="0">
                      <a:pos x="26" y="209"/>
                    </a:cxn>
                    <a:cxn ang="0">
                      <a:pos x="31" y="208"/>
                    </a:cxn>
                    <a:cxn ang="0">
                      <a:pos x="37" y="207"/>
                    </a:cxn>
                    <a:cxn ang="0">
                      <a:pos x="43" y="206"/>
                    </a:cxn>
                    <a:cxn ang="0">
                      <a:pos x="48" y="205"/>
                    </a:cxn>
                    <a:cxn ang="0">
                      <a:pos x="54" y="204"/>
                    </a:cxn>
                    <a:cxn ang="0">
                      <a:pos x="60" y="203"/>
                    </a:cxn>
                    <a:cxn ang="0">
                      <a:pos x="66" y="202"/>
                    </a:cxn>
                    <a:cxn ang="0">
                      <a:pos x="71" y="200"/>
                    </a:cxn>
                    <a:cxn ang="0">
                      <a:pos x="77" y="199"/>
                    </a:cxn>
                    <a:cxn ang="0">
                      <a:pos x="83" y="197"/>
                    </a:cxn>
                    <a:cxn ang="0">
                      <a:pos x="88" y="196"/>
                    </a:cxn>
                    <a:cxn ang="0">
                      <a:pos x="94" y="194"/>
                    </a:cxn>
                    <a:cxn ang="0">
                      <a:pos x="100" y="192"/>
                    </a:cxn>
                    <a:cxn ang="0">
                      <a:pos x="105" y="191"/>
                    </a:cxn>
                    <a:cxn ang="0">
                      <a:pos x="111" y="188"/>
                    </a:cxn>
                    <a:cxn ang="0">
                      <a:pos x="117" y="186"/>
                    </a:cxn>
                    <a:cxn ang="0">
                      <a:pos x="123" y="183"/>
                    </a:cxn>
                    <a:cxn ang="0">
                      <a:pos x="128" y="181"/>
                    </a:cxn>
                    <a:cxn ang="0">
                      <a:pos x="134" y="178"/>
                    </a:cxn>
                    <a:cxn ang="0">
                      <a:pos x="140" y="174"/>
                    </a:cxn>
                    <a:cxn ang="0">
                      <a:pos x="145" y="171"/>
                    </a:cxn>
                    <a:cxn ang="0">
                      <a:pos x="151" y="167"/>
                    </a:cxn>
                    <a:cxn ang="0">
                      <a:pos x="157" y="162"/>
                    </a:cxn>
                    <a:cxn ang="0">
                      <a:pos x="163" y="157"/>
                    </a:cxn>
                    <a:cxn ang="0">
                      <a:pos x="168" y="151"/>
                    </a:cxn>
                    <a:cxn ang="0">
                      <a:pos x="174" y="145"/>
                    </a:cxn>
                    <a:cxn ang="0">
                      <a:pos x="180" y="137"/>
                    </a:cxn>
                    <a:cxn ang="0">
                      <a:pos x="185" y="128"/>
                    </a:cxn>
                    <a:cxn ang="0">
                      <a:pos x="191" y="117"/>
                    </a:cxn>
                    <a:cxn ang="0">
                      <a:pos x="197" y="104"/>
                    </a:cxn>
                    <a:cxn ang="0">
                      <a:pos x="203" y="89"/>
                    </a:cxn>
                    <a:cxn ang="0">
                      <a:pos x="208" y="69"/>
                    </a:cxn>
                    <a:cxn ang="0">
                      <a:pos x="214" y="44"/>
                    </a:cxn>
                    <a:cxn ang="0">
                      <a:pos x="220" y="10"/>
                    </a:cxn>
                  </a:cxnLst>
                  <a:rect l="0" t="0" r="r" b="b"/>
                  <a:pathLst>
                    <a:path w="221" h="212">
                      <a:moveTo>
                        <a:pt x="0" y="212"/>
                      </a:moveTo>
                      <a:lnTo>
                        <a:pt x="3" y="212"/>
                      </a:lnTo>
                      <a:lnTo>
                        <a:pt x="6" y="211"/>
                      </a:lnTo>
                      <a:lnTo>
                        <a:pt x="8" y="211"/>
                      </a:lnTo>
                      <a:lnTo>
                        <a:pt x="11" y="211"/>
                      </a:lnTo>
                      <a:lnTo>
                        <a:pt x="14" y="210"/>
                      </a:lnTo>
                      <a:lnTo>
                        <a:pt x="17" y="210"/>
                      </a:lnTo>
                      <a:lnTo>
                        <a:pt x="20" y="210"/>
                      </a:lnTo>
                      <a:lnTo>
                        <a:pt x="23" y="209"/>
                      </a:lnTo>
                      <a:lnTo>
                        <a:pt x="26" y="209"/>
                      </a:lnTo>
                      <a:lnTo>
                        <a:pt x="28" y="208"/>
                      </a:lnTo>
                      <a:lnTo>
                        <a:pt x="31" y="208"/>
                      </a:lnTo>
                      <a:lnTo>
                        <a:pt x="34" y="207"/>
                      </a:lnTo>
                      <a:lnTo>
                        <a:pt x="37" y="207"/>
                      </a:lnTo>
                      <a:lnTo>
                        <a:pt x="40" y="206"/>
                      </a:lnTo>
                      <a:lnTo>
                        <a:pt x="43" y="206"/>
                      </a:lnTo>
                      <a:lnTo>
                        <a:pt x="46" y="205"/>
                      </a:lnTo>
                      <a:lnTo>
                        <a:pt x="48" y="205"/>
                      </a:lnTo>
                      <a:lnTo>
                        <a:pt x="51" y="205"/>
                      </a:lnTo>
                      <a:lnTo>
                        <a:pt x="54" y="204"/>
                      </a:lnTo>
                      <a:lnTo>
                        <a:pt x="57" y="203"/>
                      </a:lnTo>
                      <a:lnTo>
                        <a:pt x="60" y="203"/>
                      </a:lnTo>
                      <a:lnTo>
                        <a:pt x="63" y="202"/>
                      </a:lnTo>
                      <a:lnTo>
                        <a:pt x="66" y="202"/>
                      </a:lnTo>
                      <a:lnTo>
                        <a:pt x="68" y="201"/>
                      </a:lnTo>
                      <a:lnTo>
                        <a:pt x="71" y="200"/>
                      </a:lnTo>
                      <a:lnTo>
                        <a:pt x="74" y="200"/>
                      </a:lnTo>
                      <a:lnTo>
                        <a:pt x="77" y="199"/>
                      </a:lnTo>
                      <a:lnTo>
                        <a:pt x="80" y="198"/>
                      </a:lnTo>
                      <a:lnTo>
                        <a:pt x="83" y="197"/>
                      </a:lnTo>
                      <a:lnTo>
                        <a:pt x="86" y="197"/>
                      </a:lnTo>
                      <a:lnTo>
                        <a:pt x="88" y="196"/>
                      </a:lnTo>
                      <a:lnTo>
                        <a:pt x="91" y="195"/>
                      </a:lnTo>
                      <a:lnTo>
                        <a:pt x="94" y="194"/>
                      </a:lnTo>
                      <a:lnTo>
                        <a:pt x="97" y="193"/>
                      </a:lnTo>
                      <a:lnTo>
                        <a:pt x="100" y="192"/>
                      </a:lnTo>
                      <a:lnTo>
                        <a:pt x="103" y="192"/>
                      </a:lnTo>
                      <a:lnTo>
                        <a:pt x="105" y="191"/>
                      </a:lnTo>
                      <a:lnTo>
                        <a:pt x="108" y="189"/>
                      </a:lnTo>
                      <a:lnTo>
                        <a:pt x="111" y="188"/>
                      </a:lnTo>
                      <a:lnTo>
                        <a:pt x="114" y="187"/>
                      </a:lnTo>
                      <a:lnTo>
                        <a:pt x="117" y="186"/>
                      </a:lnTo>
                      <a:lnTo>
                        <a:pt x="120" y="185"/>
                      </a:lnTo>
                      <a:lnTo>
                        <a:pt x="123" y="183"/>
                      </a:lnTo>
                      <a:lnTo>
                        <a:pt x="125" y="182"/>
                      </a:lnTo>
                      <a:lnTo>
                        <a:pt x="128" y="181"/>
                      </a:lnTo>
                      <a:lnTo>
                        <a:pt x="131" y="179"/>
                      </a:lnTo>
                      <a:lnTo>
                        <a:pt x="134" y="178"/>
                      </a:lnTo>
                      <a:lnTo>
                        <a:pt x="137" y="176"/>
                      </a:lnTo>
                      <a:lnTo>
                        <a:pt x="140" y="174"/>
                      </a:lnTo>
                      <a:lnTo>
                        <a:pt x="143" y="173"/>
                      </a:lnTo>
                      <a:lnTo>
                        <a:pt x="145" y="171"/>
                      </a:lnTo>
                      <a:lnTo>
                        <a:pt x="148" y="169"/>
                      </a:lnTo>
                      <a:lnTo>
                        <a:pt x="151" y="167"/>
                      </a:lnTo>
                      <a:lnTo>
                        <a:pt x="154" y="165"/>
                      </a:lnTo>
                      <a:lnTo>
                        <a:pt x="157" y="162"/>
                      </a:lnTo>
                      <a:lnTo>
                        <a:pt x="160" y="160"/>
                      </a:lnTo>
                      <a:lnTo>
                        <a:pt x="163" y="157"/>
                      </a:lnTo>
                      <a:lnTo>
                        <a:pt x="165" y="154"/>
                      </a:lnTo>
                      <a:lnTo>
                        <a:pt x="168" y="151"/>
                      </a:lnTo>
                      <a:lnTo>
                        <a:pt x="171" y="148"/>
                      </a:lnTo>
                      <a:lnTo>
                        <a:pt x="174" y="145"/>
                      </a:lnTo>
                      <a:lnTo>
                        <a:pt x="177" y="141"/>
                      </a:lnTo>
                      <a:lnTo>
                        <a:pt x="180" y="137"/>
                      </a:lnTo>
                      <a:lnTo>
                        <a:pt x="183" y="133"/>
                      </a:lnTo>
                      <a:lnTo>
                        <a:pt x="185" y="128"/>
                      </a:lnTo>
                      <a:lnTo>
                        <a:pt x="188" y="123"/>
                      </a:lnTo>
                      <a:lnTo>
                        <a:pt x="191" y="117"/>
                      </a:lnTo>
                      <a:lnTo>
                        <a:pt x="194" y="111"/>
                      </a:lnTo>
                      <a:lnTo>
                        <a:pt x="197" y="104"/>
                      </a:lnTo>
                      <a:lnTo>
                        <a:pt x="200" y="97"/>
                      </a:lnTo>
                      <a:lnTo>
                        <a:pt x="203" y="89"/>
                      </a:lnTo>
                      <a:lnTo>
                        <a:pt x="205" y="80"/>
                      </a:lnTo>
                      <a:lnTo>
                        <a:pt x="208" y="69"/>
                      </a:lnTo>
                      <a:lnTo>
                        <a:pt x="211" y="57"/>
                      </a:lnTo>
                      <a:lnTo>
                        <a:pt x="214" y="44"/>
                      </a:lnTo>
                      <a:lnTo>
                        <a:pt x="217" y="28"/>
                      </a:lnTo>
                      <a:lnTo>
                        <a:pt x="220" y="10"/>
                      </a:lnTo>
                      <a:lnTo>
                        <a:pt x="221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9" name="Line 81"/>
                <p:cNvSpPr>
                  <a:spLocks noChangeShapeType="1"/>
                </p:cNvSpPr>
                <p:nvPr/>
              </p:nvSpPr>
              <p:spPr bwMode="auto">
                <a:xfrm>
                  <a:off x="11499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0" name="Freeform 82"/>
                <p:cNvSpPr>
                  <a:spLocks/>
                </p:cNvSpPr>
                <p:nvPr/>
              </p:nvSpPr>
              <p:spPr bwMode="auto">
                <a:xfrm>
                  <a:off x="11616" y="17264"/>
                  <a:ext cx="2282" cy="862"/>
                </a:xfrm>
                <a:custGeom>
                  <a:avLst/>
                  <a:gdLst/>
                  <a:ahLst/>
                  <a:cxnLst>
                    <a:cxn ang="0">
                      <a:pos x="8" y="167"/>
                    </a:cxn>
                    <a:cxn ang="0">
                      <a:pos x="19" y="122"/>
                    </a:cxn>
                    <a:cxn ang="0">
                      <a:pos x="31" y="93"/>
                    </a:cxn>
                    <a:cxn ang="0">
                      <a:pos x="42" y="74"/>
                    </a:cxn>
                    <a:cxn ang="0">
                      <a:pos x="54" y="59"/>
                    </a:cxn>
                    <a:cxn ang="0">
                      <a:pos x="65" y="49"/>
                    </a:cxn>
                    <a:cxn ang="0">
                      <a:pos x="76" y="40"/>
                    </a:cxn>
                    <a:cxn ang="0">
                      <a:pos x="88" y="33"/>
                    </a:cxn>
                    <a:cxn ang="0">
                      <a:pos x="99" y="28"/>
                    </a:cxn>
                    <a:cxn ang="0">
                      <a:pos x="111" y="23"/>
                    </a:cxn>
                    <a:cxn ang="0">
                      <a:pos x="122" y="19"/>
                    </a:cxn>
                    <a:cxn ang="0">
                      <a:pos x="133" y="16"/>
                    </a:cxn>
                    <a:cxn ang="0">
                      <a:pos x="145" y="13"/>
                    </a:cxn>
                    <a:cxn ang="0">
                      <a:pos x="156" y="11"/>
                    </a:cxn>
                    <a:cxn ang="0">
                      <a:pos x="168" y="9"/>
                    </a:cxn>
                    <a:cxn ang="0">
                      <a:pos x="179" y="7"/>
                    </a:cxn>
                    <a:cxn ang="0">
                      <a:pos x="191" y="6"/>
                    </a:cxn>
                    <a:cxn ang="0">
                      <a:pos x="202" y="4"/>
                    </a:cxn>
                    <a:cxn ang="0">
                      <a:pos x="213" y="3"/>
                    </a:cxn>
                    <a:cxn ang="0">
                      <a:pos x="225" y="2"/>
                    </a:cxn>
                    <a:cxn ang="0">
                      <a:pos x="236" y="1"/>
                    </a:cxn>
                    <a:cxn ang="0">
                      <a:pos x="248" y="1"/>
                    </a:cxn>
                    <a:cxn ang="0">
                      <a:pos x="259" y="0"/>
                    </a:cxn>
                    <a:cxn ang="0">
                      <a:pos x="270" y="0"/>
                    </a:cxn>
                    <a:cxn ang="0">
                      <a:pos x="282" y="0"/>
                    </a:cxn>
                    <a:cxn ang="0">
                      <a:pos x="293" y="0"/>
                    </a:cxn>
                    <a:cxn ang="0">
                      <a:pos x="305" y="0"/>
                    </a:cxn>
                    <a:cxn ang="0">
                      <a:pos x="316" y="0"/>
                    </a:cxn>
                    <a:cxn ang="0">
                      <a:pos x="328" y="0"/>
                    </a:cxn>
                    <a:cxn ang="0">
                      <a:pos x="339" y="1"/>
                    </a:cxn>
                    <a:cxn ang="0">
                      <a:pos x="350" y="1"/>
                    </a:cxn>
                    <a:cxn ang="0">
                      <a:pos x="362" y="2"/>
                    </a:cxn>
                    <a:cxn ang="0">
                      <a:pos x="373" y="3"/>
                    </a:cxn>
                    <a:cxn ang="0">
                      <a:pos x="385" y="4"/>
                    </a:cxn>
                    <a:cxn ang="0">
                      <a:pos x="396" y="6"/>
                    </a:cxn>
                    <a:cxn ang="0">
                      <a:pos x="407" y="7"/>
                    </a:cxn>
                    <a:cxn ang="0">
                      <a:pos x="419" y="9"/>
                    </a:cxn>
                    <a:cxn ang="0">
                      <a:pos x="430" y="11"/>
                    </a:cxn>
                    <a:cxn ang="0">
                      <a:pos x="442" y="14"/>
                    </a:cxn>
                    <a:cxn ang="0">
                      <a:pos x="453" y="17"/>
                    </a:cxn>
                    <a:cxn ang="0">
                      <a:pos x="465" y="21"/>
                    </a:cxn>
                    <a:cxn ang="0">
                      <a:pos x="476" y="26"/>
                    </a:cxn>
                    <a:cxn ang="0">
                      <a:pos x="487" y="32"/>
                    </a:cxn>
                    <a:cxn ang="0">
                      <a:pos x="499" y="39"/>
                    </a:cxn>
                    <a:cxn ang="0">
                      <a:pos x="510" y="49"/>
                    </a:cxn>
                    <a:cxn ang="0">
                      <a:pos x="522" y="62"/>
                    </a:cxn>
                    <a:cxn ang="0">
                      <a:pos x="533" y="80"/>
                    </a:cxn>
                    <a:cxn ang="0">
                      <a:pos x="544" y="107"/>
                    </a:cxn>
                    <a:cxn ang="0">
                      <a:pos x="556" y="151"/>
                    </a:cxn>
                    <a:cxn ang="0">
                      <a:pos x="565" y="213"/>
                    </a:cxn>
                  </a:cxnLst>
                  <a:rect l="0" t="0" r="r" b="b"/>
                  <a:pathLst>
                    <a:path w="565" h="213">
                      <a:moveTo>
                        <a:pt x="0" y="213"/>
                      </a:moveTo>
                      <a:lnTo>
                        <a:pt x="2" y="200"/>
                      </a:lnTo>
                      <a:lnTo>
                        <a:pt x="5" y="182"/>
                      </a:lnTo>
                      <a:lnTo>
                        <a:pt x="8" y="167"/>
                      </a:lnTo>
                      <a:lnTo>
                        <a:pt x="11" y="153"/>
                      </a:lnTo>
                      <a:lnTo>
                        <a:pt x="14" y="141"/>
                      </a:lnTo>
                      <a:lnTo>
                        <a:pt x="16" y="131"/>
                      </a:lnTo>
                      <a:lnTo>
                        <a:pt x="19" y="122"/>
                      </a:lnTo>
                      <a:lnTo>
                        <a:pt x="22" y="113"/>
                      </a:lnTo>
                      <a:lnTo>
                        <a:pt x="25" y="106"/>
                      </a:lnTo>
                      <a:lnTo>
                        <a:pt x="28" y="99"/>
                      </a:lnTo>
                      <a:lnTo>
                        <a:pt x="31" y="93"/>
                      </a:lnTo>
                      <a:lnTo>
                        <a:pt x="34" y="88"/>
                      </a:lnTo>
                      <a:lnTo>
                        <a:pt x="36" y="83"/>
                      </a:lnTo>
                      <a:lnTo>
                        <a:pt x="39" y="78"/>
                      </a:lnTo>
                      <a:lnTo>
                        <a:pt x="42" y="74"/>
                      </a:lnTo>
                      <a:lnTo>
                        <a:pt x="45" y="70"/>
                      </a:lnTo>
                      <a:lnTo>
                        <a:pt x="48" y="66"/>
                      </a:lnTo>
                      <a:lnTo>
                        <a:pt x="51" y="63"/>
                      </a:lnTo>
                      <a:lnTo>
                        <a:pt x="54" y="59"/>
                      </a:lnTo>
                      <a:lnTo>
                        <a:pt x="56" y="56"/>
                      </a:lnTo>
                      <a:lnTo>
                        <a:pt x="59" y="54"/>
                      </a:lnTo>
                      <a:lnTo>
                        <a:pt x="62" y="51"/>
                      </a:lnTo>
                      <a:lnTo>
                        <a:pt x="65" y="49"/>
                      </a:lnTo>
                      <a:lnTo>
                        <a:pt x="68" y="46"/>
                      </a:lnTo>
                      <a:lnTo>
                        <a:pt x="71" y="44"/>
                      </a:lnTo>
                      <a:lnTo>
                        <a:pt x="74" y="42"/>
                      </a:lnTo>
                      <a:lnTo>
                        <a:pt x="76" y="40"/>
                      </a:lnTo>
                      <a:lnTo>
                        <a:pt x="79" y="38"/>
                      </a:lnTo>
                      <a:lnTo>
                        <a:pt x="82" y="37"/>
                      </a:lnTo>
                      <a:lnTo>
                        <a:pt x="85" y="35"/>
                      </a:lnTo>
                      <a:lnTo>
                        <a:pt x="88" y="33"/>
                      </a:lnTo>
                      <a:lnTo>
                        <a:pt x="91" y="32"/>
                      </a:lnTo>
                      <a:lnTo>
                        <a:pt x="94" y="30"/>
                      </a:lnTo>
                      <a:lnTo>
                        <a:pt x="96" y="29"/>
                      </a:lnTo>
                      <a:lnTo>
                        <a:pt x="99" y="28"/>
                      </a:lnTo>
                      <a:lnTo>
                        <a:pt x="102" y="26"/>
                      </a:lnTo>
                      <a:lnTo>
                        <a:pt x="105" y="25"/>
                      </a:lnTo>
                      <a:lnTo>
                        <a:pt x="108" y="24"/>
                      </a:lnTo>
                      <a:lnTo>
                        <a:pt x="111" y="23"/>
                      </a:lnTo>
                      <a:lnTo>
                        <a:pt x="113" y="22"/>
                      </a:lnTo>
                      <a:lnTo>
                        <a:pt x="116" y="21"/>
                      </a:lnTo>
                      <a:lnTo>
                        <a:pt x="119" y="20"/>
                      </a:lnTo>
                      <a:lnTo>
                        <a:pt x="122" y="19"/>
                      </a:lnTo>
                      <a:lnTo>
                        <a:pt x="125" y="18"/>
                      </a:lnTo>
                      <a:lnTo>
                        <a:pt x="128" y="18"/>
                      </a:lnTo>
                      <a:lnTo>
                        <a:pt x="131" y="17"/>
                      </a:lnTo>
                      <a:lnTo>
                        <a:pt x="133" y="16"/>
                      </a:lnTo>
                      <a:lnTo>
                        <a:pt x="136" y="15"/>
                      </a:lnTo>
                      <a:lnTo>
                        <a:pt x="139" y="15"/>
                      </a:lnTo>
                      <a:lnTo>
                        <a:pt x="142" y="14"/>
                      </a:lnTo>
                      <a:lnTo>
                        <a:pt x="145" y="13"/>
                      </a:lnTo>
                      <a:lnTo>
                        <a:pt x="148" y="13"/>
                      </a:lnTo>
                      <a:lnTo>
                        <a:pt x="151" y="12"/>
                      </a:lnTo>
                      <a:lnTo>
                        <a:pt x="153" y="11"/>
                      </a:lnTo>
                      <a:lnTo>
                        <a:pt x="156" y="11"/>
                      </a:lnTo>
                      <a:lnTo>
                        <a:pt x="159" y="10"/>
                      </a:lnTo>
                      <a:lnTo>
                        <a:pt x="162" y="10"/>
                      </a:lnTo>
                      <a:lnTo>
                        <a:pt x="165" y="9"/>
                      </a:lnTo>
                      <a:lnTo>
                        <a:pt x="168" y="9"/>
                      </a:lnTo>
                      <a:lnTo>
                        <a:pt x="171" y="8"/>
                      </a:lnTo>
                      <a:lnTo>
                        <a:pt x="173" y="8"/>
                      </a:lnTo>
                      <a:lnTo>
                        <a:pt x="176" y="7"/>
                      </a:lnTo>
                      <a:lnTo>
                        <a:pt x="179" y="7"/>
                      </a:lnTo>
                      <a:lnTo>
                        <a:pt x="182" y="6"/>
                      </a:lnTo>
                      <a:lnTo>
                        <a:pt x="185" y="6"/>
                      </a:lnTo>
                      <a:lnTo>
                        <a:pt x="188" y="6"/>
                      </a:lnTo>
                      <a:lnTo>
                        <a:pt x="191" y="6"/>
                      </a:lnTo>
                      <a:lnTo>
                        <a:pt x="193" y="5"/>
                      </a:lnTo>
                      <a:lnTo>
                        <a:pt x="196" y="5"/>
                      </a:lnTo>
                      <a:lnTo>
                        <a:pt x="199" y="5"/>
                      </a:lnTo>
                      <a:lnTo>
                        <a:pt x="202" y="4"/>
                      </a:lnTo>
                      <a:lnTo>
                        <a:pt x="205" y="4"/>
                      </a:lnTo>
                      <a:lnTo>
                        <a:pt x="208" y="4"/>
                      </a:lnTo>
                      <a:lnTo>
                        <a:pt x="211" y="3"/>
                      </a:lnTo>
                      <a:lnTo>
                        <a:pt x="213" y="3"/>
                      </a:lnTo>
                      <a:lnTo>
                        <a:pt x="216" y="3"/>
                      </a:lnTo>
                      <a:lnTo>
                        <a:pt x="219" y="3"/>
                      </a:lnTo>
                      <a:lnTo>
                        <a:pt x="222" y="2"/>
                      </a:lnTo>
                      <a:lnTo>
                        <a:pt x="225" y="2"/>
                      </a:lnTo>
                      <a:lnTo>
                        <a:pt x="228" y="2"/>
                      </a:lnTo>
                      <a:lnTo>
                        <a:pt x="231" y="2"/>
                      </a:lnTo>
                      <a:lnTo>
                        <a:pt x="233" y="1"/>
                      </a:lnTo>
                      <a:lnTo>
                        <a:pt x="236" y="1"/>
                      </a:lnTo>
                      <a:lnTo>
                        <a:pt x="239" y="1"/>
                      </a:lnTo>
                      <a:lnTo>
                        <a:pt x="242" y="1"/>
                      </a:lnTo>
                      <a:lnTo>
                        <a:pt x="245" y="1"/>
                      </a:lnTo>
                      <a:lnTo>
                        <a:pt x="248" y="1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6" y="1"/>
                      </a:lnTo>
                      <a:lnTo>
                        <a:pt x="259" y="0"/>
                      </a:lnTo>
                      <a:lnTo>
                        <a:pt x="262" y="0"/>
                      </a:lnTo>
                      <a:lnTo>
                        <a:pt x="265" y="0"/>
                      </a:lnTo>
                      <a:lnTo>
                        <a:pt x="268" y="0"/>
                      </a:lnTo>
                      <a:lnTo>
                        <a:pt x="270" y="0"/>
                      </a:lnTo>
                      <a:lnTo>
                        <a:pt x="273" y="0"/>
                      </a:lnTo>
                      <a:lnTo>
                        <a:pt x="276" y="0"/>
                      </a:lnTo>
                      <a:lnTo>
                        <a:pt x="279" y="0"/>
                      </a:lnTo>
                      <a:lnTo>
                        <a:pt x="282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3" y="0"/>
                      </a:lnTo>
                      <a:lnTo>
                        <a:pt x="296" y="0"/>
                      </a:lnTo>
                      <a:lnTo>
                        <a:pt x="299" y="0"/>
                      </a:lnTo>
                      <a:lnTo>
                        <a:pt x="302" y="0"/>
                      </a:lnTo>
                      <a:lnTo>
                        <a:pt x="305" y="0"/>
                      </a:lnTo>
                      <a:lnTo>
                        <a:pt x="308" y="0"/>
                      </a:lnTo>
                      <a:lnTo>
                        <a:pt x="310" y="0"/>
                      </a:lnTo>
                      <a:lnTo>
                        <a:pt x="313" y="0"/>
                      </a:lnTo>
                      <a:lnTo>
                        <a:pt x="316" y="0"/>
                      </a:lnTo>
                      <a:lnTo>
                        <a:pt x="319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8" y="0"/>
                      </a:lnTo>
                      <a:lnTo>
                        <a:pt x="330" y="0"/>
                      </a:lnTo>
                      <a:lnTo>
                        <a:pt x="333" y="1"/>
                      </a:lnTo>
                      <a:lnTo>
                        <a:pt x="336" y="1"/>
                      </a:lnTo>
                      <a:lnTo>
                        <a:pt x="339" y="1"/>
                      </a:lnTo>
                      <a:lnTo>
                        <a:pt x="342" y="1"/>
                      </a:lnTo>
                      <a:lnTo>
                        <a:pt x="345" y="1"/>
                      </a:lnTo>
                      <a:lnTo>
                        <a:pt x="348" y="1"/>
                      </a:lnTo>
                      <a:lnTo>
                        <a:pt x="350" y="1"/>
                      </a:lnTo>
                      <a:lnTo>
                        <a:pt x="353" y="1"/>
                      </a:lnTo>
                      <a:lnTo>
                        <a:pt x="356" y="2"/>
                      </a:lnTo>
                      <a:lnTo>
                        <a:pt x="359" y="2"/>
                      </a:lnTo>
                      <a:lnTo>
                        <a:pt x="362" y="2"/>
                      </a:lnTo>
                      <a:lnTo>
                        <a:pt x="365" y="2"/>
                      </a:lnTo>
                      <a:lnTo>
                        <a:pt x="368" y="2"/>
                      </a:lnTo>
                      <a:lnTo>
                        <a:pt x="370" y="3"/>
                      </a:lnTo>
                      <a:lnTo>
                        <a:pt x="373" y="3"/>
                      </a:lnTo>
                      <a:lnTo>
                        <a:pt x="376" y="3"/>
                      </a:lnTo>
                      <a:lnTo>
                        <a:pt x="379" y="4"/>
                      </a:lnTo>
                      <a:lnTo>
                        <a:pt x="382" y="4"/>
                      </a:lnTo>
                      <a:lnTo>
                        <a:pt x="385" y="4"/>
                      </a:lnTo>
                      <a:lnTo>
                        <a:pt x="388" y="4"/>
                      </a:lnTo>
                      <a:lnTo>
                        <a:pt x="390" y="5"/>
                      </a:lnTo>
                      <a:lnTo>
                        <a:pt x="393" y="5"/>
                      </a:lnTo>
                      <a:lnTo>
                        <a:pt x="396" y="6"/>
                      </a:lnTo>
                      <a:lnTo>
                        <a:pt x="399" y="6"/>
                      </a:lnTo>
                      <a:lnTo>
                        <a:pt x="402" y="6"/>
                      </a:lnTo>
                      <a:lnTo>
                        <a:pt x="405" y="7"/>
                      </a:lnTo>
                      <a:lnTo>
                        <a:pt x="407" y="7"/>
                      </a:lnTo>
                      <a:lnTo>
                        <a:pt x="410" y="8"/>
                      </a:lnTo>
                      <a:lnTo>
                        <a:pt x="413" y="8"/>
                      </a:lnTo>
                      <a:lnTo>
                        <a:pt x="416" y="9"/>
                      </a:lnTo>
                      <a:lnTo>
                        <a:pt x="419" y="9"/>
                      </a:lnTo>
                      <a:lnTo>
                        <a:pt x="422" y="10"/>
                      </a:lnTo>
                      <a:lnTo>
                        <a:pt x="425" y="10"/>
                      </a:lnTo>
                      <a:lnTo>
                        <a:pt x="427" y="11"/>
                      </a:lnTo>
                      <a:lnTo>
                        <a:pt x="430" y="11"/>
                      </a:lnTo>
                      <a:lnTo>
                        <a:pt x="433" y="12"/>
                      </a:lnTo>
                      <a:lnTo>
                        <a:pt x="436" y="13"/>
                      </a:lnTo>
                      <a:lnTo>
                        <a:pt x="439" y="13"/>
                      </a:lnTo>
                      <a:lnTo>
                        <a:pt x="442" y="14"/>
                      </a:lnTo>
                      <a:lnTo>
                        <a:pt x="445" y="15"/>
                      </a:lnTo>
                      <a:lnTo>
                        <a:pt x="447" y="15"/>
                      </a:lnTo>
                      <a:lnTo>
                        <a:pt x="450" y="16"/>
                      </a:lnTo>
                      <a:lnTo>
                        <a:pt x="453" y="17"/>
                      </a:lnTo>
                      <a:lnTo>
                        <a:pt x="456" y="18"/>
                      </a:lnTo>
                      <a:lnTo>
                        <a:pt x="459" y="19"/>
                      </a:lnTo>
                      <a:lnTo>
                        <a:pt x="462" y="20"/>
                      </a:lnTo>
                      <a:lnTo>
                        <a:pt x="465" y="21"/>
                      </a:lnTo>
                      <a:lnTo>
                        <a:pt x="467" y="22"/>
                      </a:lnTo>
                      <a:lnTo>
                        <a:pt x="470" y="24"/>
                      </a:lnTo>
                      <a:lnTo>
                        <a:pt x="473" y="25"/>
                      </a:lnTo>
                      <a:lnTo>
                        <a:pt x="476" y="26"/>
                      </a:lnTo>
                      <a:lnTo>
                        <a:pt x="479" y="27"/>
                      </a:lnTo>
                      <a:lnTo>
                        <a:pt x="482" y="29"/>
                      </a:lnTo>
                      <a:lnTo>
                        <a:pt x="485" y="30"/>
                      </a:lnTo>
                      <a:lnTo>
                        <a:pt x="487" y="32"/>
                      </a:lnTo>
                      <a:lnTo>
                        <a:pt x="490" y="34"/>
                      </a:lnTo>
                      <a:lnTo>
                        <a:pt x="493" y="35"/>
                      </a:lnTo>
                      <a:lnTo>
                        <a:pt x="496" y="37"/>
                      </a:lnTo>
                      <a:lnTo>
                        <a:pt x="499" y="39"/>
                      </a:lnTo>
                      <a:lnTo>
                        <a:pt x="502" y="41"/>
                      </a:lnTo>
                      <a:lnTo>
                        <a:pt x="505" y="44"/>
                      </a:lnTo>
                      <a:lnTo>
                        <a:pt x="507" y="46"/>
                      </a:lnTo>
                      <a:lnTo>
                        <a:pt x="510" y="49"/>
                      </a:lnTo>
                      <a:lnTo>
                        <a:pt x="513" y="52"/>
                      </a:lnTo>
                      <a:lnTo>
                        <a:pt x="516" y="55"/>
                      </a:lnTo>
                      <a:lnTo>
                        <a:pt x="519" y="58"/>
                      </a:lnTo>
                      <a:lnTo>
                        <a:pt x="522" y="62"/>
                      </a:lnTo>
                      <a:lnTo>
                        <a:pt x="525" y="66"/>
                      </a:lnTo>
                      <a:lnTo>
                        <a:pt x="527" y="70"/>
                      </a:lnTo>
                      <a:lnTo>
                        <a:pt x="530" y="75"/>
                      </a:lnTo>
                      <a:lnTo>
                        <a:pt x="533" y="80"/>
                      </a:lnTo>
                      <a:lnTo>
                        <a:pt x="536" y="86"/>
                      </a:lnTo>
                      <a:lnTo>
                        <a:pt x="539" y="92"/>
                      </a:lnTo>
                      <a:lnTo>
                        <a:pt x="542" y="99"/>
                      </a:lnTo>
                      <a:lnTo>
                        <a:pt x="544" y="107"/>
                      </a:lnTo>
                      <a:lnTo>
                        <a:pt x="547" y="116"/>
                      </a:lnTo>
                      <a:lnTo>
                        <a:pt x="550" y="126"/>
                      </a:lnTo>
                      <a:lnTo>
                        <a:pt x="553" y="138"/>
                      </a:lnTo>
                      <a:lnTo>
                        <a:pt x="556" y="151"/>
                      </a:lnTo>
                      <a:lnTo>
                        <a:pt x="559" y="167"/>
                      </a:lnTo>
                      <a:lnTo>
                        <a:pt x="562" y="185"/>
                      </a:lnTo>
                      <a:lnTo>
                        <a:pt x="564" y="208"/>
                      </a:lnTo>
                      <a:lnTo>
                        <a:pt x="565" y="213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1" name="Line 83"/>
                <p:cNvSpPr>
                  <a:spLocks noChangeShapeType="1"/>
                </p:cNvSpPr>
                <p:nvPr/>
              </p:nvSpPr>
              <p:spPr bwMode="auto">
                <a:xfrm>
                  <a:off x="14003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2" name="Freeform 84"/>
                <p:cNvSpPr>
                  <a:spLocks/>
                </p:cNvSpPr>
                <p:nvPr/>
              </p:nvSpPr>
              <p:spPr bwMode="auto">
                <a:xfrm>
                  <a:off x="14116" y="16114"/>
                  <a:ext cx="957" cy="891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8" y="58"/>
                    </a:cxn>
                    <a:cxn ang="0">
                      <a:pos x="14" y="85"/>
                    </a:cxn>
                    <a:cxn ang="0">
                      <a:pos x="20" y="105"/>
                    </a:cxn>
                    <a:cxn ang="0">
                      <a:pos x="25" y="120"/>
                    </a:cxn>
                    <a:cxn ang="0">
                      <a:pos x="31" y="133"/>
                    </a:cxn>
                    <a:cxn ang="0">
                      <a:pos x="37" y="143"/>
                    </a:cxn>
                    <a:cxn ang="0">
                      <a:pos x="43" y="152"/>
                    </a:cxn>
                    <a:cxn ang="0">
                      <a:pos x="48" y="159"/>
                    </a:cxn>
                    <a:cxn ang="0">
                      <a:pos x="54" y="165"/>
                    </a:cxn>
                    <a:cxn ang="0">
                      <a:pos x="60" y="170"/>
                    </a:cxn>
                    <a:cxn ang="0">
                      <a:pos x="65" y="175"/>
                    </a:cxn>
                    <a:cxn ang="0">
                      <a:pos x="71" y="179"/>
                    </a:cxn>
                    <a:cxn ang="0">
                      <a:pos x="77" y="183"/>
                    </a:cxn>
                    <a:cxn ang="0">
                      <a:pos x="82" y="186"/>
                    </a:cxn>
                    <a:cxn ang="0">
                      <a:pos x="88" y="189"/>
                    </a:cxn>
                    <a:cxn ang="0">
                      <a:pos x="94" y="192"/>
                    </a:cxn>
                    <a:cxn ang="0">
                      <a:pos x="100" y="194"/>
                    </a:cxn>
                    <a:cxn ang="0">
                      <a:pos x="105" y="196"/>
                    </a:cxn>
                    <a:cxn ang="0">
                      <a:pos x="111" y="199"/>
                    </a:cxn>
                    <a:cxn ang="0">
                      <a:pos x="117" y="200"/>
                    </a:cxn>
                    <a:cxn ang="0">
                      <a:pos x="122" y="202"/>
                    </a:cxn>
                    <a:cxn ang="0">
                      <a:pos x="128" y="204"/>
                    </a:cxn>
                    <a:cxn ang="0">
                      <a:pos x="134" y="205"/>
                    </a:cxn>
                    <a:cxn ang="0">
                      <a:pos x="140" y="206"/>
                    </a:cxn>
                    <a:cxn ang="0">
                      <a:pos x="145" y="208"/>
                    </a:cxn>
                    <a:cxn ang="0">
                      <a:pos x="151" y="209"/>
                    </a:cxn>
                    <a:cxn ang="0">
                      <a:pos x="157" y="210"/>
                    </a:cxn>
                    <a:cxn ang="0">
                      <a:pos x="162" y="211"/>
                    </a:cxn>
                    <a:cxn ang="0">
                      <a:pos x="168" y="212"/>
                    </a:cxn>
                    <a:cxn ang="0">
                      <a:pos x="174" y="213"/>
                    </a:cxn>
                    <a:cxn ang="0">
                      <a:pos x="180" y="214"/>
                    </a:cxn>
                    <a:cxn ang="0">
                      <a:pos x="185" y="214"/>
                    </a:cxn>
                    <a:cxn ang="0">
                      <a:pos x="191" y="215"/>
                    </a:cxn>
                    <a:cxn ang="0">
                      <a:pos x="197" y="216"/>
                    </a:cxn>
                    <a:cxn ang="0">
                      <a:pos x="202" y="217"/>
                    </a:cxn>
                    <a:cxn ang="0">
                      <a:pos x="208" y="217"/>
                    </a:cxn>
                    <a:cxn ang="0">
                      <a:pos x="214" y="218"/>
                    </a:cxn>
                    <a:cxn ang="0">
                      <a:pos x="219" y="219"/>
                    </a:cxn>
                    <a:cxn ang="0">
                      <a:pos x="225" y="219"/>
                    </a:cxn>
                    <a:cxn ang="0">
                      <a:pos x="231" y="220"/>
                    </a:cxn>
                    <a:cxn ang="0">
                      <a:pos x="237" y="220"/>
                    </a:cxn>
                  </a:cxnLst>
                  <a:rect l="0" t="0" r="r" b="b"/>
                  <a:pathLst>
                    <a:path w="237" h="220">
                      <a:moveTo>
                        <a:pt x="0" y="0"/>
                      </a:moveTo>
                      <a:lnTo>
                        <a:pt x="3" y="21"/>
                      </a:lnTo>
                      <a:lnTo>
                        <a:pt x="5" y="41"/>
                      </a:lnTo>
                      <a:lnTo>
                        <a:pt x="8" y="58"/>
                      </a:lnTo>
                      <a:lnTo>
                        <a:pt x="11" y="72"/>
                      </a:lnTo>
                      <a:lnTo>
                        <a:pt x="14" y="85"/>
                      </a:lnTo>
                      <a:lnTo>
                        <a:pt x="17" y="95"/>
                      </a:lnTo>
                      <a:lnTo>
                        <a:pt x="20" y="105"/>
                      </a:lnTo>
                      <a:lnTo>
                        <a:pt x="23" y="113"/>
                      </a:lnTo>
                      <a:lnTo>
                        <a:pt x="25" y="120"/>
                      </a:lnTo>
                      <a:lnTo>
                        <a:pt x="28" y="127"/>
                      </a:lnTo>
                      <a:lnTo>
                        <a:pt x="31" y="133"/>
                      </a:lnTo>
                      <a:lnTo>
                        <a:pt x="34" y="138"/>
                      </a:lnTo>
                      <a:lnTo>
                        <a:pt x="37" y="143"/>
                      </a:lnTo>
                      <a:lnTo>
                        <a:pt x="40" y="147"/>
                      </a:lnTo>
                      <a:lnTo>
                        <a:pt x="43" y="152"/>
                      </a:lnTo>
                      <a:lnTo>
                        <a:pt x="45" y="155"/>
                      </a:lnTo>
                      <a:lnTo>
                        <a:pt x="48" y="159"/>
                      </a:lnTo>
                      <a:lnTo>
                        <a:pt x="51" y="162"/>
                      </a:lnTo>
                      <a:lnTo>
                        <a:pt x="54" y="165"/>
                      </a:lnTo>
                      <a:lnTo>
                        <a:pt x="57" y="168"/>
                      </a:lnTo>
                      <a:lnTo>
                        <a:pt x="60" y="170"/>
                      </a:lnTo>
                      <a:lnTo>
                        <a:pt x="62" y="173"/>
                      </a:lnTo>
                      <a:lnTo>
                        <a:pt x="65" y="175"/>
                      </a:lnTo>
                      <a:lnTo>
                        <a:pt x="68" y="177"/>
                      </a:lnTo>
                      <a:lnTo>
                        <a:pt x="71" y="179"/>
                      </a:lnTo>
                      <a:lnTo>
                        <a:pt x="74" y="181"/>
                      </a:lnTo>
                      <a:lnTo>
                        <a:pt x="77" y="183"/>
                      </a:lnTo>
                      <a:lnTo>
                        <a:pt x="80" y="185"/>
                      </a:lnTo>
                      <a:lnTo>
                        <a:pt x="82" y="186"/>
                      </a:lnTo>
                      <a:lnTo>
                        <a:pt x="85" y="188"/>
                      </a:lnTo>
                      <a:lnTo>
                        <a:pt x="88" y="189"/>
                      </a:lnTo>
                      <a:lnTo>
                        <a:pt x="91" y="191"/>
                      </a:lnTo>
                      <a:lnTo>
                        <a:pt x="94" y="192"/>
                      </a:lnTo>
                      <a:lnTo>
                        <a:pt x="97" y="193"/>
                      </a:lnTo>
                      <a:lnTo>
                        <a:pt x="100" y="194"/>
                      </a:lnTo>
                      <a:lnTo>
                        <a:pt x="102" y="196"/>
                      </a:lnTo>
                      <a:lnTo>
                        <a:pt x="105" y="196"/>
                      </a:lnTo>
                      <a:lnTo>
                        <a:pt x="108" y="197"/>
                      </a:lnTo>
                      <a:lnTo>
                        <a:pt x="111" y="199"/>
                      </a:lnTo>
                      <a:lnTo>
                        <a:pt x="114" y="200"/>
                      </a:lnTo>
                      <a:lnTo>
                        <a:pt x="117" y="200"/>
                      </a:lnTo>
                      <a:lnTo>
                        <a:pt x="120" y="201"/>
                      </a:lnTo>
                      <a:lnTo>
                        <a:pt x="122" y="202"/>
                      </a:lnTo>
                      <a:lnTo>
                        <a:pt x="125" y="203"/>
                      </a:lnTo>
                      <a:lnTo>
                        <a:pt x="128" y="204"/>
                      </a:lnTo>
                      <a:lnTo>
                        <a:pt x="131" y="204"/>
                      </a:lnTo>
                      <a:lnTo>
                        <a:pt x="134" y="205"/>
                      </a:lnTo>
                      <a:lnTo>
                        <a:pt x="137" y="206"/>
                      </a:lnTo>
                      <a:lnTo>
                        <a:pt x="140" y="206"/>
                      </a:lnTo>
                      <a:lnTo>
                        <a:pt x="142" y="207"/>
                      </a:lnTo>
                      <a:lnTo>
                        <a:pt x="145" y="208"/>
                      </a:lnTo>
                      <a:lnTo>
                        <a:pt x="148" y="208"/>
                      </a:lnTo>
                      <a:lnTo>
                        <a:pt x="151" y="209"/>
                      </a:lnTo>
                      <a:lnTo>
                        <a:pt x="154" y="210"/>
                      </a:lnTo>
                      <a:lnTo>
                        <a:pt x="157" y="210"/>
                      </a:lnTo>
                      <a:lnTo>
                        <a:pt x="160" y="210"/>
                      </a:lnTo>
                      <a:lnTo>
                        <a:pt x="162" y="211"/>
                      </a:lnTo>
                      <a:lnTo>
                        <a:pt x="165" y="212"/>
                      </a:lnTo>
                      <a:lnTo>
                        <a:pt x="168" y="212"/>
                      </a:lnTo>
                      <a:lnTo>
                        <a:pt x="171" y="212"/>
                      </a:lnTo>
                      <a:lnTo>
                        <a:pt x="174" y="213"/>
                      </a:lnTo>
                      <a:lnTo>
                        <a:pt x="177" y="213"/>
                      </a:lnTo>
                      <a:lnTo>
                        <a:pt x="180" y="214"/>
                      </a:lnTo>
                      <a:lnTo>
                        <a:pt x="182" y="214"/>
                      </a:lnTo>
                      <a:lnTo>
                        <a:pt x="185" y="214"/>
                      </a:lnTo>
                      <a:lnTo>
                        <a:pt x="188" y="215"/>
                      </a:lnTo>
                      <a:lnTo>
                        <a:pt x="191" y="215"/>
                      </a:lnTo>
                      <a:lnTo>
                        <a:pt x="194" y="216"/>
                      </a:lnTo>
                      <a:lnTo>
                        <a:pt x="197" y="216"/>
                      </a:lnTo>
                      <a:lnTo>
                        <a:pt x="200" y="216"/>
                      </a:lnTo>
                      <a:lnTo>
                        <a:pt x="202" y="217"/>
                      </a:lnTo>
                      <a:lnTo>
                        <a:pt x="205" y="217"/>
                      </a:lnTo>
                      <a:lnTo>
                        <a:pt x="208" y="217"/>
                      </a:lnTo>
                      <a:lnTo>
                        <a:pt x="211" y="218"/>
                      </a:lnTo>
                      <a:lnTo>
                        <a:pt x="214" y="218"/>
                      </a:lnTo>
                      <a:lnTo>
                        <a:pt x="217" y="218"/>
                      </a:lnTo>
                      <a:lnTo>
                        <a:pt x="219" y="219"/>
                      </a:lnTo>
                      <a:lnTo>
                        <a:pt x="222" y="219"/>
                      </a:lnTo>
                      <a:lnTo>
                        <a:pt x="225" y="219"/>
                      </a:lnTo>
                      <a:lnTo>
                        <a:pt x="228" y="219"/>
                      </a:lnTo>
                      <a:lnTo>
                        <a:pt x="231" y="220"/>
                      </a:lnTo>
                      <a:lnTo>
                        <a:pt x="234" y="220"/>
                      </a:lnTo>
                      <a:lnTo>
                        <a:pt x="237" y="22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3" name="Freeform 85"/>
                <p:cNvSpPr>
                  <a:spLocks/>
                </p:cNvSpPr>
                <p:nvPr/>
              </p:nvSpPr>
              <p:spPr bwMode="auto">
                <a:xfrm>
                  <a:off x="10461" y="17098"/>
                  <a:ext cx="965" cy="10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8" y="1"/>
                    </a:cxn>
                    <a:cxn ang="0">
                      <a:pos x="14" y="1"/>
                    </a:cxn>
                    <a:cxn ang="0">
                      <a:pos x="20" y="1"/>
                    </a:cxn>
                    <a:cxn ang="0">
                      <a:pos x="26" y="2"/>
                    </a:cxn>
                    <a:cxn ang="0">
                      <a:pos x="31" y="2"/>
                    </a:cxn>
                    <a:cxn ang="0">
                      <a:pos x="37" y="2"/>
                    </a:cxn>
                    <a:cxn ang="0">
                      <a:pos x="43" y="3"/>
                    </a:cxn>
                    <a:cxn ang="0">
                      <a:pos x="48" y="3"/>
                    </a:cxn>
                    <a:cxn ang="0">
                      <a:pos x="54" y="3"/>
                    </a:cxn>
                    <a:cxn ang="0">
                      <a:pos x="60" y="4"/>
                    </a:cxn>
                    <a:cxn ang="0">
                      <a:pos x="66" y="4"/>
                    </a:cxn>
                    <a:cxn ang="0">
                      <a:pos x="71" y="5"/>
                    </a:cxn>
                    <a:cxn ang="0">
                      <a:pos x="77" y="6"/>
                    </a:cxn>
                    <a:cxn ang="0">
                      <a:pos x="83" y="6"/>
                    </a:cxn>
                    <a:cxn ang="0">
                      <a:pos x="88" y="7"/>
                    </a:cxn>
                    <a:cxn ang="0">
                      <a:pos x="94" y="7"/>
                    </a:cxn>
                    <a:cxn ang="0">
                      <a:pos x="100" y="8"/>
                    </a:cxn>
                    <a:cxn ang="0">
                      <a:pos x="105" y="9"/>
                    </a:cxn>
                    <a:cxn ang="0">
                      <a:pos x="111" y="10"/>
                    </a:cxn>
                    <a:cxn ang="0">
                      <a:pos x="117" y="11"/>
                    </a:cxn>
                    <a:cxn ang="0">
                      <a:pos x="123" y="12"/>
                    </a:cxn>
                    <a:cxn ang="0">
                      <a:pos x="128" y="14"/>
                    </a:cxn>
                    <a:cxn ang="0">
                      <a:pos x="134" y="15"/>
                    </a:cxn>
                    <a:cxn ang="0">
                      <a:pos x="140" y="16"/>
                    </a:cxn>
                    <a:cxn ang="0">
                      <a:pos x="145" y="18"/>
                    </a:cxn>
                    <a:cxn ang="0">
                      <a:pos x="151" y="20"/>
                    </a:cxn>
                    <a:cxn ang="0">
                      <a:pos x="157" y="22"/>
                    </a:cxn>
                    <a:cxn ang="0">
                      <a:pos x="163" y="24"/>
                    </a:cxn>
                    <a:cxn ang="0">
                      <a:pos x="168" y="27"/>
                    </a:cxn>
                    <a:cxn ang="0">
                      <a:pos x="174" y="30"/>
                    </a:cxn>
                    <a:cxn ang="0">
                      <a:pos x="180" y="34"/>
                    </a:cxn>
                    <a:cxn ang="0">
                      <a:pos x="185" y="38"/>
                    </a:cxn>
                    <a:cxn ang="0">
                      <a:pos x="191" y="43"/>
                    </a:cxn>
                    <a:cxn ang="0">
                      <a:pos x="197" y="50"/>
                    </a:cxn>
                    <a:cxn ang="0">
                      <a:pos x="203" y="57"/>
                    </a:cxn>
                    <a:cxn ang="0">
                      <a:pos x="208" y="67"/>
                    </a:cxn>
                    <a:cxn ang="0">
                      <a:pos x="214" y="79"/>
                    </a:cxn>
                    <a:cxn ang="0">
                      <a:pos x="220" y="96"/>
                    </a:cxn>
                    <a:cxn ang="0">
                      <a:pos x="225" y="119"/>
                    </a:cxn>
                    <a:cxn ang="0">
                      <a:pos x="231" y="154"/>
                    </a:cxn>
                    <a:cxn ang="0">
                      <a:pos x="237" y="213"/>
                    </a:cxn>
                  </a:cxnLst>
                  <a:rect l="0" t="0" r="r" b="b"/>
                  <a:pathLst>
                    <a:path w="239" h="25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1" y="1"/>
                      </a:lnTo>
                      <a:lnTo>
                        <a:pt x="14" y="1"/>
                      </a:lnTo>
                      <a:lnTo>
                        <a:pt x="17" y="1"/>
                      </a:lnTo>
                      <a:lnTo>
                        <a:pt x="20" y="1"/>
                      </a:lnTo>
                      <a:lnTo>
                        <a:pt x="23" y="1"/>
                      </a:lnTo>
                      <a:lnTo>
                        <a:pt x="26" y="2"/>
                      </a:lnTo>
                      <a:lnTo>
                        <a:pt x="28" y="2"/>
                      </a:lnTo>
                      <a:lnTo>
                        <a:pt x="31" y="2"/>
                      </a:lnTo>
                      <a:lnTo>
                        <a:pt x="34" y="2"/>
                      </a:lnTo>
                      <a:lnTo>
                        <a:pt x="37" y="2"/>
                      </a:lnTo>
                      <a:lnTo>
                        <a:pt x="40" y="2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8" y="3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7" y="4"/>
                      </a:lnTo>
                      <a:lnTo>
                        <a:pt x="60" y="4"/>
                      </a:lnTo>
                      <a:lnTo>
                        <a:pt x="63" y="4"/>
                      </a:lnTo>
                      <a:lnTo>
                        <a:pt x="66" y="4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4" y="5"/>
                      </a:lnTo>
                      <a:lnTo>
                        <a:pt x="77" y="6"/>
                      </a:lnTo>
                      <a:lnTo>
                        <a:pt x="80" y="6"/>
                      </a:lnTo>
                      <a:lnTo>
                        <a:pt x="83" y="6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91" y="7"/>
                      </a:lnTo>
                      <a:lnTo>
                        <a:pt x="94" y="7"/>
                      </a:lnTo>
                      <a:lnTo>
                        <a:pt x="97" y="8"/>
                      </a:lnTo>
                      <a:lnTo>
                        <a:pt x="100" y="8"/>
                      </a:lnTo>
                      <a:lnTo>
                        <a:pt x="103" y="9"/>
                      </a:lnTo>
                      <a:lnTo>
                        <a:pt x="105" y="9"/>
                      </a:lnTo>
                      <a:lnTo>
                        <a:pt x="108" y="10"/>
                      </a:lnTo>
                      <a:lnTo>
                        <a:pt x="111" y="10"/>
                      </a:lnTo>
                      <a:lnTo>
                        <a:pt x="114" y="11"/>
                      </a:lnTo>
                      <a:lnTo>
                        <a:pt x="117" y="11"/>
                      </a:lnTo>
                      <a:lnTo>
                        <a:pt x="120" y="12"/>
                      </a:lnTo>
                      <a:lnTo>
                        <a:pt x="123" y="12"/>
                      </a:lnTo>
                      <a:lnTo>
                        <a:pt x="125" y="13"/>
                      </a:lnTo>
                      <a:lnTo>
                        <a:pt x="128" y="14"/>
                      </a:lnTo>
                      <a:lnTo>
                        <a:pt x="131" y="14"/>
                      </a:lnTo>
                      <a:lnTo>
                        <a:pt x="134" y="15"/>
                      </a:lnTo>
                      <a:lnTo>
                        <a:pt x="137" y="16"/>
                      </a:lnTo>
                      <a:lnTo>
                        <a:pt x="140" y="16"/>
                      </a:lnTo>
                      <a:lnTo>
                        <a:pt x="143" y="17"/>
                      </a:lnTo>
                      <a:lnTo>
                        <a:pt x="145" y="18"/>
                      </a:lnTo>
                      <a:lnTo>
                        <a:pt x="148" y="19"/>
                      </a:lnTo>
                      <a:lnTo>
                        <a:pt x="151" y="20"/>
                      </a:lnTo>
                      <a:lnTo>
                        <a:pt x="154" y="21"/>
                      </a:lnTo>
                      <a:lnTo>
                        <a:pt x="157" y="22"/>
                      </a:lnTo>
                      <a:lnTo>
                        <a:pt x="160" y="23"/>
                      </a:lnTo>
                      <a:lnTo>
                        <a:pt x="163" y="24"/>
                      </a:lnTo>
                      <a:lnTo>
                        <a:pt x="165" y="26"/>
                      </a:lnTo>
                      <a:lnTo>
                        <a:pt x="168" y="27"/>
                      </a:lnTo>
                      <a:lnTo>
                        <a:pt x="171" y="29"/>
                      </a:lnTo>
                      <a:lnTo>
                        <a:pt x="174" y="30"/>
                      </a:lnTo>
                      <a:lnTo>
                        <a:pt x="177" y="32"/>
                      </a:lnTo>
                      <a:lnTo>
                        <a:pt x="180" y="34"/>
                      </a:lnTo>
                      <a:lnTo>
                        <a:pt x="183" y="36"/>
                      </a:lnTo>
                      <a:lnTo>
                        <a:pt x="185" y="38"/>
                      </a:lnTo>
                      <a:lnTo>
                        <a:pt x="188" y="41"/>
                      </a:lnTo>
                      <a:lnTo>
                        <a:pt x="191" y="43"/>
                      </a:lnTo>
                      <a:lnTo>
                        <a:pt x="194" y="47"/>
                      </a:lnTo>
                      <a:lnTo>
                        <a:pt x="197" y="50"/>
                      </a:lnTo>
                      <a:lnTo>
                        <a:pt x="200" y="53"/>
                      </a:lnTo>
                      <a:lnTo>
                        <a:pt x="203" y="57"/>
                      </a:lnTo>
                      <a:lnTo>
                        <a:pt x="205" y="62"/>
                      </a:lnTo>
                      <a:lnTo>
                        <a:pt x="208" y="67"/>
                      </a:lnTo>
                      <a:lnTo>
                        <a:pt x="211" y="73"/>
                      </a:lnTo>
                      <a:lnTo>
                        <a:pt x="214" y="79"/>
                      </a:lnTo>
                      <a:lnTo>
                        <a:pt x="217" y="87"/>
                      </a:lnTo>
                      <a:lnTo>
                        <a:pt x="220" y="96"/>
                      </a:lnTo>
                      <a:lnTo>
                        <a:pt x="223" y="107"/>
                      </a:lnTo>
                      <a:lnTo>
                        <a:pt x="225" y="119"/>
                      </a:lnTo>
                      <a:lnTo>
                        <a:pt x="228" y="135"/>
                      </a:lnTo>
                      <a:lnTo>
                        <a:pt x="231" y="154"/>
                      </a:lnTo>
                      <a:lnTo>
                        <a:pt x="234" y="180"/>
                      </a:lnTo>
                      <a:lnTo>
                        <a:pt x="237" y="213"/>
                      </a:lnTo>
                      <a:lnTo>
                        <a:pt x="239" y="254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4" name="Freeform 86"/>
                <p:cNvSpPr>
                  <a:spLocks/>
                </p:cNvSpPr>
                <p:nvPr/>
              </p:nvSpPr>
              <p:spPr bwMode="auto">
                <a:xfrm>
                  <a:off x="11564" y="16114"/>
                  <a:ext cx="1276" cy="717"/>
                </a:xfrm>
                <a:custGeom>
                  <a:avLst/>
                  <a:gdLst/>
                  <a:ahLst/>
                  <a:cxnLst>
                    <a:cxn ang="0">
                      <a:pos x="1" y="15"/>
                    </a:cxn>
                    <a:cxn ang="0">
                      <a:pos x="7" y="60"/>
                    </a:cxn>
                    <a:cxn ang="0">
                      <a:pos x="12" y="88"/>
                    </a:cxn>
                    <a:cxn ang="0">
                      <a:pos x="18" y="107"/>
                    </a:cxn>
                    <a:cxn ang="0">
                      <a:pos x="24" y="121"/>
                    </a:cxn>
                    <a:cxn ang="0">
                      <a:pos x="29" y="132"/>
                    </a:cxn>
                    <a:cxn ang="0">
                      <a:pos x="35" y="141"/>
                    </a:cxn>
                    <a:cxn ang="0">
                      <a:pos x="41" y="147"/>
                    </a:cxn>
                    <a:cxn ang="0">
                      <a:pos x="47" y="152"/>
                    </a:cxn>
                    <a:cxn ang="0">
                      <a:pos x="52" y="157"/>
                    </a:cxn>
                    <a:cxn ang="0">
                      <a:pos x="58" y="161"/>
                    </a:cxn>
                    <a:cxn ang="0">
                      <a:pos x="64" y="164"/>
                    </a:cxn>
                    <a:cxn ang="0">
                      <a:pos x="69" y="166"/>
                    </a:cxn>
                    <a:cxn ang="0">
                      <a:pos x="75" y="168"/>
                    </a:cxn>
                    <a:cxn ang="0">
                      <a:pos x="81" y="170"/>
                    </a:cxn>
                    <a:cxn ang="0">
                      <a:pos x="87" y="172"/>
                    </a:cxn>
                    <a:cxn ang="0">
                      <a:pos x="92" y="173"/>
                    </a:cxn>
                    <a:cxn ang="0">
                      <a:pos x="98" y="174"/>
                    </a:cxn>
                    <a:cxn ang="0">
                      <a:pos x="104" y="175"/>
                    </a:cxn>
                    <a:cxn ang="0">
                      <a:pos x="109" y="176"/>
                    </a:cxn>
                    <a:cxn ang="0">
                      <a:pos x="115" y="176"/>
                    </a:cxn>
                    <a:cxn ang="0">
                      <a:pos x="121" y="176"/>
                    </a:cxn>
                    <a:cxn ang="0">
                      <a:pos x="126" y="177"/>
                    </a:cxn>
                    <a:cxn ang="0">
                      <a:pos x="132" y="177"/>
                    </a:cxn>
                    <a:cxn ang="0">
                      <a:pos x="138" y="177"/>
                    </a:cxn>
                    <a:cxn ang="0">
                      <a:pos x="144" y="176"/>
                    </a:cxn>
                    <a:cxn ang="0">
                      <a:pos x="149" y="176"/>
                    </a:cxn>
                    <a:cxn ang="0">
                      <a:pos x="155" y="176"/>
                    </a:cxn>
                    <a:cxn ang="0">
                      <a:pos x="161" y="175"/>
                    </a:cxn>
                    <a:cxn ang="0">
                      <a:pos x="166" y="174"/>
                    </a:cxn>
                    <a:cxn ang="0">
                      <a:pos x="172" y="173"/>
                    </a:cxn>
                    <a:cxn ang="0">
                      <a:pos x="178" y="172"/>
                    </a:cxn>
                    <a:cxn ang="0">
                      <a:pos x="184" y="171"/>
                    </a:cxn>
                    <a:cxn ang="0">
                      <a:pos x="189" y="170"/>
                    </a:cxn>
                    <a:cxn ang="0">
                      <a:pos x="195" y="169"/>
                    </a:cxn>
                    <a:cxn ang="0">
                      <a:pos x="201" y="167"/>
                    </a:cxn>
                    <a:cxn ang="0">
                      <a:pos x="206" y="165"/>
                    </a:cxn>
                    <a:cxn ang="0">
                      <a:pos x="212" y="163"/>
                    </a:cxn>
                    <a:cxn ang="0">
                      <a:pos x="218" y="161"/>
                    </a:cxn>
                    <a:cxn ang="0">
                      <a:pos x="224" y="158"/>
                    </a:cxn>
                    <a:cxn ang="0">
                      <a:pos x="229" y="155"/>
                    </a:cxn>
                    <a:cxn ang="0">
                      <a:pos x="235" y="152"/>
                    </a:cxn>
                    <a:cxn ang="0">
                      <a:pos x="241" y="149"/>
                    </a:cxn>
                    <a:cxn ang="0">
                      <a:pos x="246" y="145"/>
                    </a:cxn>
                    <a:cxn ang="0">
                      <a:pos x="252" y="140"/>
                    </a:cxn>
                    <a:cxn ang="0">
                      <a:pos x="258" y="135"/>
                    </a:cxn>
                    <a:cxn ang="0">
                      <a:pos x="263" y="130"/>
                    </a:cxn>
                    <a:cxn ang="0">
                      <a:pos x="269" y="123"/>
                    </a:cxn>
                    <a:cxn ang="0">
                      <a:pos x="275" y="115"/>
                    </a:cxn>
                    <a:cxn ang="0">
                      <a:pos x="281" y="107"/>
                    </a:cxn>
                    <a:cxn ang="0">
                      <a:pos x="286" y="97"/>
                    </a:cxn>
                    <a:cxn ang="0">
                      <a:pos x="292" y="85"/>
                    </a:cxn>
                    <a:cxn ang="0">
                      <a:pos x="298" y="70"/>
                    </a:cxn>
                    <a:cxn ang="0">
                      <a:pos x="303" y="53"/>
                    </a:cxn>
                    <a:cxn ang="0">
                      <a:pos x="309" y="32"/>
                    </a:cxn>
                    <a:cxn ang="0">
                      <a:pos x="315" y="5"/>
                    </a:cxn>
                  </a:cxnLst>
                  <a:rect l="0" t="0" r="r" b="b"/>
                  <a:pathLst>
                    <a:path w="316" h="177">
                      <a:moveTo>
                        <a:pt x="0" y="0"/>
                      </a:moveTo>
                      <a:lnTo>
                        <a:pt x="1" y="15"/>
                      </a:lnTo>
                      <a:lnTo>
                        <a:pt x="4" y="40"/>
                      </a:lnTo>
                      <a:lnTo>
                        <a:pt x="7" y="60"/>
                      </a:lnTo>
                      <a:lnTo>
                        <a:pt x="9" y="75"/>
                      </a:lnTo>
                      <a:lnTo>
                        <a:pt x="12" y="88"/>
                      </a:lnTo>
                      <a:lnTo>
                        <a:pt x="15" y="98"/>
                      </a:lnTo>
                      <a:lnTo>
                        <a:pt x="18" y="107"/>
                      </a:lnTo>
                      <a:lnTo>
                        <a:pt x="21" y="115"/>
                      </a:lnTo>
                      <a:lnTo>
                        <a:pt x="24" y="121"/>
                      </a:lnTo>
                      <a:lnTo>
                        <a:pt x="27" y="127"/>
                      </a:lnTo>
                      <a:lnTo>
                        <a:pt x="29" y="132"/>
                      </a:lnTo>
                      <a:lnTo>
                        <a:pt x="32" y="137"/>
                      </a:lnTo>
                      <a:lnTo>
                        <a:pt x="35" y="141"/>
                      </a:lnTo>
                      <a:lnTo>
                        <a:pt x="38" y="144"/>
                      </a:lnTo>
                      <a:lnTo>
                        <a:pt x="41" y="147"/>
                      </a:lnTo>
                      <a:lnTo>
                        <a:pt x="44" y="150"/>
                      </a:lnTo>
                      <a:lnTo>
                        <a:pt x="47" y="152"/>
                      </a:lnTo>
                      <a:lnTo>
                        <a:pt x="49" y="155"/>
                      </a:lnTo>
                      <a:lnTo>
                        <a:pt x="52" y="157"/>
                      </a:lnTo>
                      <a:lnTo>
                        <a:pt x="55" y="159"/>
                      </a:lnTo>
                      <a:lnTo>
                        <a:pt x="58" y="161"/>
                      </a:lnTo>
                      <a:lnTo>
                        <a:pt x="61" y="162"/>
                      </a:lnTo>
                      <a:lnTo>
                        <a:pt x="64" y="164"/>
                      </a:lnTo>
                      <a:lnTo>
                        <a:pt x="67" y="165"/>
                      </a:lnTo>
                      <a:lnTo>
                        <a:pt x="69" y="166"/>
                      </a:lnTo>
                      <a:lnTo>
                        <a:pt x="72" y="167"/>
                      </a:lnTo>
                      <a:lnTo>
                        <a:pt x="75" y="168"/>
                      </a:lnTo>
                      <a:lnTo>
                        <a:pt x="78" y="169"/>
                      </a:lnTo>
                      <a:lnTo>
                        <a:pt x="81" y="170"/>
                      </a:lnTo>
                      <a:lnTo>
                        <a:pt x="84" y="171"/>
                      </a:lnTo>
                      <a:lnTo>
                        <a:pt x="87" y="172"/>
                      </a:lnTo>
                      <a:lnTo>
                        <a:pt x="89" y="172"/>
                      </a:lnTo>
                      <a:lnTo>
                        <a:pt x="92" y="173"/>
                      </a:lnTo>
                      <a:lnTo>
                        <a:pt x="95" y="174"/>
                      </a:lnTo>
                      <a:lnTo>
                        <a:pt x="98" y="174"/>
                      </a:lnTo>
                      <a:lnTo>
                        <a:pt x="101" y="174"/>
                      </a:lnTo>
                      <a:lnTo>
                        <a:pt x="104" y="175"/>
                      </a:lnTo>
                      <a:lnTo>
                        <a:pt x="107" y="175"/>
                      </a:lnTo>
                      <a:lnTo>
                        <a:pt x="109" y="176"/>
                      </a:lnTo>
                      <a:lnTo>
                        <a:pt x="112" y="176"/>
                      </a:lnTo>
                      <a:lnTo>
                        <a:pt x="115" y="176"/>
                      </a:lnTo>
                      <a:lnTo>
                        <a:pt x="118" y="176"/>
                      </a:lnTo>
                      <a:lnTo>
                        <a:pt x="121" y="176"/>
                      </a:lnTo>
                      <a:lnTo>
                        <a:pt x="124" y="177"/>
                      </a:lnTo>
                      <a:lnTo>
                        <a:pt x="126" y="177"/>
                      </a:lnTo>
                      <a:lnTo>
                        <a:pt x="129" y="177"/>
                      </a:lnTo>
                      <a:lnTo>
                        <a:pt x="132" y="177"/>
                      </a:lnTo>
                      <a:lnTo>
                        <a:pt x="135" y="177"/>
                      </a:lnTo>
                      <a:lnTo>
                        <a:pt x="138" y="177"/>
                      </a:lnTo>
                      <a:lnTo>
                        <a:pt x="141" y="176"/>
                      </a:lnTo>
                      <a:lnTo>
                        <a:pt x="144" y="176"/>
                      </a:lnTo>
                      <a:lnTo>
                        <a:pt x="146" y="176"/>
                      </a:lnTo>
                      <a:lnTo>
                        <a:pt x="149" y="176"/>
                      </a:lnTo>
                      <a:lnTo>
                        <a:pt x="152" y="176"/>
                      </a:lnTo>
                      <a:lnTo>
                        <a:pt x="155" y="176"/>
                      </a:lnTo>
                      <a:lnTo>
                        <a:pt x="158" y="175"/>
                      </a:lnTo>
                      <a:lnTo>
                        <a:pt x="161" y="175"/>
                      </a:lnTo>
                      <a:lnTo>
                        <a:pt x="164" y="175"/>
                      </a:lnTo>
                      <a:lnTo>
                        <a:pt x="166" y="174"/>
                      </a:lnTo>
                      <a:lnTo>
                        <a:pt x="169" y="174"/>
                      </a:lnTo>
                      <a:lnTo>
                        <a:pt x="172" y="173"/>
                      </a:lnTo>
                      <a:lnTo>
                        <a:pt x="175" y="173"/>
                      </a:lnTo>
                      <a:lnTo>
                        <a:pt x="178" y="172"/>
                      </a:lnTo>
                      <a:lnTo>
                        <a:pt x="181" y="172"/>
                      </a:lnTo>
                      <a:lnTo>
                        <a:pt x="184" y="171"/>
                      </a:lnTo>
                      <a:lnTo>
                        <a:pt x="186" y="171"/>
                      </a:lnTo>
                      <a:lnTo>
                        <a:pt x="189" y="170"/>
                      </a:lnTo>
                      <a:lnTo>
                        <a:pt x="192" y="169"/>
                      </a:lnTo>
                      <a:lnTo>
                        <a:pt x="195" y="169"/>
                      </a:lnTo>
                      <a:lnTo>
                        <a:pt x="198" y="168"/>
                      </a:lnTo>
                      <a:lnTo>
                        <a:pt x="201" y="167"/>
                      </a:lnTo>
                      <a:lnTo>
                        <a:pt x="204" y="166"/>
                      </a:lnTo>
                      <a:lnTo>
                        <a:pt x="206" y="165"/>
                      </a:lnTo>
                      <a:lnTo>
                        <a:pt x="209" y="164"/>
                      </a:lnTo>
                      <a:lnTo>
                        <a:pt x="212" y="163"/>
                      </a:lnTo>
                      <a:lnTo>
                        <a:pt x="215" y="162"/>
                      </a:lnTo>
                      <a:lnTo>
                        <a:pt x="218" y="161"/>
                      </a:lnTo>
                      <a:lnTo>
                        <a:pt x="221" y="160"/>
                      </a:lnTo>
                      <a:lnTo>
                        <a:pt x="224" y="158"/>
                      </a:lnTo>
                      <a:lnTo>
                        <a:pt x="226" y="157"/>
                      </a:lnTo>
                      <a:lnTo>
                        <a:pt x="229" y="155"/>
                      </a:lnTo>
                      <a:lnTo>
                        <a:pt x="232" y="154"/>
                      </a:lnTo>
                      <a:lnTo>
                        <a:pt x="235" y="152"/>
                      </a:lnTo>
                      <a:lnTo>
                        <a:pt x="238" y="150"/>
                      </a:lnTo>
                      <a:lnTo>
                        <a:pt x="241" y="149"/>
                      </a:lnTo>
                      <a:lnTo>
                        <a:pt x="244" y="147"/>
                      </a:lnTo>
                      <a:lnTo>
                        <a:pt x="246" y="145"/>
                      </a:lnTo>
                      <a:lnTo>
                        <a:pt x="249" y="143"/>
                      </a:lnTo>
                      <a:lnTo>
                        <a:pt x="252" y="140"/>
                      </a:lnTo>
                      <a:lnTo>
                        <a:pt x="255" y="138"/>
                      </a:lnTo>
                      <a:lnTo>
                        <a:pt x="258" y="135"/>
                      </a:lnTo>
                      <a:lnTo>
                        <a:pt x="261" y="132"/>
                      </a:lnTo>
                      <a:lnTo>
                        <a:pt x="263" y="130"/>
                      </a:lnTo>
                      <a:lnTo>
                        <a:pt x="266" y="126"/>
                      </a:lnTo>
                      <a:lnTo>
                        <a:pt x="269" y="123"/>
                      </a:lnTo>
                      <a:lnTo>
                        <a:pt x="272" y="119"/>
                      </a:lnTo>
                      <a:lnTo>
                        <a:pt x="275" y="115"/>
                      </a:lnTo>
                      <a:lnTo>
                        <a:pt x="278" y="111"/>
                      </a:lnTo>
                      <a:lnTo>
                        <a:pt x="281" y="107"/>
                      </a:lnTo>
                      <a:lnTo>
                        <a:pt x="283" y="102"/>
                      </a:lnTo>
                      <a:lnTo>
                        <a:pt x="286" y="97"/>
                      </a:lnTo>
                      <a:lnTo>
                        <a:pt x="289" y="91"/>
                      </a:lnTo>
                      <a:lnTo>
                        <a:pt x="292" y="85"/>
                      </a:lnTo>
                      <a:lnTo>
                        <a:pt x="295" y="78"/>
                      </a:lnTo>
                      <a:lnTo>
                        <a:pt x="298" y="70"/>
                      </a:lnTo>
                      <a:lnTo>
                        <a:pt x="301" y="62"/>
                      </a:lnTo>
                      <a:lnTo>
                        <a:pt x="303" y="53"/>
                      </a:lnTo>
                      <a:lnTo>
                        <a:pt x="306" y="43"/>
                      </a:lnTo>
                      <a:lnTo>
                        <a:pt x="309" y="32"/>
                      </a:lnTo>
                      <a:lnTo>
                        <a:pt x="312" y="19"/>
                      </a:lnTo>
                      <a:lnTo>
                        <a:pt x="315" y="5"/>
                      </a:lnTo>
                      <a:lnTo>
                        <a:pt x="316" y="0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5" name="Line 87"/>
                <p:cNvSpPr>
                  <a:spLocks noChangeShapeType="1"/>
                </p:cNvSpPr>
                <p:nvPr/>
              </p:nvSpPr>
              <p:spPr bwMode="auto">
                <a:xfrm>
                  <a:off x="13013" y="16114"/>
                  <a:ext cx="0" cy="20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6" name="Freeform 88"/>
                <p:cNvSpPr>
                  <a:spLocks/>
                </p:cNvSpPr>
                <p:nvPr/>
              </p:nvSpPr>
              <p:spPr bwMode="auto">
                <a:xfrm>
                  <a:off x="13199" y="17608"/>
                  <a:ext cx="683" cy="518"/>
                </a:xfrm>
                <a:custGeom>
                  <a:avLst/>
                  <a:gdLst/>
                  <a:ahLst/>
                  <a:cxnLst>
                    <a:cxn ang="0">
                      <a:pos x="0" y="128"/>
                    </a:cxn>
                    <a:cxn ang="0">
                      <a:pos x="1" y="121"/>
                    </a:cxn>
                    <a:cxn ang="0">
                      <a:pos x="4" y="109"/>
                    </a:cxn>
                    <a:cxn ang="0">
                      <a:pos x="7" y="98"/>
                    </a:cxn>
                    <a:cxn ang="0">
                      <a:pos x="10" y="88"/>
                    </a:cxn>
                    <a:cxn ang="0">
                      <a:pos x="13" y="79"/>
                    </a:cxn>
                    <a:cxn ang="0">
                      <a:pos x="15" y="71"/>
                    </a:cxn>
                    <a:cxn ang="0">
                      <a:pos x="18" y="63"/>
                    </a:cxn>
                    <a:cxn ang="0">
                      <a:pos x="21" y="57"/>
                    </a:cxn>
                    <a:cxn ang="0">
                      <a:pos x="24" y="51"/>
                    </a:cxn>
                    <a:cxn ang="0">
                      <a:pos x="27" y="46"/>
                    </a:cxn>
                    <a:cxn ang="0">
                      <a:pos x="30" y="41"/>
                    </a:cxn>
                    <a:cxn ang="0">
                      <a:pos x="33" y="36"/>
                    </a:cxn>
                    <a:cxn ang="0">
                      <a:pos x="35" y="32"/>
                    </a:cxn>
                    <a:cxn ang="0">
                      <a:pos x="38" y="28"/>
                    </a:cxn>
                    <a:cxn ang="0">
                      <a:pos x="41" y="25"/>
                    </a:cxn>
                    <a:cxn ang="0">
                      <a:pos x="44" y="22"/>
                    </a:cxn>
                    <a:cxn ang="0">
                      <a:pos x="47" y="19"/>
                    </a:cxn>
                    <a:cxn ang="0">
                      <a:pos x="50" y="17"/>
                    </a:cxn>
                    <a:cxn ang="0">
                      <a:pos x="53" y="14"/>
                    </a:cxn>
                    <a:cxn ang="0">
                      <a:pos x="55" y="12"/>
                    </a:cxn>
                    <a:cxn ang="0">
                      <a:pos x="58" y="10"/>
                    </a:cxn>
                    <a:cxn ang="0">
                      <a:pos x="61" y="8"/>
                    </a:cxn>
                    <a:cxn ang="0">
                      <a:pos x="64" y="7"/>
                    </a:cxn>
                    <a:cxn ang="0">
                      <a:pos x="67" y="5"/>
                    </a:cxn>
                    <a:cxn ang="0">
                      <a:pos x="70" y="4"/>
                    </a:cxn>
                    <a:cxn ang="0">
                      <a:pos x="73" y="3"/>
                    </a:cxn>
                    <a:cxn ang="0">
                      <a:pos x="75" y="2"/>
                    </a:cxn>
                    <a:cxn ang="0">
                      <a:pos x="78" y="1"/>
                    </a:cxn>
                    <a:cxn ang="0">
                      <a:pos x="81" y="1"/>
                    </a:cxn>
                    <a:cxn ang="0">
                      <a:pos x="84" y="1"/>
                    </a:cxn>
                    <a:cxn ang="0">
                      <a:pos x="87" y="0"/>
                    </a:cxn>
                    <a:cxn ang="0">
                      <a:pos x="90" y="0"/>
                    </a:cxn>
                    <a:cxn ang="0">
                      <a:pos x="93" y="0"/>
                    </a:cxn>
                    <a:cxn ang="0">
                      <a:pos x="95" y="0"/>
                    </a:cxn>
                    <a:cxn ang="0">
                      <a:pos x="98" y="1"/>
                    </a:cxn>
                    <a:cxn ang="0">
                      <a:pos x="101" y="1"/>
                    </a:cxn>
                    <a:cxn ang="0">
                      <a:pos x="104" y="2"/>
                    </a:cxn>
                    <a:cxn ang="0">
                      <a:pos x="107" y="2"/>
                    </a:cxn>
                    <a:cxn ang="0">
                      <a:pos x="110" y="3"/>
                    </a:cxn>
                    <a:cxn ang="0">
                      <a:pos x="113" y="5"/>
                    </a:cxn>
                    <a:cxn ang="0">
                      <a:pos x="115" y="6"/>
                    </a:cxn>
                    <a:cxn ang="0">
                      <a:pos x="118" y="8"/>
                    </a:cxn>
                    <a:cxn ang="0">
                      <a:pos x="121" y="10"/>
                    </a:cxn>
                    <a:cxn ang="0">
                      <a:pos x="124" y="12"/>
                    </a:cxn>
                    <a:cxn ang="0">
                      <a:pos x="127" y="14"/>
                    </a:cxn>
                    <a:cxn ang="0">
                      <a:pos x="130" y="17"/>
                    </a:cxn>
                    <a:cxn ang="0">
                      <a:pos x="133" y="20"/>
                    </a:cxn>
                    <a:cxn ang="0">
                      <a:pos x="135" y="23"/>
                    </a:cxn>
                    <a:cxn ang="0">
                      <a:pos x="138" y="27"/>
                    </a:cxn>
                    <a:cxn ang="0">
                      <a:pos x="141" y="32"/>
                    </a:cxn>
                    <a:cxn ang="0">
                      <a:pos x="144" y="36"/>
                    </a:cxn>
                    <a:cxn ang="0">
                      <a:pos x="147" y="42"/>
                    </a:cxn>
                    <a:cxn ang="0">
                      <a:pos x="150" y="48"/>
                    </a:cxn>
                    <a:cxn ang="0">
                      <a:pos x="152" y="55"/>
                    </a:cxn>
                    <a:cxn ang="0">
                      <a:pos x="155" y="64"/>
                    </a:cxn>
                    <a:cxn ang="0">
                      <a:pos x="158" y="73"/>
                    </a:cxn>
                    <a:cxn ang="0">
                      <a:pos x="161" y="84"/>
                    </a:cxn>
                    <a:cxn ang="0">
                      <a:pos x="164" y="97"/>
                    </a:cxn>
                    <a:cxn ang="0">
                      <a:pos x="167" y="112"/>
                    </a:cxn>
                    <a:cxn ang="0">
                      <a:pos x="169" y="128"/>
                    </a:cxn>
                  </a:cxnLst>
                  <a:rect l="0" t="0" r="r" b="b"/>
                  <a:pathLst>
                    <a:path w="169" h="128">
                      <a:moveTo>
                        <a:pt x="0" y="128"/>
                      </a:moveTo>
                      <a:lnTo>
                        <a:pt x="1" y="121"/>
                      </a:lnTo>
                      <a:lnTo>
                        <a:pt x="4" y="109"/>
                      </a:lnTo>
                      <a:lnTo>
                        <a:pt x="7" y="98"/>
                      </a:lnTo>
                      <a:lnTo>
                        <a:pt x="10" y="88"/>
                      </a:lnTo>
                      <a:lnTo>
                        <a:pt x="13" y="79"/>
                      </a:lnTo>
                      <a:lnTo>
                        <a:pt x="15" y="71"/>
                      </a:lnTo>
                      <a:lnTo>
                        <a:pt x="18" y="63"/>
                      </a:lnTo>
                      <a:lnTo>
                        <a:pt x="21" y="57"/>
                      </a:lnTo>
                      <a:lnTo>
                        <a:pt x="24" y="51"/>
                      </a:lnTo>
                      <a:lnTo>
                        <a:pt x="27" y="46"/>
                      </a:lnTo>
                      <a:lnTo>
                        <a:pt x="30" y="41"/>
                      </a:lnTo>
                      <a:lnTo>
                        <a:pt x="33" y="36"/>
                      </a:lnTo>
                      <a:lnTo>
                        <a:pt x="35" y="32"/>
                      </a:lnTo>
                      <a:lnTo>
                        <a:pt x="38" y="28"/>
                      </a:lnTo>
                      <a:lnTo>
                        <a:pt x="41" y="25"/>
                      </a:lnTo>
                      <a:lnTo>
                        <a:pt x="44" y="22"/>
                      </a:lnTo>
                      <a:lnTo>
                        <a:pt x="47" y="19"/>
                      </a:lnTo>
                      <a:lnTo>
                        <a:pt x="50" y="17"/>
                      </a:lnTo>
                      <a:lnTo>
                        <a:pt x="53" y="14"/>
                      </a:lnTo>
                      <a:lnTo>
                        <a:pt x="55" y="12"/>
                      </a:lnTo>
                      <a:lnTo>
                        <a:pt x="58" y="10"/>
                      </a:lnTo>
                      <a:lnTo>
                        <a:pt x="61" y="8"/>
                      </a:lnTo>
                      <a:lnTo>
                        <a:pt x="64" y="7"/>
                      </a:lnTo>
                      <a:lnTo>
                        <a:pt x="67" y="5"/>
                      </a:lnTo>
                      <a:lnTo>
                        <a:pt x="70" y="4"/>
                      </a:lnTo>
                      <a:lnTo>
                        <a:pt x="73" y="3"/>
                      </a:lnTo>
                      <a:lnTo>
                        <a:pt x="75" y="2"/>
                      </a:lnTo>
                      <a:lnTo>
                        <a:pt x="78" y="1"/>
                      </a:lnTo>
                      <a:lnTo>
                        <a:pt x="81" y="1"/>
                      </a:lnTo>
                      <a:lnTo>
                        <a:pt x="84" y="1"/>
                      </a:lnTo>
                      <a:lnTo>
                        <a:pt x="87" y="0"/>
                      </a:lnTo>
                      <a:lnTo>
                        <a:pt x="90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8" y="1"/>
                      </a:lnTo>
                      <a:lnTo>
                        <a:pt x="101" y="1"/>
                      </a:lnTo>
                      <a:lnTo>
                        <a:pt x="104" y="2"/>
                      </a:lnTo>
                      <a:lnTo>
                        <a:pt x="107" y="2"/>
                      </a:lnTo>
                      <a:lnTo>
                        <a:pt x="110" y="3"/>
                      </a:lnTo>
                      <a:lnTo>
                        <a:pt x="113" y="5"/>
                      </a:lnTo>
                      <a:lnTo>
                        <a:pt x="115" y="6"/>
                      </a:lnTo>
                      <a:lnTo>
                        <a:pt x="118" y="8"/>
                      </a:lnTo>
                      <a:lnTo>
                        <a:pt x="121" y="10"/>
                      </a:lnTo>
                      <a:lnTo>
                        <a:pt x="124" y="12"/>
                      </a:lnTo>
                      <a:lnTo>
                        <a:pt x="127" y="14"/>
                      </a:lnTo>
                      <a:lnTo>
                        <a:pt x="130" y="17"/>
                      </a:lnTo>
                      <a:lnTo>
                        <a:pt x="133" y="20"/>
                      </a:lnTo>
                      <a:lnTo>
                        <a:pt x="135" y="23"/>
                      </a:lnTo>
                      <a:lnTo>
                        <a:pt x="138" y="27"/>
                      </a:lnTo>
                      <a:lnTo>
                        <a:pt x="141" y="32"/>
                      </a:lnTo>
                      <a:lnTo>
                        <a:pt x="144" y="36"/>
                      </a:lnTo>
                      <a:lnTo>
                        <a:pt x="147" y="42"/>
                      </a:lnTo>
                      <a:lnTo>
                        <a:pt x="150" y="48"/>
                      </a:lnTo>
                      <a:lnTo>
                        <a:pt x="152" y="55"/>
                      </a:lnTo>
                      <a:lnTo>
                        <a:pt x="155" y="64"/>
                      </a:lnTo>
                      <a:lnTo>
                        <a:pt x="158" y="73"/>
                      </a:lnTo>
                      <a:lnTo>
                        <a:pt x="161" y="84"/>
                      </a:lnTo>
                      <a:lnTo>
                        <a:pt x="164" y="97"/>
                      </a:lnTo>
                      <a:lnTo>
                        <a:pt x="167" y="112"/>
                      </a:lnTo>
                      <a:lnTo>
                        <a:pt x="169" y="128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7" name="Freeform 89"/>
                <p:cNvSpPr>
                  <a:spLocks/>
                </p:cNvSpPr>
                <p:nvPr/>
              </p:nvSpPr>
              <p:spPr bwMode="auto">
                <a:xfrm>
                  <a:off x="14108" y="16114"/>
                  <a:ext cx="965" cy="923"/>
                </a:xfrm>
                <a:custGeom>
                  <a:avLst/>
                  <a:gdLst/>
                  <a:ahLst/>
                  <a:cxnLst>
                    <a:cxn ang="0">
                      <a:pos x="2" y="18"/>
                    </a:cxn>
                    <a:cxn ang="0">
                      <a:pos x="7" y="62"/>
                    </a:cxn>
                    <a:cxn ang="0">
                      <a:pos x="13" y="92"/>
                    </a:cxn>
                    <a:cxn ang="0">
                      <a:pos x="19" y="115"/>
                    </a:cxn>
                    <a:cxn ang="0">
                      <a:pos x="25" y="132"/>
                    </a:cxn>
                    <a:cxn ang="0">
                      <a:pos x="30" y="145"/>
                    </a:cxn>
                    <a:cxn ang="0">
                      <a:pos x="36" y="156"/>
                    </a:cxn>
                    <a:cxn ang="0">
                      <a:pos x="42" y="165"/>
                    </a:cxn>
                    <a:cxn ang="0">
                      <a:pos x="47" y="172"/>
                    </a:cxn>
                    <a:cxn ang="0">
                      <a:pos x="53" y="178"/>
                    </a:cxn>
                    <a:cxn ang="0">
                      <a:pos x="59" y="184"/>
                    </a:cxn>
                    <a:cxn ang="0">
                      <a:pos x="64" y="188"/>
                    </a:cxn>
                    <a:cxn ang="0">
                      <a:pos x="70" y="192"/>
                    </a:cxn>
                    <a:cxn ang="0">
                      <a:pos x="76" y="196"/>
                    </a:cxn>
                    <a:cxn ang="0">
                      <a:pos x="82" y="199"/>
                    </a:cxn>
                    <a:cxn ang="0">
                      <a:pos x="87" y="202"/>
                    </a:cxn>
                    <a:cxn ang="0">
                      <a:pos x="93" y="204"/>
                    </a:cxn>
                    <a:cxn ang="0">
                      <a:pos x="99" y="206"/>
                    </a:cxn>
                    <a:cxn ang="0">
                      <a:pos x="104" y="208"/>
                    </a:cxn>
                    <a:cxn ang="0">
                      <a:pos x="110" y="210"/>
                    </a:cxn>
                    <a:cxn ang="0">
                      <a:pos x="116" y="212"/>
                    </a:cxn>
                    <a:cxn ang="0">
                      <a:pos x="122" y="213"/>
                    </a:cxn>
                    <a:cxn ang="0">
                      <a:pos x="127" y="214"/>
                    </a:cxn>
                    <a:cxn ang="0">
                      <a:pos x="133" y="216"/>
                    </a:cxn>
                    <a:cxn ang="0">
                      <a:pos x="139" y="217"/>
                    </a:cxn>
                    <a:cxn ang="0">
                      <a:pos x="144" y="218"/>
                    </a:cxn>
                    <a:cxn ang="0">
                      <a:pos x="150" y="219"/>
                    </a:cxn>
                    <a:cxn ang="0">
                      <a:pos x="156" y="220"/>
                    </a:cxn>
                    <a:cxn ang="0">
                      <a:pos x="162" y="221"/>
                    </a:cxn>
                    <a:cxn ang="0">
                      <a:pos x="167" y="222"/>
                    </a:cxn>
                    <a:cxn ang="0">
                      <a:pos x="173" y="222"/>
                    </a:cxn>
                    <a:cxn ang="0">
                      <a:pos x="179" y="223"/>
                    </a:cxn>
                    <a:cxn ang="0">
                      <a:pos x="184" y="223"/>
                    </a:cxn>
                    <a:cxn ang="0">
                      <a:pos x="190" y="224"/>
                    </a:cxn>
                    <a:cxn ang="0">
                      <a:pos x="196" y="225"/>
                    </a:cxn>
                    <a:cxn ang="0">
                      <a:pos x="202" y="225"/>
                    </a:cxn>
                    <a:cxn ang="0">
                      <a:pos x="207" y="226"/>
                    </a:cxn>
                    <a:cxn ang="0">
                      <a:pos x="213" y="226"/>
                    </a:cxn>
                    <a:cxn ang="0">
                      <a:pos x="219" y="227"/>
                    </a:cxn>
                    <a:cxn ang="0">
                      <a:pos x="224" y="227"/>
                    </a:cxn>
                    <a:cxn ang="0">
                      <a:pos x="230" y="227"/>
                    </a:cxn>
                    <a:cxn ang="0">
                      <a:pos x="236" y="228"/>
                    </a:cxn>
                  </a:cxnLst>
                  <a:rect l="0" t="0" r="r" b="b"/>
                  <a:pathLst>
                    <a:path w="239" h="228">
                      <a:moveTo>
                        <a:pt x="0" y="0"/>
                      </a:moveTo>
                      <a:lnTo>
                        <a:pt x="2" y="18"/>
                      </a:lnTo>
                      <a:lnTo>
                        <a:pt x="5" y="42"/>
                      </a:lnTo>
                      <a:lnTo>
                        <a:pt x="7" y="62"/>
                      </a:lnTo>
                      <a:lnTo>
                        <a:pt x="10" y="78"/>
                      </a:lnTo>
                      <a:lnTo>
                        <a:pt x="13" y="92"/>
                      </a:lnTo>
                      <a:lnTo>
                        <a:pt x="16" y="104"/>
                      </a:lnTo>
                      <a:lnTo>
                        <a:pt x="19" y="115"/>
                      </a:lnTo>
                      <a:lnTo>
                        <a:pt x="22" y="124"/>
                      </a:lnTo>
                      <a:lnTo>
                        <a:pt x="25" y="132"/>
                      </a:lnTo>
                      <a:lnTo>
                        <a:pt x="27" y="139"/>
                      </a:lnTo>
                      <a:lnTo>
                        <a:pt x="30" y="145"/>
                      </a:lnTo>
                      <a:lnTo>
                        <a:pt x="33" y="151"/>
                      </a:lnTo>
                      <a:lnTo>
                        <a:pt x="36" y="156"/>
                      </a:lnTo>
                      <a:lnTo>
                        <a:pt x="39" y="161"/>
                      </a:lnTo>
                      <a:lnTo>
                        <a:pt x="42" y="165"/>
                      </a:lnTo>
                      <a:lnTo>
                        <a:pt x="45" y="169"/>
                      </a:lnTo>
                      <a:lnTo>
                        <a:pt x="47" y="172"/>
                      </a:lnTo>
                      <a:lnTo>
                        <a:pt x="50" y="175"/>
                      </a:lnTo>
                      <a:lnTo>
                        <a:pt x="53" y="178"/>
                      </a:lnTo>
                      <a:lnTo>
                        <a:pt x="56" y="181"/>
                      </a:lnTo>
                      <a:lnTo>
                        <a:pt x="59" y="184"/>
                      </a:lnTo>
                      <a:lnTo>
                        <a:pt x="62" y="186"/>
                      </a:lnTo>
                      <a:lnTo>
                        <a:pt x="64" y="188"/>
                      </a:lnTo>
                      <a:lnTo>
                        <a:pt x="67" y="190"/>
                      </a:lnTo>
                      <a:lnTo>
                        <a:pt x="70" y="192"/>
                      </a:lnTo>
                      <a:lnTo>
                        <a:pt x="73" y="194"/>
                      </a:lnTo>
                      <a:lnTo>
                        <a:pt x="76" y="196"/>
                      </a:lnTo>
                      <a:lnTo>
                        <a:pt x="79" y="197"/>
                      </a:lnTo>
                      <a:lnTo>
                        <a:pt x="82" y="199"/>
                      </a:lnTo>
                      <a:lnTo>
                        <a:pt x="84" y="200"/>
                      </a:lnTo>
                      <a:lnTo>
                        <a:pt x="87" y="202"/>
                      </a:lnTo>
                      <a:lnTo>
                        <a:pt x="90" y="203"/>
                      </a:lnTo>
                      <a:lnTo>
                        <a:pt x="93" y="204"/>
                      </a:lnTo>
                      <a:lnTo>
                        <a:pt x="96" y="205"/>
                      </a:lnTo>
                      <a:lnTo>
                        <a:pt x="99" y="206"/>
                      </a:lnTo>
                      <a:lnTo>
                        <a:pt x="102" y="207"/>
                      </a:lnTo>
                      <a:lnTo>
                        <a:pt x="104" y="208"/>
                      </a:lnTo>
                      <a:lnTo>
                        <a:pt x="107" y="209"/>
                      </a:lnTo>
                      <a:lnTo>
                        <a:pt x="110" y="210"/>
                      </a:lnTo>
                      <a:lnTo>
                        <a:pt x="113" y="211"/>
                      </a:lnTo>
                      <a:lnTo>
                        <a:pt x="116" y="212"/>
                      </a:lnTo>
                      <a:lnTo>
                        <a:pt x="119" y="213"/>
                      </a:lnTo>
                      <a:lnTo>
                        <a:pt x="122" y="213"/>
                      </a:lnTo>
                      <a:lnTo>
                        <a:pt x="124" y="214"/>
                      </a:lnTo>
                      <a:lnTo>
                        <a:pt x="127" y="214"/>
                      </a:lnTo>
                      <a:lnTo>
                        <a:pt x="130" y="215"/>
                      </a:lnTo>
                      <a:lnTo>
                        <a:pt x="133" y="216"/>
                      </a:lnTo>
                      <a:lnTo>
                        <a:pt x="136" y="216"/>
                      </a:lnTo>
                      <a:lnTo>
                        <a:pt x="139" y="217"/>
                      </a:lnTo>
                      <a:lnTo>
                        <a:pt x="142" y="218"/>
                      </a:lnTo>
                      <a:lnTo>
                        <a:pt x="144" y="218"/>
                      </a:lnTo>
                      <a:lnTo>
                        <a:pt x="147" y="219"/>
                      </a:lnTo>
                      <a:lnTo>
                        <a:pt x="150" y="219"/>
                      </a:lnTo>
                      <a:lnTo>
                        <a:pt x="153" y="219"/>
                      </a:lnTo>
                      <a:lnTo>
                        <a:pt x="156" y="220"/>
                      </a:lnTo>
                      <a:lnTo>
                        <a:pt x="159" y="220"/>
                      </a:lnTo>
                      <a:lnTo>
                        <a:pt x="162" y="221"/>
                      </a:lnTo>
                      <a:lnTo>
                        <a:pt x="164" y="221"/>
                      </a:lnTo>
                      <a:lnTo>
                        <a:pt x="167" y="222"/>
                      </a:lnTo>
                      <a:lnTo>
                        <a:pt x="170" y="222"/>
                      </a:lnTo>
                      <a:lnTo>
                        <a:pt x="173" y="222"/>
                      </a:lnTo>
                      <a:lnTo>
                        <a:pt x="176" y="223"/>
                      </a:lnTo>
                      <a:lnTo>
                        <a:pt x="179" y="223"/>
                      </a:lnTo>
                      <a:lnTo>
                        <a:pt x="182" y="223"/>
                      </a:lnTo>
                      <a:lnTo>
                        <a:pt x="184" y="223"/>
                      </a:lnTo>
                      <a:lnTo>
                        <a:pt x="187" y="224"/>
                      </a:lnTo>
                      <a:lnTo>
                        <a:pt x="190" y="224"/>
                      </a:lnTo>
                      <a:lnTo>
                        <a:pt x="193" y="224"/>
                      </a:lnTo>
                      <a:lnTo>
                        <a:pt x="196" y="225"/>
                      </a:lnTo>
                      <a:lnTo>
                        <a:pt x="199" y="225"/>
                      </a:lnTo>
                      <a:lnTo>
                        <a:pt x="202" y="225"/>
                      </a:lnTo>
                      <a:lnTo>
                        <a:pt x="204" y="225"/>
                      </a:lnTo>
                      <a:lnTo>
                        <a:pt x="207" y="226"/>
                      </a:lnTo>
                      <a:lnTo>
                        <a:pt x="210" y="226"/>
                      </a:lnTo>
                      <a:lnTo>
                        <a:pt x="213" y="226"/>
                      </a:lnTo>
                      <a:lnTo>
                        <a:pt x="216" y="226"/>
                      </a:lnTo>
                      <a:lnTo>
                        <a:pt x="219" y="227"/>
                      </a:lnTo>
                      <a:lnTo>
                        <a:pt x="221" y="227"/>
                      </a:lnTo>
                      <a:lnTo>
                        <a:pt x="224" y="227"/>
                      </a:lnTo>
                      <a:lnTo>
                        <a:pt x="227" y="227"/>
                      </a:lnTo>
                      <a:lnTo>
                        <a:pt x="230" y="227"/>
                      </a:lnTo>
                      <a:lnTo>
                        <a:pt x="233" y="227"/>
                      </a:lnTo>
                      <a:lnTo>
                        <a:pt x="236" y="228"/>
                      </a:lnTo>
                      <a:lnTo>
                        <a:pt x="239" y="228"/>
                      </a:lnTo>
                    </a:path>
                  </a:pathLst>
                </a:custGeom>
                <a:noFill/>
                <a:ln w="25400">
                  <a:solidFill>
                    <a:srgbClr val="003E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8" name="Freeform 90"/>
                <p:cNvSpPr>
                  <a:spLocks/>
                </p:cNvSpPr>
                <p:nvPr/>
              </p:nvSpPr>
              <p:spPr bwMode="auto">
                <a:xfrm>
                  <a:off x="10461" y="17074"/>
                  <a:ext cx="4612" cy="0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37" y="0"/>
                    </a:cxn>
                    <a:cxn ang="0">
                      <a:pos x="57" y="0"/>
                    </a:cxn>
                    <a:cxn ang="0">
                      <a:pos x="77" y="0"/>
                    </a:cxn>
                    <a:cxn ang="0">
                      <a:pos x="97" y="0"/>
                    </a:cxn>
                    <a:cxn ang="0">
                      <a:pos x="117" y="0"/>
                    </a:cxn>
                    <a:cxn ang="0">
                      <a:pos x="137" y="0"/>
                    </a:cxn>
                    <a:cxn ang="0">
                      <a:pos x="157" y="0"/>
                    </a:cxn>
                    <a:cxn ang="0">
                      <a:pos x="177" y="0"/>
                    </a:cxn>
                    <a:cxn ang="0">
                      <a:pos x="197" y="0"/>
                    </a:cxn>
                    <a:cxn ang="0">
                      <a:pos x="217" y="0"/>
                    </a:cxn>
                    <a:cxn ang="0">
                      <a:pos x="237" y="0"/>
                    </a:cxn>
                    <a:cxn ang="0">
                      <a:pos x="257" y="0"/>
                    </a:cxn>
                    <a:cxn ang="0">
                      <a:pos x="277" y="0"/>
                    </a:cxn>
                    <a:cxn ang="0">
                      <a:pos x="297" y="0"/>
                    </a:cxn>
                    <a:cxn ang="0">
                      <a:pos x="317" y="0"/>
                    </a:cxn>
                    <a:cxn ang="0">
                      <a:pos x="337" y="0"/>
                    </a:cxn>
                    <a:cxn ang="0">
                      <a:pos x="357" y="0"/>
                    </a:cxn>
                    <a:cxn ang="0">
                      <a:pos x="377" y="0"/>
                    </a:cxn>
                    <a:cxn ang="0">
                      <a:pos x="397" y="0"/>
                    </a:cxn>
                    <a:cxn ang="0">
                      <a:pos x="417" y="0"/>
                    </a:cxn>
                    <a:cxn ang="0">
                      <a:pos x="437" y="0"/>
                    </a:cxn>
                    <a:cxn ang="0">
                      <a:pos x="457" y="0"/>
                    </a:cxn>
                    <a:cxn ang="0">
                      <a:pos x="477" y="0"/>
                    </a:cxn>
                    <a:cxn ang="0">
                      <a:pos x="497" y="0"/>
                    </a:cxn>
                    <a:cxn ang="0">
                      <a:pos x="517" y="0"/>
                    </a:cxn>
                    <a:cxn ang="0">
                      <a:pos x="536" y="0"/>
                    </a:cxn>
                    <a:cxn ang="0">
                      <a:pos x="556" y="0"/>
                    </a:cxn>
                    <a:cxn ang="0">
                      <a:pos x="576" y="0"/>
                    </a:cxn>
                    <a:cxn ang="0">
                      <a:pos x="596" y="0"/>
                    </a:cxn>
                    <a:cxn ang="0">
                      <a:pos x="616" y="0"/>
                    </a:cxn>
                    <a:cxn ang="0">
                      <a:pos x="636" y="0"/>
                    </a:cxn>
                    <a:cxn ang="0">
                      <a:pos x="656" y="0"/>
                    </a:cxn>
                    <a:cxn ang="0">
                      <a:pos x="676" y="0"/>
                    </a:cxn>
                    <a:cxn ang="0">
                      <a:pos x="696" y="0"/>
                    </a:cxn>
                    <a:cxn ang="0">
                      <a:pos x="716" y="0"/>
                    </a:cxn>
                    <a:cxn ang="0">
                      <a:pos x="736" y="0"/>
                    </a:cxn>
                    <a:cxn ang="0">
                      <a:pos x="756" y="0"/>
                    </a:cxn>
                    <a:cxn ang="0">
                      <a:pos x="776" y="0"/>
                    </a:cxn>
                    <a:cxn ang="0">
                      <a:pos x="796" y="0"/>
                    </a:cxn>
                    <a:cxn ang="0">
                      <a:pos x="816" y="0"/>
                    </a:cxn>
                    <a:cxn ang="0">
                      <a:pos x="836" y="0"/>
                    </a:cxn>
                    <a:cxn ang="0">
                      <a:pos x="856" y="0"/>
                    </a:cxn>
                    <a:cxn ang="0">
                      <a:pos x="876" y="0"/>
                    </a:cxn>
                    <a:cxn ang="0">
                      <a:pos x="896" y="0"/>
                    </a:cxn>
                    <a:cxn ang="0">
                      <a:pos x="916" y="0"/>
                    </a:cxn>
                    <a:cxn ang="0">
                      <a:pos x="936" y="0"/>
                    </a:cxn>
                    <a:cxn ang="0">
                      <a:pos x="956" y="0"/>
                    </a:cxn>
                    <a:cxn ang="0">
                      <a:pos x="976" y="0"/>
                    </a:cxn>
                    <a:cxn ang="0">
                      <a:pos x="996" y="0"/>
                    </a:cxn>
                    <a:cxn ang="0">
                      <a:pos x="1016" y="0"/>
                    </a:cxn>
                    <a:cxn ang="0">
                      <a:pos x="1036" y="0"/>
                    </a:cxn>
                    <a:cxn ang="0">
                      <a:pos x="1056" y="0"/>
                    </a:cxn>
                    <a:cxn ang="0">
                      <a:pos x="1076" y="0"/>
                    </a:cxn>
                    <a:cxn ang="0">
                      <a:pos x="1096" y="0"/>
                    </a:cxn>
                    <a:cxn ang="0">
                      <a:pos x="1116" y="0"/>
                    </a:cxn>
                    <a:cxn ang="0">
                      <a:pos x="1136" y="0"/>
                    </a:cxn>
                  </a:cxnLst>
                  <a:rect l="0" t="0" r="r" b="b"/>
                  <a:pathLst>
                    <a:path w="1142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6" y="0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51" y="0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60" y="0"/>
                      </a:lnTo>
                      <a:lnTo>
                        <a:pt x="63" y="0"/>
                      </a:lnTo>
                      <a:lnTo>
                        <a:pt x="66" y="0"/>
                      </a:lnTo>
                      <a:lnTo>
                        <a:pt x="68" y="0"/>
                      </a:lnTo>
                      <a:lnTo>
                        <a:pt x="71" y="0"/>
                      </a:lnTo>
                      <a:lnTo>
                        <a:pt x="74" y="0"/>
                      </a:lnTo>
                      <a:lnTo>
                        <a:pt x="77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7" y="0"/>
                      </a:lnTo>
                      <a:lnTo>
                        <a:pt x="100" y="0"/>
                      </a:lnTo>
                      <a:lnTo>
                        <a:pt x="103" y="0"/>
                      </a:lnTo>
                      <a:lnTo>
                        <a:pt x="105" y="0"/>
                      </a:lnTo>
                      <a:lnTo>
                        <a:pt x="108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17" y="0"/>
                      </a:lnTo>
                      <a:lnTo>
                        <a:pt x="120" y="0"/>
                      </a:lnTo>
                      <a:lnTo>
                        <a:pt x="123" y="0"/>
                      </a:lnTo>
                      <a:lnTo>
                        <a:pt x="125" y="0"/>
                      </a:lnTo>
                      <a:lnTo>
                        <a:pt x="128" y="0"/>
                      </a:lnTo>
                      <a:lnTo>
                        <a:pt x="131" y="0"/>
                      </a:lnTo>
                      <a:lnTo>
                        <a:pt x="134" y="0"/>
                      </a:lnTo>
                      <a:lnTo>
                        <a:pt x="137" y="0"/>
                      </a:lnTo>
                      <a:lnTo>
                        <a:pt x="140" y="0"/>
                      </a:lnTo>
                      <a:lnTo>
                        <a:pt x="143" y="0"/>
                      </a:lnTo>
                      <a:lnTo>
                        <a:pt x="145" y="0"/>
                      </a:lnTo>
                      <a:lnTo>
                        <a:pt x="148" y="0"/>
                      </a:lnTo>
                      <a:lnTo>
                        <a:pt x="151" y="0"/>
                      </a:lnTo>
                      <a:lnTo>
                        <a:pt x="154" y="0"/>
                      </a:lnTo>
                      <a:lnTo>
                        <a:pt x="157" y="0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5" y="0"/>
                      </a:lnTo>
                      <a:lnTo>
                        <a:pt x="168" y="0"/>
                      </a:lnTo>
                      <a:lnTo>
                        <a:pt x="171" y="0"/>
                      </a:lnTo>
                      <a:lnTo>
                        <a:pt x="174" y="0"/>
                      </a:lnTo>
                      <a:lnTo>
                        <a:pt x="177" y="0"/>
                      </a:lnTo>
                      <a:lnTo>
                        <a:pt x="180" y="0"/>
                      </a:lnTo>
                      <a:lnTo>
                        <a:pt x="183" y="0"/>
                      </a:lnTo>
                      <a:lnTo>
                        <a:pt x="185" y="0"/>
                      </a:lnTo>
                      <a:lnTo>
                        <a:pt x="188" y="0"/>
                      </a:lnTo>
                      <a:lnTo>
                        <a:pt x="191" y="0"/>
                      </a:lnTo>
                      <a:lnTo>
                        <a:pt x="194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3" y="0"/>
                      </a:lnTo>
                      <a:lnTo>
                        <a:pt x="205" y="0"/>
                      </a:lnTo>
                      <a:lnTo>
                        <a:pt x="208" y="0"/>
                      </a:lnTo>
                      <a:lnTo>
                        <a:pt x="211" y="0"/>
                      </a:lnTo>
                      <a:lnTo>
                        <a:pt x="214" y="0"/>
                      </a:lnTo>
                      <a:lnTo>
                        <a:pt x="217" y="0"/>
                      </a:lnTo>
                      <a:lnTo>
                        <a:pt x="220" y="0"/>
                      </a:lnTo>
                      <a:lnTo>
                        <a:pt x="223" y="0"/>
                      </a:lnTo>
                      <a:lnTo>
                        <a:pt x="225" y="0"/>
                      </a:lnTo>
                      <a:lnTo>
                        <a:pt x="228" y="0"/>
                      </a:lnTo>
                      <a:lnTo>
                        <a:pt x="231" y="0"/>
                      </a:lnTo>
                      <a:lnTo>
                        <a:pt x="234" y="0"/>
                      </a:lnTo>
                      <a:lnTo>
                        <a:pt x="237" y="0"/>
                      </a:lnTo>
                      <a:lnTo>
                        <a:pt x="240" y="0"/>
                      </a:lnTo>
                      <a:lnTo>
                        <a:pt x="242" y="0"/>
                      </a:lnTo>
                      <a:lnTo>
                        <a:pt x="245" y="0"/>
                      </a:lnTo>
                      <a:lnTo>
                        <a:pt x="248" y="0"/>
                      </a:lnTo>
                      <a:lnTo>
                        <a:pt x="251" y="0"/>
                      </a:lnTo>
                      <a:lnTo>
                        <a:pt x="254" y="0"/>
                      </a:lnTo>
                      <a:lnTo>
                        <a:pt x="257" y="0"/>
                      </a:lnTo>
                      <a:lnTo>
                        <a:pt x="260" y="0"/>
                      </a:lnTo>
                      <a:lnTo>
                        <a:pt x="262" y="0"/>
                      </a:lnTo>
                      <a:lnTo>
                        <a:pt x="265" y="0"/>
                      </a:lnTo>
                      <a:lnTo>
                        <a:pt x="268" y="0"/>
                      </a:lnTo>
                      <a:lnTo>
                        <a:pt x="271" y="0"/>
                      </a:lnTo>
                      <a:lnTo>
                        <a:pt x="274" y="0"/>
                      </a:lnTo>
                      <a:lnTo>
                        <a:pt x="277" y="0"/>
                      </a:lnTo>
                      <a:lnTo>
                        <a:pt x="280" y="0"/>
                      </a:lnTo>
                      <a:lnTo>
                        <a:pt x="282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1" y="0"/>
                      </a:lnTo>
                      <a:lnTo>
                        <a:pt x="294" y="0"/>
                      </a:lnTo>
                      <a:lnTo>
                        <a:pt x="297" y="0"/>
                      </a:lnTo>
                      <a:lnTo>
                        <a:pt x="300" y="0"/>
                      </a:lnTo>
                      <a:lnTo>
                        <a:pt x="302" y="0"/>
                      </a:lnTo>
                      <a:lnTo>
                        <a:pt x="305" y="0"/>
                      </a:lnTo>
                      <a:lnTo>
                        <a:pt x="308" y="0"/>
                      </a:lnTo>
                      <a:lnTo>
                        <a:pt x="311" y="0"/>
                      </a:lnTo>
                      <a:lnTo>
                        <a:pt x="314" y="0"/>
                      </a:lnTo>
                      <a:lnTo>
                        <a:pt x="317" y="0"/>
                      </a:lnTo>
                      <a:lnTo>
                        <a:pt x="320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8" y="0"/>
                      </a:lnTo>
                      <a:lnTo>
                        <a:pt x="331" y="0"/>
                      </a:lnTo>
                      <a:lnTo>
                        <a:pt x="334" y="0"/>
                      </a:lnTo>
                      <a:lnTo>
                        <a:pt x="337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5" y="0"/>
                      </a:lnTo>
                      <a:lnTo>
                        <a:pt x="348" y="0"/>
                      </a:lnTo>
                      <a:lnTo>
                        <a:pt x="351" y="0"/>
                      </a:lnTo>
                      <a:lnTo>
                        <a:pt x="354" y="0"/>
                      </a:lnTo>
                      <a:lnTo>
                        <a:pt x="357" y="0"/>
                      </a:lnTo>
                      <a:lnTo>
                        <a:pt x="360" y="0"/>
                      </a:lnTo>
                      <a:lnTo>
                        <a:pt x="362" y="0"/>
                      </a:lnTo>
                      <a:lnTo>
                        <a:pt x="365" y="0"/>
                      </a:lnTo>
                      <a:lnTo>
                        <a:pt x="368" y="0"/>
                      </a:lnTo>
                      <a:lnTo>
                        <a:pt x="371" y="0"/>
                      </a:lnTo>
                      <a:lnTo>
                        <a:pt x="374" y="0"/>
                      </a:lnTo>
                      <a:lnTo>
                        <a:pt x="377" y="0"/>
                      </a:lnTo>
                      <a:lnTo>
                        <a:pt x="380" y="0"/>
                      </a:lnTo>
                      <a:lnTo>
                        <a:pt x="382" y="0"/>
                      </a:lnTo>
                      <a:lnTo>
                        <a:pt x="385" y="0"/>
                      </a:lnTo>
                      <a:lnTo>
                        <a:pt x="388" y="0"/>
                      </a:lnTo>
                      <a:lnTo>
                        <a:pt x="391" y="0"/>
                      </a:lnTo>
                      <a:lnTo>
                        <a:pt x="394" y="0"/>
                      </a:lnTo>
                      <a:lnTo>
                        <a:pt x="397" y="0"/>
                      </a:lnTo>
                      <a:lnTo>
                        <a:pt x="399" y="0"/>
                      </a:lnTo>
                      <a:lnTo>
                        <a:pt x="402" y="0"/>
                      </a:lnTo>
                      <a:lnTo>
                        <a:pt x="405" y="0"/>
                      </a:lnTo>
                      <a:lnTo>
                        <a:pt x="408" y="0"/>
                      </a:lnTo>
                      <a:lnTo>
                        <a:pt x="411" y="0"/>
                      </a:lnTo>
                      <a:lnTo>
                        <a:pt x="414" y="0"/>
                      </a:lnTo>
                      <a:lnTo>
                        <a:pt x="417" y="0"/>
                      </a:lnTo>
                      <a:lnTo>
                        <a:pt x="419" y="0"/>
                      </a:lnTo>
                      <a:lnTo>
                        <a:pt x="422" y="0"/>
                      </a:lnTo>
                      <a:lnTo>
                        <a:pt x="425" y="0"/>
                      </a:lnTo>
                      <a:lnTo>
                        <a:pt x="428" y="0"/>
                      </a:lnTo>
                      <a:lnTo>
                        <a:pt x="431" y="0"/>
                      </a:lnTo>
                      <a:lnTo>
                        <a:pt x="434" y="0"/>
                      </a:lnTo>
                      <a:lnTo>
                        <a:pt x="437" y="0"/>
                      </a:lnTo>
                      <a:lnTo>
                        <a:pt x="439" y="0"/>
                      </a:lnTo>
                      <a:lnTo>
                        <a:pt x="442" y="0"/>
                      </a:lnTo>
                      <a:lnTo>
                        <a:pt x="445" y="0"/>
                      </a:lnTo>
                      <a:lnTo>
                        <a:pt x="448" y="0"/>
                      </a:lnTo>
                      <a:lnTo>
                        <a:pt x="451" y="0"/>
                      </a:lnTo>
                      <a:lnTo>
                        <a:pt x="454" y="0"/>
                      </a:lnTo>
                      <a:lnTo>
                        <a:pt x="457" y="0"/>
                      </a:lnTo>
                      <a:lnTo>
                        <a:pt x="459" y="0"/>
                      </a:lnTo>
                      <a:lnTo>
                        <a:pt x="462" y="0"/>
                      </a:lnTo>
                      <a:lnTo>
                        <a:pt x="465" y="0"/>
                      </a:lnTo>
                      <a:lnTo>
                        <a:pt x="468" y="0"/>
                      </a:lnTo>
                      <a:lnTo>
                        <a:pt x="471" y="0"/>
                      </a:lnTo>
                      <a:lnTo>
                        <a:pt x="474" y="0"/>
                      </a:lnTo>
                      <a:lnTo>
                        <a:pt x="477" y="0"/>
                      </a:lnTo>
                      <a:lnTo>
                        <a:pt x="479" y="0"/>
                      </a:lnTo>
                      <a:lnTo>
                        <a:pt x="482" y="0"/>
                      </a:lnTo>
                      <a:lnTo>
                        <a:pt x="485" y="0"/>
                      </a:lnTo>
                      <a:lnTo>
                        <a:pt x="488" y="0"/>
                      </a:lnTo>
                      <a:lnTo>
                        <a:pt x="491" y="0"/>
                      </a:lnTo>
                      <a:lnTo>
                        <a:pt x="494" y="0"/>
                      </a:lnTo>
                      <a:lnTo>
                        <a:pt x="497" y="0"/>
                      </a:lnTo>
                      <a:lnTo>
                        <a:pt x="499" y="0"/>
                      </a:lnTo>
                      <a:lnTo>
                        <a:pt x="502" y="0"/>
                      </a:lnTo>
                      <a:lnTo>
                        <a:pt x="505" y="0"/>
                      </a:lnTo>
                      <a:lnTo>
                        <a:pt x="508" y="0"/>
                      </a:lnTo>
                      <a:lnTo>
                        <a:pt x="511" y="0"/>
                      </a:lnTo>
                      <a:lnTo>
                        <a:pt x="514" y="0"/>
                      </a:lnTo>
                      <a:lnTo>
                        <a:pt x="517" y="0"/>
                      </a:lnTo>
                      <a:lnTo>
                        <a:pt x="519" y="0"/>
                      </a:lnTo>
                      <a:lnTo>
                        <a:pt x="522" y="0"/>
                      </a:lnTo>
                      <a:lnTo>
                        <a:pt x="525" y="0"/>
                      </a:lnTo>
                      <a:lnTo>
                        <a:pt x="528" y="0"/>
                      </a:lnTo>
                      <a:lnTo>
                        <a:pt x="531" y="0"/>
                      </a:lnTo>
                      <a:lnTo>
                        <a:pt x="534" y="0"/>
                      </a:lnTo>
                      <a:lnTo>
                        <a:pt x="536" y="0"/>
                      </a:lnTo>
                      <a:lnTo>
                        <a:pt x="539" y="0"/>
                      </a:lnTo>
                      <a:lnTo>
                        <a:pt x="542" y="0"/>
                      </a:lnTo>
                      <a:lnTo>
                        <a:pt x="545" y="0"/>
                      </a:lnTo>
                      <a:lnTo>
                        <a:pt x="548" y="0"/>
                      </a:lnTo>
                      <a:lnTo>
                        <a:pt x="551" y="0"/>
                      </a:lnTo>
                      <a:lnTo>
                        <a:pt x="554" y="0"/>
                      </a:lnTo>
                      <a:lnTo>
                        <a:pt x="556" y="0"/>
                      </a:lnTo>
                      <a:lnTo>
                        <a:pt x="559" y="0"/>
                      </a:lnTo>
                      <a:lnTo>
                        <a:pt x="562" y="0"/>
                      </a:lnTo>
                      <a:lnTo>
                        <a:pt x="565" y="0"/>
                      </a:lnTo>
                      <a:lnTo>
                        <a:pt x="568" y="0"/>
                      </a:lnTo>
                      <a:lnTo>
                        <a:pt x="571" y="0"/>
                      </a:lnTo>
                      <a:lnTo>
                        <a:pt x="574" y="0"/>
                      </a:lnTo>
                      <a:lnTo>
                        <a:pt x="576" y="0"/>
                      </a:lnTo>
                      <a:lnTo>
                        <a:pt x="579" y="0"/>
                      </a:lnTo>
                      <a:lnTo>
                        <a:pt x="582" y="0"/>
                      </a:lnTo>
                      <a:lnTo>
                        <a:pt x="585" y="0"/>
                      </a:lnTo>
                      <a:lnTo>
                        <a:pt x="588" y="0"/>
                      </a:lnTo>
                      <a:lnTo>
                        <a:pt x="591" y="0"/>
                      </a:lnTo>
                      <a:lnTo>
                        <a:pt x="594" y="0"/>
                      </a:lnTo>
                      <a:lnTo>
                        <a:pt x="596" y="0"/>
                      </a:lnTo>
                      <a:lnTo>
                        <a:pt x="599" y="0"/>
                      </a:lnTo>
                      <a:lnTo>
                        <a:pt x="602" y="0"/>
                      </a:lnTo>
                      <a:lnTo>
                        <a:pt x="605" y="0"/>
                      </a:lnTo>
                      <a:lnTo>
                        <a:pt x="608" y="0"/>
                      </a:lnTo>
                      <a:lnTo>
                        <a:pt x="611" y="0"/>
                      </a:lnTo>
                      <a:lnTo>
                        <a:pt x="614" y="0"/>
                      </a:lnTo>
                      <a:lnTo>
                        <a:pt x="616" y="0"/>
                      </a:lnTo>
                      <a:lnTo>
                        <a:pt x="619" y="0"/>
                      </a:lnTo>
                      <a:lnTo>
                        <a:pt x="622" y="0"/>
                      </a:lnTo>
                      <a:lnTo>
                        <a:pt x="625" y="0"/>
                      </a:lnTo>
                      <a:lnTo>
                        <a:pt x="628" y="0"/>
                      </a:lnTo>
                      <a:lnTo>
                        <a:pt x="631" y="0"/>
                      </a:lnTo>
                      <a:lnTo>
                        <a:pt x="634" y="0"/>
                      </a:lnTo>
                      <a:lnTo>
                        <a:pt x="636" y="0"/>
                      </a:lnTo>
                      <a:lnTo>
                        <a:pt x="639" y="0"/>
                      </a:lnTo>
                      <a:lnTo>
                        <a:pt x="642" y="0"/>
                      </a:lnTo>
                      <a:lnTo>
                        <a:pt x="645" y="0"/>
                      </a:lnTo>
                      <a:lnTo>
                        <a:pt x="648" y="0"/>
                      </a:lnTo>
                      <a:lnTo>
                        <a:pt x="651" y="0"/>
                      </a:lnTo>
                      <a:lnTo>
                        <a:pt x="654" y="0"/>
                      </a:lnTo>
                      <a:lnTo>
                        <a:pt x="656" y="0"/>
                      </a:lnTo>
                      <a:lnTo>
                        <a:pt x="659" y="0"/>
                      </a:lnTo>
                      <a:lnTo>
                        <a:pt x="662" y="0"/>
                      </a:lnTo>
                      <a:lnTo>
                        <a:pt x="665" y="0"/>
                      </a:lnTo>
                      <a:lnTo>
                        <a:pt x="668" y="0"/>
                      </a:lnTo>
                      <a:lnTo>
                        <a:pt x="671" y="0"/>
                      </a:lnTo>
                      <a:lnTo>
                        <a:pt x="674" y="0"/>
                      </a:lnTo>
                      <a:lnTo>
                        <a:pt x="676" y="0"/>
                      </a:lnTo>
                      <a:lnTo>
                        <a:pt x="679" y="0"/>
                      </a:lnTo>
                      <a:lnTo>
                        <a:pt x="682" y="0"/>
                      </a:lnTo>
                      <a:lnTo>
                        <a:pt x="685" y="0"/>
                      </a:lnTo>
                      <a:lnTo>
                        <a:pt x="688" y="0"/>
                      </a:lnTo>
                      <a:lnTo>
                        <a:pt x="691" y="0"/>
                      </a:lnTo>
                      <a:lnTo>
                        <a:pt x="693" y="0"/>
                      </a:lnTo>
                      <a:lnTo>
                        <a:pt x="696" y="0"/>
                      </a:lnTo>
                      <a:lnTo>
                        <a:pt x="699" y="0"/>
                      </a:lnTo>
                      <a:lnTo>
                        <a:pt x="702" y="0"/>
                      </a:lnTo>
                      <a:lnTo>
                        <a:pt x="705" y="0"/>
                      </a:lnTo>
                      <a:lnTo>
                        <a:pt x="708" y="0"/>
                      </a:lnTo>
                      <a:lnTo>
                        <a:pt x="711" y="0"/>
                      </a:lnTo>
                      <a:lnTo>
                        <a:pt x="713" y="0"/>
                      </a:lnTo>
                      <a:lnTo>
                        <a:pt x="716" y="0"/>
                      </a:lnTo>
                      <a:lnTo>
                        <a:pt x="719" y="0"/>
                      </a:lnTo>
                      <a:lnTo>
                        <a:pt x="722" y="0"/>
                      </a:lnTo>
                      <a:lnTo>
                        <a:pt x="725" y="0"/>
                      </a:lnTo>
                      <a:lnTo>
                        <a:pt x="728" y="0"/>
                      </a:lnTo>
                      <a:lnTo>
                        <a:pt x="731" y="0"/>
                      </a:lnTo>
                      <a:lnTo>
                        <a:pt x="733" y="0"/>
                      </a:lnTo>
                      <a:lnTo>
                        <a:pt x="736" y="0"/>
                      </a:lnTo>
                      <a:lnTo>
                        <a:pt x="739" y="0"/>
                      </a:lnTo>
                      <a:lnTo>
                        <a:pt x="742" y="0"/>
                      </a:lnTo>
                      <a:lnTo>
                        <a:pt x="745" y="0"/>
                      </a:lnTo>
                      <a:lnTo>
                        <a:pt x="748" y="0"/>
                      </a:lnTo>
                      <a:lnTo>
                        <a:pt x="751" y="0"/>
                      </a:lnTo>
                      <a:lnTo>
                        <a:pt x="753" y="0"/>
                      </a:lnTo>
                      <a:lnTo>
                        <a:pt x="756" y="0"/>
                      </a:lnTo>
                      <a:lnTo>
                        <a:pt x="759" y="0"/>
                      </a:lnTo>
                      <a:lnTo>
                        <a:pt x="762" y="0"/>
                      </a:lnTo>
                      <a:lnTo>
                        <a:pt x="765" y="0"/>
                      </a:lnTo>
                      <a:lnTo>
                        <a:pt x="768" y="0"/>
                      </a:lnTo>
                      <a:lnTo>
                        <a:pt x="771" y="0"/>
                      </a:lnTo>
                      <a:lnTo>
                        <a:pt x="773" y="0"/>
                      </a:lnTo>
                      <a:lnTo>
                        <a:pt x="776" y="0"/>
                      </a:lnTo>
                      <a:lnTo>
                        <a:pt x="779" y="0"/>
                      </a:lnTo>
                      <a:lnTo>
                        <a:pt x="782" y="0"/>
                      </a:lnTo>
                      <a:lnTo>
                        <a:pt x="785" y="0"/>
                      </a:lnTo>
                      <a:lnTo>
                        <a:pt x="788" y="0"/>
                      </a:lnTo>
                      <a:lnTo>
                        <a:pt x="791" y="0"/>
                      </a:lnTo>
                      <a:lnTo>
                        <a:pt x="793" y="0"/>
                      </a:lnTo>
                      <a:lnTo>
                        <a:pt x="796" y="0"/>
                      </a:lnTo>
                      <a:lnTo>
                        <a:pt x="799" y="0"/>
                      </a:lnTo>
                      <a:lnTo>
                        <a:pt x="802" y="0"/>
                      </a:lnTo>
                      <a:lnTo>
                        <a:pt x="805" y="0"/>
                      </a:lnTo>
                      <a:lnTo>
                        <a:pt x="808" y="0"/>
                      </a:lnTo>
                      <a:lnTo>
                        <a:pt x="811" y="0"/>
                      </a:lnTo>
                      <a:lnTo>
                        <a:pt x="813" y="0"/>
                      </a:lnTo>
                      <a:lnTo>
                        <a:pt x="816" y="0"/>
                      </a:lnTo>
                      <a:lnTo>
                        <a:pt x="819" y="0"/>
                      </a:lnTo>
                      <a:lnTo>
                        <a:pt x="822" y="0"/>
                      </a:lnTo>
                      <a:lnTo>
                        <a:pt x="825" y="0"/>
                      </a:lnTo>
                      <a:lnTo>
                        <a:pt x="828" y="0"/>
                      </a:lnTo>
                      <a:lnTo>
                        <a:pt x="830" y="0"/>
                      </a:lnTo>
                      <a:lnTo>
                        <a:pt x="833" y="0"/>
                      </a:lnTo>
                      <a:lnTo>
                        <a:pt x="836" y="0"/>
                      </a:lnTo>
                      <a:lnTo>
                        <a:pt x="839" y="0"/>
                      </a:lnTo>
                      <a:lnTo>
                        <a:pt x="842" y="0"/>
                      </a:lnTo>
                      <a:lnTo>
                        <a:pt x="845" y="0"/>
                      </a:lnTo>
                      <a:lnTo>
                        <a:pt x="848" y="0"/>
                      </a:lnTo>
                      <a:lnTo>
                        <a:pt x="850" y="0"/>
                      </a:lnTo>
                      <a:lnTo>
                        <a:pt x="853" y="0"/>
                      </a:lnTo>
                      <a:lnTo>
                        <a:pt x="856" y="0"/>
                      </a:lnTo>
                      <a:lnTo>
                        <a:pt x="859" y="0"/>
                      </a:lnTo>
                      <a:lnTo>
                        <a:pt x="862" y="0"/>
                      </a:lnTo>
                      <a:lnTo>
                        <a:pt x="865" y="0"/>
                      </a:lnTo>
                      <a:lnTo>
                        <a:pt x="868" y="0"/>
                      </a:lnTo>
                      <a:lnTo>
                        <a:pt x="870" y="0"/>
                      </a:lnTo>
                      <a:lnTo>
                        <a:pt x="873" y="0"/>
                      </a:lnTo>
                      <a:lnTo>
                        <a:pt x="876" y="0"/>
                      </a:lnTo>
                      <a:lnTo>
                        <a:pt x="879" y="0"/>
                      </a:lnTo>
                      <a:lnTo>
                        <a:pt x="882" y="0"/>
                      </a:lnTo>
                      <a:lnTo>
                        <a:pt x="885" y="0"/>
                      </a:lnTo>
                      <a:lnTo>
                        <a:pt x="888" y="0"/>
                      </a:lnTo>
                      <a:lnTo>
                        <a:pt x="890" y="0"/>
                      </a:lnTo>
                      <a:lnTo>
                        <a:pt x="893" y="0"/>
                      </a:lnTo>
                      <a:lnTo>
                        <a:pt x="896" y="0"/>
                      </a:lnTo>
                      <a:lnTo>
                        <a:pt x="899" y="0"/>
                      </a:lnTo>
                      <a:lnTo>
                        <a:pt x="902" y="0"/>
                      </a:lnTo>
                      <a:lnTo>
                        <a:pt x="905" y="0"/>
                      </a:lnTo>
                      <a:lnTo>
                        <a:pt x="908" y="0"/>
                      </a:lnTo>
                      <a:lnTo>
                        <a:pt x="910" y="0"/>
                      </a:lnTo>
                      <a:lnTo>
                        <a:pt x="913" y="0"/>
                      </a:lnTo>
                      <a:lnTo>
                        <a:pt x="916" y="0"/>
                      </a:lnTo>
                      <a:lnTo>
                        <a:pt x="919" y="0"/>
                      </a:lnTo>
                      <a:lnTo>
                        <a:pt x="922" y="0"/>
                      </a:lnTo>
                      <a:lnTo>
                        <a:pt x="925" y="0"/>
                      </a:lnTo>
                      <a:lnTo>
                        <a:pt x="928" y="0"/>
                      </a:lnTo>
                      <a:lnTo>
                        <a:pt x="930" y="0"/>
                      </a:lnTo>
                      <a:lnTo>
                        <a:pt x="933" y="0"/>
                      </a:lnTo>
                      <a:lnTo>
                        <a:pt x="936" y="0"/>
                      </a:lnTo>
                      <a:lnTo>
                        <a:pt x="939" y="0"/>
                      </a:lnTo>
                      <a:lnTo>
                        <a:pt x="942" y="0"/>
                      </a:lnTo>
                      <a:lnTo>
                        <a:pt x="945" y="0"/>
                      </a:lnTo>
                      <a:lnTo>
                        <a:pt x="948" y="0"/>
                      </a:lnTo>
                      <a:lnTo>
                        <a:pt x="950" y="0"/>
                      </a:lnTo>
                      <a:lnTo>
                        <a:pt x="953" y="0"/>
                      </a:lnTo>
                      <a:lnTo>
                        <a:pt x="956" y="0"/>
                      </a:lnTo>
                      <a:lnTo>
                        <a:pt x="959" y="0"/>
                      </a:lnTo>
                      <a:lnTo>
                        <a:pt x="962" y="0"/>
                      </a:lnTo>
                      <a:lnTo>
                        <a:pt x="965" y="0"/>
                      </a:lnTo>
                      <a:lnTo>
                        <a:pt x="967" y="0"/>
                      </a:lnTo>
                      <a:lnTo>
                        <a:pt x="970" y="0"/>
                      </a:lnTo>
                      <a:lnTo>
                        <a:pt x="973" y="0"/>
                      </a:lnTo>
                      <a:lnTo>
                        <a:pt x="976" y="0"/>
                      </a:lnTo>
                      <a:lnTo>
                        <a:pt x="979" y="0"/>
                      </a:lnTo>
                      <a:lnTo>
                        <a:pt x="982" y="0"/>
                      </a:lnTo>
                      <a:lnTo>
                        <a:pt x="985" y="0"/>
                      </a:lnTo>
                      <a:lnTo>
                        <a:pt x="987" y="0"/>
                      </a:lnTo>
                      <a:lnTo>
                        <a:pt x="990" y="0"/>
                      </a:lnTo>
                      <a:lnTo>
                        <a:pt x="993" y="0"/>
                      </a:lnTo>
                      <a:lnTo>
                        <a:pt x="996" y="0"/>
                      </a:lnTo>
                      <a:lnTo>
                        <a:pt x="999" y="0"/>
                      </a:lnTo>
                      <a:lnTo>
                        <a:pt x="1002" y="0"/>
                      </a:lnTo>
                      <a:lnTo>
                        <a:pt x="1005" y="0"/>
                      </a:lnTo>
                      <a:lnTo>
                        <a:pt x="1007" y="0"/>
                      </a:lnTo>
                      <a:lnTo>
                        <a:pt x="1010" y="0"/>
                      </a:lnTo>
                      <a:lnTo>
                        <a:pt x="1013" y="0"/>
                      </a:lnTo>
                      <a:lnTo>
                        <a:pt x="1016" y="0"/>
                      </a:lnTo>
                      <a:lnTo>
                        <a:pt x="1019" y="0"/>
                      </a:lnTo>
                      <a:lnTo>
                        <a:pt x="1022" y="0"/>
                      </a:lnTo>
                      <a:lnTo>
                        <a:pt x="1025" y="0"/>
                      </a:lnTo>
                      <a:lnTo>
                        <a:pt x="1027" y="0"/>
                      </a:lnTo>
                      <a:lnTo>
                        <a:pt x="1030" y="0"/>
                      </a:lnTo>
                      <a:lnTo>
                        <a:pt x="1033" y="0"/>
                      </a:lnTo>
                      <a:lnTo>
                        <a:pt x="1036" y="0"/>
                      </a:lnTo>
                      <a:lnTo>
                        <a:pt x="1039" y="0"/>
                      </a:lnTo>
                      <a:lnTo>
                        <a:pt x="1042" y="0"/>
                      </a:lnTo>
                      <a:lnTo>
                        <a:pt x="1045" y="0"/>
                      </a:lnTo>
                      <a:lnTo>
                        <a:pt x="1047" y="0"/>
                      </a:lnTo>
                      <a:lnTo>
                        <a:pt x="1050" y="0"/>
                      </a:lnTo>
                      <a:lnTo>
                        <a:pt x="1053" y="0"/>
                      </a:lnTo>
                      <a:lnTo>
                        <a:pt x="1056" y="0"/>
                      </a:lnTo>
                      <a:lnTo>
                        <a:pt x="1059" y="0"/>
                      </a:lnTo>
                      <a:lnTo>
                        <a:pt x="1062" y="0"/>
                      </a:lnTo>
                      <a:lnTo>
                        <a:pt x="1065" y="0"/>
                      </a:lnTo>
                      <a:lnTo>
                        <a:pt x="1067" y="0"/>
                      </a:lnTo>
                      <a:lnTo>
                        <a:pt x="1070" y="0"/>
                      </a:lnTo>
                      <a:lnTo>
                        <a:pt x="1073" y="0"/>
                      </a:lnTo>
                      <a:lnTo>
                        <a:pt x="1076" y="0"/>
                      </a:lnTo>
                      <a:lnTo>
                        <a:pt x="1079" y="0"/>
                      </a:lnTo>
                      <a:lnTo>
                        <a:pt x="1082" y="0"/>
                      </a:lnTo>
                      <a:lnTo>
                        <a:pt x="1085" y="0"/>
                      </a:lnTo>
                      <a:lnTo>
                        <a:pt x="1087" y="0"/>
                      </a:lnTo>
                      <a:lnTo>
                        <a:pt x="1090" y="0"/>
                      </a:lnTo>
                      <a:lnTo>
                        <a:pt x="1093" y="0"/>
                      </a:lnTo>
                      <a:lnTo>
                        <a:pt x="1096" y="0"/>
                      </a:lnTo>
                      <a:lnTo>
                        <a:pt x="1099" y="0"/>
                      </a:lnTo>
                      <a:lnTo>
                        <a:pt x="1102" y="0"/>
                      </a:lnTo>
                      <a:lnTo>
                        <a:pt x="1105" y="0"/>
                      </a:lnTo>
                      <a:lnTo>
                        <a:pt x="1107" y="0"/>
                      </a:lnTo>
                      <a:lnTo>
                        <a:pt x="1110" y="0"/>
                      </a:lnTo>
                      <a:lnTo>
                        <a:pt x="1113" y="0"/>
                      </a:lnTo>
                      <a:lnTo>
                        <a:pt x="1116" y="0"/>
                      </a:lnTo>
                      <a:lnTo>
                        <a:pt x="1119" y="0"/>
                      </a:lnTo>
                      <a:lnTo>
                        <a:pt x="1122" y="0"/>
                      </a:lnTo>
                      <a:lnTo>
                        <a:pt x="1124" y="0"/>
                      </a:lnTo>
                      <a:lnTo>
                        <a:pt x="1127" y="0"/>
                      </a:lnTo>
                      <a:lnTo>
                        <a:pt x="1130" y="0"/>
                      </a:lnTo>
                      <a:lnTo>
                        <a:pt x="1133" y="0"/>
                      </a:lnTo>
                      <a:lnTo>
                        <a:pt x="1136" y="0"/>
                      </a:lnTo>
                      <a:lnTo>
                        <a:pt x="1139" y="0"/>
                      </a:lnTo>
                      <a:lnTo>
                        <a:pt x="1142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9" name="Rectangle 91"/>
                <p:cNvSpPr>
                  <a:spLocks noChangeArrowheads="1"/>
                </p:cNvSpPr>
                <p:nvPr/>
              </p:nvSpPr>
              <p:spPr bwMode="auto">
                <a:xfrm>
                  <a:off x="14241" y="17349"/>
                  <a:ext cx="594" cy="42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0" name="Rectangle 92"/>
                <p:cNvSpPr>
                  <a:spLocks noChangeArrowheads="1"/>
                </p:cNvSpPr>
                <p:nvPr/>
              </p:nvSpPr>
              <p:spPr bwMode="auto">
                <a:xfrm>
                  <a:off x="14366" y="17393"/>
                  <a:ext cx="97" cy="9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1" name="Rectangle 93"/>
                <p:cNvSpPr>
                  <a:spLocks noChangeArrowheads="1"/>
                </p:cNvSpPr>
                <p:nvPr/>
              </p:nvSpPr>
              <p:spPr bwMode="auto">
                <a:xfrm>
                  <a:off x="14585" y="17349"/>
                  <a:ext cx="119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 J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2" name="Rectangle 94"/>
                <p:cNvSpPr>
                  <a:spLocks noChangeArrowheads="1"/>
                </p:cNvSpPr>
                <p:nvPr/>
              </p:nvSpPr>
              <p:spPr bwMode="auto">
                <a:xfrm>
                  <a:off x="14710" y="17434"/>
                  <a:ext cx="119" cy="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400">
                      <a:solidFill>
                        <a:srgbClr val="000000"/>
                      </a:solidFill>
                    </a:rPr>
                    <a:t>12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3" name="Oval 95"/>
                <p:cNvSpPr>
                  <a:spLocks noChangeArrowheads="1"/>
                </p:cNvSpPr>
                <p:nvPr/>
              </p:nvSpPr>
              <p:spPr bwMode="auto">
                <a:xfrm>
                  <a:off x="14366" y="17608"/>
                  <a:ext cx="101" cy="101"/>
                </a:xfrm>
                <a:prstGeom prst="ellipse">
                  <a:avLst/>
                </a:prstGeom>
                <a:solidFill>
                  <a:srgbClr val="003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4" name="Rectangle 96"/>
                <p:cNvSpPr>
                  <a:spLocks noChangeArrowheads="1"/>
                </p:cNvSpPr>
                <p:nvPr/>
              </p:nvSpPr>
              <p:spPr bwMode="auto">
                <a:xfrm>
                  <a:off x="14585" y="17563"/>
                  <a:ext cx="119" cy="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2000">
                      <a:solidFill>
                        <a:srgbClr val="000000"/>
                      </a:solidFill>
                    </a:rPr>
                    <a:t> J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5" name="Rectangle 97"/>
                <p:cNvSpPr>
                  <a:spLocks noChangeArrowheads="1"/>
                </p:cNvSpPr>
                <p:nvPr/>
              </p:nvSpPr>
              <p:spPr bwMode="auto">
                <a:xfrm>
                  <a:off x="14710" y="17649"/>
                  <a:ext cx="119" cy="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337050"/>
                  <a:r>
                    <a:rPr lang="en-US" sz="1400">
                      <a:solidFill>
                        <a:srgbClr val="000000"/>
                      </a:solidFill>
                    </a:rPr>
                    <a:t>13</a:t>
                  </a:r>
                  <a:endParaRPr lang="en-US" sz="85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386" name="Text Box 98"/>
              <p:cNvSpPr txBox="1">
                <a:spLocks noChangeArrowheads="1"/>
              </p:cNvSpPr>
              <p:nvPr/>
            </p:nvSpPr>
            <p:spPr bwMode="auto">
              <a:xfrm>
                <a:off x="2992695" y="2802179"/>
                <a:ext cx="1396999" cy="39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337050"/>
                <a:r>
                  <a:rPr lang="en-US" sz="2000" dirty="0">
                    <a:solidFill>
                      <a:srgbClr val="000000"/>
                    </a:solidFill>
                  </a:rPr>
                  <a:t>Frustration</a:t>
                </a:r>
              </a:p>
            </p:txBody>
          </p:sp>
          <p:sp>
            <p:nvSpPr>
              <p:cNvPr id="12387" name="Text Box 99"/>
              <p:cNvSpPr txBox="1">
                <a:spLocks noChangeArrowheads="1"/>
              </p:cNvSpPr>
              <p:nvPr/>
            </p:nvSpPr>
            <p:spPr bwMode="auto">
              <a:xfrm>
                <a:off x="7183831" y="2802179"/>
                <a:ext cx="1396999" cy="39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337050"/>
                <a:r>
                  <a:rPr lang="en-US" sz="2000" dirty="0">
                    <a:solidFill>
                      <a:srgbClr val="000000"/>
                    </a:solidFill>
                  </a:rPr>
                  <a:t>Frustration</a:t>
                </a:r>
              </a:p>
            </p:txBody>
          </p:sp>
        </p:grpSp>
        <p:sp>
          <p:nvSpPr>
            <p:cNvPr id="135" name="Rectangle 464"/>
            <p:cNvSpPr>
              <a:spLocks noChangeArrowheads="1"/>
            </p:cNvSpPr>
            <p:nvPr/>
          </p:nvSpPr>
          <p:spPr bwMode="auto">
            <a:xfrm>
              <a:off x="2362200" y="3179753"/>
              <a:ext cx="120650" cy="1190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Rectangle 39"/>
            <p:cNvSpPr>
              <a:spLocks noChangeArrowheads="1"/>
            </p:cNvSpPr>
            <p:nvPr/>
          </p:nvSpPr>
          <p:spPr bwMode="auto">
            <a:xfrm>
              <a:off x="4572000" y="6345040"/>
              <a:ext cx="7630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-w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  <a:endParaRPr lang="en-US" sz="85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64" name="Rectangle 43"/>
            <p:cNvSpPr>
              <a:spLocks noChangeArrowheads="1"/>
            </p:cNvSpPr>
            <p:nvPr/>
          </p:nvSpPr>
          <p:spPr bwMode="auto">
            <a:xfrm>
              <a:off x="4495800" y="6366306"/>
              <a:ext cx="1025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</a:rPr>
                <a:t>(</a:t>
              </a:r>
              <a:endParaRPr lang="en-US" sz="8500" dirty="0">
                <a:solidFill>
                  <a:srgbClr val="000000"/>
                </a:solidFill>
              </a:endParaRPr>
            </a:p>
          </p:txBody>
        </p:sp>
        <p:sp>
          <p:nvSpPr>
            <p:cNvPr id="165" name="Rectangle 42"/>
            <p:cNvSpPr>
              <a:spLocks noChangeArrowheads="1"/>
            </p:cNvSpPr>
            <p:nvPr/>
          </p:nvSpPr>
          <p:spPr bwMode="auto">
            <a:xfrm>
              <a:off x="5964072" y="6522038"/>
              <a:ext cx="7694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1200" i="1" dirty="0" smtClean="0">
                  <a:solidFill>
                    <a:srgbClr val="000000"/>
                  </a:solidFill>
                </a:rPr>
                <a:t>z</a:t>
              </a:r>
              <a:endParaRPr lang="en-US" sz="1200" i="1" dirty="0">
                <a:solidFill>
                  <a:srgbClr val="000000"/>
                </a:solidFill>
              </a:endParaRPr>
            </a:p>
          </p:txBody>
        </p:sp>
        <p:sp>
          <p:nvSpPr>
            <p:cNvPr id="198" name="Rectangle 43"/>
            <p:cNvSpPr>
              <a:spLocks noChangeArrowheads="1"/>
            </p:cNvSpPr>
            <p:nvPr/>
          </p:nvSpPr>
          <p:spPr bwMode="auto">
            <a:xfrm>
              <a:off x="4268336" y="6385140"/>
              <a:ext cx="1795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337050"/>
              <a:r>
                <a:rPr lang="en-US" sz="2400" dirty="0" smtClean="0">
                  <a:solidFill>
                    <a:srgbClr val="000000"/>
                  </a:solidFill>
                </a:rPr>
                <a:t>=</a:t>
              </a:r>
              <a:endParaRPr lang="en-US" sz="85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577986" name="Object 2"/>
          <p:cNvGraphicFramePr>
            <a:graphicFrameLocks noChangeAspect="1"/>
          </p:cNvGraphicFramePr>
          <p:nvPr/>
        </p:nvGraphicFramePr>
        <p:xfrm>
          <a:off x="5616575" y="1374775"/>
          <a:ext cx="708025" cy="911225"/>
        </p:xfrm>
        <a:graphic>
          <a:graphicData uri="http://schemas.openxmlformats.org/presentationml/2006/ole">
            <p:oleObj spid="_x0000_s1436674" name="Equation" r:id="rId3" imgW="330120" imgH="457200" progId="Equation.DSMT4">
              <p:embed/>
            </p:oleObj>
          </a:graphicData>
        </a:graphic>
      </p:graphicFrame>
      <p:graphicFrame>
        <p:nvGraphicFramePr>
          <p:cNvPr id="1577987" name="Object 3"/>
          <p:cNvGraphicFramePr>
            <a:graphicFrameLocks noChangeAspect="1"/>
          </p:cNvGraphicFramePr>
          <p:nvPr/>
        </p:nvGraphicFramePr>
        <p:xfrm>
          <a:off x="6705600" y="914400"/>
          <a:ext cx="1416050" cy="1392237"/>
        </p:xfrm>
        <a:graphic>
          <a:graphicData uri="http://schemas.openxmlformats.org/presentationml/2006/ole">
            <p:oleObj spid="_x0000_s1436675" name="Equation" r:id="rId4" imgW="660240" imgH="698400" progId="Equation.DSMT4">
              <p:embed/>
            </p:oleObj>
          </a:graphicData>
        </a:graphic>
      </p:graphicFrame>
      <p:graphicFrame>
        <p:nvGraphicFramePr>
          <p:cNvPr id="1577988" name="Object 4"/>
          <p:cNvGraphicFramePr>
            <a:graphicFrameLocks noChangeAspect="1"/>
          </p:cNvGraphicFramePr>
          <p:nvPr/>
        </p:nvGraphicFramePr>
        <p:xfrm>
          <a:off x="3994150" y="1374775"/>
          <a:ext cx="1416050" cy="911225"/>
        </p:xfrm>
        <a:graphic>
          <a:graphicData uri="http://schemas.openxmlformats.org/presentationml/2006/ole">
            <p:oleObj spid="_x0000_s1436676" name="Equation" r:id="rId5" imgW="660240" imgH="457200" progId="Equation.DSMT4">
              <p:embed/>
            </p:oleObj>
          </a:graphicData>
        </a:graphic>
      </p:graphicFrame>
      <p:graphicFrame>
        <p:nvGraphicFramePr>
          <p:cNvPr id="1577989" name="Object 5"/>
          <p:cNvGraphicFramePr>
            <a:graphicFrameLocks noChangeAspect="1"/>
          </p:cNvGraphicFramePr>
          <p:nvPr/>
        </p:nvGraphicFramePr>
        <p:xfrm>
          <a:off x="2797175" y="1371600"/>
          <a:ext cx="708025" cy="911225"/>
        </p:xfrm>
        <a:graphic>
          <a:graphicData uri="http://schemas.openxmlformats.org/presentationml/2006/ole">
            <p:oleObj spid="_x0000_s1436677" name="Equation" r:id="rId6" imgW="330120" imgH="457200" progId="Equation.DSMT4">
              <p:embed/>
            </p:oleObj>
          </a:graphicData>
        </a:graphic>
      </p:graphicFrame>
      <p:graphicFrame>
        <p:nvGraphicFramePr>
          <p:cNvPr id="1577990" name="Object 6"/>
          <p:cNvGraphicFramePr>
            <a:graphicFrameLocks noChangeAspect="1"/>
          </p:cNvGraphicFramePr>
          <p:nvPr/>
        </p:nvGraphicFramePr>
        <p:xfrm>
          <a:off x="1752600" y="1374775"/>
          <a:ext cx="708025" cy="911225"/>
        </p:xfrm>
        <a:graphic>
          <a:graphicData uri="http://schemas.openxmlformats.org/presentationml/2006/ole">
            <p:oleObj spid="_x0000_s1436678" name="Equation" r:id="rId7" imgW="330120" imgH="457200" progId="Equation.DSMT4">
              <p:embed/>
            </p:oleObj>
          </a:graphicData>
        </a:graphic>
      </p:graphicFrame>
      <p:cxnSp>
        <p:nvCxnSpPr>
          <p:cNvPr id="105" name="Straight Arrow Connector 104"/>
          <p:cNvCxnSpPr/>
          <p:nvPr/>
        </p:nvCxnSpPr>
        <p:spPr>
          <a:xfrm rot="5400000">
            <a:off x="6591300" y="2552700"/>
            <a:ext cx="685800" cy="457200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rot="5400000">
            <a:off x="5599906" y="2781300"/>
            <a:ext cx="686594" cy="7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rot="16200000" flipH="1">
            <a:off x="1866900" y="2781300"/>
            <a:ext cx="762000" cy="762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5400000">
            <a:off x="4533900" y="2781300"/>
            <a:ext cx="685800" cy="1588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2780506" y="2781300"/>
            <a:ext cx="686594" cy="7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rot="16200000" flipH="1">
            <a:off x="3238500" y="2476500"/>
            <a:ext cx="7620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rot="5400000">
            <a:off x="3771901" y="2628901"/>
            <a:ext cx="762001" cy="381001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 descr="p0+p3"/>
          <p:cNvPicPr>
            <a:picLocks noChangeAspect="1" noChangeArrowheads="1"/>
          </p:cNvPicPr>
          <p:nvPr/>
        </p:nvPicPr>
        <p:blipFill>
          <a:blip r:embed="rId3" cstate="print"/>
          <a:srcRect l="27455" t="16696" r="30922" b="16522"/>
          <a:stretch>
            <a:fillRect/>
          </a:stretch>
        </p:blipFill>
        <p:spPr bwMode="auto">
          <a:xfrm>
            <a:off x="1890713" y="2486025"/>
            <a:ext cx="4095750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23"/>
          <p:cNvGrpSpPr>
            <a:grpSpLocks/>
          </p:cNvGrpSpPr>
          <p:nvPr/>
        </p:nvGrpSpPr>
        <p:grpSpPr bwMode="auto">
          <a:xfrm>
            <a:off x="7477125" y="2322513"/>
            <a:ext cx="1285875" cy="3773487"/>
            <a:chOff x="25104" y="7728"/>
            <a:chExt cx="810" cy="2377"/>
          </a:xfrm>
        </p:grpSpPr>
        <p:pic>
          <p:nvPicPr>
            <p:cNvPr id="6185" name="Picture 9" descr="p0+p3"/>
            <p:cNvPicPr>
              <a:picLocks noChangeAspect="1" noChangeArrowheads="1"/>
            </p:cNvPicPr>
            <p:nvPr/>
          </p:nvPicPr>
          <p:blipFill>
            <a:blip r:embed="rId3" cstate="print"/>
            <a:srcRect l="87067" t="32518" r="8331" b="25356"/>
            <a:stretch>
              <a:fillRect/>
            </a:stretch>
          </p:blipFill>
          <p:spPr bwMode="auto">
            <a:xfrm>
              <a:off x="25104" y="7824"/>
              <a:ext cx="240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6" name="Text Box 21"/>
            <p:cNvSpPr txBox="1">
              <a:spLocks noChangeArrowheads="1"/>
            </p:cNvSpPr>
            <p:nvPr/>
          </p:nvSpPr>
          <p:spPr bwMode="auto">
            <a:xfrm>
              <a:off x="25598" y="772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6187" name="Line 10"/>
            <p:cNvSpPr>
              <a:spLocks noChangeShapeType="1"/>
            </p:cNvSpPr>
            <p:nvPr/>
          </p:nvSpPr>
          <p:spPr bwMode="auto">
            <a:xfrm flipV="1">
              <a:off x="25440" y="7824"/>
              <a:ext cx="0" cy="2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8" name="Line 11"/>
            <p:cNvSpPr>
              <a:spLocks noChangeShapeType="1"/>
            </p:cNvSpPr>
            <p:nvPr/>
          </p:nvSpPr>
          <p:spPr bwMode="auto">
            <a:xfrm>
              <a:off x="25440" y="9984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9" name="Line 12"/>
            <p:cNvSpPr>
              <a:spLocks noChangeShapeType="1"/>
            </p:cNvSpPr>
            <p:nvPr/>
          </p:nvSpPr>
          <p:spPr bwMode="auto">
            <a:xfrm>
              <a:off x="25440" y="7824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0" name="Line 13"/>
            <p:cNvSpPr>
              <a:spLocks noChangeShapeType="1"/>
            </p:cNvSpPr>
            <p:nvPr/>
          </p:nvSpPr>
          <p:spPr bwMode="auto">
            <a:xfrm>
              <a:off x="25440" y="8252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1" name="Line 14"/>
            <p:cNvSpPr>
              <a:spLocks noChangeShapeType="1"/>
            </p:cNvSpPr>
            <p:nvPr/>
          </p:nvSpPr>
          <p:spPr bwMode="auto">
            <a:xfrm>
              <a:off x="25440" y="868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2" name="Line 15"/>
            <p:cNvSpPr>
              <a:spLocks noChangeShapeType="1"/>
            </p:cNvSpPr>
            <p:nvPr/>
          </p:nvSpPr>
          <p:spPr bwMode="auto">
            <a:xfrm>
              <a:off x="25440" y="91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3" name="Line 16"/>
            <p:cNvSpPr>
              <a:spLocks noChangeShapeType="1"/>
            </p:cNvSpPr>
            <p:nvPr/>
          </p:nvSpPr>
          <p:spPr bwMode="auto">
            <a:xfrm>
              <a:off x="25440" y="953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94" name="Text Box 17"/>
            <p:cNvSpPr txBox="1">
              <a:spLocks noChangeArrowheads="1"/>
            </p:cNvSpPr>
            <p:nvPr/>
          </p:nvSpPr>
          <p:spPr bwMode="auto">
            <a:xfrm>
              <a:off x="25598" y="8576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0.6</a:t>
              </a:r>
            </a:p>
          </p:txBody>
        </p:sp>
        <p:sp>
          <p:nvSpPr>
            <p:cNvPr id="6195" name="Text Box 18"/>
            <p:cNvSpPr txBox="1">
              <a:spLocks noChangeArrowheads="1"/>
            </p:cNvSpPr>
            <p:nvPr/>
          </p:nvSpPr>
          <p:spPr bwMode="auto">
            <a:xfrm>
              <a:off x="25598" y="814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0.8</a:t>
              </a:r>
            </a:p>
          </p:txBody>
        </p:sp>
        <p:sp>
          <p:nvSpPr>
            <p:cNvPr id="6196" name="Text Box 19"/>
            <p:cNvSpPr txBox="1">
              <a:spLocks noChangeArrowheads="1"/>
            </p:cNvSpPr>
            <p:nvPr/>
          </p:nvSpPr>
          <p:spPr bwMode="auto">
            <a:xfrm>
              <a:off x="25598" y="9445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0.2</a:t>
              </a:r>
            </a:p>
          </p:txBody>
        </p:sp>
        <p:sp>
          <p:nvSpPr>
            <p:cNvPr id="6197" name="Text Box 20"/>
            <p:cNvSpPr txBox="1">
              <a:spLocks noChangeArrowheads="1"/>
            </p:cNvSpPr>
            <p:nvPr/>
          </p:nvSpPr>
          <p:spPr bwMode="auto">
            <a:xfrm>
              <a:off x="25598" y="9005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0.4</a:t>
              </a:r>
            </a:p>
          </p:txBody>
        </p:sp>
        <p:sp>
          <p:nvSpPr>
            <p:cNvPr id="6198" name="Text Box 22"/>
            <p:cNvSpPr txBox="1">
              <a:spLocks noChangeArrowheads="1"/>
            </p:cNvSpPr>
            <p:nvPr/>
          </p:nvSpPr>
          <p:spPr bwMode="auto">
            <a:xfrm>
              <a:off x="25598" y="9874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0.0</a:t>
              </a:r>
            </a:p>
          </p:txBody>
        </p: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172200" y="6026150"/>
          <a:ext cx="1633538" cy="755650"/>
        </p:xfrm>
        <a:graphic>
          <a:graphicData uri="http://schemas.openxmlformats.org/presentationml/2006/ole">
            <p:oleObj spid="_x0000_s1437698" name="Equation" r:id="rId4" imgW="990360" imgH="457200" progId="Equation.DSMT4">
              <p:embed/>
            </p:oleObj>
          </a:graphicData>
        </a:graphic>
      </p:graphicFrame>
      <p:sp>
        <p:nvSpPr>
          <p:cNvPr id="6149" name="Text Box 39"/>
          <p:cNvSpPr txBox="1">
            <a:spLocks noChangeAspect="1" noChangeArrowheads="1"/>
          </p:cNvSpPr>
          <p:nvPr/>
        </p:nvSpPr>
        <p:spPr bwMode="auto">
          <a:xfrm>
            <a:off x="609600" y="3200400"/>
            <a:ext cx="90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  <a:ea typeface="MS Gothic"/>
                <a:cs typeface="MS Gothic"/>
              </a:rPr>
              <a:t>B/J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  <a:ea typeface="MS Gothic"/>
                <a:cs typeface="MS Gothic"/>
              </a:rPr>
              <a:t>rms</a:t>
            </a:r>
          </a:p>
        </p:txBody>
      </p:sp>
      <p:sp>
        <p:nvSpPr>
          <p:cNvPr id="6150" name="TextBox 3035"/>
          <p:cNvSpPr txBox="1">
            <a:spLocks noChangeArrowheads="1"/>
          </p:cNvSpPr>
          <p:nvPr/>
        </p:nvSpPr>
        <p:spPr bwMode="auto">
          <a:xfrm>
            <a:off x="6705600" y="1600200"/>
            <a:ext cx="1939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P(Ferro)=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P(</a:t>
            </a:r>
            <a:r>
              <a:rPr lang="en-US" sz="2000">
                <a:solidFill>
                  <a:srgbClr val="000000"/>
                </a:solidFill>
                <a:sym typeface="Symbol" pitchFamily="18" charset="2"/>
              </a:rPr>
              <a:t>)+P()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151" name="Text Box 58"/>
          <p:cNvSpPr txBox="1">
            <a:spLocks noChangeAspect="1" noChangeArrowheads="1"/>
          </p:cNvSpPr>
          <p:nvPr/>
        </p:nvSpPr>
        <p:spPr bwMode="auto">
          <a:xfrm>
            <a:off x="5260975" y="60960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152" name="Text Box 60"/>
          <p:cNvSpPr txBox="1">
            <a:spLocks noChangeAspect="1" noChangeArrowheads="1"/>
          </p:cNvSpPr>
          <p:nvPr/>
        </p:nvSpPr>
        <p:spPr bwMode="auto">
          <a:xfrm>
            <a:off x="3932238" y="6096000"/>
            <a:ext cx="501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6153" name="Text Box 61"/>
          <p:cNvSpPr txBox="1">
            <a:spLocks noChangeAspect="1" noChangeArrowheads="1"/>
          </p:cNvSpPr>
          <p:nvPr/>
        </p:nvSpPr>
        <p:spPr bwMode="auto">
          <a:xfrm>
            <a:off x="1965325" y="6096000"/>
            <a:ext cx="798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-2.4</a:t>
            </a:r>
          </a:p>
        </p:txBody>
      </p:sp>
      <p:sp>
        <p:nvSpPr>
          <p:cNvPr id="6154" name="TextBox 3042"/>
          <p:cNvSpPr txBox="1">
            <a:spLocks noChangeArrowheads="1"/>
          </p:cNvSpPr>
          <p:nvPr/>
        </p:nvSpPr>
        <p:spPr bwMode="auto">
          <a:xfrm>
            <a:off x="5091113" y="1905000"/>
            <a:ext cx="77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COM</a:t>
            </a:r>
          </a:p>
        </p:txBody>
      </p:sp>
      <p:sp>
        <p:nvSpPr>
          <p:cNvPr id="6155" name="TextBox 3043"/>
          <p:cNvSpPr txBox="1">
            <a:spLocks noChangeArrowheads="1"/>
          </p:cNvSpPr>
          <p:nvPr/>
        </p:nvSpPr>
        <p:spPr bwMode="auto">
          <a:xfrm>
            <a:off x="3810000" y="190500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TILT</a:t>
            </a:r>
          </a:p>
        </p:txBody>
      </p:sp>
      <p:sp>
        <p:nvSpPr>
          <p:cNvPr id="6156" name="TextBox 3044"/>
          <p:cNvSpPr txBox="1">
            <a:spLocks noChangeArrowheads="1"/>
          </p:cNvSpPr>
          <p:nvPr/>
        </p:nvSpPr>
        <p:spPr bwMode="auto">
          <a:xfrm>
            <a:off x="1911350" y="1905000"/>
            <a:ext cx="1128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ZIGZAG</a:t>
            </a:r>
          </a:p>
        </p:txBody>
      </p:sp>
      <p:sp>
        <p:nvSpPr>
          <p:cNvPr id="6157" name="TextBox 3045"/>
          <p:cNvSpPr txBox="1">
            <a:spLocks noChangeArrowheads="1"/>
          </p:cNvSpPr>
          <p:nvPr/>
        </p:nvSpPr>
        <p:spPr bwMode="auto">
          <a:xfrm>
            <a:off x="195602" y="147638"/>
            <a:ext cx="8795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Exact Ground State (Theory</a:t>
            </a:r>
            <a:r>
              <a:rPr lang="en-US" sz="2800" b="1" dirty="0" smtClean="0">
                <a:solidFill>
                  <a:srgbClr val="000000"/>
                </a:solidFill>
              </a:rPr>
              <a:t>) – </a:t>
            </a:r>
            <a:r>
              <a:rPr lang="en-US" sz="2800" b="1" dirty="0" err="1" smtClean="0">
                <a:solidFill>
                  <a:srgbClr val="000000"/>
                </a:solidFill>
              </a:rPr>
              <a:t>Freericks</a:t>
            </a:r>
            <a:r>
              <a:rPr lang="en-US" sz="2800" b="1" dirty="0" smtClean="0">
                <a:solidFill>
                  <a:srgbClr val="000000"/>
                </a:solidFill>
              </a:rPr>
              <a:t> and </a:t>
            </a:r>
            <a:r>
              <a:rPr lang="en-US" sz="2800" b="1" dirty="0" err="1" smtClean="0">
                <a:solidFill>
                  <a:srgbClr val="000000"/>
                </a:solidFill>
              </a:rPr>
              <a:t>Duan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cxnSp>
        <p:nvCxnSpPr>
          <p:cNvPr id="6158" name="Straight Arrow Connector 3049"/>
          <p:cNvCxnSpPr>
            <a:cxnSpLocks noChangeShapeType="1"/>
          </p:cNvCxnSpPr>
          <p:nvPr/>
        </p:nvCxnSpPr>
        <p:spPr bwMode="auto">
          <a:xfrm rot="5400000" flipH="1" flipV="1">
            <a:off x="-168274" y="4038600"/>
            <a:ext cx="4114800" cy="3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59" name="Straight Arrow Connector 3051"/>
          <p:cNvCxnSpPr>
            <a:cxnSpLocks noChangeShapeType="1"/>
          </p:cNvCxnSpPr>
          <p:nvPr/>
        </p:nvCxnSpPr>
        <p:spPr bwMode="auto">
          <a:xfrm rot="5400000">
            <a:off x="2254251" y="2349500"/>
            <a:ext cx="2286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60" name="Straight Arrow Connector 3052"/>
          <p:cNvCxnSpPr>
            <a:cxnSpLocks noChangeShapeType="1"/>
          </p:cNvCxnSpPr>
          <p:nvPr/>
        </p:nvCxnSpPr>
        <p:spPr bwMode="auto">
          <a:xfrm rot="5400000">
            <a:off x="4098132" y="2348706"/>
            <a:ext cx="2286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61" name="Straight Arrow Connector 3053"/>
          <p:cNvCxnSpPr>
            <a:cxnSpLocks noChangeShapeType="1"/>
          </p:cNvCxnSpPr>
          <p:nvPr/>
        </p:nvCxnSpPr>
        <p:spPr bwMode="auto">
          <a:xfrm rot="5400000">
            <a:off x="5336382" y="2355056"/>
            <a:ext cx="2286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62" name="Text Box 58"/>
          <p:cNvSpPr txBox="1">
            <a:spLocks noChangeAspect="1" noChangeArrowheads="1"/>
          </p:cNvSpPr>
          <p:nvPr/>
        </p:nvSpPr>
        <p:spPr bwMode="auto">
          <a:xfrm>
            <a:off x="1463675" y="58547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163" name="Text Box 58"/>
          <p:cNvSpPr txBox="1">
            <a:spLocks noChangeAspect="1" noChangeArrowheads="1"/>
          </p:cNvSpPr>
          <p:nvPr/>
        </p:nvSpPr>
        <p:spPr bwMode="auto">
          <a:xfrm>
            <a:off x="1447800" y="22733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164" name="Line 4525"/>
          <p:cNvSpPr>
            <a:spLocks noChangeShapeType="1"/>
          </p:cNvSpPr>
          <p:nvPr/>
        </p:nvSpPr>
        <p:spPr bwMode="auto">
          <a:xfrm>
            <a:off x="1889125" y="60960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886200" y="1177925"/>
            <a:ext cx="669925" cy="685800"/>
            <a:chOff x="-2316480" y="2895600"/>
            <a:chExt cx="670560" cy="685800"/>
          </a:xfrm>
        </p:grpSpPr>
        <p:cxnSp>
          <p:nvCxnSpPr>
            <p:cNvPr id="6180" name="Straight Arrow Connector 2646"/>
            <p:cNvCxnSpPr>
              <a:cxnSpLocks noChangeShapeType="1"/>
            </p:cNvCxnSpPr>
            <p:nvPr/>
          </p:nvCxnSpPr>
          <p:spPr bwMode="auto">
            <a:xfrm rot="16200000" flipV="1">
              <a:off x="-2376268" y="3048000"/>
              <a:ext cx="30480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81" name="Straight Arrow Connector 2648"/>
            <p:cNvCxnSpPr>
              <a:cxnSpLocks noChangeShapeType="1"/>
            </p:cNvCxnSpPr>
            <p:nvPr/>
          </p:nvCxnSpPr>
          <p:spPr bwMode="auto">
            <a:xfrm rot="5400000">
              <a:off x="-1876425" y="3429000"/>
              <a:ext cx="30480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182" name="Oval 2643"/>
            <p:cNvSpPr>
              <a:spLocks noChangeArrowheads="1"/>
            </p:cNvSpPr>
            <p:nvPr/>
          </p:nvSpPr>
          <p:spPr bwMode="auto">
            <a:xfrm>
              <a:off x="-2316480" y="3140075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3" name="Oval 2644"/>
            <p:cNvSpPr>
              <a:spLocks noChangeArrowheads="1"/>
            </p:cNvSpPr>
            <p:nvPr/>
          </p:nvSpPr>
          <p:spPr bwMode="auto">
            <a:xfrm>
              <a:off x="-2078038" y="3140075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4" name="Oval 2645"/>
            <p:cNvSpPr>
              <a:spLocks noChangeArrowheads="1"/>
            </p:cNvSpPr>
            <p:nvPr/>
          </p:nvSpPr>
          <p:spPr bwMode="auto">
            <a:xfrm>
              <a:off x="-1828800" y="3140075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5148263" y="1196975"/>
            <a:ext cx="622300" cy="411163"/>
            <a:chOff x="-973016" y="2895599"/>
            <a:chExt cx="622496" cy="411481"/>
          </a:xfrm>
        </p:grpSpPr>
        <p:cxnSp>
          <p:nvCxnSpPr>
            <p:cNvPr id="6174" name="Straight Arrow Connector 2640"/>
            <p:cNvCxnSpPr>
              <a:cxnSpLocks noChangeShapeType="1"/>
            </p:cNvCxnSpPr>
            <p:nvPr/>
          </p:nvCxnSpPr>
          <p:spPr bwMode="auto">
            <a:xfrm rot="5400000" flipH="1" flipV="1">
              <a:off x="-1020637" y="3048003"/>
              <a:ext cx="304793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5" name="Straight Arrow Connector 2641"/>
            <p:cNvCxnSpPr>
              <a:cxnSpLocks noChangeShapeType="1"/>
            </p:cNvCxnSpPr>
            <p:nvPr/>
          </p:nvCxnSpPr>
          <p:spPr bwMode="auto">
            <a:xfrm rot="5400000" flipH="1" flipV="1">
              <a:off x="-802480" y="3047205"/>
              <a:ext cx="304800" cy="1587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6" name="Straight Arrow Connector 2642"/>
            <p:cNvCxnSpPr>
              <a:cxnSpLocks noChangeShapeType="1"/>
            </p:cNvCxnSpPr>
            <p:nvPr/>
          </p:nvCxnSpPr>
          <p:spPr bwMode="auto">
            <a:xfrm rot="5400000" flipH="1" flipV="1">
              <a:off x="-583405" y="3047205"/>
              <a:ext cx="3048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177" name="Oval 2636"/>
            <p:cNvSpPr>
              <a:spLocks noChangeArrowheads="1"/>
            </p:cNvSpPr>
            <p:nvPr/>
          </p:nvSpPr>
          <p:spPr bwMode="auto">
            <a:xfrm>
              <a:off x="-973016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8" name="Oval 2637"/>
            <p:cNvSpPr>
              <a:spLocks noChangeArrowheads="1"/>
            </p:cNvSpPr>
            <p:nvPr/>
          </p:nvSpPr>
          <p:spPr bwMode="auto">
            <a:xfrm>
              <a:off x="-750888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9" name="Oval 2638"/>
            <p:cNvSpPr>
              <a:spLocks noChangeArrowheads="1"/>
            </p:cNvSpPr>
            <p:nvPr/>
          </p:nvSpPr>
          <p:spPr bwMode="auto">
            <a:xfrm>
              <a:off x="-533400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 flipV="1">
            <a:off x="2030413" y="1143000"/>
            <a:ext cx="669925" cy="611188"/>
            <a:chOff x="-4235548" y="2970212"/>
            <a:chExt cx="670560" cy="611186"/>
          </a:xfrm>
        </p:grpSpPr>
        <p:cxnSp>
          <p:nvCxnSpPr>
            <p:cNvPr id="6168" name="Straight Arrow Connector 2652"/>
            <p:cNvCxnSpPr>
              <a:cxnSpLocks noChangeShapeType="1"/>
            </p:cNvCxnSpPr>
            <p:nvPr/>
          </p:nvCxnSpPr>
          <p:spPr bwMode="auto">
            <a:xfrm rot="16200000" flipV="1">
              <a:off x="-4280637" y="3084513"/>
              <a:ext cx="228598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69" name="Straight Arrow Connector 2653"/>
            <p:cNvCxnSpPr>
              <a:cxnSpLocks noChangeShapeType="1"/>
            </p:cNvCxnSpPr>
            <p:nvPr/>
          </p:nvCxnSpPr>
          <p:spPr bwMode="auto">
            <a:xfrm rot="5400000" flipH="1" flipV="1">
              <a:off x="-3764360" y="3084512"/>
              <a:ext cx="230187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70" name="Straight Arrow Connector 2655"/>
            <p:cNvCxnSpPr>
              <a:cxnSpLocks noChangeShapeType="1"/>
            </p:cNvCxnSpPr>
            <p:nvPr/>
          </p:nvCxnSpPr>
          <p:spPr bwMode="auto">
            <a:xfrm rot="16200000" flipH="1">
              <a:off x="-4076865" y="3397722"/>
              <a:ext cx="367353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171" name="Oval 2649"/>
            <p:cNvSpPr>
              <a:spLocks noChangeArrowheads="1"/>
            </p:cNvSpPr>
            <p:nvPr/>
          </p:nvSpPr>
          <p:spPr bwMode="auto">
            <a:xfrm>
              <a:off x="-4235548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2" name="Oval 2650"/>
            <p:cNvSpPr>
              <a:spLocks noChangeArrowheads="1"/>
            </p:cNvSpPr>
            <p:nvPr/>
          </p:nvSpPr>
          <p:spPr bwMode="auto">
            <a:xfrm>
              <a:off x="-3992563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3" name="Oval 2651"/>
            <p:cNvSpPr>
              <a:spLocks noChangeArrowheads="1"/>
            </p:cNvSpPr>
            <p:nvPr/>
          </p:nvSpPr>
          <p:spPr bwMode="auto">
            <a:xfrm>
              <a:off x="-3747868" y="3124200"/>
              <a:ext cx="182880" cy="182880"/>
            </a:xfrm>
            <a:prstGeom prst="ellipse">
              <a:avLst/>
            </a:prstGeom>
            <a:solidFill>
              <a:srgbClr val="7030A0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33705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80"/>
          <p:cNvSpPr>
            <a:spLocks noChangeArrowheads="1"/>
          </p:cNvSpPr>
          <p:nvPr/>
        </p:nvSpPr>
        <p:spPr bwMode="auto">
          <a:xfrm>
            <a:off x="3017838" y="3048000"/>
            <a:ext cx="2870200" cy="21367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4344" name="Line 781"/>
          <p:cNvSpPr>
            <a:spLocks noChangeShapeType="1"/>
          </p:cNvSpPr>
          <p:nvPr/>
        </p:nvSpPr>
        <p:spPr bwMode="auto">
          <a:xfrm>
            <a:off x="3295650" y="4235450"/>
            <a:ext cx="2428875" cy="1588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45" name="Line 782"/>
          <p:cNvSpPr>
            <a:spLocks noChangeShapeType="1"/>
          </p:cNvSpPr>
          <p:nvPr/>
        </p:nvSpPr>
        <p:spPr bwMode="auto">
          <a:xfrm flipV="1">
            <a:off x="3295650" y="4229100"/>
            <a:ext cx="0" cy="404813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46" name="Line 783"/>
          <p:cNvSpPr>
            <a:spLocks noChangeShapeType="1"/>
          </p:cNvSpPr>
          <p:nvPr/>
        </p:nvSpPr>
        <p:spPr bwMode="auto">
          <a:xfrm flipV="1">
            <a:off x="5718175" y="4222750"/>
            <a:ext cx="0" cy="384175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47" name="Line 785"/>
          <p:cNvSpPr>
            <a:spLocks noChangeShapeType="1"/>
          </p:cNvSpPr>
          <p:nvPr/>
        </p:nvSpPr>
        <p:spPr bwMode="auto">
          <a:xfrm flipV="1">
            <a:off x="5715000" y="3933825"/>
            <a:ext cx="0" cy="101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48" name="Line 786"/>
          <p:cNvSpPr>
            <a:spLocks noChangeShapeType="1"/>
          </p:cNvSpPr>
          <p:nvPr/>
        </p:nvSpPr>
        <p:spPr bwMode="auto">
          <a:xfrm flipV="1">
            <a:off x="5714999" y="4037013"/>
            <a:ext cx="371475" cy="476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49" name="Line 787"/>
          <p:cNvSpPr>
            <a:spLocks noChangeShapeType="1"/>
          </p:cNvSpPr>
          <p:nvPr/>
        </p:nvSpPr>
        <p:spPr bwMode="auto">
          <a:xfrm flipV="1">
            <a:off x="3255963" y="3392488"/>
            <a:ext cx="0" cy="64928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0" name="Arc 788"/>
          <p:cNvSpPr>
            <a:spLocks/>
          </p:cNvSpPr>
          <p:nvPr/>
        </p:nvSpPr>
        <p:spPr bwMode="auto">
          <a:xfrm rot="10800000">
            <a:off x="3255962" y="3368675"/>
            <a:ext cx="2459037" cy="577850"/>
          </a:xfrm>
          <a:custGeom>
            <a:avLst/>
            <a:gdLst>
              <a:gd name="T0" fmla="*/ 0 w 21600"/>
              <a:gd name="T1" fmla="*/ 0 h 21600"/>
              <a:gd name="T2" fmla="*/ 2401888 w 21600"/>
              <a:gd name="T3" fmla="*/ 577850 h 21600"/>
              <a:gd name="T4" fmla="*/ 0 w 21600"/>
              <a:gd name="T5" fmla="*/ 5778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sz="2000">
              <a:solidFill>
                <a:srgbClr val="99CC00"/>
              </a:solidFill>
              <a:latin typeface="Trebuchet MS" pitchFamily="34" charset="0"/>
            </a:endParaRPr>
          </a:p>
        </p:txBody>
      </p:sp>
      <p:sp>
        <p:nvSpPr>
          <p:cNvPr id="14351" name="Line 789"/>
          <p:cNvSpPr>
            <a:spLocks noChangeShapeType="1"/>
          </p:cNvSpPr>
          <p:nvPr/>
        </p:nvSpPr>
        <p:spPr bwMode="auto">
          <a:xfrm>
            <a:off x="3097213" y="4048125"/>
            <a:ext cx="17303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2" name="Text Box 792"/>
          <p:cNvSpPr txBox="1">
            <a:spLocks noChangeArrowheads="1"/>
          </p:cNvSpPr>
          <p:nvPr/>
        </p:nvSpPr>
        <p:spPr bwMode="auto">
          <a:xfrm>
            <a:off x="228600" y="3355975"/>
            <a:ext cx="1600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337050"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rebuchet MS" pitchFamily="34" charset="0"/>
              </a:rPr>
              <a:t>Initialization</a:t>
            </a:r>
          </a:p>
          <a:p>
            <a:pPr algn="ctr" defTabSz="4337050" eaLnBrk="0" hangingPunct="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Trebuchet MS" pitchFamily="34" charset="0"/>
              </a:rPr>
              <a:t>Cooling</a:t>
            </a:r>
          </a:p>
          <a:p>
            <a:pPr algn="ctr" defTabSz="4337050" eaLnBrk="0" hangingPunct="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Trebuchet MS" pitchFamily="34" charset="0"/>
              </a:rPr>
              <a:t>Optical Pumping</a:t>
            </a:r>
          </a:p>
        </p:txBody>
      </p:sp>
      <p:sp>
        <p:nvSpPr>
          <p:cNvPr id="14353" name="Line 793"/>
          <p:cNvSpPr>
            <a:spLocks noChangeShapeType="1"/>
          </p:cNvSpPr>
          <p:nvPr/>
        </p:nvSpPr>
        <p:spPr bwMode="auto">
          <a:xfrm>
            <a:off x="2260600" y="3570288"/>
            <a:ext cx="555625" cy="158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4" name="Line 794"/>
          <p:cNvSpPr>
            <a:spLocks noChangeShapeType="1"/>
          </p:cNvSpPr>
          <p:nvPr/>
        </p:nvSpPr>
        <p:spPr bwMode="auto">
          <a:xfrm flipV="1">
            <a:off x="2273300" y="3563938"/>
            <a:ext cx="0" cy="4810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Line 795"/>
          <p:cNvSpPr>
            <a:spLocks noChangeShapeType="1"/>
          </p:cNvSpPr>
          <p:nvPr/>
        </p:nvSpPr>
        <p:spPr bwMode="auto">
          <a:xfrm>
            <a:off x="1828800" y="4038600"/>
            <a:ext cx="438150" cy="158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6" name="Line 796"/>
          <p:cNvSpPr>
            <a:spLocks noChangeShapeType="1"/>
          </p:cNvSpPr>
          <p:nvPr/>
        </p:nvSpPr>
        <p:spPr bwMode="auto">
          <a:xfrm flipV="1">
            <a:off x="2819400" y="3557588"/>
            <a:ext cx="0" cy="4810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7" name="Line 797"/>
          <p:cNvSpPr>
            <a:spLocks noChangeShapeType="1"/>
          </p:cNvSpPr>
          <p:nvPr/>
        </p:nvSpPr>
        <p:spPr bwMode="auto">
          <a:xfrm>
            <a:off x="2819400" y="4048125"/>
            <a:ext cx="381000" cy="158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8" name="Text Box 798"/>
          <p:cNvSpPr txBox="1">
            <a:spLocks noChangeArrowheads="1"/>
          </p:cNvSpPr>
          <p:nvPr/>
        </p:nvSpPr>
        <p:spPr bwMode="auto">
          <a:xfrm>
            <a:off x="2036763" y="3159125"/>
            <a:ext cx="1479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37050"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R</a:t>
            </a:r>
            <a:r>
              <a:rPr lang="en-US" sz="2000" baseline="-25000" dirty="0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rebuchet MS" pitchFamily="34" charset="0"/>
                <a:sym typeface="Symbol" pitchFamily="18" charset="2"/>
              </a:rPr>
              <a:t>/2)</a:t>
            </a:r>
          </a:p>
        </p:txBody>
      </p:sp>
      <p:sp>
        <p:nvSpPr>
          <p:cNvPr id="14359" name="Rectangle 801"/>
          <p:cNvSpPr>
            <a:spLocks noChangeArrowheads="1"/>
          </p:cNvSpPr>
          <p:nvPr/>
        </p:nvSpPr>
        <p:spPr bwMode="auto">
          <a:xfrm>
            <a:off x="228600" y="3338513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4360" name="Rectangle 802"/>
          <p:cNvSpPr>
            <a:spLocks noChangeArrowheads="1"/>
          </p:cNvSpPr>
          <p:nvPr/>
        </p:nvSpPr>
        <p:spPr bwMode="auto">
          <a:xfrm>
            <a:off x="7010400" y="3262313"/>
            <a:ext cx="1851025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4361" name="Line 803"/>
          <p:cNvSpPr>
            <a:spLocks noChangeShapeType="1"/>
          </p:cNvSpPr>
          <p:nvPr/>
        </p:nvSpPr>
        <p:spPr bwMode="auto">
          <a:xfrm>
            <a:off x="1828800" y="4633913"/>
            <a:ext cx="1463675" cy="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62" name="Line 804"/>
          <p:cNvSpPr>
            <a:spLocks noChangeShapeType="1"/>
          </p:cNvSpPr>
          <p:nvPr/>
        </p:nvSpPr>
        <p:spPr bwMode="auto">
          <a:xfrm>
            <a:off x="5737225" y="4605338"/>
            <a:ext cx="1279525" cy="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63" name="Text Box 806"/>
          <p:cNvSpPr txBox="1">
            <a:spLocks noChangeArrowheads="1"/>
          </p:cNvSpPr>
          <p:nvPr/>
        </p:nvSpPr>
        <p:spPr bwMode="auto">
          <a:xfrm>
            <a:off x="6956425" y="3813175"/>
            <a:ext cx="1927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337050"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rebuchet MS" pitchFamily="34" charset="0"/>
              </a:rPr>
              <a:t>Detection</a:t>
            </a:r>
            <a:endParaRPr lang="en-US" sz="2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4364" name="Line 807"/>
          <p:cNvSpPr>
            <a:spLocks noChangeShapeType="1"/>
          </p:cNvSpPr>
          <p:nvPr/>
        </p:nvSpPr>
        <p:spPr bwMode="auto">
          <a:xfrm>
            <a:off x="6072188" y="3565525"/>
            <a:ext cx="555625" cy="158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65" name="Line 808"/>
          <p:cNvSpPr>
            <a:spLocks noChangeShapeType="1"/>
          </p:cNvSpPr>
          <p:nvPr/>
        </p:nvSpPr>
        <p:spPr bwMode="auto">
          <a:xfrm flipV="1">
            <a:off x="6080125" y="3559175"/>
            <a:ext cx="0" cy="48101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66" name="Line 810"/>
          <p:cNvSpPr>
            <a:spLocks noChangeShapeType="1"/>
          </p:cNvSpPr>
          <p:nvPr/>
        </p:nvSpPr>
        <p:spPr bwMode="auto">
          <a:xfrm flipV="1">
            <a:off x="6613525" y="3552825"/>
            <a:ext cx="0" cy="48101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67" name="Text Box 811"/>
          <p:cNvSpPr txBox="1">
            <a:spLocks noChangeArrowheads="1"/>
          </p:cNvSpPr>
          <p:nvPr/>
        </p:nvSpPr>
        <p:spPr bwMode="auto">
          <a:xfrm>
            <a:off x="5957888" y="3117850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37050" eaLnBrk="0" hangingPunct="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Trebuchet MS" pitchFamily="34" charset="0"/>
              </a:rPr>
              <a:t>R</a:t>
            </a:r>
            <a:r>
              <a:rPr lang="en-US" sz="2000" baseline="-25000">
                <a:solidFill>
                  <a:srgbClr val="000000"/>
                </a:solidFill>
                <a:latin typeface="Trebuchet MS" pitchFamily="34" charset="0"/>
              </a:rPr>
              <a:t>y</a:t>
            </a:r>
            <a:r>
              <a:rPr lang="en-US" sz="2000">
                <a:solidFill>
                  <a:srgbClr val="000000"/>
                </a:solidFill>
                <a:latin typeface="Trebuchet MS" pitchFamily="34" charset="0"/>
              </a:rPr>
              <a:t>(</a:t>
            </a:r>
            <a:r>
              <a:rPr lang="en-US" sz="2000">
                <a:solidFill>
                  <a:srgbClr val="000000"/>
                </a:solidFill>
                <a:latin typeface="Trebuchet MS" pitchFamily="34" charset="0"/>
                <a:sym typeface="Symbol" pitchFamily="18" charset="2"/>
              </a:rPr>
              <a:t>/2)</a:t>
            </a:r>
          </a:p>
        </p:txBody>
      </p:sp>
      <p:sp>
        <p:nvSpPr>
          <p:cNvPr id="14368" name="Line 812"/>
          <p:cNvSpPr>
            <a:spLocks noChangeShapeType="1"/>
          </p:cNvSpPr>
          <p:nvPr/>
        </p:nvSpPr>
        <p:spPr bwMode="auto">
          <a:xfrm>
            <a:off x="6616700" y="4024313"/>
            <a:ext cx="381000" cy="158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4369" name="Object 110"/>
          <p:cNvGraphicFramePr>
            <a:graphicFrameLocks noChangeAspect="1"/>
          </p:cNvGraphicFramePr>
          <p:nvPr/>
        </p:nvGraphicFramePr>
        <p:xfrm>
          <a:off x="3679825" y="4346575"/>
          <a:ext cx="1814513" cy="750888"/>
        </p:xfrm>
        <a:graphic>
          <a:graphicData uri="http://schemas.openxmlformats.org/presentationml/2006/ole">
            <p:oleObj spid="_x0000_s1435650" name="Equation" r:id="rId3" imgW="863280" imgH="355320" progId="Equation.3">
              <p:embed/>
            </p:oleObj>
          </a:graphicData>
        </a:graphic>
      </p:graphicFrame>
      <p:graphicFrame>
        <p:nvGraphicFramePr>
          <p:cNvPr id="14370" name="Object 164"/>
          <p:cNvGraphicFramePr>
            <a:graphicFrameLocks noChangeAspect="1"/>
          </p:cNvGraphicFramePr>
          <p:nvPr/>
        </p:nvGraphicFramePr>
        <p:xfrm>
          <a:off x="3817938" y="3105150"/>
          <a:ext cx="1196975" cy="736600"/>
        </p:xfrm>
        <a:graphic>
          <a:graphicData uri="http://schemas.openxmlformats.org/presentationml/2006/ole">
            <p:oleObj spid="_x0000_s1435651" name="Equation" r:id="rId4" imgW="558720" imgH="342720" progId="Equation.DSMT4">
              <p:embed/>
            </p:oleObj>
          </a:graphicData>
        </a:graphic>
      </p:graphicFrame>
      <p:cxnSp>
        <p:nvCxnSpPr>
          <p:cNvPr id="14371" name="Straight Arrow Connector 206"/>
          <p:cNvCxnSpPr>
            <a:cxnSpLocks noChangeShapeType="1"/>
          </p:cNvCxnSpPr>
          <p:nvPr/>
        </p:nvCxnSpPr>
        <p:spPr bwMode="auto">
          <a:xfrm>
            <a:off x="3124200" y="5413375"/>
            <a:ext cx="2468562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4372" name="Rectangle 213"/>
          <p:cNvSpPr>
            <a:spLocks noChangeArrowheads="1"/>
          </p:cNvSpPr>
          <p:nvPr/>
        </p:nvSpPr>
        <p:spPr bwMode="auto">
          <a:xfrm>
            <a:off x="5673974" y="5152117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TW" sz="3200" dirty="0" smtClean="0"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</a:rPr>
              <a:t>Quantum simulation in action</a:t>
            </a:r>
          </a:p>
        </p:txBody>
      </p:sp>
      <p:graphicFrame>
        <p:nvGraphicFramePr>
          <p:cNvPr id="605188" name="Object 110"/>
          <p:cNvGraphicFramePr>
            <a:graphicFrameLocks noChangeAspect="1"/>
          </p:cNvGraphicFramePr>
          <p:nvPr/>
        </p:nvGraphicFramePr>
        <p:xfrm>
          <a:off x="1428754" y="1371600"/>
          <a:ext cx="6191246" cy="762000"/>
        </p:xfrm>
        <a:graphic>
          <a:graphicData uri="http://schemas.openxmlformats.org/presentationml/2006/ole">
            <p:oleObj spid="_x0000_s1435652" name="Equation" r:id="rId5" imgW="2070000" imgH="355320" progId="Equation.DSMT4">
              <p:embed/>
            </p:oleObj>
          </a:graphicData>
        </a:graphic>
      </p:graphicFrame>
      <p:graphicFrame>
        <p:nvGraphicFramePr>
          <p:cNvPr id="605189" name="Object 5"/>
          <p:cNvGraphicFramePr>
            <a:graphicFrameLocks noChangeAspect="1"/>
          </p:cNvGraphicFramePr>
          <p:nvPr/>
        </p:nvGraphicFramePr>
        <p:xfrm>
          <a:off x="1354137" y="7540625"/>
          <a:ext cx="6494463" cy="765175"/>
        </p:xfrm>
        <a:graphic>
          <a:graphicData uri="http://schemas.openxmlformats.org/presentationml/2006/ole">
            <p:oleObj spid="_x0000_s1435653" name="Equation" r:id="rId6" imgW="2527200" imgH="355320" progId="Equation.DSMT4">
              <p:embed/>
            </p:oleObj>
          </a:graphicData>
        </a:graphic>
      </p:graphicFrame>
      <p:graphicFrame>
        <p:nvGraphicFramePr>
          <p:cNvPr id="605190" name="Object 6"/>
          <p:cNvGraphicFramePr>
            <a:graphicFrameLocks noChangeAspect="1"/>
          </p:cNvGraphicFramePr>
          <p:nvPr/>
        </p:nvGraphicFramePr>
        <p:xfrm>
          <a:off x="1521051" y="7086600"/>
          <a:ext cx="734060" cy="533400"/>
        </p:xfrm>
        <a:graphic>
          <a:graphicData uri="http://schemas.openxmlformats.org/presentationml/2006/ole">
            <p:oleObj spid="_x0000_s1435654" name="Equation" r:id="rId7" imgW="431640" imgH="253800" progId="Equation.DSMT4">
              <p:embed/>
            </p:oleObj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210481" y="71744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: uncoupled ground state.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5448300" y="1333500"/>
            <a:ext cx="990600" cy="609600"/>
          </a:xfrm>
          <a:prstGeom prst="straightConnector1">
            <a:avLst/>
          </a:prstGeom>
          <a:ln w="38100">
            <a:solidFill>
              <a:srgbClr val="CC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3086100" y="1333500"/>
            <a:ext cx="990600" cy="609600"/>
          </a:xfrm>
          <a:prstGeom prst="straightConnector1">
            <a:avLst/>
          </a:prstGeom>
          <a:ln w="38100">
            <a:solidFill>
              <a:srgbClr val="CC66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"/>
          <p:cNvSpPr txBox="1">
            <a:spLocks noChangeArrowheads="1"/>
          </p:cNvSpPr>
          <p:nvPr/>
        </p:nvSpPr>
        <p:spPr bwMode="auto">
          <a:xfrm>
            <a:off x="6096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kern="0" dirty="0" smtClean="0">
                <a:solidFill>
                  <a:srgbClr val="00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  <a:cs typeface="Arial"/>
              </a:rPr>
              <a:t>Phase diagram m</a:t>
            </a:r>
            <a:r>
              <a:rPr lang="en-US" altLang="zh-TW" sz="3600" kern="0" dirty="0" err="1" smtClean="0">
                <a:solidFill>
                  <a:srgbClr val="00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  <a:cs typeface="Arial"/>
              </a:rPr>
              <a:t>easurement</a:t>
            </a:r>
            <a:endParaRPr lang="en-US" altLang="zh-TW" sz="3600" kern="0" dirty="0" smtClean="0">
              <a:solidFill>
                <a:srgbClr val="000000"/>
              </a:solidFill>
              <a:effectLst>
                <a:outerShdw blurRad="50800" dist="25400" dir="2700000" algn="tl" rotWithShape="0">
                  <a:srgbClr val="000000">
                    <a:alpha val="30000"/>
                  </a:srgbClr>
                </a:outerShdw>
              </a:effectLst>
              <a:ea typeface="新細明體" pitchFamily="18" charset="-120"/>
              <a:cs typeface="Arial"/>
            </a:endParaRPr>
          </a:p>
        </p:txBody>
      </p:sp>
      <p:pic>
        <p:nvPicPr>
          <p:cNvPr id="1432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96" y="1143325"/>
            <a:ext cx="8686800" cy="54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95572" y="94342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Theory: 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2630" y="94342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Theory: given ramp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94705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Measurement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"/>
          <p:cNvSpPr txBox="1">
            <a:spLocks noChangeArrowheads="1"/>
          </p:cNvSpPr>
          <p:nvPr/>
        </p:nvSpPr>
        <p:spPr bwMode="auto">
          <a:xfrm>
            <a:off x="6096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kern="0" dirty="0" smtClean="0">
                <a:solidFill>
                  <a:srgbClr val="00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ea typeface="新細明體" pitchFamily="18" charset="-120"/>
                <a:cs typeface="Arial"/>
              </a:rPr>
              <a:t>Universal phase diagram</a:t>
            </a:r>
          </a:p>
        </p:txBody>
      </p:sp>
      <p:pic>
        <p:nvPicPr>
          <p:cNvPr id="143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43163"/>
            <a:ext cx="8375512" cy="42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206309" y="40502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40531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AFM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152400"/>
            <a:ext cx="9144000" cy="609600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800" dirty="0" smtClean="0">
                <a:ln w="6350">
                  <a:noFill/>
                </a:ln>
                <a:solidFill>
                  <a:sysClr val="windowText" lastClr="00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/>
              </a:rPr>
              <a:t>Ground state entanglement or entropy?</a:t>
            </a:r>
          </a:p>
        </p:txBody>
      </p:sp>
      <p:grpSp>
        <p:nvGrpSpPr>
          <p:cNvPr id="2" name="Group 44"/>
          <p:cNvGrpSpPr/>
          <p:nvPr/>
        </p:nvGrpSpPr>
        <p:grpSpPr>
          <a:xfrm>
            <a:off x="6629400" y="4343400"/>
            <a:ext cx="1600200" cy="1219200"/>
            <a:chOff x="5638800" y="1676400"/>
            <a:chExt cx="2133600" cy="1524000"/>
          </a:xfrm>
        </p:grpSpPr>
        <p:sp>
          <p:nvSpPr>
            <p:cNvPr id="29" name="Oval 84"/>
            <p:cNvSpPr>
              <a:spLocks noChangeAspect="1" noChangeArrowheads="1"/>
            </p:cNvSpPr>
            <p:nvPr/>
          </p:nvSpPr>
          <p:spPr bwMode="auto">
            <a:xfrm>
              <a:off x="7444254" y="2789725"/>
              <a:ext cx="328146" cy="36565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>
                <a:defRPr/>
              </a:pPr>
              <a:r>
                <a:rPr lang="en-US" altLang="ko-KR" sz="3000" b="1" kern="0" dirty="0">
                  <a:solidFill>
                    <a:srgbClr val="FFFF00"/>
                  </a:solidFill>
                  <a:ea typeface="Gulim" pitchFamily="34" charset="-127"/>
                </a:rPr>
                <a:t>?</a:t>
              </a:r>
            </a:p>
          </p:txBody>
        </p:sp>
        <p:sp>
          <p:nvSpPr>
            <p:cNvPr id="30" name="Line 94"/>
            <p:cNvSpPr>
              <a:spLocks noChangeAspect="1" noChangeShapeType="1"/>
            </p:cNvSpPr>
            <p:nvPr/>
          </p:nvSpPr>
          <p:spPr bwMode="auto">
            <a:xfrm flipV="1">
              <a:off x="5933224" y="2013399"/>
              <a:ext cx="582363" cy="8131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1" name="Line 95"/>
            <p:cNvSpPr>
              <a:spLocks noChangeAspect="1" noChangeShapeType="1"/>
            </p:cNvSpPr>
            <p:nvPr/>
          </p:nvSpPr>
          <p:spPr bwMode="auto">
            <a:xfrm>
              <a:off x="6872267" y="2021244"/>
              <a:ext cx="603115" cy="7981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2" name="Line 96"/>
            <p:cNvSpPr>
              <a:spLocks noChangeAspect="1" noChangeShapeType="1"/>
            </p:cNvSpPr>
            <p:nvPr/>
          </p:nvSpPr>
          <p:spPr bwMode="auto">
            <a:xfrm>
              <a:off x="6013639" y="3035311"/>
              <a:ext cx="139300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grpSp>
          <p:nvGrpSpPr>
            <p:cNvPr id="3" name="Group 1472"/>
            <p:cNvGrpSpPr>
              <a:grpSpLocks/>
            </p:cNvGrpSpPr>
            <p:nvPr/>
          </p:nvGrpSpPr>
          <p:grpSpPr bwMode="auto">
            <a:xfrm>
              <a:off x="5638800" y="2855215"/>
              <a:ext cx="328146" cy="345185"/>
              <a:chOff x="15408" y="15862"/>
              <a:chExt cx="334" cy="353"/>
            </a:xfrm>
          </p:grpSpPr>
          <p:sp>
            <p:nvSpPr>
              <p:cNvPr id="38" name="Oval 83"/>
              <p:cNvSpPr>
                <a:spLocks noChangeAspect="1" noChangeArrowheads="1"/>
              </p:cNvSpPr>
              <p:nvPr/>
            </p:nvSpPr>
            <p:spPr bwMode="auto">
              <a:xfrm>
                <a:off x="15408" y="15862"/>
                <a:ext cx="334" cy="35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4400" kern="0">
                  <a:solidFill>
                    <a:prstClr val="white"/>
                  </a:solidFill>
                  <a:ea typeface="Gulim" pitchFamily="34" charset="-127"/>
                </a:endParaRPr>
              </a:p>
            </p:txBody>
          </p:sp>
          <p:sp>
            <p:nvSpPr>
              <p:cNvPr id="39" name="Line 97"/>
              <p:cNvSpPr>
                <a:spLocks noChangeAspect="1" noChangeShapeType="1"/>
              </p:cNvSpPr>
              <p:nvPr/>
            </p:nvSpPr>
            <p:spPr bwMode="auto">
              <a:xfrm flipV="1">
                <a:off x="15548" y="15894"/>
                <a:ext cx="34" cy="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1471"/>
            <p:cNvGrpSpPr>
              <a:grpSpLocks noChangeAspect="1"/>
            </p:cNvGrpSpPr>
            <p:nvPr/>
          </p:nvGrpSpPr>
          <p:grpSpPr bwMode="auto">
            <a:xfrm>
              <a:off x="6524912" y="1676400"/>
              <a:ext cx="328146" cy="364286"/>
              <a:chOff x="16243" y="14772"/>
              <a:chExt cx="334" cy="353"/>
            </a:xfrm>
          </p:grpSpPr>
          <p:sp>
            <p:nvSpPr>
              <p:cNvPr id="36" name="Oval 85"/>
              <p:cNvSpPr>
                <a:spLocks noChangeAspect="1" noChangeArrowheads="1"/>
              </p:cNvSpPr>
              <p:nvPr/>
            </p:nvSpPr>
            <p:spPr bwMode="auto">
              <a:xfrm>
                <a:off x="16243" y="14772"/>
                <a:ext cx="334" cy="35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4400" kern="0">
                  <a:solidFill>
                    <a:prstClr val="white"/>
                  </a:solidFill>
                  <a:ea typeface="Gulim" pitchFamily="34" charset="-127"/>
                </a:endParaRPr>
              </a:p>
            </p:txBody>
          </p:sp>
          <p:sp>
            <p:nvSpPr>
              <p:cNvPr id="37" name="Line 98"/>
              <p:cNvSpPr>
                <a:spLocks noChangeAspect="1" noChangeShapeType="1"/>
              </p:cNvSpPr>
              <p:nvPr/>
            </p:nvSpPr>
            <p:spPr bwMode="auto">
              <a:xfrm flipV="1">
                <a:off x="16383" y="14805"/>
                <a:ext cx="34" cy="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 Box 101"/>
            <p:cNvSpPr txBox="1">
              <a:spLocks noChangeAspect="1" noChangeArrowheads="1"/>
            </p:cNvSpPr>
            <p:nvPr/>
          </p:nvSpPr>
          <p:spPr bwMode="auto">
            <a:xfrm>
              <a:off x="6297253" y="2343150"/>
              <a:ext cx="763947" cy="49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>
                <a:defRPr/>
              </a:pPr>
              <a:r>
                <a:rPr lang="en-US" altLang="ko-KR" sz="2000" i="1" kern="0" dirty="0">
                  <a:solidFill>
                    <a:srgbClr val="4F81BD"/>
                  </a:solidFill>
                  <a:ea typeface="Gulim" pitchFamily="34" charset="-127"/>
                </a:rPr>
                <a:t>J</a:t>
              </a:r>
              <a:r>
                <a:rPr lang="en-US" altLang="ko-KR" sz="2000" kern="0" dirty="0">
                  <a:solidFill>
                    <a:srgbClr val="4F81BD"/>
                  </a:solidFill>
                  <a:ea typeface="Gulim" pitchFamily="34" charset="-127"/>
                </a:rPr>
                <a:t>&gt;0</a:t>
              </a:r>
            </a:p>
          </p:txBody>
        </p:sp>
      </p:grpSp>
      <p:graphicFrame>
        <p:nvGraphicFramePr>
          <p:cNvPr id="40" name="Object 32"/>
          <p:cNvGraphicFramePr>
            <a:graphicFrameLocks noChangeAspect="1"/>
          </p:cNvGraphicFramePr>
          <p:nvPr/>
        </p:nvGraphicFramePr>
        <p:xfrm>
          <a:off x="481013" y="4495800"/>
          <a:ext cx="5524500" cy="455613"/>
        </p:xfrm>
        <a:graphic>
          <a:graphicData uri="http://schemas.openxmlformats.org/presentationml/2006/ole">
            <p:oleObj spid="_x0000_s1438724" name="Equation" r:id="rId4" imgW="2577960" imgH="228600" progId="Equation.DSMT4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95564" y="3962400"/>
            <a:ext cx="336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AFM frustrated ground state: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7120" y="102754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FM ground state:</a:t>
            </a:r>
          </a:p>
        </p:txBody>
      </p:sp>
      <p:graphicFrame>
        <p:nvGraphicFramePr>
          <p:cNvPr id="43" name="Object 32"/>
          <p:cNvGraphicFramePr>
            <a:graphicFrameLocks noChangeAspect="1"/>
          </p:cNvGraphicFramePr>
          <p:nvPr/>
        </p:nvGraphicFramePr>
        <p:xfrm>
          <a:off x="534282" y="1754187"/>
          <a:ext cx="2232025" cy="455613"/>
        </p:xfrm>
        <a:graphic>
          <a:graphicData uri="http://schemas.openxmlformats.org/presentationml/2006/ole">
            <p:oleObj spid="_x0000_s1438725" name="Equation" r:id="rId5" imgW="1041120" imgH="228600" progId="Equation.DSMT4">
              <p:embed/>
            </p:oleObj>
          </a:graphicData>
        </a:graphic>
      </p:graphicFrame>
      <p:graphicFrame>
        <p:nvGraphicFramePr>
          <p:cNvPr id="1438727" name="Object 7"/>
          <p:cNvGraphicFramePr>
            <a:graphicFrameLocks noChangeAspect="1"/>
          </p:cNvGraphicFramePr>
          <p:nvPr/>
        </p:nvGraphicFramePr>
        <p:xfrm>
          <a:off x="713669" y="2438400"/>
          <a:ext cx="3319463" cy="455613"/>
        </p:xfrm>
        <a:graphic>
          <a:graphicData uri="http://schemas.openxmlformats.org/presentationml/2006/ole">
            <p:oleObj spid="_x0000_s1438727" name="Equation" r:id="rId6" imgW="1549080" imgH="228600" progId="Equation.DSMT4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04800" y="245006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143873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472" y="1307522"/>
            <a:ext cx="1036638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8733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2455862"/>
            <a:ext cx="21590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873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164194"/>
            <a:ext cx="96996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Group 47"/>
          <p:cNvGrpSpPr/>
          <p:nvPr/>
        </p:nvGrpSpPr>
        <p:grpSpPr>
          <a:xfrm>
            <a:off x="4495800" y="1121353"/>
            <a:ext cx="2530475" cy="1850447"/>
            <a:chOff x="6324600" y="895928"/>
            <a:chExt cx="2530475" cy="1850447"/>
          </a:xfrm>
        </p:grpSpPr>
        <p:pic>
          <p:nvPicPr>
            <p:cNvPr id="1438728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81800" y="914400"/>
              <a:ext cx="1560513" cy="180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8729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24600" y="895928"/>
              <a:ext cx="457200" cy="172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8735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305800" y="2514600"/>
              <a:ext cx="549275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0" name="TextBox 49"/>
          <p:cNvSpPr txBox="1"/>
          <p:nvPr/>
        </p:nvSpPr>
        <p:spPr>
          <a:xfrm>
            <a:off x="457200" y="5345668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 answer this question, we can reconstruct the density matrix (8 x 8). However, it is a hard task to do.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400" y="6096000"/>
            <a:ext cx="28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Luckily there is a short cut…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1737" y="3200400"/>
            <a:ext cx="264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Entanglement or entropy?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95800" y="30596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measurement only tells us the population.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689635"/>
            <a:ext cx="2126381" cy="150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1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482504"/>
            <a:ext cx="5591448" cy="230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7350" y="3379045"/>
            <a:ext cx="192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 state Witness =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189163" y="3317444"/>
          <a:ext cx="2212975" cy="492125"/>
        </p:xfrm>
        <a:graphic>
          <a:graphicData uri="http://schemas.openxmlformats.org/presentationml/2006/ole">
            <p:oleObj spid="_x0000_s2123778" name="Equation" r:id="rId6" imgW="1371600" imgH="30456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2805667"/>
            <a:ext cx="212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GHZ state Witness =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503488" y="2641600"/>
          <a:ext cx="1997075" cy="630238"/>
        </p:xfrm>
        <a:graphic>
          <a:graphicData uri="http://schemas.openxmlformats.org/presentationml/2006/ole">
            <p:oleObj spid="_x0000_s2123779" name="Equation" r:id="rId7" imgW="1244520" imgH="393480" progId="Equation.DSMT4">
              <p:embed/>
            </p:oleObj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8600" y="76200"/>
            <a:ext cx="8382000" cy="762000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3200" dirty="0" smtClean="0">
                <a:ln w="6350">
                  <a:noFill/>
                </a:ln>
                <a:solidFill>
                  <a:sysClr val="windowText" lastClr="000000"/>
                </a:solidFill>
                <a:effectLst>
                  <a:outerShdw blurRad="5080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/>
              </a:rPr>
              <a:t>Detecting the frustrated ground state: entanglement detection</a:t>
            </a:r>
          </a:p>
        </p:txBody>
      </p:sp>
      <p:grpSp>
        <p:nvGrpSpPr>
          <p:cNvPr id="2" name="Group 44"/>
          <p:cNvGrpSpPr/>
          <p:nvPr/>
        </p:nvGrpSpPr>
        <p:grpSpPr>
          <a:xfrm>
            <a:off x="7315200" y="1447800"/>
            <a:ext cx="1371600" cy="990600"/>
            <a:chOff x="5638800" y="1676400"/>
            <a:chExt cx="2133600" cy="1524000"/>
          </a:xfrm>
        </p:grpSpPr>
        <p:sp>
          <p:nvSpPr>
            <p:cNvPr id="29" name="Oval 84"/>
            <p:cNvSpPr>
              <a:spLocks noChangeAspect="1" noChangeArrowheads="1"/>
            </p:cNvSpPr>
            <p:nvPr/>
          </p:nvSpPr>
          <p:spPr bwMode="auto">
            <a:xfrm>
              <a:off x="7444254" y="2789725"/>
              <a:ext cx="328146" cy="36565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4649788">
                <a:defRPr/>
              </a:pPr>
              <a:r>
                <a:rPr lang="en-US" altLang="ko-KR" sz="3000" b="1" kern="0" dirty="0">
                  <a:solidFill>
                    <a:srgbClr val="FFFF00"/>
                  </a:solidFill>
                  <a:ea typeface="Gulim" pitchFamily="34" charset="-127"/>
                </a:rPr>
                <a:t>?</a:t>
              </a:r>
            </a:p>
          </p:txBody>
        </p:sp>
        <p:sp>
          <p:nvSpPr>
            <p:cNvPr id="30" name="Line 94"/>
            <p:cNvSpPr>
              <a:spLocks noChangeAspect="1" noChangeShapeType="1"/>
            </p:cNvSpPr>
            <p:nvPr/>
          </p:nvSpPr>
          <p:spPr bwMode="auto">
            <a:xfrm flipV="1">
              <a:off x="5933224" y="2013399"/>
              <a:ext cx="582363" cy="8131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1" name="Line 95"/>
            <p:cNvSpPr>
              <a:spLocks noChangeAspect="1" noChangeShapeType="1"/>
            </p:cNvSpPr>
            <p:nvPr/>
          </p:nvSpPr>
          <p:spPr bwMode="auto">
            <a:xfrm>
              <a:off x="6872267" y="2021244"/>
              <a:ext cx="603115" cy="7981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2" name="Line 96"/>
            <p:cNvSpPr>
              <a:spLocks noChangeAspect="1" noChangeShapeType="1"/>
            </p:cNvSpPr>
            <p:nvPr/>
          </p:nvSpPr>
          <p:spPr bwMode="auto">
            <a:xfrm>
              <a:off x="6013639" y="3035311"/>
              <a:ext cx="139300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grpSp>
          <p:nvGrpSpPr>
            <p:cNvPr id="3" name="Group 1472"/>
            <p:cNvGrpSpPr>
              <a:grpSpLocks/>
            </p:cNvGrpSpPr>
            <p:nvPr/>
          </p:nvGrpSpPr>
          <p:grpSpPr bwMode="auto">
            <a:xfrm>
              <a:off x="5638800" y="2855215"/>
              <a:ext cx="328146" cy="345185"/>
              <a:chOff x="15408" y="15862"/>
              <a:chExt cx="334" cy="353"/>
            </a:xfrm>
          </p:grpSpPr>
          <p:sp>
            <p:nvSpPr>
              <p:cNvPr id="38" name="Oval 83"/>
              <p:cNvSpPr>
                <a:spLocks noChangeAspect="1" noChangeArrowheads="1"/>
              </p:cNvSpPr>
              <p:nvPr/>
            </p:nvSpPr>
            <p:spPr bwMode="auto">
              <a:xfrm>
                <a:off x="15408" y="15862"/>
                <a:ext cx="334" cy="35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4400" kern="0">
                  <a:solidFill>
                    <a:prstClr val="white"/>
                  </a:solidFill>
                  <a:ea typeface="Gulim" pitchFamily="34" charset="-127"/>
                </a:endParaRPr>
              </a:p>
            </p:txBody>
          </p:sp>
          <p:sp>
            <p:nvSpPr>
              <p:cNvPr id="39" name="Line 97"/>
              <p:cNvSpPr>
                <a:spLocks noChangeAspect="1" noChangeShapeType="1"/>
              </p:cNvSpPr>
              <p:nvPr/>
            </p:nvSpPr>
            <p:spPr bwMode="auto">
              <a:xfrm flipV="1">
                <a:off x="15548" y="15894"/>
                <a:ext cx="34" cy="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1471"/>
            <p:cNvGrpSpPr>
              <a:grpSpLocks noChangeAspect="1"/>
            </p:cNvGrpSpPr>
            <p:nvPr/>
          </p:nvGrpSpPr>
          <p:grpSpPr bwMode="auto">
            <a:xfrm>
              <a:off x="6524912" y="1676400"/>
              <a:ext cx="328146" cy="364286"/>
              <a:chOff x="16243" y="14772"/>
              <a:chExt cx="334" cy="353"/>
            </a:xfrm>
          </p:grpSpPr>
          <p:sp>
            <p:nvSpPr>
              <p:cNvPr id="36" name="Oval 85"/>
              <p:cNvSpPr>
                <a:spLocks noChangeAspect="1" noChangeArrowheads="1"/>
              </p:cNvSpPr>
              <p:nvPr/>
            </p:nvSpPr>
            <p:spPr bwMode="auto">
              <a:xfrm>
                <a:off x="16243" y="14772"/>
                <a:ext cx="334" cy="35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4400" kern="0">
                  <a:solidFill>
                    <a:prstClr val="white"/>
                  </a:solidFill>
                  <a:ea typeface="Gulim" pitchFamily="34" charset="-127"/>
                </a:endParaRPr>
              </a:p>
            </p:txBody>
          </p:sp>
          <p:sp>
            <p:nvSpPr>
              <p:cNvPr id="37" name="Line 98"/>
              <p:cNvSpPr>
                <a:spLocks noChangeAspect="1" noChangeShapeType="1"/>
              </p:cNvSpPr>
              <p:nvPr/>
            </p:nvSpPr>
            <p:spPr bwMode="auto">
              <a:xfrm flipV="1">
                <a:off x="16383" y="14805"/>
                <a:ext cx="34" cy="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 Box 101"/>
            <p:cNvSpPr txBox="1">
              <a:spLocks noChangeAspect="1" noChangeArrowheads="1"/>
            </p:cNvSpPr>
            <p:nvPr/>
          </p:nvSpPr>
          <p:spPr bwMode="auto">
            <a:xfrm>
              <a:off x="6297253" y="2343150"/>
              <a:ext cx="763947" cy="49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649788">
                <a:defRPr/>
              </a:pPr>
              <a:r>
                <a:rPr lang="en-US" altLang="ko-KR" sz="2000" i="1" kern="0" dirty="0">
                  <a:solidFill>
                    <a:srgbClr val="4F81BD"/>
                  </a:solidFill>
                  <a:ea typeface="Gulim" pitchFamily="34" charset="-127"/>
                </a:rPr>
                <a:t>J</a:t>
              </a:r>
              <a:r>
                <a:rPr lang="en-US" altLang="ko-KR" sz="2000" kern="0" dirty="0">
                  <a:solidFill>
                    <a:srgbClr val="4F81BD"/>
                  </a:solidFill>
                  <a:ea typeface="Gulim" pitchFamily="34" charset="-127"/>
                </a:rPr>
                <a:t>&gt;0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95564" y="150489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AFM frustrated ground state: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7120" y="102754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FM ground state: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621" y="5289421"/>
            <a:ext cx="1304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GHZ state witness</a:t>
            </a:r>
            <a:endParaRPr lang="en-US" sz="1200" dirty="0">
              <a:solidFill>
                <a:prstClr val="black"/>
              </a:solidFill>
            </a:endParaRPr>
          </a:p>
        </p:txBody>
      </p:sp>
      <p:graphicFrame>
        <p:nvGraphicFramePr>
          <p:cNvPr id="1431559" name="Object 7"/>
          <p:cNvGraphicFramePr>
            <a:graphicFrameLocks noChangeAspect="1"/>
          </p:cNvGraphicFramePr>
          <p:nvPr/>
        </p:nvGraphicFramePr>
        <p:xfrm>
          <a:off x="4602020" y="3251200"/>
          <a:ext cx="1493838" cy="635000"/>
        </p:xfrm>
        <a:graphic>
          <a:graphicData uri="http://schemas.openxmlformats.org/presentationml/2006/ole">
            <p:oleObj spid="_x0000_s2123782" name="Equation" r:id="rId8" imgW="927000" imgH="393480" progId="Equation.DSMT4">
              <p:embed/>
            </p:oleObj>
          </a:graphicData>
        </a:graphic>
      </p:graphicFrame>
      <p:sp>
        <p:nvSpPr>
          <p:cNvPr id="44" name="Rectangle 43"/>
          <p:cNvSpPr/>
          <p:nvPr/>
        </p:nvSpPr>
        <p:spPr>
          <a:xfrm>
            <a:off x="457200" y="38862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O. </a:t>
            </a:r>
            <a:r>
              <a:rPr lang="en-US" dirty="0" err="1" smtClean="0">
                <a:solidFill>
                  <a:srgbClr val="0000FF"/>
                </a:solidFill>
              </a:rPr>
              <a:t>Ghne</a:t>
            </a:r>
            <a:r>
              <a:rPr lang="en-US" dirty="0" smtClean="0">
                <a:solidFill>
                  <a:srgbClr val="0000FF"/>
                </a:solidFill>
              </a:rPr>
              <a:t> and G. </a:t>
            </a:r>
            <a:r>
              <a:rPr lang="en-US" dirty="0" err="1" smtClean="0">
                <a:solidFill>
                  <a:srgbClr val="0000FF"/>
                </a:solidFill>
              </a:rPr>
              <a:t>Toth</a:t>
            </a:r>
            <a:r>
              <a:rPr lang="en-US" dirty="0" smtClean="0">
                <a:solidFill>
                  <a:srgbClr val="0000FF"/>
                </a:solidFill>
              </a:rPr>
              <a:t>, Phys Rep </a:t>
            </a:r>
            <a:r>
              <a:rPr lang="en-US" b="1" dirty="0" smtClean="0">
                <a:solidFill>
                  <a:srgbClr val="0000FF"/>
                </a:solidFill>
              </a:rPr>
              <a:t>474, </a:t>
            </a:r>
            <a:r>
              <a:rPr lang="en-US" dirty="0" smtClean="0">
                <a:solidFill>
                  <a:srgbClr val="0000FF"/>
                </a:solidFill>
              </a:rPr>
              <a:t>1 (2009).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0" y="509647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Links frustration to ground state entanglement.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123783" name="Object 32"/>
          <p:cNvGraphicFramePr>
            <a:graphicFrameLocks noChangeAspect="1"/>
          </p:cNvGraphicFramePr>
          <p:nvPr/>
        </p:nvGraphicFramePr>
        <p:xfrm>
          <a:off x="381000" y="1981200"/>
          <a:ext cx="5524500" cy="455613"/>
        </p:xfrm>
        <a:graphic>
          <a:graphicData uri="http://schemas.openxmlformats.org/presentationml/2006/ole">
            <p:oleObj spid="_x0000_s2123783" name="Equation" r:id="rId9" imgW="2577960" imgH="228600" progId="Equation.DSMT4">
              <p:embed/>
            </p:oleObj>
          </a:graphicData>
        </a:graphic>
      </p:graphicFrame>
      <p:graphicFrame>
        <p:nvGraphicFramePr>
          <p:cNvPr id="2123784" name="Object 8"/>
          <p:cNvGraphicFramePr>
            <a:graphicFrameLocks noChangeAspect="1"/>
          </p:cNvGraphicFramePr>
          <p:nvPr/>
        </p:nvGraphicFramePr>
        <p:xfrm>
          <a:off x="2379780" y="1026184"/>
          <a:ext cx="2232025" cy="455612"/>
        </p:xfrm>
        <a:graphic>
          <a:graphicData uri="http://schemas.openxmlformats.org/presentationml/2006/ole">
            <p:oleObj spid="_x0000_s2123784" name="Equation" r:id="rId10" imgW="1041120" imgH="228600" progId="Equation.DSMT4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48200" y="1018675"/>
            <a:ext cx="123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(GHZ state)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843587" y="1981200"/>
            <a:ext cx="104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 state)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dirty="0" smtClean="0">
                <a:ea typeface="新細明體" pitchFamily="18" charset="-120"/>
              </a:rPr>
              <a:t>Scalability in a linear Paul trap</a:t>
            </a:r>
          </a:p>
        </p:txBody>
      </p:sp>
      <p:pic>
        <p:nvPicPr>
          <p:cNvPr id="28679" name="Picture 13" descr="ions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91821"/>
            <a:ext cx="3352800" cy="112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Line 20"/>
          <p:cNvSpPr>
            <a:spLocks noChangeShapeType="1"/>
          </p:cNvSpPr>
          <p:nvPr/>
        </p:nvSpPr>
        <p:spPr bwMode="auto">
          <a:xfrm>
            <a:off x="1524000" y="5181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Text Box 21"/>
          <p:cNvSpPr txBox="1">
            <a:spLocks noChangeArrowheads="1"/>
          </p:cNvSpPr>
          <p:nvPr/>
        </p:nvSpPr>
        <p:spPr bwMode="auto">
          <a:xfrm>
            <a:off x="2819400" y="50292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ea typeface="新細明體" pitchFamily="18" charset="-120"/>
              </a:rPr>
              <a:t>z</a:t>
            </a:r>
          </a:p>
        </p:txBody>
      </p:sp>
      <p:sp>
        <p:nvSpPr>
          <p:cNvPr id="28686" name="Line 22"/>
          <p:cNvSpPr>
            <a:spLocks noChangeShapeType="1"/>
          </p:cNvSpPr>
          <p:nvPr/>
        </p:nvSpPr>
        <p:spPr bwMode="auto">
          <a:xfrm>
            <a:off x="5124450" y="6410325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23"/>
          <p:cNvSpPr txBox="1">
            <a:spLocks noChangeArrowheads="1"/>
          </p:cNvSpPr>
          <p:nvPr/>
        </p:nvSpPr>
        <p:spPr bwMode="auto">
          <a:xfrm>
            <a:off x="6172200" y="6415088"/>
            <a:ext cx="814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ea typeface="新細明體" pitchFamily="18" charset="-120"/>
              </a:rPr>
              <a:t>40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zh-TW">
                <a:ea typeface="新細明體" pitchFamily="18" charset="-120"/>
              </a:rPr>
              <a:t>m</a:t>
            </a:r>
          </a:p>
        </p:txBody>
      </p:sp>
      <p:sp>
        <p:nvSpPr>
          <p:cNvPr id="28690" name="Line 26"/>
          <p:cNvSpPr>
            <a:spLocks noChangeShapeType="1"/>
          </p:cNvSpPr>
          <p:nvPr/>
        </p:nvSpPr>
        <p:spPr bwMode="auto">
          <a:xfrm flipH="1">
            <a:off x="6963075" y="17245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1" name="Text Box 27"/>
          <p:cNvSpPr txBox="1">
            <a:spLocks noChangeArrowheads="1"/>
          </p:cNvSpPr>
          <p:nvPr/>
        </p:nvSpPr>
        <p:spPr bwMode="auto">
          <a:xfrm>
            <a:off x="7115475" y="1800725"/>
            <a:ext cx="950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ea typeface="新細明體" pitchFamily="18" charset="-120"/>
              </a:rPr>
              <a:t>375 </a:t>
            </a:r>
            <a:r>
              <a:rPr lang="el-GR"/>
              <a:t>μ</a:t>
            </a:r>
            <a:r>
              <a:rPr lang="en-US" altLang="zh-TW">
                <a:ea typeface="新細明體" pitchFamily="18" charset="-120"/>
              </a:rPr>
              <a:t>m</a:t>
            </a:r>
          </a:p>
        </p:txBody>
      </p:sp>
      <p:sp>
        <p:nvSpPr>
          <p:cNvPr id="28692" name="Line 28"/>
          <p:cNvSpPr>
            <a:spLocks noChangeShapeType="1"/>
          </p:cNvSpPr>
          <p:nvPr/>
        </p:nvSpPr>
        <p:spPr bwMode="auto">
          <a:xfrm flipH="1">
            <a:off x="6963075" y="17245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3" name="Text Box 29"/>
          <p:cNvSpPr txBox="1">
            <a:spLocks noChangeArrowheads="1"/>
          </p:cNvSpPr>
          <p:nvPr/>
        </p:nvSpPr>
        <p:spPr bwMode="auto">
          <a:xfrm>
            <a:off x="7115475" y="1800725"/>
            <a:ext cx="950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ea typeface="新細明體" pitchFamily="18" charset="-120"/>
              </a:rPr>
              <a:t>375 </a:t>
            </a:r>
            <a:r>
              <a:rPr lang="el-GR"/>
              <a:t>μ</a:t>
            </a:r>
            <a:r>
              <a:rPr lang="en-US" altLang="zh-TW">
                <a:ea typeface="新細明體" pitchFamily="18" charset="-120"/>
              </a:rPr>
              <a:t>m</a:t>
            </a:r>
          </a:p>
        </p:txBody>
      </p:sp>
      <p:pic>
        <p:nvPicPr>
          <p:cNvPr id="21" name="Picture 1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2275" y="1371600"/>
            <a:ext cx="457200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4418000" y="3733800"/>
          <a:ext cx="1982800" cy="763587"/>
        </p:xfrm>
        <a:graphic>
          <a:graphicData uri="http://schemas.openxmlformats.org/presentationml/2006/ole">
            <p:oleObj spid="_x0000_s1731586" name="Equation" r:id="rId5" imgW="939600" imgH="431640" progId="Equation.DSMT4">
              <p:embed/>
            </p:oleObj>
          </a:graphicData>
        </a:graphic>
      </p:graphicFrame>
      <p:pic>
        <p:nvPicPr>
          <p:cNvPr id="19" name="Picture 7" descr="zigzag"/>
          <p:cNvPicPr>
            <a:picLocks noChangeAspect="1" noChangeArrowheads="1"/>
          </p:cNvPicPr>
          <p:nvPr/>
        </p:nvPicPr>
        <p:blipFill>
          <a:blip r:embed="rId6" cstate="print"/>
          <a:srcRect l="29294" t="38342" r="25565" b="33559"/>
          <a:stretch>
            <a:fillRect/>
          </a:stretch>
        </p:blipFill>
        <p:spPr bwMode="auto">
          <a:xfrm>
            <a:off x="5538787" y="4876800"/>
            <a:ext cx="177641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3201" y="3870325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2000" dirty="0" smtClean="0">
                <a:solidFill>
                  <a:srgbClr val="C00000"/>
                </a:solidFill>
                <a:latin typeface="Trebuchet MS" pitchFamily="34" charset="0"/>
                <a:ea typeface="新細明體" pitchFamily="18" charset="-120"/>
              </a:rPr>
              <a:t>Condition to form linear crystal:</a:t>
            </a:r>
            <a:endParaRPr lang="en-US" altLang="zh-TW" sz="2000" dirty="0">
              <a:solidFill>
                <a:srgbClr val="C00000"/>
              </a:solidFill>
              <a:latin typeface="Trebuchet MS" pitchFamily="34" charset="0"/>
              <a:ea typeface="新細明體" pitchFamily="18" charset="-12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4791375" y="2448425"/>
            <a:ext cx="11430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7716003" y="2448425"/>
            <a:ext cx="11430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31587" name="Object 2"/>
          <p:cNvGraphicFramePr>
            <a:graphicFrameLocks noChangeAspect="1"/>
          </p:cNvGraphicFramePr>
          <p:nvPr/>
        </p:nvGraphicFramePr>
        <p:xfrm>
          <a:off x="4981875" y="1834664"/>
          <a:ext cx="336550" cy="404812"/>
        </p:xfrm>
        <a:graphic>
          <a:graphicData uri="http://schemas.openxmlformats.org/presentationml/2006/ole">
            <p:oleObj spid="_x0000_s1731587" name="Equation" r:id="rId7" imgW="190440" imgH="228600" progId="Equation.DSMT4">
              <p:embed/>
            </p:oleObj>
          </a:graphicData>
        </a:graphic>
      </p:graphicFrame>
      <p:graphicFrame>
        <p:nvGraphicFramePr>
          <p:cNvPr id="1731588" name="Object 2"/>
          <p:cNvGraphicFramePr>
            <a:graphicFrameLocks noChangeAspect="1"/>
          </p:cNvGraphicFramePr>
          <p:nvPr/>
        </p:nvGraphicFramePr>
        <p:xfrm>
          <a:off x="8382000" y="1825038"/>
          <a:ext cx="336550" cy="404813"/>
        </p:xfrm>
        <a:graphic>
          <a:graphicData uri="http://schemas.openxmlformats.org/presentationml/2006/ole">
            <p:oleObj spid="_x0000_s1731588" name="Equation" r:id="rId8" imgW="190440" imgH="22860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61987" y="5029200"/>
            <a:ext cx="441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When the crystal is long, it is easy to form different crystal structure (</a:t>
            </a:r>
            <a:r>
              <a:rPr lang="en-US" dirty="0" err="1" smtClean="0">
                <a:solidFill>
                  <a:schemeClr val="bg1"/>
                </a:solidFill>
              </a:rPr>
              <a:t>zig-zag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0200" y="6324600"/>
            <a:ext cx="484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baffles the scalability of trap-ion scheme.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715962"/>
          </a:xfr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zh-TW" sz="3200" b="0" dirty="0" smtClean="0"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295400"/>
            <a:ext cx="8534400" cy="5029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Motivation</a:t>
            </a:r>
          </a:p>
          <a:p>
            <a:pPr lvl="1">
              <a:buClr>
                <a:prstClr val="black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Preliminary, terminology, and intro to QS</a:t>
            </a:r>
          </a:p>
          <a:p>
            <a:pPr lvl="1">
              <a:buClr>
                <a:prstClr val="black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simulating quantum magnets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endParaRPr lang="en-US" altLang="zh-TW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Trapped ion QS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Coupling ions with transverse normal modes</a:t>
            </a:r>
          </a:p>
          <a:p>
            <a:pPr lvl="1" eaLnBrk="1" hangingPunct="1">
              <a:buClr>
                <a:schemeClr val="bg1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Tailoring spin-spin couplings for QS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endParaRPr lang="en-US" altLang="zh-TW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Quantum simulation of a small spin network</a:t>
            </a:r>
          </a:p>
          <a:p>
            <a:pPr lvl="1">
              <a:buClr>
                <a:prstClr val="black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Phases diagram</a:t>
            </a:r>
          </a:p>
          <a:p>
            <a:pPr lvl="1">
              <a:buClr>
                <a:prstClr val="black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Magnetic frustration</a:t>
            </a:r>
          </a:p>
          <a:p>
            <a:pPr eaLnBrk="1" hangingPunct="1">
              <a:buClr>
                <a:schemeClr val="bg1"/>
              </a:buClr>
              <a:buNone/>
            </a:pPr>
            <a:endParaRPr lang="en-US" altLang="zh-TW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en-US" altLang="zh-TW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Outlook</a:t>
            </a:r>
          </a:p>
          <a:p>
            <a:pPr lvl="1">
              <a:buClr>
                <a:prstClr val="black"/>
              </a:buClr>
              <a:buFont typeface="Wingdings" pitchFamily="2" charset="2"/>
              <a:buChar char="§"/>
            </a:pPr>
            <a:r>
              <a:rPr lang="en-US" altLang="zh-TW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Proposed scheme to scale to &gt; 30 ions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endParaRPr lang="en-US" altLang="zh-TW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38447CB-215E-45EE-BF4F-23BFA6D43B2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7" name="Picture 9" descr="E:\DCIM\100_PANA\P1000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95800"/>
            <a:ext cx="2819400" cy="2114550"/>
          </a:xfrm>
          <a:prstGeom prst="rect">
            <a:avLst/>
          </a:prstGeom>
          <a:noFill/>
        </p:spPr>
      </p:pic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992188" y="106362"/>
            <a:ext cx="70599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3200" dirty="0">
                <a:solidFill>
                  <a:prstClr val="black"/>
                </a:solidFill>
                <a:latin typeface="Trebuchet MS" pitchFamily="34" charset="0"/>
              </a:rPr>
              <a:t>Scaling a single crystal to </a:t>
            </a:r>
            <a:r>
              <a:rPr lang="en-US" altLang="zh-TW" sz="3200" dirty="0" smtClean="0">
                <a:solidFill>
                  <a:prstClr val="black"/>
                </a:solidFill>
                <a:latin typeface="Trebuchet MS" pitchFamily="34" charset="0"/>
              </a:rPr>
              <a:t>&gt;&gt; 10 ions</a:t>
            </a:r>
            <a:endParaRPr lang="en-US" altLang="zh-TW" sz="3200" dirty="0">
              <a:solidFill>
                <a:prstClr val="black"/>
              </a:solidFill>
              <a:latin typeface="Trebuchet MS" pitchFamily="34" charset="0"/>
            </a:endParaRP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6495997" y="987668"/>
          <a:ext cx="1657403" cy="764932"/>
        </p:xfrm>
        <a:graphic>
          <a:graphicData uri="http://schemas.openxmlformats.org/presentationml/2006/ole">
            <p:oleObj spid="_x0000_s1440770" name="Equation" r:id="rId5" imgW="990360" imgH="457200" progId="Equation.3">
              <p:embed/>
            </p:oleObj>
          </a:graphicData>
        </a:graphic>
      </p:graphicFrame>
      <p:sp>
        <p:nvSpPr>
          <p:cNvPr id="29710" name="Freeform 51"/>
          <p:cNvSpPr>
            <a:spLocks/>
          </p:cNvSpPr>
          <p:nvPr/>
        </p:nvSpPr>
        <p:spPr bwMode="auto">
          <a:xfrm>
            <a:off x="410028" y="2286000"/>
            <a:ext cx="2514677" cy="1120775"/>
          </a:xfrm>
          <a:custGeom>
            <a:avLst/>
            <a:gdLst>
              <a:gd name="T0" fmla="*/ 2147483647 w 264"/>
              <a:gd name="T1" fmla="*/ 2147483647 h 182"/>
              <a:gd name="T2" fmla="*/ 2147483647 w 264"/>
              <a:gd name="T3" fmla="*/ 2147483647 h 182"/>
              <a:gd name="T4" fmla="*/ 2147483647 w 264"/>
              <a:gd name="T5" fmla="*/ 2147483647 h 182"/>
              <a:gd name="T6" fmla="*/ 2147483647 w 264"/>
              <a:gd name="T7" fmla="*/ 2147483647 h 182"/>
              <a:gd name="T8" fmla="*/ 2147483647 w 264"/>
              <a:gd name="T9" fmla="*/ 2147483647 h 182"/>
              <a:gd name="T10" fmla="*/ 2147483647 w 264"/>
              <a:gd name="T11" fmla="*/ 2147483647 h 182"/>
              <a:gd name="T12" fmla="*/ 2147483647 w 264"/>
              <a:gd name="T13" fmla="*/ 2147483647 h 182"/>
              <a:gd name="T14" fmla="*/ 2147483647 w 264"/>
              <a:gd name="T15" fmla="*/ 2147483647 h 182"/>
              <a:gd name="T16" fmla="*/ 2147483647 w 264"/>
              <a:gd name="T17" fmla="*/ 2147483647 h 182"/>
              <a:gd name="T18" fmla="*/ 2147483647 w 264"/>
              <a:gd name="T19" fmla="*/ 2147483647 h 182"/>
              <a:gd name="T20" fmla="*/ 2147483647 w 264"/>
              <a:gd name="T21" fmla="*/ 2147483647 h 182"/>
              <a:gd name="T22" fmla="*/ 2147483647 w 264"/>
              <a:gd name="T23" fmla="*/ 2147483647 h 182"/>
              <a:gd name="T24" fmla="*/ 2147483647 w 264"/>
              <a:gd name="T25" fmla="*/ 2147483647 h 182"/>
              <a:gd name="T26" fmla="*/ 2147483647 w 264"/>
              <a:gd name="T27" fmla="*/ 2147483647 h 182"/>
              <a:gd name="T28" fmla="*/ 2147483647 w 264"/>
              <a:gd name="T29" fmla="*/ 2147483647 h 182"/>
              <a:gd name="T30" fmla="*/ 2147483647 w 264"/>
              <a:gd name="T31" fmla="*/ 2147483647 h 182"/>
              <a:gd name="T32" fmla="*/ 2147483647 w 264"/>
              <a:gd name="T33" fmla="*/ 2147483647 h 182"/>
              <a:gd name="T34" fmla="*/ 2147483647 w 264"/>
              <a:gd name="T35" fmla="*/ 2147483647 h 182"/>
              <a:gd name="T36" fmla="*/ 2147483647 w 264"/>
              <a:gd name="T37" fmla="*/ 2147483647 h 182"/>
              <a:gd name="T38" fmla="*/ 2147483647 w 264"/>
              <a:gd name="T39" fmla="*/ 2147483647 h 182"/>
              <a:gd name="T40" fmla="*/ 2147483647 w 264"/>
              <a:gd name="T41" fmla="*/ 2147483647 h 182"/>
              <a:gd name="T42" fmla="*/ 2147483647 w 264"/>
              <a:gd name="T43" fmla="*/ 2147483647 h 182"/>
              <a:gd name="T44" fmla="*/ 2147483647 w 264"/>
              <a:gd name="T45" fmla="*/ 2147483647 h 182"/>
              <a:gd name="T46" fmla="*/ 2147483647 w 264"/>
              <a:gd name="T47" fmla="*/ 2147483647 h 182"/>
              <a:gd name="T48" fmla="*/ 2147483647 w 264"/>
              <a:gd name="T49" fmla="*/ 2147483647 h 182"/>
              <a:gd name="T50" fmla="*/ 2147483647 w 264"/>
              <a:gd name="T51" fmla="*/ 2147483647 h 182"/>
              <a:gd name="T52" fmla="*/ 2147483647 w 264"/>
              <a:gd name="T53" fmla="*/ 2147483647 h 182"/>
              <a:gd name="T54" fmla="*/ 2147483647 w 264"/>
              <a:gd name="T55" fmla="*/ 2147483647 h 182"/>
              <a:gd name="T56" fmla="*/ 2147483647 w 264"/>
              <a:gd name="T57" fmla="*/ 2147483647 h 182"/>
              <a:gd name="T58" fmla="*/ 2147483647 w 264"/>
              <a:gd name="T59" fmla="*/ 2147483647 h 182"/>
              <a:gd name="T60" fmla="*/ 2147483647 w 264"/>
              <a:gd name="T61" fmla="*/ 2147483647 h 182"/>
              <a:gd name="T62" fmla="*/ 2147483647 w 264"/>
              <a:gd name="T63" fmla="*/ 2147483647 h 182"/>
              <a:gd name="T64" fmla="*/ 2147483647 w 264"/>
              <a:gd name="T65" fmla="*/ 2147483647 h 182"/>
              <a:gd name="T66" fmla="*/ 2147483647 w 264"/>
              <a:gd name="T67" fmla="*/ 2147483647 h 182"/>
              <a:gd name="T68" fmla="*/ 2147483647 w 264"/>
              <a:gd name="T69" fmla="*/ 2147483647 h 182"/>
              <a:gd name="T70" fmla="*/ 2147483647 w 264"/>
              <a:gd name="T71" fmla="*/ 2147483647 h 182"/>
              <a:gd name="T72" fmla="*/ 2147483647 w 264"/>
              <a:gd name="T73" fmla="*/ 2147483647 h 182"/>
              <a:gd name="T74" fmla="*/ 2147483647 w 264"/>
              <a:gd name="T75" fmla="*/ 2147483647 h 182"/>
              <a:gd name="T76" fmla="*/ 2147483647 w 264"/>
              <a:gd name="T77" fmla="*/ 2147483647 h 182"/>
              <a:gd name="T78" fmla="*/ 2147483647 w 264"/>
              <a:gd name="T79" fmla="*/ 2147483647 h 182"/>
              <a:gd name="T80" fmla="*/ 2147483647 w 264"/>
              <a:gd name="T81" fmla="*/ 2147483647 h 182"/>
              <a:gd name="T82" fmla="*/ 2147483647 w 264"/>
              <a:gd name="T83" fmla="*/ 2147483647 h 182"/>
              <a:gd name="T84" fmla="*/ 2147483647 w 264"/>
              <a:gd name="T85" fmla="*/ 2147483647 h 182"/>
              <a:gd name="T86" fmla="*/ 2147483647 w 264"/>
              <a:gd name="T87" fmla="*/ 2147483647 h 182"/>
              <a:gd name="T88" fmla="*/ 2147483647 w 264"/>
              <a:gd name="T89" fmla="*/ 2147483647 h 182"/>
              <a:gd name="T90" fmla="*/ 2147483647 w 264"/>
              <a:gd name="T91" fmla="*/ 2147483647 h 182"/>
              <a:gd name="T92" fmla="*/ 2147483647 w 264"/>
              <a:gd name="T93" fmla="*/ 2147483647 h 182"/>
              <a:gd name="T94" fmla="*/ 2147483647 w 264"/>
              <a:gd name="T95" fmla="*/ 2147483647 h 182"/>
              <a:gd name="T96" fmla="*/ 2147483647 w 264"/>
              <a:gd name="T97" fmla="*/ 2147483647 h 182"/>
              <a:gd name="T98" fmla="*/ 2147483647 w 264"/>
              <a:gd name="T99" fmla="*/ 2147483647 h 182"/>
              <a:gd name="T100" fmla="*/ 2147483647 w 264"/>
              <a:gd name="T101" fmla="*/ 2147483647 h 182"/>
              <a:gd name="T102" fmla="*/ 2147483647 w 264"/>
              <a:gd name="T103" fmla="*/ 2147483647 h 182"/>
              <a:gd name="T104" fmla="*/ 2147483647 w 264"/>
              <a:gd name="T105" fmla="*/ 2147483647 h 182"/>
              <a:gd name="T106" fmla="*/ 2147483647 w 264"/>
              <a:gd name="T107" fmla="*/ 2147483647 h 182"/>
              <a:gd name="T108" fmla="*/ 2147483647 w 264"/>
              <a:gd name="T109" fmla="*/ 2147483647 h 182"/>
              <a:gd name="T110" fmla="*/ 2147483647 w 264"/>
              <a:gd name="T111" fmla="*/ 2147483647 h 1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4"/>
              <a:gd name="T169" fmla="*/ 0 h 182"/>
              <a:gd name="T170" fmla="*/ 264 w 264"/>
              <a:gd name="T171" fmla="*/ 182 h 18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4" h="182">
                <a:moveTo>
                  <a:pt x="0" y="0"/>
                </a:moveTo>
                <a:lnTo>
                  <a:pt x="0" y="31"/>
                </a:lnTo>
                <a:lnTo>
                  <a:pt x="0" y="46"/>
                </a:lnTo>
                <a:lnTo>
                  <a:pt x="1" y="56"/>
                </a:lnTo>
                <a:lnTo>
                  <a:pt x="1" y="64"/>
                </a:lnTo>
                <a:lnTo>
                  <a:pt x="1" y="70"/>
                </a:lnTo>
                <a:lnTo>
                  <a:pt x="2" y="74"/>
                </a:lnTo>
                <a:lnTo>
                  <a:pt x="2" y="79"/>
                </a:lnTo>
                <a:lnTo>
                  <a:pt x="2" y="82"/>
                </a:lnTo>
                <a:lnTo>
                  <a:pt x="3" y="86"/>
                </a:lnTo>
                <a:lnTo>
                  <a:pt x="3" y="89"/>
                </a:lnTo>
                <a:lnTo>
                  <a:pt x="3" y="91"/>
                </a:lnTo>
                <a:lnTo>
                  <a:pt x="3" y="94"/>
                </a:lnTo>
                <a:lnTo>
                  <a:pt x="4" y="96"/>
                </a:lnTo>
                <a:lnTo>
                  <a:pt x="4" y="98"/>
                </a:lnTo>
                <a:lnTo>
                  <a:pt x="4" y="100"/>
                </a:lnTo>
                <a:lnTo>
                  <a:pt x="5" y="102"/>
                </a:lnTo>
                <a:lnTo>
                  <a:pt x="5" y="104"/>
                </a:lnTo>
                <a:lnTo>
                  <a:pt x="5" y="105"/>
                </a:lnTo>
                <a:lnTo>
                  <a:pt x="5" y="107"/>
                </a:lnTo>
                <a:lnTo>
                  <a:pt x="6" y="108"/>
                </a:lnTo>
                <a:lnTo>
                  <a:pt x="6" y="110"/>
                </a:lnTo>
                <a:lnTo>
                  <a:pt x="6" y="111"/>
                </a:lnTo>
                <a:lnTo>
                  <a:pt x="7" y="112"/>
                </a:lnTo>
                <a:lnTo>
                  <a:pt x="7" y="114"/>
                </a:lnTo>
                <a:lnTo>
                  <a:pt x="7" y="115"/>
                </a:lnTo>
                <a:lnTo>
                  <a:pt x="7" y="116"/>
                </a:lnTo>
                <a:lnTo>
                  <a:pt x="8" y="117"/>
                </a:lnTo>
                <a:lnTo>
                  <a:pt x="8" y="118"/>
                </a:lnTo>
                <a:lnTo>
                  <a:pt x="8" y="119"/>
                </a:lnTo>
                <a:lnTo>
                  <a:pt x="9" y="120"/>
                </a:lnTo>
                <a:lnTo>
                  <a:pt x="9" y="121"/>
                </a:lnTo>
                <a:lnTo>
                  <a:pt x="9" y="122"/>
                </a:lnTo>
                <a:lnTo>
                  <a:pt x="9" y="123"/>
                </a:lnTo>
                <a:lnTo>
                  <a:pt x="10" y="124"/>
                </a:lnTo>
                <a:lnTo>
                  <a:pt x="10" y="125"/>
                </a:lnTo>
                <a:lnTo>
                  <a:pt x="11" y="126"/>
                </a:lnTo>
                <a:lnTo>
                  <a:pt x="11" y="127"/>
                </a:lnTo>
                <a:lnTo>
                  <a:pt x="11" y="128"/>
                </a:lnTo>
                <a:lnTo>
                  <a:pt x="12" y="128"/>
                </a:lnTo>
                <a:lnTo>
                  <a:pt x="12" y="129"/>
                </a:lnTo>
                <a:lnTo>
                  <a:pt x="12" y="130"/>
                </a:lnTo>
                <a:lnTo>
                  <a:pt x="13" y="131"/>
                </a:lnTo>
                <a:lnTo>
                  <a:pt x="13" y="132"/>
                </a:lnTo>
                <a:lnTo>
                  <a:pt x="14" y="133"/>
                </a:lnTo>
                <a:lnTo>
                  <a:pt x="14" y="134"/>
                </a:lnTo>
                <a:lnTo>
                  <a:pt x="14" y="135"/>
                </a:lnTo>
                <a:lnTo>
                  <a:pt x="15" y="135"/>
                </a:lnTo>
                <a:lnTo>
                  <a:pt x="15" y="136"/>
                </a:lnTo>
                <a:lnTo>
                  <a:pt x="16" y="137"/>
                </a:lnTo>
                <a:lnTo>
                  <a:pt x="16" y="138"/>
                </a:lnTo>
                <a:lnTo>
                  <a:pt x="17" y="139"/>
                </a:lnTo>
                <a:lnTo>
                  <a:pt x="17" y="140"/>
                </a:lnTo>
                <a:lnTo>
                  <a:pt x="18" y="140"/>
                </a:lnTo>
                <a:lnTo>
                  <a:pt x="18" y="141"/>
                </a:lnTo>
                <a:lnTo>
                  <a:pt x="19" y="141"/>
                </a:lnTo>
                <a:lnTo>
                  <a:pt x="19" y="142"/>
                </a:lnTo>
                <a:lnTo>
                  <a:pt x="19" y="143"/>
                </a:lnTo>
                <a:lnTo>
                  <a:pt x="20" y="143"/>
                </a:lnTo>
                <a:lnTo>
                  <a:pt x="20" y="144"/>
                </a:lnTo>
                <a:lnTo>
                  <a:pt x="21" y="144"/>
                </a:lnTo>
                <a:lnTo>
                  <a:pt x="21" y="145"/>
                </a:lnTo>
                <a:lnTo>
                  <a:pt x="22" y="146"/>
                </a:lnTo>
                <a:lnTo>
                  <a:pt x="23" y="147"/>
                </a:lnTo>
                <a:lnTo>
                  <a:pt x="23" y="148"/>
                </a:lnTo>
                <a:lnTo>
                  <a:pt x="24" y="148"/>
                </a:lnTo>
                <a:lnTo>
                  <a:pt x="24" y="149"/>
                </a:lnTo>
                <a:lnTo>
                  <a:pt x="25" y="149"/>
                </a:lnTo>
                <a:lnTo>
                  <a:pt x="25" y="150"/>
                </a:lnTo>
                <a:lnTo>
                  <a:pt x="26" y="150"/>
                </a:lnTo>
                <a:lnTo>
                  <a:pt x="26" y="151"/>
                </a:lnTo>
                <a:lnTo>
                  <a:pt x="27" y="151"/>
                </a:lnTo>
                <a:lnTo>
                  <a:pt x="27" y="152"/>
                </a:lnTo>
                <a:lnTo>
                  <a:pt x="28" y="152"/>
                </a:lnTo>
                <a:lnTo>
                  <a:pt x="28" y="153"/>
                </a:lnTo>
                <a:lnTo>
                  <a:pt x="29" y="153"/>
                </a:lnTo>
                <a:lnTo>
                  <a:pt x="29" y="154"/>
                </a:lnTo>
                <a:lnTo>
                  <a:pt x="30" y="154"/>
                </a:lnTo>
                <a:lnTo>
                  <a:pt x="30" y="155"/>
                </a:lnTo>
                <a:lnTo>
                  <a:pt x="31" y="155"/>
                </a:lnTo>
                <a:lnTo>
                  <a:pt x="32" y="156"/>
                </a:lnTo>
                <a:lnTo>
                  <a:pt x="33" y="157"/>
                </a:lnTo>
                <a:lnTo>
                  <a:pt x="34" y="157"/>
                </a:lnTo>
                <a:lnTo>
                  <a:pt x="34" y="158"/>
                </a:lnTo>
                <a:lnTo>
                  <a:pt x="35" y="158"/>
                </a:lnTo>
                <a:lnTo>
                  <a:pt x="35" y="159"/>
                </a:lnTo>
                <a:lnTo>
                  <a:pt x="36" y="159"/>
                </a:lnTo>
                <a:lnTo>
                  <a:pt x="37" y="159"/>
                </a:lnTo>
                <a:lnTo>
                  <a:pt x="37" y="160"/>
                </a:lnTo>
                <a:lnTo>
                  <a:pt x="38" y="160"/>
                </a:lnTo>
                <a:lnTo>
                  <a:pt x="38" y="161"/>
                </a:lnTo>
                <a:lnTo>
                  <a:pt x="39" y="161"/>
                </a:lnTo>
                <a:lnTo>
                  <a:pt x="40" y="161"/>
                </a:lnTo>
                <a:lnTo>
                  <a:pt x="40" y="162"/>
                </a:lnTo>
                <a:lnTo>
                  <a:pt x="41" y="162"/>
                </a:lnTo>
                <a:lnTo>
                  <a:pt x="42" y="163"/>
                </a:lnTo>
                <a:lnTo>
                  <a:pt x="43" y="163"/>
                </a:lnTo>
                <a:lnTo>
                  <a:pt x="44" y="164"/>
                </a:lnTo>
                <a:lnTo>
                  <a:pt x="45" y="164"/>
                </a:lnTo>
                <a:lnTo>
                  <a:pt x="45" y="165"/>
                </a:lnTo>
                <a:lnTo>
                  <a:pt x="46" y="165"/>
                </a:lnTo>
                <a:lnTo>
                  <a:pt x="47" y="165"/>
                </a:lnTo>
                <a:lnTo>
                  <a:pt x="47" y="166"/>
                </a:lnTo>
                <a:lnTo>
                  <a:pt x="48" y="166"/>
                </a:lnTo>
                <a:lnTo>
                  <a:pt x="49" y="166"/>
                </a:lnTo>
                <a:lnTo>
                  <a:pt x="49" y="167"/>
                </a:lnTo>
                <a:lnTo>
                  <a:pt x="50" y="167"/>
                </a:lnTo>
                <a:lnTo>
                  <a:pt x="51" y="167"/>
                </a:lnTo>
                <a:lnTo>
                  <a:pt x="51" y="168"/>
                </a:lnTo>
                <a:lnTo>
                  <a:pt x="52" y="168"/>
                </a:lnTo>
                <a:lnTo>
                  <a:pt x="53" y="168"/>
                </a:lnTo>
                <a:lnTo>
                  <a:pt x="54" y="169"/>
                </a:lnTo>
                <a:lnTo>
                  <a:pt x="55" y="169"/>
                </a:lnTo>
                <a:lnTo>
                  <a:pt x="56" y="169"/>
                </a:lnTo>
                <a:lnTo>
                  <a:pt x="56" y="170"/>
                </a:lnTo>
                <a:lnTo>
                  <a:pt x="57" y="170"/>
                </a:lnTo>
                <a:lnTo>
                  <a:pt x="58" y="170"/>
                </a:lnTo>
                <a:lnTo>
                  <a:pt x="59" y="170"/>
                </a:lnTo>
                <a:lnTo>
                  <a:pt x="59" y="171"/>
                </a:lnTo>
                <a:lnTo>
                  <a:pt x="60" y="171"/>
                </a:lnTo>
                <a:lnTo>
                  <a:pt x="61" y="171"/>
                </a:lnTo>
                <a:lnTo>
                  <a:pt x="62" y="171"/>
                </a:lnTo>
                <a:lnTo>
                  <a:pt x="62" y="172"/>
                </a:lnTo>
                <a:lnTo>
                  <a:pt x="63" y="172"/>
                </a:lnTo>
                <a:lnTo>
                  <a:pt x="64" y="172"/>
                </a:lnTo>
                <a:lnTo>
                  <a:pt x="65" y="173"/>
                </a:lnTo>
                <a:lnTo>
                  <a:pt x="66" y="173"/>
                </a:lnTo>
                <a:lnTo>
                  <a:pt x="67" y="173"/>
                </a:lnTo>
                <a:lnTo>
                  <a:pt x="68" y="173"/>
                </a:lnTo>
                <a:lnTo>
                  <a:pt x="68" y="174"/>
                </a:lnTo>
                <a:lnTo>
                  <a:pt x="69" y="174"/>
                </a:lnTo>
                <a:lnTo>
                  <a:pt x="70" y="174"/>
                </a:lnTo>
                <a:lnTo>
                  <a:pt x="71" y="174"/>
                </a:lnTo>
                <a:lnTo>
                  <a:pt x="72" y="175"/>
                </a:lnTo>
                <a:lnTo>
                  <a:pt x="73" y="175"/>
                </a:lnTo>
                <a:lnTo>
                  <a:pt x="74" y="175"/>
                </a:lnTo>
                <a:lnTo>
                  <a:pt x="75" y="175"/>
                </a:lnTo>
                <a:lnTo>
                  <a:pt x="76" y="175"/>
                </a:lnTo>
                <a:lnTo>
                  <a:pt x="76" y="176"/>
                </a:lnTo>
                <a:lnTo>
                  <a:pt x="77" y="176"/>
                </a:lnTo>
                <a:lnTo>
                  <a:pt x="78" y="176"/>
                </a:lnTo>
                <a:lnTo>
                  <a:pt x="79" y="176"/>
                </a:lnTo>
                <a:lnTo>
                  <a:pt x="80" y="176"/>
                </a:lnTo>
                <a:lnTo>
                  <a:pt x="80" y="177"/>
                </a:lnTo>
                <a:lnTo>
                  <a:pt x="81" y="177"/>
                </a:lnTo>
                <a:lnTo>
                  <a:pt x="82" y="177"/>
                </a:lnTo>
                <a:lnTo>
                  <a:pt x="83" y="177"/>
                </a:lnTo>
                <a:lnTo>
                  <a:pt x="84" y="177"/>
                </a:lnTo>
                <a:lnTo>
                  <a:pt x="85" y="177"/>
                </a:lnTo>
                <a:lnTo>
                  <a:pt x="85" y="178"/>
                </a:lnTo>
                <a:lnTo>
                  <a:pt x="86" y="178"/>
                </a:lnTo>
                <a:lnTo>
                  <a:pt x="87" y="178"/>
                </a:lnTo>
                <a:lnTo>
                  <a:pt x="88" y="178"/>
                </a:lnTo>
                <a:lnTo>
                  <a:pt x="89" y="178"/>
                </a:lnTo>
                <a:lnTo>
                  <a:pt x="90" y="178"/>
                </a:lnTo>
                <a:lnTo>
                  <a:pt x="91" y="178"/>
                </a:lnTo>
                <a:lnTo>
                  <a:pt x="92" y="179"/>
                </a:lnTo>
                <a:lnTo>
                  <a:pt x="93" y="179"/>
                </a:lnTo>
                <a:lnTo>
                  <a:pt x="94" y="179"/>
                </a:lnTo>
                <a:lnTo>
                  <a:pt x="95" y="179"/>
                </a:lnTo>
                <a:lnTo>
                  <a:pt x="96" y="179"/>
                </a:lnTo>
                <a:lnTo>
                  <a:pt x="97" y="179"/>
                </a:lnTo>
                <a:lnTo>
                  <a:pt x="98" y="179"/>
                </a:lnTo>
                <a:lnTo>
                  <a:pt x="99" y="180"/>
                </a:lnTo>
                <a:lnTo>
                  <a:pt x="100" y="180"/>
                </a:lnTo>
                <a:lnTo>
                  <a:pt x="101" y="180"/>
                </a:lnTo>
                <a:lnTo>
                  <a:pt x="102" y="180"/>
                </a:lnTo>
                <a:lnTo>
                  <a:pt x="103" y="180"/>
                </a:lnTo>
                <a:lnTo>
                  <a:pt x="104" y="180"/>
                </a:lnTo>
                <a:lnTo>
                  <a:pt x="105" y="180"/>
                </a:lnTo>
                <a:lnTo>
                  <a:pt x="106" y="180"/>
                </a:lnTo>
                <a:lnTo>
                  <a:pt x="107" y="180"/>
                </a:lnTo>
                <a:lnTo>
                  <a:pt x="108" y="180"/>
                </a:lnTo>
                <a:lnTo>
                  <a:pt x="108" y="181"/>
                </a:lnTo>
                <a:lnTo>
                  <a:pt x="109" y="181"/>
                </a:lnTo>
                <a:lnTo>
                  <a:pt x="110" y="181"/>
                </a:lnTo>
                <a:lnTo>
                  <a:pt x="111" y="181"/>
                </a:lnTo>
                <a:lnTo>
                  <a:pt x="112" y="181"/>
                </a:lnTo>
                <a:lnTo>
                  <a:pt x="113" y="181"/>
                </a:lnTo>
                <a:lnTo>
                  <a:pt x="114" y="181"/>
                </a:lnTo>
                <a:lnTo>
                  <a:pt x="115" y="181"/>
                </a:lnTo>
                <a:lnTo>
                  <a:pt x="116" y="181"/>
                </a:lnTo>
                <a:lnTo>
                  <a:pt x="117" y="181"/>
                </a:lnTo>
                <a:lnTo>
                  <a:pt x="118" y="181"/>
                </a:lnTo>
                <a:lnTo>
                  <a:pt x="119" y="181"/>
                </a:lnTo>
                <a:lnTo>
                  <a:pt x="120" y="181"/>
                </a:lnTo>
                <a:lnTo>
                  <a:pt x="121" y="181"/>
                </a:lnTo>
                <a:lnTo>
                  <a:pt x="122" y="181"/>
                </a:lnTo>
                <a:lnTo>
                  <a:pt x="123" y="181"/>
                </a:lnTo>
                <a:lnTo>
                  <a:pt x="124" y="181"/>
                </a:lnTo>
                <a:lnTo>
                  <a:pt x="125" y="181"/>
                </a:lnTo>
                <a:lnTo>
                  <a:pt x="126" y="181"/>
                </a:lnTo>
                <a:lnTo>
                  <a:pt x="127" y="181"/>
                </a:lnTo>
                <a:lnTo>
                  <a:pt x="128" y="181"/>
                </a:lnTo>
                <a:lnTo>
                  <a:pt x="129" y="181"/>
                </a:lnTo>
                <a:lnTo>
                  <a:pt x="130" y="181"/>
                </a:lnTo>
                <a:lnTo>
                  <a:pt x="131" y="181"/>
                </a:lnTo>
                <a:lnTo>
                  <a:pt x="132" y="181"/>
                </a:lnTo>
                <a:lnTo>
                  <a:pt x="132" y="182"/>
                </a:lnTo>
                <a:lnTo>
                  <a:pt x="132" y="181"/>
                </a:lnTo>
                <a:lnTo>
                  <a:pt x="133" y="181"/>
                </a:lnTo>
                <a:lnTo>
                  <a:pt x="134" y="181"/>
                </a:lnTo>
                <a:lnTo>
                  <a:pt x="135" y="181"/>
                </a:lnTo>
                <a:lnTo>
                  <a:pt x="136" y="181"/>
                </a:lnTo>
                <a:lnTo>
                  <a:pt x="137" y="181"/>
                </a:lnTo>
                <a:lnTo>
                  <a:pt x="138" y="181"/>
                </a:lnTo>
                <a:lnTo>
                  <a:pt x="139" y="181"/>
                </a:lnTo>
                <a:lnTo>
                  <a:pt x="140" y="181"/>
                </a:lnTo>
                <a:lnTo>
                  <a:pt x="141" y="181"/>
                </a:lnTo>
                <a:lnTo>
                  <a:pt x="142" y="181"/>
                </a:lnTo>
                <a:lnTo>
                  <a:pt x="143" y="181"/>
                </a:lnTo>
                <a:lnTo>
                  <a:pt x="144" y="181"/>
                </a:lnTo>
                <a:lnTo>
                  <a:pt x="145" y="181"/>
                </a:lnTo>
                <a:lnTo>
                  <a:pt x="146" y="181"/>
                </a:lnTo>
                <a:lnTo>
                  <a:pt x="147" y="181"/>
                </a:lnTo>
                <a:lnTo>
                  <a:pt x="148" y="181"/>
                </a:lnTo>
                <a:lnTo>
                  <a:pt x="149" y="181"/>
                </a:lnTo>
                <a:lnTo>
                  <a:pt x="150" y="181"/>
                </a:lnTo>
                <a:lnTo>
                  <a:pt x="151" y="181"/>
                </a:lnTo>
                <a:lnTo>
                  <a:pt x="152" y="181"/>
                </a:lnTo>
                <a:lnTo>
                  <a:pt x="153" y="181"/>
                </a:lnTo>
                <a:lnTo>
                  <a:pt x="154" y="181"/>
                </a:lnTo>
                <a:lnTo>
                  <a:pt x="155" y="181"/>
                </a:lnTo>
                <a:lnTo>
                  <a:pt x="156" y="181"/>
                </a:lnTo>
                <a:lnTo>
                  <a:pt x="156" y="180"/>
                </a:lnTo>
                <a:lnTo>
                  <a:pt x="157" y="180"/>
                </a:lnTo>
                <a:lnTo>
                  <a:pt x="158" y="180"/>
                </a:lnTo>
                <a:lnTo>
                  <a:pt x="159" y="180"/>
                </a:lnTo>
                <a:lnTo>
                  <a:pt x="160" y="180"/>
                </a:lnTo>
                <a:lnTo>
                  <a:pt x="161" y="180"/>
                </a:lnTo>
                <a:lnTo>
                  <a:pt x="162" y="180"/>
                </a:lnTo>
                <a:lnTo>
                  <a:pt x="163" y="180"/>
                </a:lnTo>
                <a:lnTo>
                  <a:pt x="164" y="180"/>
                </a:lnTo>
                <a:lnTo>
                  <a:pt x="165" y="180"/>
                </a:lnTo>
                <a:lnTo>
                  <a:pt x="166" y="179"/>
                </a:lnTo>
                <a:lnTo>
                  <a:pt x="167" y="179"/>
                </a:lnTo>
                <a:lnTo>
                  <a:pt x="168" y="179"/>
                </a:lnTo>
                <a:lnTo>
                  <a:pt x="169" y="179"/>
                </a:lnTo>
                <a:lnTo>
                  <a:pt x="170" y="179"/>
                </a:lnTo>
                <a:lnTo>
                  <a:pt x="171" y="179"/>
                </a:lnTo>
                <a:lnTo>
                  <a:pt x="172" y="179"/>
                </a:lnTo>
                <a:lnTo>
                  <a:pt x="173" y="178"/>
                </a:lnTo>
                <a:lnTo>
                  <a:pt x="174" y="178"/>
                </a:lnTo>
                <a:lnTo>
                  <a:pt x="175" y="178"/>
                </a:lnTo>
                <a:lnTo>
                  <a:pt x="176" y="178"/>
                </a:lnTo>
                <a:lnTo>
                  <a:pt x="177" y="178"/>
                </a:lnTo>
                <a:lnTo>
                  <a:pt x="178" y="178"/>
                </a:lnTo>
                <a:lnTo>
                  <a:pt x="179" y="178"/>
                </a:lnTo>
                <a:lnTo>
                  <a:pt x="179" y="177"/>
                </a:lnTo>
                <a:lnTo>
                  <a:pt x="180" y="177"/>
                </a:lnTo>
                <a:lnTo>
                  <a:pt x="181" y="177"/>
                </a:lnTo>
                <a:lnTo>
                  <a:pt x="182" y="177"/>
                </a:lnTo>
                <a:lnTo>
                  <a:pt x="183" y="177"/>
                </a:lnTo>
                <a:lnTo>
                  <a:pt x="184" y="177"/>
                </a:lnTo>
                <a:lnTo>
                  <a:pt x="184" y="176"/>
                </a:lnTo>
                <a:lnTo>
                  <a:pt x="185" y="176"/>
                </a:lnTo>
                <a:lnTo>
                  <a:pt x="186" y="176"/>
                </a:lnTo>
                <a:lnTo>
                  <a:pt x="187" y="176"/>
                </a:lnTo>
                <a:lnTo>
                  <a:pt x="188" y="176"/>
                </a:lnTo>
                <a:lnTo>
                  <a:pt x="188" y="175"/>
                </a:lnTo>
                <a:lnTo>
                  <a:pt x="189" y="175"/>
                </a:lnTo>
                <a:lnTo>
                  <a:pt x="190" y="175"/>
                </a:lnTo>
                <a:lnTo>
                  <a:pt x="191" y="175"/>
                </a:lnTo>
                <a:lnTo>
                  <a:pt x="192" y="175"/>
                </a:lnTo>
                <a:lnTo>
                  <a:pt x="193" y="174"/>
                </a:lnTo>
                <a:lnTo>
                  <a:pt x="194" y="174"/>
                </a:lnTo>
                <a:lnTo>
                  <a:pt x="195" y="174"/>
                </a:lnTo>
                <a:lnTo>
                  <a:pt x="196" y="174"/>
                </a:lnTo>
                <a:lnTo>
                  <a:pt x="196" y="173"/>
                </a:lnTo>
                <a:lnTo>
                  <a:pt x="197" y="173"/>
                </a:lnTo>
                <a:lnTo>
                  <a:pt x="198" y="173"/>
                </a:lnTo>
                <a:lnTo>
                  <a:pt x="199" y="173"/>
                </a:lnTo>
                <a:lnTo>
                  <a:pt x="200" y="172"/>
                </a:lnTo>
                <a:lnTo>
                  <a:pt x="201" y="172"/>
                </a:lnTo>
                <a:lnTo>
                  <a:pt x="202" y="172"/>
                </a:lnTo>
                <a:lnTo>
                  <a:pt x="202" y="171"/>
                </a:lnTo>
                <a:lnTo>
                  <a:pt x="203" y="171"/>
                </a:lnTo>
                <a:lnTo>
                  <a:pt x="204" y="171"/>
                </a:lnTo>
                <a:lnTo>
                  <a:pt x="205" y="171"/>
                </a:lnTo>
                <a:lnTo>
                  <a:pt x="205" y="170"/>
                </a:lnTo>
                <a:lnTo>
                  <a:pt x="206" y="170"/>
                </a:lnTo>
                <a:lnTo>
                  <a:pt x="207" y="170"/>
                </a:lnTo>
                <a:lnTo>
                  <a:pt x="208" y="170"/>
                </a:lnTo>
                <a:lnTo>
                  <a:pt x="208" y="169"/>
                </a:lnTo>
                <a:lnTo>
                  <a:pt x="209" y="169"/>
                </a:lnTo>
                <a:lnTo>
                  <a:pt x="210" y="169"/>
                </a:lnTo>
                <a:lnTo>
                  <a:pt x="211" y="168"/>
                </a:lnTo>
                <a:lnTo>
                  <a:pt x="212" y="168"/>
                </a:lnTo>
                <a:lnTo>
                  <a:pt x="213" y="168"/>
                </a:lnTo>
                <a:lnTo>
                  <a:pt x="213" y="167"/>
                </a:lnTo>
                <a:lnTo>
                  <a:pt x="214" y="167"/>
                </a:lnTo>
                <a:lnTo>
                  <a:pt x="215" y="167"/>
                </a:lnTo>
                <a:lnTo>
                  <a:pt x="215" y="166"/>
                </a:lnTo>
                <a:lnTo>
                  <a:pt x="216" y="166"/>
                </a:lnTo>
                <a:lnTo>
                  <a:pt x="217" y="166"/>
                </a:lnTo>
                <a:lnTo>
                  <a:pt x="217" y="165"/>
                </a:lnTo>
                <a:lnTo>
                  <a:pt x="218" y="165"/>
                </a:lnTo>
                <a:lnTo>
                  <a:pt x="219" y="165"/>
                </a:lnTo>
                <a:lnTo>
                  <a:pt x="219" y="164"/>
                </a:lnTo>
                <a:lnTo>
                  <a:pt x="220" y="164"/>
                </a:lnTo>
                <a:lnTo>
                  <a:pt x="221" y="163"/>
                </a:lnTo>
                <a:lnTo>
                  <a:pt x="222" y="163"/>
                </a:lnTo>
                <a:lnTo>
                  <a:pt x="223" y="162"/>
                </a:lnTo>
                <a:lnTo>
                  <a:pt x="224" y="162"/>
                </a:lnTo>
                <a:lnTo>
                  <a:pt x="224" y="161"/>
                </a:lnTo>
                <a:lnTo>
                  <a:pt x="225" y="161"/>
                </a:lnTo>
                <a:lnTo>
                  <a:pt x="226" y="161"/>
                </a:lnTo>
                <a:lnTo>
                  <a:pt x="226" y="160"/>
                </a:lnTo>
                <a:lnTo>
                  <a:pt x="227" y="160"/>
                </a:lnTo>
                <a:lnTo>
                  <a:pt x="227" y="159"/>
                </a:lnTo>
                <a:lnTo>
                  <a:pt x="228" y="159"/>
                </a:lnTo>
                <a:lnTo>
                  <a:pt x="229" y="159"/>
                </a:lnTo>
                <a:lnTo>
                  <a:pt x="229" y="158"/>
                </a:lnTo>
                <a:lnTo>
                  <a:pt x="230" y="158"/>
                </a:lnTo>
                <a:lnTo>
                  <a:pt x="230" y="157"/>
                </a:lnTo>
                <a:lnTo>
                  <a:pt x="231" y="157"/>
                </a:lnTo>
                <a:lnTo>
                  <a:pt x="232" y="156"/>
                </a:lnTo>
                <a:lnTo>
                  <a:pt x="233" y="155"/>
                </a:lnTo>
                <a:lnTo>
                  <a:pt x="234" y="155"/>
                </a:lnTo>
                <a:lnTo>
                  <a:pt x="234" y="154"/>
                </a:lnTo>
                <a:lnTo>
                  <a:pt x="235" y="154"/>
                </a:lnTo>
                <a:lnTo>
                  <a:pt x="235" y="153"/>
                </a:lnTo>
                <a:lnTo>
                  <a:pt x="236" y="153"/>
                </a:lnTo>
                <a:lnTo>
                  <a:pt x="236" y="152"/>
                </a:lnTo>
                <a:lnTo>
                  <a:pt x="237" y="152"/>
                </a:lnTo>
                <a:lnTo>
                  <a:pt x="237" y="151"/>
                </a:lnTo>
                <a:lnTo>
                  <a:pt x="238" y="151"/>
                </a:lnTo>
                <a:lnTo>
                  <a:pt x="238" y="150"/>
                </a:lnTo>
                <a:lnTo>
                  <a:pt x="239" y="150"/>
                </a:lnTo>
                <a:lnTo>
                  <a:pt x="239" y="149"/>
                </a:lnTo>
                <a:lnTo>
                  <a:pt x="240" y="149"/>
                </a:lnTo>
                <a:lnTo>
                  <a:pt x="240" y="148"/>
                </a:lnTo>
                <a:lnTo>
                  <a:pt x="241" y="148"/>
                </a:lnTo>
                <a:lnTo>
                  <a:pt x="241" y="147"/>
                </a:lnTo>
                <a:lnTo>
                  <a:pt x="242" y="146"/>
                </a:lnTo>
                <a:lnTo>
                  <a:pt x="243" y="145"/>
                </a:lnTo>
                <a:lnTo>
                  <a:pt x="243" y="144"/>
                </a:lnTo>
                <a:lnTo>
                  <a:pt x="244" y="144"/>
                </a:lnTo>
                <a:lnTo>
                  <a:pt x="244" y="143"/>
                </a:lnTo>
                <a:lnTo>
                  <a:pt x="245" y="143"/>
                </a:lnTo>
                <a:lnTo>
                  <a:pt x="245" y="142"/>
                </a:lnTo>
                <a:lnTo>
                  <a:pt x="245" y="141"/>
                </a:lnTo>
                <a:lnTo>
                  <a:pt x="246" y="141"/>
                </a:lnTo>
                <a:lnTo>
                  <a:pt x="246" y="140"/>
                </a:lnTo>
                <a:lnTo>
                  <a:pt x="247" y="140"/>
                </a:lnTo>
                <a:lnTo>
                  <a:pt x="247" y="139"/>
                </a:lnTo>
                <a:lnTo>
                  <a:pt x="248" y="138"/>
                </a:lnTo>
                <a:lnTo>
                  <a:pt x="248" y="137"/>
                </a:lnTo>
                <a:lnTo>
                  <a:pt x="249" y="136"/>
                </a:lnTo>
                <a:lnTo>
                  <a:pt x="249" y="135"/>
                </a:lnTo>
                <a:lnTo>
                  <a:pt x="250" y="135"/>
                </a:lnTo>
                <a:lnTo>
                  <a:pt x="250" y="134"/>
                </a:lnTo>
                <a:lnTo>
                  <a:pt x="250" y="133"/>
                </a:lnTo>
                <a:lnTo>
                  <a:pt x="251" y="132"/>
                </a:lnTo>
                <a:lnTo>
                  <a:pt x="251" y="131"/>
                </a:lnTo>
                <a:lnTo>
                  <a:pt x="252" y="130"/>
                </a:lnTo>
                <a:lnTo>
                  <a:pt x="252" y="129"/>
                </a:lnTo>
                <a:lnTo>
                  <a:pt x="252" y="128"/>
                </a:lnTo>
                <a:lnTo>
                  <a:pt x="253" y="128"/>
                </a:lnTo>
                <a:lnTo>
                  <a:pt x="253" y="127"/>
                </a:lnTo>
                <a:lnTo>
                  <a:pt x="253" y="126"/>
                </a:lnTo>
                <a:lnTo>
                  <a:pt x="254" y="125"/>
                </a:lnTo>
                <a:lnTo>
                  <a:pt x="254" y="124"/>
                </a:lnTo>
                <a:lnTo>
                  <a:pt x="255" y="123"/>
                </a:lnTo>
                <a:lnTo>
                  <a:pt x="255" y="122"/>
                </a:lnTo>
                <a:lnTo>
                  <a:pt x="255" y="121"/>
                </a:lnTo>
                <a:lnTo>
                  <a:pt x="255" y="120"/>
                </a:lnTo>
                <a:lnTo>
                  <a:pt x="256" y="119"/>
                </a:lnTo>
                <a:lnTo>
                  <a:pt x="256" y="118"/>
                </a:lnTo>
                <a:lnTo>
                  <a:pt x="256" y="117"/>
                </a:lnTo>
                <a:lnTo>
                  <a:pt x="257" y="116"/>
                </a:lnTo>
                <a:lnTo>
                  <a:pt x="257" y="115"/>
                </a:lnTo>
                <a:lnTo>
                  <a:pt x="257" y="114"/>
                </a:lnTo>
                <a:lnTo>
                  <a:pt x="257" y="112"/>
                </a:lnTo>
                <a:lnTo>
                  <a:pt x="258" y="111"/>
                </a:lnTo>
                <a:lnTo>
                  <a:pt x="258" y="110"/>
                </a:lnTo>
                <a:lnTo>
                  <a:pt x="258" y="108"/>
                </a:lnTo>
                <a:lnTo>
                  <a:pt x="259" y="107"/>
                </a:lnTo>
                <a:lnTo>
                  <a:pt x="259" y="105"/>
                </a:lnTo>
                <a:lnTo>
                  <a:pt x="259" y="104"/>
                </a:lnTo>
                <a:lnTo>
                  <a:pt x="259" y="102"/>
                </a:lnTo>
                <a:lnTo>
                  <a:pt x="260" y="100"/>
                </a:lnTo>
                <a:lnTo>
                  <a:pt x="260" y="98"/>
                </a:lnTo>
                <a:lnTo>
                  <a:pt x="260" y="96"/>
                </a:lnTo>
                <a:lnTo>
                  <a:pt x="261" y="94"/>
                </a:lnTo>
                <a:lnTo>
                  <a:pt x="261" y="91"/>
                </a:lnTo>
                <a:lnTo>
                  <a:pt x="261" y="89"/>
                </a:lnTo>
                <a:lnTo>
                  <a:pt x="261" y="86"/>
                </a:lnTo>
                <a:lnTo>
                  <a:pt x="262" y="82"/>
                </a:lnTo>
                <a:lnTo>
                  <a:pt x="262" y="79"/>
                </a:lnTo>
                <a:lnTo>
                  <a:pt x="262" y="74"/>
                </a:lnTo>
                <a:lnTo>
                  <a:pt x="263" y="70"/>
                </a:lnTo>
                <a:lnTo>
                  <a:pt x="263" y="64"/>
                </a:lnTo>
                <a:lnTo>
                  <a:pt x="263" y="56"/>
                </a:lnTo>
                <a:lnTo>
                  <a:pt x="264" y="46"/>
                </a:lnTo>
                <a:lnTo>
                  <a:pt x="264" y="31"/>
                </a:lnTo>
                <a:lnTo>
                  <a:pt x="264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TW" altLang="en-US" sz="2000">
              <a:solidFill>
                <a:prstClr val="white"/>
              </a:solidFill>
              <a:latin typeface="Trebuchet MS" pitchFamily="34" charset="0"/>
            </a:endParaRP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343275" y="2038350"/>
          <a:ext cx="2676525" cy="700088"/>
        </p:xfrm>
        <a:graphic>
          <a:graphicData uri="http://schemas.openxmlformats.org/presentationml/2006/ole">
            <p:oleObj spid="_x0000_s1440771" name="Equation" r:id="rId6" imgW="1650960" imgH="431640" progId="Equation.DSMT4">
              <p:embed/>
            </p:oleObj>
          </a:graphicData>
        </a:graphic>
      </p:graphicFrame>
      <p:sp>
        <p:nvSpPr>
          <p:cNvPr id="29711" name="Text Box 82"/>
          <p:cNvSpPr txBox="1">
            <a:spLocks noChangeArrowheads="1"/>
          </p:cNvSpPr>
          <p:nvPr/>
        </p:nvSpPr>
        <p:spPr bwMode="auto">
          <a:xfrm>
            <a:off x="685800" y="2742747"/>
            <a:ext cx="188759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r>
              <a:rPr lang="en-US" altLang="zh-TW" sz="8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rebuchet MS" pitchFamily="34" charset="0"/>
              </a:rPr>
              <a:t>.</a:t>
            </a:r>
            <a:endParaRPr lang="en-US" altLang="zh-TW" sz="2000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29712" name="Line 83"/>
          <p:cNvSpPr>
            <a:spLocks noChangeShapeType="1"/>
          </p:cNvSpPr>
          <p:nvPr/>
        </p:nvSpPr>
        <p:spPr bwMode="auto">
          <a:xfrm>
            <a:off x="485798" y="2369685"/>
            <a:ext cx="24956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9713" name="Text Box 84"/>
          <p:cNvSpPr txBox="1">
            <a:spLocks noChangeArrowheads="1"/>
          </p:cNvSpPr>
          <p:nvPr/>
        </p:nvSpPr>
        <p:spPr bwMode="auto">
          <a:xfrm>
            <a:off x="1447800" y="3549257"/>
            <a:ext cx="466739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000" i="1" dirty="0">
                <a:solidFill>
                  <a:prstClr val="black"/>
                </a:solidFill>
                <a:latin typeface="Times New Roman" pitchFamily="18" charset="0"/>
              </a:rPr>
              <a:t>2R</a:t>
            </a:r>
          </a:p>
        </p:txBody>
      </p:sp>
      <p:sp>
        <p:nvSpPr>
          <p:cNvPr id="29715" name="Text Box 4"/>
          <p:cNvSpPr txBox="1">
            <a:spLocks noChangeArrowheads="1"/>
          </p:cNvSpPr>
          <p:nvPr/>
        </p:nvSpPr>
        <p:spPr bwMode="auto">
          <a:xfrm>
            <a:off x="358596" y="1143000"/>
            <a:ext cx="58898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TW" sz="2400" dirty="0">
                <a:solidFill>
                  <a:srgbClr val="0000FF"/>
                </a:solidFill>
                <a:latin typeface="Trebuchet MS" pitchFamily="34" charset="0"/>
              </a:rPr>
              <a:t>Uniformly-spaced ion crystal (spacing = </a:t>
            </a:r>
            <a:r>
              <a:rPr lang="en-US" altLang="zh-TW" sz="2400" i="1" dirty="0">
                <a:solidFill>
                  <a:srgbClr val="0000FF"/>
                </a:solidFill>
                <a:latin typeface="Times New Roman" pitchFamily="18" charset="0"/>
              </a:rPr>
              <a:t>s</a:t>
            </a:r>
            <a:r>
              <a:rPr lang="en-US" altLang="zh-TW" sz="2400" dirty="0">
                <a:solidFill>
                  <a:srgbClr val="0000FF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29709" name="TextBox 19"/>
          <p:cNvSpPr txBox="1">
            <a:spLocks noChangeArrowheads="1"/>
          </p:cNvSpPr>
          <p:nvPr/>
        </p:nvSpPr>
        <p:spPr bwMode="auto">
          <a:xfrm>
            <a:off x="7010400" y="2209800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2000" dirty="0" smtClean="0">
                <a:solidFill>
                  <a:srgbClr val="C00000"/>
                </a:solidFill>
                <a:latin typeface="Trebuchet MS" pitchFamily="34" charset="0"/>
              </a:rPr>
              <a:t>(</a:t>
            </a:r>
            <a:r>
              <a:rPr lang="en-US" altLang="zh-TW" sz="2000" dirty="0" err="1" smtClean="0">
                <a:solidFill>
                  <a:srgbClr val="C00000"/>
                </a:solidFill>
                <a:latin typeface="Trebuchet MS" pitchFamily="34" charset="0"/>
              </a:rPr>
              <a:t>quartic</a:t>
            </a:r>
            <a:r>
              <a:rPr lang="en-US" altLang="zh-TW" sz="2000" dirty="0" smtClean="0">
                <a:solidFill>
                  <a:srgbClr val="C00000"/>
                </a:solidFill>
                <a:latin typeface="Trebuchet MS" pitchFamily="34" charset="0"/>
              </a:rPr>
              <a:t>)</a:t>
            </a:r>
            <a:endParaRPr lang="en-US" altLang="zh-TW" sz="2000" dirty="0">
              <a:solidFill>
                <a:srgbClr val="C00000"/>
              </a:solidFill>
              <a:latin typeface="Trebuchet MS" pitchFamily="34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3733800" y="2895600"/>
            <a:ext cx="4648200" cy="1307136"/>
            <a:chOff x="4343400" y="4648200"/>
            <a:chExt cx="4648200" cy="1307136"/>
          </a:xfrm>
        </p:grpSpPr>
        <p:grpSp>
          <p:nvGrpSpPr>
            <p:cNvPr id="3" name="Group 28"/>
            <p:cNvGrpSpPr/>
            <p:nvPr/>
          </p:nvGrpSpPr>
          <p:grpSpPr>
            <a:xfrm>
              <a:off x="4343400" y="4648200"/>
              <a:ext cx="4648200" cy="1307136"/>
              <a:chOff x="4267200" y="5867400"/>
              <a:chExt cx="5257800" cy="1715616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67200" y="5867400"/>
                <a:ext cx="5257800" cy="12192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934200" y="7098268"/>
                <a:ext cx="609600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&gt;0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01000" y="708660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0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43600" y="70982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0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610600" y="7086600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&gt;0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81600" y="7098268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&gt;0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4572000" y="4648200"/>
              <a:ext cx="6096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324" y="4684646"/>
            <a:ext cx="1848104" cy="203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2419096" y="5429250"/>
            <a:ext cx="3810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876296" y="4819650"/>
            <a:ext cx="25908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76296" y="5734050"/>
            <a:ext cx="2590800" cy="83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20056" y="3473057"/>
            <a:ext cx="1676400" cy="1588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258" name="Object 4"/>
          <p:cNvGraphicFramePr>
            <a:graphicFrameLocks noChangeAspect="1"/>
          </p:cNvGraphicFramePr>
          <p:nvPr/>
        </p:nvGraphicFramePr>
        <p:xfrm>
          <a:off x="6172200" y="2209800"/>
          <a:ext cx="638175" cy="330200"/>
        </p:xfrm>
        <a:graphic>
          <a:graphicData uri="http://schemas.openxmlformats.org/presentationml/2006/ole">
            <p:oleObj spid="_x0000_s1440772" name="Equation" r:id="rId9" imgW="39348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066800" y="2209800"/>
            <a:ext cx="7086600" cy="3733800"/>
            <a:chOff x="5221263" y="4842456"/>
            <a:chExt cx="3922737" cy="2015544"/>
          </a:xfrm>
        </p:grpSpPr>
        <p:sp>
          <p:nvSpPr>
            <p:cNvPr id="3" name="Rectangle 18"/>
            <p:cNvSpPr>
              <a:spLocks noChangeArrowheads="1"/>
            </p:cNvSpPr>
            <p:nvPr/>
          </p:nvSpPr>
          <p:spPr bwMode="auto">
            <a:xfrm>
              <a:off x="5241701" y="4842456"/>
              <a:ext cx="3902299" cy="201554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zh-TW" altLang="en-US" sz="2000">
                <a:latin typeface="Trebuchet MS" pitchFamily="34" charset="0"/>
                <a:ea typeface="新細明體" pitchFamily="18" charset="-12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221263" y="6504090"/>
              <a:ext cx="3922737" cy="3364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j-lt"/>
                  <a:cs typeface="+mn-cs"/>
                </a:rPr>
                <a:t>G.-D. Lin, et al., quant-ph/0901.0579 (2009)</a:t>
              </a:r>
            </a:p>
          </p:txBody>
        </p:sp>
        <p:pic>
          <p:nvPicPr>
            <p:cNvPr id="5" name="Picture 147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64464" y="4889304"/>
              <a:ext cx="3588362" cy="1623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A quantum computer with 100 </a:t>
            </a:r>
            <a:r>
              <a:rPr lang="en-US" dirty="0" err="1" smtClean="0"/>
              <a:t>qubits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76800" y="6248400"/>
            <a:ext cx="388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G.-D. Lin et al.,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arXiv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0901.0579 (2009).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715962"/>
          </a:xfr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altLang="zh-TW" sz="3200" b="0" dirty="0" smtClean="0"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295400"/>
            <a:ext cx="8153400" cy="4953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chemeClr val="bg1"/>
              </a:buClr>
              <a:buBlip>
                <a:blip r:embed="rId3"/>
              </a:buBlip>
            </a:pPr>
            <a:r>
              <a:rPr lang="en-US" altLang="zh-TW" dirty="0" smtClean="0">
                <a:solidFill>
                  <a:schemeClr val="bg1"/>
                </a:solidFill>
              </a:rPr>
              <a:t>Trapped ion quantum simulator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Coupling ions with transverse normal modes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Engineer spin-spin interactions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endParaRPr lang="en-US" altLang="zh-TW" dirty="0" smtClean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Blip>
                <a:blip r:embed="rId3"/>
              </a:buBlip>
            </a:pPr>
            <a:endParaRPr lang="en-US" altLang="zh-TW" dirty="0" smtClean="0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  <a:buBlip>
                <a:blip r:embed="rId3"/>
              </a:buBlip>
            </a:pPr>
            <a:r>
              <a:rPr lang="en-US" altLang="zh-TW" dirty="0" smtClean="0">
                <a:solidFill>
                  <a:schemeClr val="bg1"/>
                </a:solidFill>
              </a:rPr>
              <a:t>Quantum simulator of a three-spin network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Phase diagram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Spin frustration 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Ground state entanglement</a:t>
            </a:r>
          </a:p>
          <a:p>
            <a:pPr lvl="1">
              <a:buClr>
                <a:schemeClr val="bg1"/>
              </a:buClr>
              <a:buBlip>
                <a:blip r:embed="rId3"/>
              </a:buBlip>
            </a:pPr>
            <a:endParaRPr lang="en-US" altLang="zh-TW" dirty="0" smtClean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Blip>
                <a:blip r:embed="rId3"/>
              </a:buBlip>
            </a:pPr>
            <a:endParaRPr lang="en-US" altLang="zh-TW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Blip>
                <a:blip r:embed="rId3"/>
              </a:buBlip>
            </a:pPr>
            <a:r>
              <a:rPr lang="en-US" altLang="zh-TW" dirty="0" smtClean="0">
                <a:solidFill>
                  <a:schemeClr val="bg1"/>
                </a:solidFill>
              </a:rPr>
              <a:t>Outlook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Scalable to larger number of spins</a:t>
            </a:r>
          </a:p>
          <a:p>
            <a:pPr lvl="1">
              <a:buClr>
                <a:schemeClr val="bg1"/>
              </a:buClr>
              <a:buFont typeface="Courier New" pitchFamily="49" charset="0"/>
              <a:buChar char="o"/>
            </a:pPr>
            <a:r>
              <a:rPr lang="en-US" altLang="zh-TW" dirty="0" smtClean="0">
                <a:solidFill>
                  <a:schemeClr val="bg1"/>
                </a:solidFill>
              </a:rPr>
              <a:t>XY </a:t>
            </a:r>
            <a:r>
              <a:rPr lang="en-US" altLang="zh-TW" dirty="0" smtClean="0">
                <a:solidFill>
                  <a:schemeClr val="bg1"/>
                </a:solidFill>
              </a:rPr>
              <a:t>or XXY </a:t>
            </a:r>
            <a:r>
              <a:rPr lang="en-US" altLang="zh-TW" dirty="0" smtClean="0">
                <a:solidFill>
                  <a:schemeClr val="bg1"/>
                </a:solidFill>
              </a:rPr>
              <a:t>model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38447CB-215E-45EE-BF4F-23BFA6D43B2D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effectLst>
            <a:outerShdw blurRad="127000" dist="254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</a:rPr>
              <a:t>Brief review of two-level systems I</a:t>
            </a:r>
            <a:endParaRPr lang="en-US" dirty="0">
              <a:effectLst>
                <a:outerShdw blurRad="127000" dist="50800" dir="270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762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Physicists like two-level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2192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Einstein: predicted stimulated emission which led to the invention of laser (</a:t>
            </a:r>
            <a:r>
              <a:rPr lang="en-US" dirty="0" smtClean="0">
                <a:solidFill>
                  <a:srgbClr val="0000FF"/>
                </a:solidFill>
              </a:rPr>
              <a:t>population control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3620869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Rabi oscillation: coherent control of two-level atom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state control, coherent control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04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4021693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849868"/>
            <a:ext cx="1534286" cy="21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群組 16"/>
          <p:cNvGrpSpPr>
            <a:grpSpLocks noChangeAspect="1"/>
          </p:cNvGrpSpPr>
          <p:nvPr/>
        </p:nvGrpSpPr>
        <p:grpSpPr>
          <a:xfrm>
            <a:off x="2133600" y="4343400"/>
            <a:ext cx="4867861" cy="2221649"/>
            <a:chOff x="1066800" y="3200400"/>
            <a:chExt cx="6381751" cy="2912575"/>
          </a:xfrm>
        </p:grpSpPr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66800" y="3217375"/>
              <a:ext cx="535412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804296" name="Object 8"/>
            <p:cNvGraphicFramePr>
              <a:graphicFrameLocks noChangeAspect="1"/>
            </p:cNvGraphicFramePr>
            <p:nvPr/>
          </p:nvGraphicFramePr>
          <p:xfrm>
            <a:off x="6096001" y="3200400"/>
            <a:ext cx="533400" cy="479425"/>
          </p:xfrm>
          <a:graphic>
            <a:graphicData uri="http://schemas.openxmlformats.org/presentationml/2006/ole">
              <p:oleObj spid="_x0000_s1804296" name="Equation" r:id="rId7" imgW="190440" imgH="253800" progId="Equation.DSMT4">
                <p:embed/>
              </p:oleObj>
            </a:graphicData>
          </a:graphic>
        </p:graphicFrame>
        <p:graphicFrame>
          <p:nvGraphicFramePr>
            <p:cNvPr id="1804297" name="Object 9"/>
            <p:cNvGraphicFramePr>
              <a:graphicFrameLocks noChangeAspect="1"/>
            </p:cNvGraphicFramePr>
            <p:nvPr/>
          </p:nvGraphicFramePr>
          <p:xfrm>
            <a:off x="6096001" y="5198575"/>
            <a:ext cx="604838" cy="457200"/>
          </p:xfrm>
          <a:graphic>
            <a:graphicData uri="http://schemas.openxmlformats.org/presentationml/2006/ole">
              <p:oleObj spid="_x0000_s1804297" name="Equation" r:id="rId8" imgW="215640" imgH="253800" progId="Equation.DSMT4">
                <p:embed/>
              </p:oleObj>
            </a:graphicData>
          </a:graphic>
        </p:graphicFrame>
        <p:graphicFrame>
          <p:nvGraphicFramePr>
            <p:cNvPr id="1804298" name="Object 10"/>
            <p:cNvGraphicFramePr>
              <a:graphicFrameLocks noChangeAspect="1"/>
            </p:cNvGraphicFramePr>
            <p:nvPr/>
          </p:nvGraphicFramePr>
          <p:xfrm>
            <a:off x="6096001" y="4215855"/>
            <a:ext cx="1352550" cy="457200"/>
          </p:xfrm>
          <a:graphic>
            <a:graphicData uri="http://schemas.openxmlformats.org/presentationml/2006/ole">
              <p:oleObj spid="_x0000_s1804298" name="Equation" r:id="rId9" imgW="482400" imgH="253800" progId="Equation.DSMT4">
                <p:embed/>
              </p:oleObj>
            </a:graphicData>
          </a:graphic>
        </p:graphicFrame>
        <p:cxnSp>
          <p:nvCxnSpPr>
            <p:cNvPr id="19" name="Straight Arrow Connector 18"/>
            <p:cNvCxnSpPr/>
            <p:nvPr/>
          </p:nvCxnSpPr>
          <p:spPr bwMode="auto">
            <a:xfrm>
              <a:off x="1981200" y="4436575"/>
              <a:ext cx="411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TextBox 23"/>
          <p:cNvSpPr txBox="1"/>
          <p:nvPr/>
        </p:nvSpPr>
        <p:spPr>
          <a:xfrm>
            <a:off x="7630286" y="2983468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A. Einstein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67650" y="6183868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I. Rabi</a:t>
            </a:r>
            <a:endParaRPr lang="en-US" dirty="0"/>
          </a:p>
        </p:txBody>
      </p:sp>
      <p:pic>
        <p:nvPicPr>
          <p:cNvPr id="180430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1981200"/>
            <a:ext cx="40195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rabi_flopping3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799" y="4572000"/>
            <a:ext cx="1709795" cy="1676400"/>
          </a:xfrm>
          <a:prstGeom prst="rect">
            <a:avLst/>
          </a:prstGeom>
        </p:spPr>
      </p:pic>
      <p:pic>
        <p:nvPicPr>
          <p:cNvPr id="29" name="Picture 41" descr="Bloch sphere til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4050" y="4572000"/>
            <a:ext cx="165174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0" y="632460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Bloch vector picture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effectLst>
            <a:outerShdw blurRad="127000" dist="254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</a:rPr>
              <a:t>Brief review of two-level systems II</a:t>
            </a:r>
            <a:endParaRPr lang="en-US" dirty="0">
              <a:effectLst>
                <a:outerShdw blurRad="127000" dist="50800" dir="270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838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Physicists also like to approximate a three-level system to a two-level system.</a:t>
            </a:r>
          </a:p>
        </p:txBody>
      </p:sp>
      <p:sp>
        <p:nvSpPr>
          <p:cNvPr id="7" name="Rectangle 1063"/>
          <p:cNvSpPr>
            <a:spLocks noChangeArrowheads="1"/>
          </p:cNvSpPr>
          <p:nvPr/>
        </p:nvSpPr>
        <p:spPr bwMode="auto">
          <a:xfrm>
            <a:off x="3200400" y="4343400"/>
            <a:ext cx="52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  <a:sym typeface="Symbol" pitchFamily="18" charset="2"/>
              </a:rPr>
              <a:t>|</a:t>
            </a:r>
          </a:p>
        </p:txBody>
      </p:sp>
      <p:sp>
        <p:nvSpPr>
          <p:cNvPr id="8" name="Line 1068"/>
          <p:cNvSpPr>
            <a:spLocks noChangeShapeType="1"/>
          </p:cNvSpPr>
          <p:nvPr/>
        </p:nvSpPr>
        <p:spPr bwMode="auto">
          <a:xfrm flipV="1">
            <a:off x="2286000" y="4570412"/>
            <a:ext cx="889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55"/>
          <p:cNvSpPr>
            <a:spLocks noChangeShapeType="1"/>
          </p:cNvSpPr>
          <p:nvPr/>
        </p:nvSpPr>
        <p:spPr bwMode="auto">
          <a:xfrm flipV="1">
            <a:off x="4137025" y="2971417"/>
            <a:ext cx="9699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56"/>
          <p:cNvSpPr>
            <a:spLocks/>
          </p:cNvSpPr>
          <p:nvPr/>
        </p:nvSpPr>
        <p:spPr bwMode="auto">
          <a:xfrm>
            <a:off x="1915891" y="4572000"/>
            <a:ext cx="141510" cy="865187"/>
          </a:xfrm>
          <a:prstGeom prst="leftBracket">
            <a:avLst>
              <a:gd name="adj" fmla="val 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z="4400">
              <a:ea typeface="Gulim" pitchFamily="34" charset="-127"/>
            </a:endParaRPr>
          </a:p>
        </p:txBody>
      </p:sp>
      <p:sp>
        <p:nvSpPr>
          <p:cNvPr id="11" name="Text Box 1061"/>
          <p:cNvSpPr txBox="1">
            <a:spLocks noChangeArrowheads="1"/>
          </p:cNvSpPr>
          <p:nvPr/>
        </p:nvSpPr>
        <p:spPr bwMode="auto">
          <a:xfrm>
            <a:off x="3962400" y="2438400"/>
            <a:ext cx="66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400" b="1" dirty="0">
                <a:solidFill>
                  <a:srgbClr val="000000"/>
                </a:solidFill>
                <a:ea typeface="MS PGothic" pitchFamily="34" charset="-128"/>
              </a:rPr>
              <a:t>P</a:t>
            </a:r>
            <a:r>
              <a:rPr lang="en-US" altLang="ko-KR" sz="2400" b="1" baseline="-25000" dirty="0">
                <a:solidFill>
                  <a:srgbClr val="000000"/>
                </a:solidFill>
                <a:ea typeface="MS PGothic" pitchFamily="34" charset="-128"/>
              </a:rPr>
              <a:t>1/2</a:t>
            </a:r>
            <a:endParaRPr lang="en-US" altLang="ko-KR" sz="24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2" name="Rectangle 1066"/>
          <p:cNvSpPr>
            <a:spLocks noChangeArrowheads="1"/>
          </p:cNvSpPr>
          <p:nvPr/>
        </p:nvSpPr>
        <p:spPr bwMode="auto">
          <a:xfrm>
            <a:off x="1143000" y="4572000"/>
            <a:ext cx="63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649788"/>
            <a:r>
              <a:rPr lang="en-US" altLang="ko-KR" sz="2400" b="1" dirty="0">
                <a:solidFill>
                  <a:srgbClr val="000000"/>
                </a:solidFill>
                <a:ea typeface="Gulim" pitchFamily="34" charset="-127"/>
              </a:rPr>
              <a:t>S</a:t>
            </a:r>
            <a:r>
              <a:rPr lang="en-US" altLang="ko-KR" sz="2400" b="1" baseline="-25000" dirty="0">
                <a:solidFill>
                  <a:srgbClr val="000000"/>
                </a:solidFill>
                <a:ea typeface="Gulim" pitchFamily="34" charset="-127"/>
              </a:rPr>
              <a:t>1/2</a:t>
            </a:r>
          </a:p>
        </p:txBody>
      </p:sp>
      <p:sp>
        <p:nvSpPr>
          <p:cNvPr id="13" name="Line 1069"/>
          <p:cNvSpPr>
            <a:spLocks noChangeShapeType="1"/>
          </p:cNvSpPr>
          <p:nvPr/>
        </p:nvSpPr>
        <p:spPr bwMode="auto">
          <a:xfrm>
            <a:off x="4200524" y="3346832"/>
            <a:ext cx="904875" cy="596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" name="Line 1451"/>
          <p:cNvSpPr>
            <a:spLocks noChangeShapeType="1"/>
          </p:cNvSpPr>
          <p:nvPr/>
        </p:nvSpPr>
        <p:spPr bwMode="auto">
          <a:xfrm>
            <a:off x="4038600" y="2950780"/>
            <a:ext cx="0" cy="4016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arrow" w="med" len="med"/>
            <a:tailEnd type="arrow" w="med" len="med"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graphicFrame>
        <p:nvGraphicFramePr>
          <p:cNvPr id="15" name="Object 1452"/>
          <p:cNvGraphicFramePr>
            <a:graphicFrameLocks noChangeAspect="1"/>
          </p:cNvGraphicFramePr>
          <p:nvPr/>
        </p:nvGraphicFramePr>
        <p:xfrm>
          <a:off x="2362200" y="2971800"/>
          <a:ext cx="1462088" cy="355600"/>
        </p:xfrm>
        <a:graphic>
          <a:graphicData uri="http://schemas.openxmlformats.org/presentationml/2006/ole">
            <p:oleObj spid="_x0000_s1806337" name="Equation" r:id="rId4" imgW="431640" imgH="139680" progId="Equation.DSMT4">
              <p:embed/>
            </p:oleObj>
          </a:graphicData>
        </a:graphic>
      </p:graphicFrame>
      <p:sp>
        <p:nvSpPr>
          <p:cNvPr id="16" name="Line 1052"/>
          <p:cNvSpPr>
            <a:spLocks noChangeShapeType="1"/>
          </p:cNvSpPr>
          <p:nvPr/>
        </p:nvSpPr>
        <p:spPr bwMode="auto">
          <a:xfrm flipV="1">
            <a:off x="4330700" y="5364162"/>
            <a:ext cx="862013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062"/>
          <p:cNvSpPr>
            <a:spLocks noChangeArrowheads="1"/>
          </p:cNvSpPr>
          <p:nvPr/>
        </p:nvSpPr>
        <p:spPr bwMode="auto">
          <a:xfrm>
            <a:off x="5257800" y="5181600"/>
            <a:ext cx="52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  <a:sym typeface="Symbol" pitchFamily="18" charset="2"/>
              </a:rPr>
              <a:t>|</a:t>
            </a:r>
          </a:p>
        </p:txBody>
      </p:sp>
      <p:sp>
        <p:nvSpPr>
          <p:cNvPr id="18" name="Line 1046"/>
          <p:cNvSpPr>
            <a:spLocks noChangeShapeType="1"/>
          </p:cNvSpPr>
          <p:nvPr/>
        </p:nvSpPr>
        <p:spPr bwMode="auto">
          <a:xfrm flipH="1">
            <a:off x="4743450" y="3344862"/>
            <a:ext cx="9525" cy="205105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1064"/>
          <p:cNvSpPr>
            <a:spLocks noChangeArrowheads="1"/>
          </p:cNvSpPr>
          <p:nvPr/>
        </p:nvSpPr>
        <p:spPr bwMode="auto">
          <a:xfrm>
            <a:off x="4667250" y="5295900"/>
            <a:ext cx="127000" cy="123825"/>
          </a:xfrm>
          <a:prstGeom prst="ellipse">
            <a:avLst/>
          </a:prstGeom>
          <a:solidFill>
            <a:srgbClr val="FFCC6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ko-KR" altLang="ko-KR" sz="240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aphicFrame>
        <p:nvGraphicFramePr>
          <p:cNvPr id="21" name="Object 49"/>
          <p:cNvGraphicFramePr>
            <a:graphicFrameLocks noChangeAspect="1"/>
          </p:cNvGraphicFramePr>
          <p:nvPr/>
        </p:nvGraphicFramePr>
        <p:xfrm>
          <a:off x="2743200" y="5053013"/>
          <a:ext cx="1257300" cy="684205"/>
        </p:xfrm>
        <a:graphic>
          <a:graphicData uri="http://schemas.openxmlformats.org/presentationml/2006/ole">
            <p:oleObj spid="_x0000_s1806338" name="Equation" r:id="rId5" imgW="723600" imgH="393480" progId="Equation.DSMT4">
              <p:embed/>
            </p:oleObj>
          </a:graphicData>
        </a:graphic>
      </p:graphicFrame>
      <p:sp>
        <p:nvSpPr>
          <p:cNvPr id="22" name="Line 1070"/>
          <p:cNvSpPr>
            <a:spLocks noChangeShapeType="1"/>
          </p:cNvSpPr>
          <p:nvPr/>
        </p:nvSpPr>
        <p:spPr bwMode="auto">
          <a:xfrm flipV="1">
            <a:off x="2743200" y="3352800"/>
            <a:ext cx="1981200" cy="1143000"/>
          </a:xfrm>
          <a:prstGeom prst="line">
            <a:avLst/>
          </a:prstGeom>
          <a:noFill/>
          <a:ln w="31750">
            <a:solidFill>
              <a:srgbClr val="0070C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Oval 1065"/>
          <p:cNvSpPr>
            <a:spLocks noChangeArrowheads="1"/>
          </p:cNvSpPr>
          <p:nvPr/>
        </p:nvSpPr>
        <p:spPr bwMode="auto">
          <a:xfrm>
            <a:off x="2667000" y="4457700"/>
            <a:ext cx="127000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ko-KR" altLang="ko-KR" sz="24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4" name="Line 1070"/>
          <p:cNvSpPr>
            <a:spLocks noChangeShapeType="1"/>
          </p:cNvSpPr>
          <p:nvPr/>
        </p:nvSpPr>
        <p:spPr bwMode="auto">
          <a:xfrm>
            <a:off x="2743200" y="4572000"/>
            <a:ext cx="1951010" cy="770636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 type="arrow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56"/>
          <p:cNvSpPr txBox="1"/>
          <p:nvPr/>
        </p:nvSpPr>
        <p:spPr>
          <a:xfrm>
            <a:off x="381000" y="510540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=12.6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685800" y="17526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E.g. Raman transition in a three-level atom (two-photon transition)</a:t>
            </a:r>
          </a:p>
        </p:txBody>
      </p:sp>
      <p:sp>
        <p:nvSpPr>
          <p:cNvPr id="27" name="TextBox 56"/>
          <p:cNvSpPr txBox="1"/>
          <p:nvPr/>
        </p:nvSpPr>
        <p:spPr>
          <a:xfrm>
            <a:off x="4800600" y="381000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dirty="0" smtClean="0">
                <a:solidFill>
                  <a:schemeClr val="bg1"/>
                </a:solidFill>
              </a:rPr>
              <a:t> ~ 370 nm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reeform 22"/>
          <p:cNvSpPr>
            <a:spLocks/>
          </p:cNvSpPr>
          <p:nvPr/>
        </p:nvSpPr>
        <p:spPr bwMode="auto">
          <a:xfrm>
            <a:off x="5181600" y="2971800"/>
            <a:ext cx="304800" cy="609600"/>
          </a:xfrm>
          <a:custGeom>
            <a:avLst/>
            <a:gdLst>
              <a:gd name="T0" fmla="*/ 0 w 696"/>
              <a:gd name="T1" fmla="*/ 0 h 1344"/>
              <a:gd name="T2" fmla="*/ 90 w 696"/>
              <a:gd name="T3" fmla="*/ 103 h 1344"/>
              <a:gd name="T4" fmla="*/ 90 w 696"/>
              <a:gd name="T5" fmla="*/ 258 h 1344"/>
              <a:gd name="T6" fmla="*/ 224 w 696"/>
              <a:gd name="T7" fmla="*/ 360 h 1344"/>
              <a:gd name="T8" fmla="*/ 224 w 696"/>
              <a:gd name="T9" fmla="*/ 567 h 1344"/>
              <a:gd name="T10" fmla="*/ 358 w 696"/>
              <a:gd name="T11" fmla="*/ 721 h 1344"/>
              <a:gd name="T12" fmla="*/ 358 w 696"/>
              <a:gd name="T13" fmla="*/ 927 h 1344"/>
              <a:gd name="T14" fmla="*/ 492 w 696"/>
              <a:gd name="T15" fmla="*/ 1081 h 1344"/>
              <a:gd name="T16" fmla="*/ 492 w 696"/>
              <a:gd name="T17" fmla="*/ 1287 h 1344"/>
              <a:gd name="T18" fmla="*/ 627 w 696"/>
              <a:gd name="T19" fmla="*/ 1339 h 1344"/>
              <a:gd name="T20" fmla="*/ 627 w 696"/>
              <a:gd name="T21" fmla="*/ 1442 h 13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6"/>
              <a:gd name="T34" fmla="*/ 0 h 1344"/>
              <a:gd name="T35" fmla="*/ 696 w 696"/>
              <a:gd name="T36" fmla="*/ 1344 h 13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6" h="1344">
                <a:moveTo>
                  <a:pt x="0" y="0"/>
                </a:moveTo>
                <a:cubicBezTo>
                  <a:pt x="40" y="28"/>
                  <a:pt x="80" y="56"/>
                  <a:pt x="96" y="96"/>
                </a:cubicBezTo>
                <a:cubicBezTo>
                  <a:pt x="112" y="136"/>
                  <a:pt x="72" y="200"/>
                  <a:pt x="96" y="240"/>
                </a:cubicBezTo>
                <a:cubicBezTo>
                  <a:pt x="120" y="280"/>
                  <a:pt x="216" y="288"/>
                  <a:pt x="240" y="336"/>
                </a:cubicBezTo>
                <a:cubicBezTo>
                  <a:pt x="264" y="384"/>
                  <a:pt x="216" y="472"/>
                  <a:pt x="240" y="528"/>
                </a:cubicBezTo>
                <a:cubicBezTo>
                  <a:pt x="264" y="584"/>
                  <a:pt x="360" y="616"/>
                  <a:pt x="384" y="672"/>
                </a:cubicBezTo>
                <a:cubicBezTo>
                  <a:pt x="408" y="728"/>
                  <a:pt x="360" y="808"/>
                  <a:pt x="384" y="864"/>
                </a:cubicBezTo>
                <a:cubicBezTo>
                  <a:pt x="408" y="920"/>
                  <a:pt x="504" y="952"/>
                  <a:pt x="528" y="1008"/>
                </a:cubicBezTo>
                <a:cubicBezTo>
                  <a:pt x="552" y="1064"/>
                  <a:pt x="504" y="1160"/>
                  <a:pt x="528" y="1200"/>
                </a:cubicBezTo>
                <a:cubicBezTo>
                  <a:pt x="552" y="1240"/>
                  <a:pt x="648" y="1224"/>
                  <a:pt x="672" y="1248"/>
                </a:cubicBezTo>
                <a:cubicBezTo>
                  <a:pt x="696" y="1272"/>
                  <a:pt x="672" y="1328"/>
                  <a:pt x="672" y="134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graphicFrame>
        <p:nvGraphicFramePr>
          <p:cNvPr id="1806339" name="Object 49"/>
          <p:cNvGraphicFramePr>
            <a:graphicFrameLocks noChangeAspect="1"/>
          </p:cNvGraphicFramePr>
          <p:nvPr/>
        </p:nvGraphicFramePr>
        <p:xfrm>
          <a:off x="5181600" y="2590800"/>
          <a:ext cx="1506275" cy="280987"/>
        </p:xfrm>
        <a:graphic>
          <a:graphicData uri="http://schemas.openxmlformats.org/presentationml/2006/ole">
            <p:oleObj spid="_x0000_s1806339" name="Equation" r:id="rId6" imgW="1091880" imgH="203040" progId="Equation.DSMT4">
              <p:embed/>
            </p:oleObj>
          </a:graphicData>
        </a:graphic>
      </p:graphicFrame>
      <p:graphicFrame>
        <p:nvGraphicFramePr>
          <p:cNvPr id="1806340" name="Object 49"/>
          <p:cNvGraphicFramePr>
            <a:graphicFrameLocks noChangeAspect="1"/>
          </p:cNvGraphicFramePr>
          <p:nvPr/>
        </p:nvGraphicFramePr>
        <p:xfrm>
          <a:off x="4841875" y="4283075"/>
          <a:ext cx="384175" cy="434975"/>
        </p:xfrm>
        <a:graphic>
          <a:graphicData uri="http://schemas.openxmlformats.org/presentationml/2006/ole">
            <p:oleObj spid="_x0000_s1806340" name="Equation" r:id="rId7" imgW="203040" imgH="228600" progId="Equation.DSMT4">
              <p:embed/>
            </p:oleObj>
          </a:graphicData>
        </a:graphic>
      </p:graphicFrame>
      <p:graphicFrame>
        <p:nvGraphicFramePr>
          <p:cNvPr id="1806341" name="Object 49"/>
          <p:cNvGraphicFramePr>
            <a:graphicFrameLocks noChangeAspect="1"/>
          </p:cNvGraphicFramePr>
          <p:nvPr/>
        </p:nvGraphicFramePr>
        <p:xfrm>
          <a:off x="3316288" y="3529013"/>
          <a:ext cx="385762" cy="379412"/>
        </p:xfrm>
        <a:graphic>
          <a:graphicData uri="http://schemas.openxmlformats.org/presentationml/2006/ole">
            <p:oleObj spid="_x0000_s1806341" name="Equation" r:id="rId8" imgW="203040" imgH="228600" progId="Equation.DSMT4">
              <p:embed/>
            </p:oleObj>
          </a:graphicData>
        </a:graphic>
      </p:graphicFrame>
      <p:graphicFrame>
        <p:nvGraphicFramePr>
          <p:cNvPr id="1806342" name="Object 49"/>
          <p:cNvGraphicFramePr>
            <a:graphicFrameLocks noChangeAspect="1"/>
          </p:cNvGraphicFramePr>
          <p:nvPr/>
        </p:nvGraphicFramePr>
        <p:xfrm>
          <a:off x="6634163" y="3733800"/>
          <a:ext cx="1638300" cy="762000"/>
        </p:xfrm>
        <a:graphic>
          <a:graphicData uri="http://schemas.openxmlformats.org/presentationml/2006/ole">
            <p:oleObj spid="_x0000_s1806342" name="Equation" r:id="rId9" imgW="901440" imgH="419040" progId="Equation.DSMT4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096000" y="31242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Spontaneous emission rate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due to off-resonance excitation</a:t>
            </a:r>
          </a:p>
        </p:txBody>
      </p:sp>
      <p:graphicFrame>
        <p:nvGraphicFramePr>
          <p:cNvPr id="1806343" name="Object 7"/>
          <p:cNvGraphicFramePr>
            <a:graphicFrameLocks noChangeAspect="1"/>
          </p:cNvGraphicFramePr>
          <p:nvPr/>
        </p:nvGraphicFramePr>
        <p:xfrm>
          <a:off x="6438900" y="5105400"/>
          <a:ext cx="1889125" cy="919163"/>
        </p:xfrm>
        <a:graphic>
          <a:graphicData uri="http://schemas.openxmlformats.org/presentationml/2006/ole">
            <p:oleObj spid="_x0000_s1806343" name="Equation" r:id="rId10" imgW="939600" imgH="457200" progId="Equation.DSMT4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172200" y="47244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want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0077" name="Object 13"/>
          <p:cNvGraphicFramePr>
            <a:graphicFrameLocks noChangeAspect="1"/>
          </p:cNvGraphicFramePr>
          <p:nvPr/>
        </p:nvGraphicFramePr>
        <p:xfrm>
          <a:off x="838200" y="2345430"/>
          <a:ext cx="1828800" cy="717473"/>
        </p:xfrm>
        <a:graphic>
          <a:graphicData uri="http://schemas.openxmlformats.org/presentationml/2006/ole">
            <p:oleObj spid="_x0000_s2174978" name="方程式" r:id="rId3" imgW="863280" imgH="457200" progId="Equation.3">
              <p:embed/>
            </p:oleObj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0" y="76200"/>
            <a:ext cx="9144000" cy="792162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Qubit</a:t>
            </a:r>
            <a:r>
              <a:rPr kumimoji="0" lang="en-US" sz="3200" b="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/spin: building block for QC/QS</a:t>
            </a:r>
            <a:endParaRPr kumimoji="0" lang="en-US" sz="3200" b="0" i="0" u="none" strike="noStrike" kern="1200" cap="none" spc="0" normalizeH="0" baseline="0" noProof="0" dirty="0">
              <a:ln w="6350">
                <a:noFill/>
              </a:ln>
              <a:solidFill>
                <a:schemeClr val="bg1"/>
              </a:solidFill>
              <a:effectLst>
                <a:outerShdw blurRad="127000" dist="50800" dir="2700000" algn="tl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20298" name="Object 10"/>
          <p:cNvGraphicFramePr>
            <a:graphicFrameLocks noChangeAspect="1"/>
          </p:cNvGraphicFramePr>
          <p:nvPr/>
        </p:nvGraphicFramePr>
        <p:xfrm>
          <a:off x="2921000" y="2345430"/>
          <a:ext cx="1651000" cy="721620"/>
        </p:xfrm>
        <a:graphic>
          <a:graphicData uri="http://schemas.openxmlformats.org/presentationml/2006/ole">
            <p:oleObj spid="_x0000_s2174979" name="方程式" r:id="rId4" imgW="774360" imgH="457200" progId="Equation.3">
              <p:embed/>
            </p:oleObj>
          </a:graphicData>
        </a:graphic>
      </p:graphicFrame>
      <p:graphicFrame>
        <p:nvGraphicFramePr>
          <p:cNvPr id="1420299" name="Object 11"/>
          <p:cNvGraphicFramePr>
            <a:graphicFrameLocks noChangeAspect="1"/>
          </p:cNvGraphicFramePr>
          <p:nvPr/>
        </p:nvGraphicFramePr>
        <p:xfrm>
          <a:off x="4902200" y="2345430"/>
          <a:ext cx="1803400" cy="707509"/>
        </p:xfrm>
        <a:graphic>
          <a:graphicData uri="http://schemas.openxmlformats.org/presentationml/2006/ole">
            <p:oleObj spid="_x0000_s2174980" name="方程式" r:id="rId5" imgW="863280" imgH="457200" progId="Equation.3">
              <p:embed/>
            </p:oleObj>
          </a:graphicData>
        </a:graphic>
      </p:graphicFrame>
      <p:graphicFrame>
        <p:nvGraphicFramePr>
          <p:cNvPr id="1420300" name="Object 12"/>
          <p:cNvGraphicFramePr>
            <a:graphicFrameLocks noChangeAspect="1"/>
          </p:cNvGraphicFramePr>
          <p:nvPr/>
        </p:nvGraphicFramePr>
        <p:xfrm>
          <a:off x="762000" y="3371850"/>
          <a:ext cx="3154363" cy="609600"/>
        </p:xfrm>
        <a:graphic>
          <a:graphicData uri="http://schemas.openxmlformats.org/presentationml/2006/ole">
            <p:oleObj spid="_x0000_s2174981" name="Equation" r:id="rId6" imgW="1384200" imgH="457200" progId="Equation.DSMT4">
              <p:embed/>
            </p:oleObj>
          </a:graphicData>
        </a:graphic>
      </p:graphicFrame>
      <p:graphicFrame>
        <p:nvGraphicFramePr>
          <p:cNvPr id="1420318" name="Object 30"/>
          <p:cNvGraphicFramePr>
            <a:graphicFrameLocks noChangeAspect="1"/>
          </p:cNvGraphicFramePr>
          <p:nvPr/>
        </p:nvGraphicFramePr>
        <p:xfrm>
          <a:off x="927100" y="4286250"/>
          <a:ext cx="1668462" cy="438150"/>
        </p:xfrm>
        <a:graphic>
          <a:graphicData uri="http://schemas.openxmlformats.org/presentationml/2006/ole">
            <p:oleObj spid="_x0000_s2174982" name="Equation" r:id="rId7" imgW="787320" imgH="279360" progId="Equation.DSMT4">
              <p:embed/>
            </p:oleObj>
          </a:graphicData>
        </a:graphic>
      </p:graphicFrame>
      <p:graphicFrame>
        <p:nvGraphicFramePr>
          <p:cNvPr id="1420319" name="Object 31"/>
          <p:cNvGraphicFramePr>
            <a:graphicFrameLocks noChangeAspect="1"/>
          </p:cNvGraphicFramePr>
          <p:nvPr/>
        </p:nvGraphicFramePr>
        <p:xfrm>
          <a:off x="3074987" y="4286250"/>
          <a:ext cx="1801813" cy="396875"/>
        </p:xfrm>
        <a:graphic>
          <a:graphicData uri="http://schemas.openxmlformats.org/presentationml/2006/ole">
            <p:oleObj spid="_x0000_s2174983" name="Equation" r:id="rId8" imgW="850680" imgH="253800" progId="Equation.DSMT4">
              <p:embed/>
            </p:oleObj>
          </a:graphicData>
        </a:graphic>
      </p:graphicFrame>
      <p:graphicFrame>
        <p:nvGraphicFramePr>
          <p:cNvPr id="1420320" name="Object 32"/>
          <p:cNvGraphicFramePr>
            <a:graphicFrameLocks noChangeAspect="1"/>
          </p:cNvGraphicFramePr>
          <p:nvPr/>
        </p:nvGraphicFramePr>
        <p:xfrm>
          <a:off x="914400" y="5943600"/>
          <a:ext cx="2232025" cy="436563"/>
        </p:xfrm>
        <a:graphic>
          <a:graphicData uri="http://schemas.openxmlformats.org/presentationml/2006/ole">
            <p:oleObj spid="_x0000_s2174984" name="Equation" r:id="rId9" imgW="1054080" imgH="279360" progId="Equation.DSMT4">
              <p:embed/>
            </p:oleObj>
          </a:graphicData>
        </a:graphic>
      </p:graphicFrame>
      <p:graphicFrame>
        <p:nvGraphicFramePr>
          <p:cNvPr id="1420321" name="Object 33"/>
          <p:cNvGraphicFramePr>
            <a:graphicFrameLocks noChangeAspect="1"/>
          </p:cNvGraphicFramePr>
          <p:nvPr/>
        </p:nvGraphicFramePr>
        <p:xfrm>
          <a:off x="898086" y="4960938"/>
          <a:ext cx="4387850" cy="677862"/>
        </p:xfrm>
        <a:graphic>
          <a:graphicData uri="http://schemas.openxmlformats.org/presentationml/2006/ole">
            <p:oleObj spid="_x0000_s2174985" name="Equation" r:id="rId10" imgW="2070000" imgH="431640" progId="Equation.DSMT4">
              <p:embed/>
            </p:oleObj>
          </a:graphicData>
        </a:graphic>
      </p:graphicFrame>
      <p:pic>
        <p:nvPicPr>
          <p:cNvPr id="61" name="Picture 41" descr="Bloch sphere til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3429000"/>
            <a:ext cx="2133600" cy="216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0322" name="Object 34"/>
          <p:cNvGraphicFramePr>
            <a:graphicFrameLocks noChangeAspect="1"/>
          </p:cNvGraphicFramePr>
          <p:nvPr/>
        </p:nvGraphicFramePr>
        <p:xfrm>
          <a:off x="7135813" y="5638800"/>
          <a:ext cx="484187" cy="438150"/>
        </p:xfrm>
        <a:graphic>
          <a:graphicData uri="http://schemas.openxmlformats.org/presentationml/2006/ole">
            <p:oleObj spid="_x0000_s2174986" name="Equation" r:id="rId12" imgW="228600" imgH="279360" progId="Equation.DSMT4">
              <p:embed/>
            </p:oleObj>
          </a:graphicData>
        </a:graphic>
      </p:graphicFrame>
      <p:graphicFrame>
        <p:nvGraphicFramePr>
          <p:cNvPr id="1420323" name="Object 35"/>
          <p:cNvGraphicFramePr>
            <a:graphicFrameLocks noChangeAspect="1"/>
          </p:cNvGraphicFramePr>
          <p:nvPr/>
        </p:nvGraphicFramePr>
        <p:xfrm>
          <a:off x="7391400" y="3429000"/>
          <a:ext cx="484188" cy="438150"/>
        </p:xfrm>
        <a:graphic>
          <a:graphicData uri="http://schemas.openxmlformats.org/presentationml/2006/ole">
            <p:oleObj spid="_x0000_s2174987" name="Equation" r:id="rId13" imgW="228600" imgH="279360" progId="Equation.DSMT4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81000" y="990600"/>
            <a:ext cx="836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Qubit</a:t>
            </a:r>
            <a:r>
              <a:rPr lang="en-US" sz="2400" dirty="0" smtClean="0">
                <a:solidFill>
                  <a:srgbClr val="0000FF"/>
                </a:solidFill>
              </a:rPr>
              <a:t>: a quantum two-level system, e.g., a spin-1/2 particle.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897" y="1447800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We mix-use the terms above.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/>
          <p:nvPr/>
        </p:nvGrpSpPr>
        <p:grpSpPr>
          <a:xfrm>
            <a:off x="555924" y="2514600"/>
            <a:ext cx="1846263" cy="2076450"/>
            <a:chOff x="990600" y="1809750"/>
            <a:chExt cx="1846263" cy="2076450"/>
          </a:xfrm>
        </p:grpSpPr>
        <p:sp>
          <p:nvSpPr>
            <p:cNvPr id="54316" name="Rectangle 2"/>
            <p:cNvSpPr>
              <a:spLocks noChangeAspect="1" noChangeArrowheads="1"/>
            </p:cNvSpPr>
            <p:nvPr/>
          </p:nvSpPr>
          <p:spPr bwMode="auto">
            <a:xfrm>
              <a:off x="1687513" y="1809750"/>
              <a:ext cx="523875" cy="539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582600" prstMaterial="legacyWirefram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17" name="Rectangle 3"/>
            <p:cNvSpPr>
              <a:spLocks noChangeAspect="1" noChangeArrowheads="1"/>
            </p:cNvSpPr>
            <p:nvPr/>
          </p:nvSpPr>
          <p:spPr bwMode="auto">
            <a:xfrm>
              <a:off x="990600" y="3346450"/>
              <a:ext cx="523875" cy="5397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18" name="Rectangle 4"/>
            <p:cNvSpPr>
              <a:spLocks noChangeAspect="1" noChangeArrowheads="1"/>
            </p:cNvSpPr>
            <p:nvPr/>
          </p:nvSpPr>
          <p:spPr bwMode="auto">
            <a:xfrm>
              <a:off x="2312988" y="3167063"/>
              <a:ext cx="523875" cy="5397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19" name="Line 5"/>
            <p:cNvSpPr>
              <a:spLocks noChangeShapeType="1"/>
            </p:cNvSpPr>
            <p:nvPr/>
          </p:nvSpPr>
          <p:spPr bwMode="auto">
            <a:xfrm flipH="1">
              <a:off x="1422400" y="2473325"/>
              <a:ext cx="419100" cy="6302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Line 6"/>
            <p:cNvSpPr>
              <a:spLocks noChangeShapeType="1"/>
            </p:cNvSpPr>
            <p:nvPr/>
          </p:nvSpPr>
          <p:spPr bwMode="auto">
            <a:xfrm>
              <a:off x="2078038" y="2451100"/>
              <a:ext cx="384175" cy="6524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Text Box 7"/>
            <p:cNvSpPr txBox="1">
              <a:spLocks noChangeArrowheads="1"/>
            </p:cNvSpPr>
            <p:nvPr/>
          </p:nvSpPr>
          <p:spPr bwMode="auto">
            <a:xfrm>
              <a:off x="1774825" y="2609850"/>
              <a:ext cx="500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TW" sz="240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or</a:t>
              </a:r>
            </a:p>
          </p:txBody>
        </p:sp>
      </p:grpSp>
      <p:sp>
        <p:nvSpPr>
          <p:cNvPr id="54275" name="Text Box 20"/>
          <p:cNvSpPr txBox="1">
            <a:spLocks noChangeArrowheads="1"/>
          </p:cNvSpPr>
          <p:nvPr/>
        </p:nvSpPr>
        <p:spPr bwMode="auto">
          <a:xfrm>
            <a:off x="685800" y="91916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>
                <a:solidFill>
                  <a:srgbClr val="0000FF"/>
                </a:solidFill>
                <a:latin typeface="Verdana" pitchFamily="34" charset="0"/>
                <a:ea typeface="新細明體" pitchFamily="18" charset="-120"/>
              </a:rPr>
              <a:t>“</a:t>
            </a:r>
            <a:r>
              <a:rPr lang="en-US" altLang="zh-TW" sz="2400">
                <a:solidFill>
                  <a:srgbClr val="0000FF"/>
                </a:solidFill>
                <a:latin typeface="Verdana" pitchFamily="34" charset="0"/>
                <a:ea typeface="新細明體" pitchFamily="18" charset="-120"/>
              </a:rPr>
              <a:t>superposition”</a:t>
            </a:r>
          </a:p>
        </p:txBody>
      </p:sp>
      <p:grpSp>
        <p:nvGrpSpPr>
          <p:cNvPr id="3" name="Group 50"/>
          <p:cNvGrpSpPr/>
          <p:nvPr/>
        </p:nvGrpSpPr>
        <p:grpSpPr>
          <a:xfrm>
            <a:off x="4573456" y="2498725"/>
            <a:ext cx="3762376" cy="3368675"/>
            <a:chOff x="4495800" y="1812925"/>
            <a:chExt cx="3762376" cy="3368675"/>
          </a:xfrm>
        </p:grpSpPr>
        <p:sp>
          <p:nvSpPr>
            <p:cNvPr id="54301" name="Rectangle 8"/>
            <p:cNvSpPr>
              <a:spLocks noChangeAspect="1" noChangeArrowheads="1"/>
            </p:cNvSpPr>
            <p:nvPr/>
          </p:nvSpPr>
          <p:spPr bwMode="auto">
            <a:xfrm>
              <a:off x="7751763" y="3221038"/>
              <a:ext cx="506413" cy="525463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02" name="Rectangle 9"/>
            <p:cNvSpPr>
              <a:spLocks noChangeAspect="1" noChangeArrowheads="1"/>
            </p:cNvSpPr>
            <p:nvPr/>
          </p:nvSpPr>
          <p:spPr bwMode="auto">
            <a:xfrm>
              <a:off x="5183188" y="3367088"/>
              <a:ext cx="506413" cy="523875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03" name="Rectangle 10"/>
            <p:cNvSpPr>
              <a:spLocks noChangeAspect="1" noChangeArrowheads="1"/>
            </p:cNvSpPr>
            <p:nvPr/>
          </p:nvSpPr>
          <p:spPr bwMode="auto">
            <a:xfrm>
              <a:off x="5808663" y="3363913"/>
              <a:ext cx="508000" cy="525463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04" name="Rectangle 11"/>
            <p:cNvSpPr>
              <a:spLocks noChangeAspect="1" noChangeArrowheads="1"/>
            </p:cNvSpPr>
            <p:nvPr/>
          </p:nvSpPr>
          <p:spPr bwMode="auto">
            <a:xfrm>
              <a:off x="7143750" y="3217863"/>
              <a:ext cx="506413" cy="523875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l"/>
            </a:scene3d>
            <a:sp3d extrusionH="5826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54305" name="Line 12"/>
            <p:cNvSpPr>
              <a:spLocks noChangeShapeType="1"/>
            </p:cNvSpPr>
            <p:nvPr/>
          </p:nvSpPr>
          <p:spPr bwMode="auto">
            <a:xfrm flipH="1">
              <a:off x="5929313" y="2505075"/>
              <a:ext cx="679450" cy="5810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306" name="Line 13"/>
            <p:cNvSpPr>
              <a:spLocks noChangeShapeType="1"/>
            </p:cNvSpPr>
            <p:nvPr/>
          </p:nvSpPr>
          <p:spPr bwMode="auto">
            <a:xfrm>
              <a:off x="6837363" y="2482850"/>
              <a:ext cx="777875" cy="65881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307" name="Text Box 14"/>
            <p:cNvSpPr txBox="1">
              <a:spLocks noChangeArrowheads="1"/>
            </p:cNvSpPr>
            <p:nvPr/>
          </p:nvSpPr>
          <p:spPr bwMode="auto">
            <a:xfrm>
              <a:off x="6543675" y="2638425"/>
              <a:ext cx="500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TW" sz="2400">
                  <a:solidFill>
                    <a:schemeClr val="bg1"/>
                  </a:solidFill>
                  <a:latin typeface="Verdana" pitchFamily="34" charset="0"/>
                  <a:ea typeface="新細明體" pitchFamily="18" charset="-120"/>
                </a:rPr>
                <a:t>or</a:t>
              </a: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4495800" y="4654550"/>
              <a:ext cx="2319338" cy="527050"/>
              <a:chOff x="2535" y="3497"/>
              <a:chExt cx="1767" cy="388"/>
            </a:xfrm>
          </p:grpSpPr>
          <p:sp>
            <p:nvSpPr>
              <p:cNvPr id="5431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2535" y="3499"/>
                <a:ext cx="386" cy="386"/>
              </a:xfrm>
              <a:prstGeom prst="rect">
                <a:avLst/>
              </a:prstGeom>
              <a:solidFill>
                <a:srgbClr val="FF66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582600" prstMaterial="legacyMatte">
                <a:bevelT w="13500" h="13500" prst="angle"/>
                <a:bevelB w="13500" h="13500" prst="angle"/>
                <a:extrusionClr>
                  <a:srgbClr val="FF993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54315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916" y="3497"/>
                <a:ext cx="386" cy="386"/>
              </a:xfrm>
              <a:prstGeom prst="rect">
                <a:avLst/>
              </a:prstGeom>
              <a:solidFill>
                <a:srgbClr val="FF66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582600" prstMaterial="legacyMatte">
                <a:bevelT w="13500" h="13500" prst="angle"/>
                <a:bevelB w="13500" h="13500" prst="angle"/>
                <a:extrusionClr>
                  <a:srgbClr val="FF9933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</p:grpSp>
        <p:sp>
          <p:nvSpPr>
            <p:cNvPr id="54309" name="Line 18"/>
            <p:cNvSpPr>
              <a:spLocks noChangeShapeType="1"/>
            </p:cNvSpPr>
            <p:nvPr/>
          </p:nvSpPr>
          <p:spPr bwMode="auto">
            <a:xfrm flipH="1">
              <a:off x="5003800" y="3927475"/>
              <a:ext cx="393700" cy="51117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Line 19"/>
            <p:cNvSpPr>
              <a:spLocks noChangeShapeType="1"/>
            </p:cNvSpPr>
            <p:nvPr/>
          </p:nvSpPr>
          <p:spPr bwMode="auto">
            <a:xfrm>
              <a:off x="6099175" y="3927475"/>
              <a:ext cx="393700" cy="51117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6116638" y="1812925"/>
              <a:ext cx="1125538" cy="525463"/>
              <a:chOff x="3770" y="1407"/>
              <a:chExt cx="858" cy="386"/>
            </a:xfrm>
          </p:grpSpPr>
          <p:sp>
            <p:nvSpPr>
              <p:cNvPr id="5431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70" y="1407"/>
                <a:ext cx="386" cy="3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582600" prstMaterial="legacyWirefram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  <p:sp>
            <p:nvSpPr>
              <p:cNvPr id="5431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242" y="1407"/>
                <a:ext cx="386" cy="3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582600" prstMaterial="legacyWirefram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TW" altLang="en-US">
                  <a:ea typeface="新細明體" pitchFamily="18" charset="-120"/>
                </a:endParaRPr>
              </a:p>
            </p:txBody>
          </p:sp>
        </p:grpSp>
      </p:grpSp>
      <p:sp>
        <p:nvSpPr>
          <p:cNvPr id="54277" name="Text Box 24"/>
          <p:cNvSpPr txBox="1">
            <a:spLocks noChangeArrowheads="1"/>
          </p:cNvSpPr>
          <p:nvPr/>
        </p:nvSpPr>
        <p:spPr bwMode="auto">
          <a:xfrm>
            <a:off x="4495800" y="914400"/>
            <a:ext cx="414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rgbClr val="0000FF"/>
                </a:solidFill>
                <a:latin typeface="Verdana" pitchFamily="34" charset="0"/>
                <a:ea typeface="新細明體" pitchFamily="18" charset="-120"/>
              </a:rPr>
              <a:t>“</a:t>
            </a:r>
            <a:r>
              <a:rPr lang="en-US" altLang="zh-TW" sz="2400" dirty="0">
                <a:solidFill>
                  <a:srgbClr val="0000FF"/>
                </a:solidFill>
                <a:latin typeface="Verdana" pitchFamily="34" charset="0"/>
                <a:ea typeface="新細明體" pitchFamily="18" charset="-120"/>
              </a:rPr>
              <a:t>entangled superposition”</a:t>
            </a:r>
          </a:p>
        </p:txBody>
      </p:sp>
      <p:sp>
        <p:nvSpPr>
          <p:cNvPr id="54278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1596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What is special about </a:t>
            </a:r>
            <a:r>
              <a:rPr lang="en-US" altLang="zh-TW" dirty="0" err="1" smtClean="0"/>
              <a:t>qubits</a:t>
            </a:r>
            <a:r>
              <a:rPr lang="en-US" altLang="zh-TW" dirty="0" smtClean="0"/>
              <a:t>?</a:t>
            </a:r>
          </a:p>
        </p:txBody>
      </p:sp>
      <p:sp>
        <p:nvSpPr>
          <p:cNvPr id="54279" name="Text Box 26"/>
          <p:cNvSpPr txBox="1">
            <a:spLocks noChangeArrowheads="1"/>
          </p:cNvSpPr>
          <p:nvPr/>
        </p:nvSpPr>
        <p:spPr bwMode="auto">
          <a:xfrm>
            <a:off x="457200" y="5105400"/>
            <a:ext cx="2855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TW" sz="2400" baseline="-25000" dirty="0" smtClean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This </a:t>
            </a:r>
            <a:r>
              <a:rPr lang="en-US" altLang="zh-TW" sz="2400" baseline="-25000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is only an </a:t>
            </a:r>
            <a:r>
              <a:rPr lang="en-US" altLang="zh-TW" sz="2400" baseline="-25000" dirty="0" smtClean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analogue, not the real physics.</a:t>
            </a:r>
          </a:p>
        </p:txBody>
      </p:sp>
      <p:sp>
        <p:nvSpPr>
          <p:cNvPr id="54280" name="Rectangle 27"/>
          <p:cNvSpPr>
            <a:spLocks noChangeArrowheads="1"/>
          </p:cNvSpPr>
          <p:nvPr/>
        </p:nvSpPr>
        <p:spPr bwMode="auto">
          <a:xfrm>
            <a:off x="1066800" y="15240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 err="1" smtClean="0">
                <a:solidFill>
                  <a:schemeClr val="bg1"/>
                </a:solidFill>
                <a:ea typeface="新細明體" pitchFamily="18" charset="-120"/>
              </a:rPr>
              <a:t>qubit</a:t>
            </a:r>
            <a:r>
              <a:rPr lang="en-US" altLang="zh-TW" dirty="0">
                <a:solidFill>
                  <a:schemeClr val="bg1"/>
                </a:solidFill>
                <a:ea typeface="新細明體" pitchFamily="18" charset="-120"/>
              </a:rPr>
              <a:t>:  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</a:rPr>
              <a:t>|0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  +  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b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</a:rPr>
              <a:t>|1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00600" y="6550223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Fred Alan Wolf, “Taking the Quantum Leap.”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5206998" y="1462314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  <a:ea typeface="新細明體" pitchFamily="18" charset="-120"/>
              </a:rPr>
              <a:t>Two </a:t>
            </a:r>
            <a:r>
              <a:rPr lang="en-US" altLang="zh-TW" dirty="0" err="1" smtClean="0">
                <a:solidFill>
                  <a:schemeClr val="bg1"/>
                </a:solidFill>
                <a:ea typeface="新細明體" pitchFamily="18" charset="-120"/>
              </a:rPr>
              <a:t>qubits</a:t>
            </a:r>
            <a:r>
              <a:rPr lang="en-US" altLang="zh-TW" dirty="0" smtClean="0">
                <a:solidFill>
                  <a:schemeClr val="bg1"/>
                </a:solidFill>
                <a:ea typeface="新細明體" pitchFamily="18" charset="-120"/>
              </a:rPr>
              <a:t>:  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</a:rPr>
              <a:t>|00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  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+  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b</a:t>
            </a:r>
            <a:r>
              <a:rPr lang="en-US" altLang="zh-TW" dirty="0" smtClean="0">
                <a:solidFill>
                  <a:srgbClr val="FF0000"/>
                </a:solidFill>
                <a:ea typeface="新細明體" pitchFamily="18" charset="-120"/>
              </a:rPr>
              <a:t>|11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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37124" y="3962400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measurement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16656" y="524192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correlation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80"/>
          <p:cNvSpPr>
            <a:spLocks noChangeArrowheads="1"/>
          </p:cNvSpPr>
          <p:nvPr/>
        </p:nvSpPr>
        <p:spPr bwMode="auto">
          <a:xfrm>
            <a:off x="533400" y="1188184"/>
            <a:ext cx="438694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37050"/>
            <a:r>
              <a:rPr lang="en-US" sz="2000" dirty="0" smtClean="0">
                <a:solidFill>
                  <a:srgbClr val="000000"/>
                </a:solidFill>
              </a:rPr>
              <a:t>Smooth </a:t>
            </a:r>
            <a:r>
              <a:rPr lang="en-US" sz="2000" dirty="0">
                <a:solidFill>
                  <a:srgbClr val="000000"/>
                </a:solidFill>
              </a:rPr>
              <a:t>variations in the </a:t>
            </a:r>
            <a:r>
              <a:rPr lang="en-US" sz="2000" dirty="0" smtClean="0">
                <a:solidFill>
                  <a:srgbClr val="000000"/>
                </a:solidFill>
              </a:rPr>
              <a:t>non-thermal parameters, like pressure or magnetic field in the Hamiltonian result </a:t>
            </a:r>
            <a:r>
              <a:rPr lang="en-US" sz="2000" dirty="0">
                <a:solidFill>
                  <a:srgbClr val="000000"/>
                </a:solidFill>
              </a:rPr>
              <a:t>in sharp boundaries between different </a:t>
            </a:r>
            <a:r>
              <a:rPr lang="en-US" sz="2000" dirty="0" smtClean="0">
                <a:solidFill>
                  <a:srgbClr val="000000"/>
                </a:solidFill>
              </a:rPr>
              <a:t>phases </a:t>
            </a:r>
            <a:r>
              <a:rPr lang="en-US" sz="2000" dirty="0">
                <a:solidFill>
                  <a:srgbClr val="0000FF"/>
                </a:solidFill>
              </a:rPr>
              <a:t>near T=0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81000" y="228600"/>
            <a:ext cx="8229600" cy="715962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50800" dir="270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Quantum Phase Transition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400" y="30390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Uncertainty principle </a:t>
            </a:r>
            <a:r>
              <a:rPr lang="en-US" dirty="0" smtClean="0">
                <a:solidFill>
                  <a:schemeClr val="bg1"/>
                </a:solidFill>
              </a:rPr>
              <a:t>prevents atoms from staying statically at lattice sites at </a:t>
            </a:r>
            <a:r>
              <a:rPr lang="en-US" dirty="0" smtClean="0">
                <a:solidFill>
                  <a:srgbClr val="0000FF"/>
                </a:solidFill>
              </a:rPr>
              <a:t>T=0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3400" y="410587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Competition between </a:t>
            </a:r>
            <a:r>
              <a:rPr lang="en-US" dirty="0" smtClean="0">
                <a:solidFill>
                  <a:srgbClr val="0000FF"/>
                </a:solidFill>
              </a:rPr>
              <a:t>non-commutable operators</a:t>
            </a:r>
            <a:r>
              <a:rPr lang="en-US" dirty="0" smtClean="0">
                <a:solidFill>
                  <a:schemeClr val="bg1"/>
                </a:solidFill>
              </a:rPr>
              <a:t> can lead to different quantum phases.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058" y="5181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 fluctuation </a:t>
            </a:r>
            <a:r>
              <a:rPr lang="en-US" dirty="0" smtClean="0">
                <a:solidFill>
                  <a:schemeClr val="bg1"/>
                </a:solidFill>
              </a:rPr>
              <a:t>induces transitions between quantum phases.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6019800" y="1243013"/>
          <a:ext cx="1733548" cy="433387"/>
        </p:xfrm>
        <a:graphic>
          <a:graphicData uri="http://schemas.openxmlformats.org/presentationml/2006/ole">
            <p:oleObj spid="_x0000_s1421314" name="Equation" r:id="rId4" imgW="914400" imgH="228600" progId="Equation.DSMT4">
              <p:embed/>
            </p:oleObj>
          </a:graphicData>
        </a:graphic>
      </p:graphicFrame>
      <p:pic>
        <p:nvPicPr>
          <p:cNvPr id="1454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1845" y="5377815"/>
            <a:ext cx="1925955" cy="148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5156" y="5410200"/>
            <a:ext cx="206524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53296" y="5029200"/>
            <a:ext cx="24053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3265850"/>
            <a:ext cx="2667000" cy="199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6929084"/>
            <a:ext cx="2209800" cy="84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08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6940731"/>
            <a:ext cx="1981200" cy="67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175658" y="6062246"/>
            <a:ext cx="377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M. Greiner et al., Nature </a:t>
            </a:r>
            <a:r>
              <a:rPr lang="en-US" sz="1600" b="1" dirty="0" smtClean="0">
                <a:solidFill>
                  <a:srgbClr val="0000FF"/>
                </a:solidFill>
              </a:rPr>
              <a:t>415</a:t>
            </a:r>
            <a:r>
              <a:rPr lang="en-US" sz="1600" dirty="0" smtClean="0">
                <a:solidFill>
                  <a:srgbClr val="0000FF"/>
                </a:solidFill>
              </a:rPr>
              <a:t>, 39 (2002)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145408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9051" y="1719262"/>
            <a:ext cx="210883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66058" y="6400800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S. </a:t>
            </a:r>
            <a:r>
              <a:rPr lang="en-US" sz="1600" dirty="0" err="1" smtClean="0">
                <a:solidFill>
                  <a:srgbClr val="0000FF"/>
                </a:solidFill>
              </a:rPr>
              <a:t>Sachdev</a:t>
            </a:r>
            <a:r>
              <a:rPr lang="en-US" sz="1600" dirty="0" smtClean="0">
                <a:solidFill>
                  <a:srgbClr val="0000FF"/>
                </a:solidFill>
              </a:rPr>
              <a:t>, Quantum Phase Transition (1999)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Default Design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24835</TotalTime>
  <Words>1741</Words>
  <Application>Microsoft Office PowerPoint</Application>
  <PresentationFormat>On-screen Show (4:3)</PresentationFormat>
  <Paragraphs>486</Paragraphs>
  <Slides>42</Slides>
  <Notes>26</Notes>
  <HiddenSlides>1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Apex</vt:lpstr>
      <vt:lpstr>Default Design</vt:lpstr>
      <vt:lpstr>5_Default Design</vt:lpstr>
      <vt:lpstr>1_Default Design</vt:lpstr>
      <vt:lpstr>Office Theme</vt:lpstr>
      <vt:lpstr>Equation</vt:lpstr>
      <vt:lpstr>方程式</vt:lpstr>
      <vt:lpstr>CorelDRAW</vt:lpstr>
      <vt:lpstr>Quantum Simulation of  Frustrated Magnets</vt:lpstr>
      <vt:lpstr>Slide 1</vt:lpstr>
      <vt:lpstr>Recruiting now</vt:lpstr>
      <vt:lpstr>Outline</vt:lpstr>
      <vt:lpstr>Brief review of two-level systems I</vt:lpstr>
      <vt:lpstr>Brief review of two-level systems II</vt:lpstr>
      <vt:lpstr>Slide 6</vt:lpstr>
      <vt:lpstr>What is special about qubits?</vt:lpstr>
      <vt:lpstr>Slide 8</vt:lpstr>
      <vt:lpstr>Slide 9</vt:lpstr>
      <vt:lpstr>Slide 10</vt:lpstr>
      <vt:lpstr>Slide 11</vt:lpstr>
      <vt:lpstr>Solving a complex quantum system is difficult</vt:lpstr>
      <vt:lpstr>Slide 13</vt:lpstr>
      <vt:lpstr>Slide 14</vt:lpstr>
      <vt:lpstr>Slide 15</vt:lpstr>
      <vt:lpstr>How to trap an ion?</vt:lpstr>
      <vt:lpstr>Linear Paul Trap</vt:lpstr>
      <vt:lpstr>Slide 18</vt:lpstr>
      <vt:lpstr>Some Atomic Physics - State Detection</vt:lpstr>
      <vt:lpstr>Spin (qubit) Initialization</vt:lpstr>
      <vt:lpstr>Motional normal modes</vt:lpstr>
      <vt:lpstr>Coupling Spin to Motion</vt:lpstr>
      <vt:lpstr>Ion normal mode spectrum</vt:lpstr>
      <vt:lpstr>excitation on 1st lower (“red”) motional sideband (n=0)</vt:lpstr>
      <vt:lpstr>Slide 25</vt:lpstr>
      <vt:lpstr>Slide 26</vt:lpstr>
      <vt:lpstr>Molmer-Sorensen coupling with two modes</vt:lpstr>
      <vt:lpstr>Simulating a B field (single qubit rotation)</vt:lpstr>
      <vt:lpstr>Slide 29</vt:lpstr>
      <vt:lpstr>Spin frustration in triangular lattice</vt:lpstr>
      <vt:lpstr>ground states vs. spin-spin couplings</vt:lpstr>
      <vt:lpstr>Slide 32</vt:lpstr>
      <vt:lpstr>Quantum simulation in action</vt:lpstr>
      <vt:lpstr>Slide 34</vt:lpstr>
      <vt:lpstr>Slide 35</vt:lpstr>
      <vt:lpstr>Slide 36</vt:lpstr>
      <vt:lpstr>Slide 37</vt:lpstr>
      <vt:lpstr>Scalability in a linear Paul trap</vt:lpstr>
      <vt:lpstr>Slide 39</vt:lpstr>
      <vt:lpstr>A quantum computer with 100 qubits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Monroe</dc:creator>
  <cp:lastModifiedBy> </cp:lastModifiedBy>
  <cp:revision>812</cp:revision>
  <dcterms:created xsi:type="dcterms:W3CDTF">2009-03-15T02:55:40Z</dcterms:created>
  <dcterms:modified xsi:type="dcterms:W3CDTF">2010-05-06T10:47:23Z</dcterms:modified>
</cp:coreProperties>
</file>