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419" r:id="rId2"/>
    <p:sldId id="846" r:id="rId3"/>
    <p:sldId id="746" r:id="rId4"/>
    <p:sldId id="749" r:id="rId5"/>
    <p:sldId id="751" r:id="rId6"/>
    <p:sldId id="422" r:id="rId7"/>
    <p:sldId id="752" r:id="rId8"/>
    <p:sldId id="439" r:id="rId9"/>
    <p:sldId id="754" r:id="rId10"/>
    <p:sldId id="755" r:id="rId11"/>
    <p:sldId id="845" r:id="rId12"/>
    <p:sldId id="756" r:id="rId13"/>
    <p:sldId id="757" r:id="rId14"/>
    <p:sldId id="711" r:id="rId15"/>
    <p:sldId id="712" r:id="rId16"/>
    <p:sldId id="847" r:id="rId17"/>
    <p:sldId id="716" r:id="rId18"/>
    <p:sldId id="706" r:id="rId19"/>
    <p:sldId id="707" r:id="rId20"/>
    <p:sldId id="758" r:id="rId21"/>
    <p:sldId id="833" r:id="rId22"/>
    <p:sldId id="797" r:id="rId23"/>
    <p:sldId id="798" r:id="rId24"/>
    <p:sldId id="799" r:id="rId25"/>
    <p:sldId id="800" r:id="rId26"/>
    <p:sldId id="801" r:id="rId27"/>
    <p:sldId id="802" r:id="rId28"/>
    <p:sldId id="803" r:id="rId29"/>
    <p:sldId id="804" r:id="rId30"/>
    <p:sldId id="805" r:id="rId31"/>
    <p:sldId id="806" r:id="rId32"/>
    <p:sldId id="807" r:id="rId33"/>
    <p:sldId id="808" r:id="rId34"/>
    <p:sldId id="821" r:id="rId35"/>
    <p:sldId id="809" r:id="rId36"/>
    <p:sldId id="810" r:id="rId37"/>
    <p:sldId id="811" r:id="rId38"/>
    <p:sldId id="819" r:id="rId39"/>
    <p:sldId id="812" r:id="rId40"/>
    <p:sldId id="818" r:id="rId41"/>
    <p:sldId id="813" r:id="rId42"/>
    <p:sldId id="820" r:id="rId43"/>
    <p:sldId id="822" r:id="rId44"/>
    <p:sldId id="823" r:id="rId45"/>
    <p:sldId id="824" r:id="rId46"/>
    <p:sldId id="825" r:id="rId47"/>
    <p:sldId id="814" r:id="rId48"/>
    <p:sldId id="815" r:id="rId49"/>
    <p:sldId id="844" r:id="rId50"/>
    <p:sldId id="816" r:id="rId51"/>
    <p:sldId id="843" r:id="rId52"/>
    <p:sldId id="817" r:id="rId53"/>
    <p:sldId id="826" r:id="rId54"/>
    <p:sldId id="827" r:id="rId55"/>
    <p:sldId id="828" r:id="rId56"/>
    <p:sldId id="829" r:id="rId57"/>
    <p:sldId id="830" r:id="rId58"/>
    <p:sldId id="831" r:id="rId59"/>
    <p:sldId id="832" r:id="rId60"/>
    <p:sldId id="842" r:id="rId61"/>
  </p:sldIdLst>
  <p:sldSz cx="9144000" cy="6858000" type="screen4x3"/>
  <p:notesSz cx="7104063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0000FF"/>
    <a:srgbClr val="00FFFF"/>
    <a:srgbClr val="00FF00"/>
    <a:srgbClr val="CC00FF"/>
    <a:srgbClr val="0066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13" autoAdjust="0"/>
    <p:restoredTop sz="97884" autoAdjust="0"/>
  </p:normalViewPr>
  <p:slideViewPr>
    <p:cSldViewPr snapToGrid="0">
      <p:cViewPr>
        <p:scale>
          <a:sx n="75" d="100"/>
          <a:sy n="75" d="100"/>
        </p:scale>
        <p:origin x="-480" y="-80"/>
      </p:cViewPr>
      <p:guideLst>
        <p:guide orient="horz" pos="24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-1410" y="-12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fld id="{197C2645-7F1A-4A67-AA3B-F7935496BF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5107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4837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97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97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fld id="{B65AAD4C-38BB-4DC7-B10E-CFFA1EE925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8144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E75DD-7DC2-4C73-96DE-4A2130DF1BF7}" type="slidenum">
              <a:rPr lang="en-US" altLang="zh-TW"/>
              <a:pPr/>
              <a:t>44</a:t>
            </a:fld>
            <a:endParaRPr lang="en-US" altLang="zh-TW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D6A1FA-F8AC-4719-8DC0-ECE7CD659922}" type="slidenum">
              <a:rPr lang="en-US" altLang="zh-TW"/>
              <a:pPr/>
              <a:t>46</a:t>
            </a:fld>
            <a:endParaRPr lang="en-US" altLang="zh-TW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  <p:sp>
        <p:nvSpPr>
          <p:cNvPr id="108548" name="投影片編號版面配置區 3"/>
          <p:cNvSpPr txBox="1">
            <a:spLocks noGrp="1"/>
          </p:cNvSpPr>
          <p:nvPr/>
        </p:nvSpPr>
        <p:spPr bwMode="auto">
          <a:xfrm>
            <a:off x="4028453" y="9726233"/>
            <a:ext cx="3080581" cy="51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718" tIns="0" rIns="19718" bIns="0" anchor="b"/>
          <a:lstStyle/>
          <a:p>
            <a:pPr algn="r" defTabSz="1005943"/>
            <a:fld id="{6A7F18E4-F9BC-4406-A30A-69BC755F0B7F}" type="slidenum">
              <a:rPr lang="en-US" altLang="zh-TW" sz="1000" i="1"/>
              <a:pPr algn="r" defTabSz="1005943"/>
              <a:t>53</a:t>
            </a:fld>
            <a:endParaRPr lang="en-US" altLang="zh-TW" sz="1000" i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996A1-867A-4ABB-970E-817D6991A8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92CA6-36DA-4B0E-A25B-4F72A2A5AC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008A5-0A95-4943-90E3-056A670418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39104-82A6-46D0-90E1-A224B4259F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7A0CC-E92F-4EA7-8AD3-7631DF6952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969AF-1790-4709-8E4D-AD5AD807FB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26CF-755F-41C6-A3E0-1C52453CF0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CF2DC-998A-4B16-ABE5-9C33235CF07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C68D4-9881-4CE9-89B6-316D02EE25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3EDAE-C7D2-4A5B-A52A-4BC059BC89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76AA7-B40F-4032-BA10-A58B56F62E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66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ea typeface="+mn-ea"/>
              </a:defRPr>
            </a:lvl1pPr>
          </a:lstStyle>
          <a:p>
            <a:pPr>
              <a:defRPr/>
            </a:pPr>
            <a:fld id="{31DDF5E7-7288-4459-99AF-AA1AA4FC45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90600" y="6629400"/>
            <a:ext cx="3352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pic>
        <p:nvPicPr>
          <p:cNvPr id="9222" name="Picture 8" descr="logo-bg copy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2075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6616700" y="6692900"/>
            <a:ext cx="15494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6019800" y="6629400"/>
            <a:ext cx="685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6608763" y="6583363"/>
            <a:ext cx="25352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1200">
                <a:solidFill>
                  <a:srgbClr val="0000FF"/>
                </a:solidFill>
                <a:latin typeface="華康正顏楷體W7" pitchFamily="65" charset="-120"/>
                <a:ea typeface="華康正顏楷體W7" pitchFamily="65" charset="-120"/>
              </a:rPr>
              <a:t>國立清華大學  工程與系統科學系</a:t>
            </a:r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990600" y="6477000"/>
            <a:ext cx="35052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0" y="6591300"/>
            <a:ext cx="3416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1" lang="en-US" altLang="zh-TW" sz="1400" b="1">
                <a:solidFill>
                  <a:srgbClr val="0000FF"/>
                </a:solidFill>
                <a:latin typeface="Comic Sans MS" pitchFamily="66" charset="0"/>
              </a:rPr>
              <a:t>Engineering &amp; System Science, NTHU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0.xml"/><Relationship Id="rId3" Type="http://schemas.openxmlformats.org/officeDocument/2006/relationships/slide" Target="slide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34.png"/><Relationship Id="rId5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4.xml"/><Relationship Id="rId3" Type="http://schemas.openxmlformats.org/officeDocument/2006/relationships/slide" Target="slide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5.wmf"/><Relationship Id="rId5" Type="http://schemas.openxmlformats.org/officeDocument/2006/relationships/slide" Target="slide21.xm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slide" Target="slide35.xml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slide" Target="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upload.wikimedia.org/wikipedia/commons/d/df/Sun_in_X-Ray.png" TargetMode="Externa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upload.wikimedia.org/wikipedia/commons/3/3b/Deuterium-tritium_fusion.sv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slide" Target="slide5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272374" y="2592388"/>
            <a:ext cx="264687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25000"/>
              </a:spcBef>
            </a:pPr>
            <a:r>
              <a:rPr kumimoji="1" lang="zh-TW" altLang="en-US" i="1" dirty="0">
                <a:latin typeface="標楷體" pitchFamily="65" charset="-120"/>
              </a:rPr>
              <a:t>李</a:t>
            </a:r>
            <a:r>
              <a:rPr kumimoji="1" lang="zh-TW" altLang="en-US" i="1" dirty="0">
                <a:latin typeface="Arial Unicode MS" pitchFamily="34" charset="-120"/>
              </a:rPr>
              <a:t>  </a:t>
            </a:r>
            <a:r>
              <a:rPr kumimoji="1" lang="zh-TW" altLang="en-US" i="1" dirty="0" smtClean="0">
                <a:latin typeface="標楷體" pitchFamily="65" charset="-120"/>
              </a:rPr>
              <a:t>敏、</a:t>
            </a:r>
            <a:r>
              <a:rPr kumimoji="1" lang="zh-TW" altLang="en-US" i="1" u="sng" dirty="0" smtClean="0">
                <a:latin typeface="標楷體" pitchFamily="65" charset="-120"/>
              </a:rPr>
              <a:t>葉宗洸</a:t>
            </a:r>
            <a:endParaRPr kumimoji="1" lang="zh-TW" altLang="en-US" i="1" u="sng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algn="ctr" eaLnBrk="1" hangingPunct="1">
              <a:spcBef>
                <a:spcPct val="25000"/>
              </a:spcBef>
            </a:pPr>
            <a:r>
              <a:rPr kumimoji="1" lang="zh-TW" altLang="en-US" i="1" dirty="0">
                <a:latin typeface="標楷體" pitchFamily="65" charset="-120"/>
              </a:rPr>
              <a:t>工程與系統科學系</a:t>
            </a:r>
            <a:endParaRPr kumimoji="1" lang="zh-TW" altLang="en-US" i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algn="ctr" eaLnBrk="1" hangingPunct="1">
              <a:spcBef>
                <a:spcPct val="25000"/>
              </a:spcBef>
            </a:pPr>
            <a:r>
              <a:rPr kumimoji="1" lang="zh-TW" altLang="en-US" i="1" dirty="0">
                <a:latin typeface="標楷體" pitchFamily="65" charset="-120"/>
              </a:rPr>
              <a:t>國立清華大學</a:t>
            </a:r>
            <a:endParaRPr kumimoji="1" lang="zh-TW" altLang="en-US" i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algn="ctr" eaLnBrk="1" hangingPunct="1"/>
            <a:r>
              <a:rPr kumimoji="1" lang="zh-TW" altLang="en-US" b="1" i="1" dirty="0">
                <a:latin typeface="標楷體" pitchFamily="65" charset="-120"/>
              </a:rPr>
              <a:t> </a:t>
            </a:r>
            <a:endParaRPr kumimoji="1" lang="zh-TW" altLang="en-US" b="1" i="1" dirty="0">
              <a:ea typeface="新細明體" pitchFamily="18" charset="-120"/>
            </a:endParaRP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704850" y="938213"/>
            <a:ext cx="7686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3600" dirty="0" smtClean="0"/>
              <a:t>從日本福島核能一廠事故看核能安全</a:t>
            </a:r>
            <a:endParaRPr kumimoji="1" lang="zh-TW" altLang="en-US" sz="3600" i="1" dirty="0"/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3311525" y="5411788"/>
            <a:ext cx="2835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/>
              <a:t>清華大學物理系</a:t>
            </a:r>
            <a:endParaRPr lang="en-US" altLang="zh-TW" sz="2000" dirty="0" smtClean="0"/>
          </a:p>
          <a:p>
            <a:pPr algn="ctr"/>
            <a:r>
              <a:rPr lang="zh-TW" altLang="en-US" sz="2000" dirty="0" smtClean="0"/>
              <a:t>中華民國</a:t>
            </a:r>
            <a:r>
              <a:rPr lang="en-US" altLang="zh-TW" sz="2000" dirty="0" smtClean="0"/>
              <a:t>100</a:t>
            </a:r>
            <a:r>
              <a:rPr lang="zh-TW" altLang="en-US" sz="2000" dirty="0" smtClean="0"/>
              <a:t>年</a:t>
            </a:r>
            <a:r>
              <a:rPr lang="en-US" altLang="zh-TW" sz="2000" dirty="0" smtClean="0"/>
              <a:t>5</a:t>
            </a:r>
            <a:r>
              <a:rPr lang="zh-TW" altLang="en-US" sz="2000" dirty="0" smtClean="0"/>
              <a:t>月</a:t>
            </a:r>
            <a:r>
              <a:rPr lang="en-US" altLang="zh-TW" sz="2000" dirty="0" smtClean="0"/>
              <a:t>4</a:t>
            </a:r>
            <a:r>
              <a:rPr lang="zh-TW" altLang="en-US" sz="2000" dirty="0" smtClean="0"/>
              <a:t>日</a:t>
            </a:r>
            <a:endParaRPr lang="zh-TW" altLang="en-US" sz="20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18CF1-52D5-4466-B2E8-188A04F1A9A7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54A8-F31B-4B21-88C9-8FA137001AF9}" type="slidenum">
              <a:rPr lang="en-US" altLang="zh-TW"/>
              <a:pPr/>
              <a:t>10</a:t>
            </a:fld>
            <a:endParaRPr lang="en-US" altLang="zh-TW"/>
          </a:p>
        </p:txBody>
      </p:sp>
      <p:pic>
        <p:nvPicPr>
          <p:cNvPr id="28674" name="Picture 2" descr="B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00" y="558800"/>
            <a:ext cx="8356600" cy="5772150"/>
          </a:xfrm>
          <a:prstGeom prst="rect">
            <a:avLst/>
          </a:prstGeom>
          <a:noFill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812925" y="3062288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000"/>
              <a:t>熱</a:t>
            </a:r>
            <a:r>
              <a:rPr lang="en-US" altLang="zh-TW" sz="2000"/>
              <a:t>(</a:t>
            </a:r>
            <a:r>
              <a:rPr lang="zh-TW" altLang="en-US" sz="2000"/>
              <a:t>慢</a:t>
            </a:r>
            <a:r>
              <a:rPr lang="en-US" altLang="zh-TW" sz="2000"/>
              <a:t>)</a:t>
            </a:r>
            <a:r>
              <a:rPr lang="zh-TW" altLang="en-US" sz="2000"/>
              <a:t>中子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565525" y="1614488"/>
            <a:ext cx="151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000">
                <a:latin typeface="Times New Roman" pitchFamily="18" charset="0"/>
              </a:rPr>
              <a:t>共振區中子 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781800" y="36576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000">
                <a:latin typeface="Times New Roman" pitchFamily="18" charset="0"/>
              </a:rPr>
              <a:t>快中子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289300" y="2667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/>
              <a:t>核反應之反應截面</a:t>
            </a:r>
            <a:endParaRPr lang="zh-TW" alt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3" name="Picture 8" descr="掃描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2364" y="482600"/>
            <a:ext cx="5607786" cy="5495925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2603500" y="5880100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燃料吸收中子後釋出之中子數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BBB6-D8EC-4830-8DF0-2343ED604B51}" type="slidenum">
              <a:rPr lang="en-US" altLang="zh-TW"/>
              <a:pPr/>
              <a:t>12</a:t>
            </a:fld>
            <a:endParaRPr lang="en-US" altLang="zh-TW"/>
          </a:p>
        </p:txBody>
      </p:sp>
      <p:pic>
        <p:nvPicPr>
          <p:cNvPr id="178180" name="Picture 4" descr="N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0" y="1168400"/>
            <a:ext cx="7848600" cy="5291138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2324100" y="431800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/>
              <a:t>反應器爐心中子能量分佈</a:t>
            </a:r>
            <a:endParaRPr lang="zh-TW" altLang="en-US" sz="32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3048000" y="2540000"/>
            <a:ext cx="1193800" cy="838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TW" altLang="en-US" dirty="0" smtClean="0"/>
              <a:t>熱中子</a:t>
            </a:r>
            <a:endParaRPr lang="en-US" altLang="zh-TW" dirty="0" smtClean="0"/>
          </a:p>
          <a:p>
            <a:r>
              <a:rPr lang="zh-TW" altLang="en-US" dirty="0" smtClean="0"/>
              <a:t>反應器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241800" y="2362200"/>
            <a:ext cx="1193800" cy="838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TW" altLang="en-US" dirty="0" smtClean="0"/>
              <a:t>快中子</a:t>
            </a:r>
            <a:endParaRPr lang="en-US" altLang="zh-TW" dirty="0" smtClean="0"/>
          </a:p>
          <a:p>
            <a:r>
              <a:rPr lang="zh-TW" altLang="en-US" dirty="0" smtClean="0"/>
              <a:t>反應器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905500" y="2209800"/>
            <a:ext cx="1701800" cy="431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TW" altLang="en-US" dirty="0" smtClean="0"/>
              <a:t>分裂中子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 bwMode="auto">
          <a:xfrm>
            <a:off x="2489200" y="5765800"/>
            <a:ext cx="4114800" cy="40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2651125" y="152400"/>
            <a:ext cx="3841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zh-TW" altLang="en-US" sz="3200"/>
              <a:t>核子動力反應器類別</a:t>
            </a:r>
          </a:p>
        </p:txBody>
      </p:sp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444500" y="1049338"/>
            <a:ext cx="8323263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kumimoji="1" lang="zh-TW" alt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</a:rPr>
              <a:t>快中子反應器</a:t>
            </a:r>
            <a:r>
              <a:rPr kumimoji="1" lang="en-US" altLang="zh-TW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</a:rPr>
              <a:t>(</a:t>
            </a:r>
            <a:r>
              <a:rPr kumimoji="1" lang="zh-TW" alt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</a:rPr>
              <a:t>孳生反應器</a:t>
            </a:r>
            <a:r>
              <a:rPr kumimoji="1" lang="en-US" altLang="zh-TW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</a:rPr>
              <a:t>)</a:t>
            </a:r>
            <a:r>
              <a:rPr kumimoji="1" lang="en-US" altLang="zh-TW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</a:rPr>
              <a:t>      </a:t>
            </a:r>
          </a:p>
          <a:p>
            <a:pPr eaLnBrk="1" hangingPunct="1">
              <a:defRPr/>
            </a:pPr>
            <a:r>
              <a:rPr kumimoji="1" lang="en-US" altLang="zh-TW" sz="2000" dirty="0">
                <a:latin typeface="標楷體" pitchFamily="65" charset="-120"/>
              </a:rPr>
              <a:t>  </a:t>
            </a:r>
            <a:r>
              <a:rPr kumimoji="1" lang="en-US" altLang="zh-TW" sz="2000" dirty="0"/>
              <a:t>LMFBR</a:t>
            </a:r>
            <a:r>
              <a:rPr kumimoji="1" lang="en-US" altLang="zh-TW" sz="2000" dirty="0">
                <a:latin typeface="標楷體" pitchFamily="65" charset="-120"/>
              </a:rPr>
              <a:t>          </a:t>
            </a:r>
            <a:r>
              <a:rPr kumimoji="1" lang="zh-TW" altLang="en-US" sz="2000" dirty="0">
                <a:latin typeface="標楷體" pitchFamily="65" charset="-120"/>
              </a:rPr>
              <a:t>高度濃縮鈾或鈽        液態金屬        </a:t>
            </a:r>
            <a:r>
              <a:rPr kumimoji="1" lang="en-US" altLang="zh-TW" sz="2000" dirty="0">
                <a:latin typeface="標楷體" pitchFamily="65" charset="-120"/>
              </a:rPr>
              <a:t>------</a:t>
            </a:r>
          </a:p>
          <a:p>
            <a:pPr eaLnBrk="1" hangingPunct="1">
              <a:defRPr/>
            </a:pPr>
            <a:endParaRPr kumimoji="1" lang="en-US" altLang="zh-TW" sz="2000" dirty="0">
              <a:latin typeface="標楷體" pitchFamily="65" charset="-120"/>
            </a:endParaRPr>
          </a:p>
          <a:p>
            <a:pPr eaLnBrk="1" hangingPunct="1">
              <a:defRPr/>
            </a:pPr>
            <a:r>
              <a:rPr kumimoji="1" lang="zh-TW" altLang="en-US" b="1" i="1" dirty="0">
                <a:latin typeface="標楷體" pitchFamily="65" charset="-120"/>
              </a:rPr>
              <a:t>熱</a:t>
            </a:r>
            <a:r>
              <a:rPr kumimoji="1" lang="en-US" altLang="zh-TW" b="1" i="1" dirty="0">
                <a:latin typeface="標楷體" pitchFamily="65" charset="-120"/>
              </a:rPr>
              <a:t>(</a:t>
            </a:r>
            <a:r>
              <a:rPr kumimoji="1" lang="zh-TW" altLang="en-US" b="1" i="1" dirty="0">
                <a:latin typeface="標楷體" pitchFamily="65" charset="-120"/>
              </a:rPr>
              <a:t>慢</a:t>
            </a:r>
            <a:r>
              <a:rPr kumimoji="1" lang="en-US" altLang="zh-TW" b="1" i="1" dirty="0">
                <a:latin typeface="標楷體" pitchFamily="65" charset="-120"/>
              </a:rPr>
              <a:t>)</a:t>
            </a:r>
            <a:r>
              <a:rPr kumimoji="1" lang="zh-TW" altLang="en-US" b="1" i="1" dirty="0">
                <a:latin typeface="標楷體" pitchFamily="65" charset="-120"/>
              </a:rPr>
              <a:t>中子反應器</a:t>
            </a:r>
            <a:endParaRPr kumimoji="1" lang="zh-TW" altLang="en-US" b="1" i="1" dirty="0">
              <a:ea typeface="新細明體" pitchFamily="18" charset="-120"/>
            </a:endParaRPr>
          </a:p>
          <a:p>
            <a:pPr eaLnBrk="1" hangingPunct="1">
              <a:defRPr/>
            </a:pPr>
            <a:r>
              <a:rPr kumimoji="1" lang="zh-TW" altLang="en-US" sz="2000" dirty="0">
                <a:ea typeface="新細明體" pitchFamily="18" charset="-120"/>
              </a:rPr>
              <a:t> </a:t>
            </a:r>
            <a:r>
              <a:rPr kumimoji="1" lang="zh-TW" altLang="en-US" sz="2000" dirty="0"/>
              <a:t>  輕水式反應器  </a:t>
            </a:r>
            <a:r>
              <a:rPr kumimoji="1" lang="en-US" altLang="zh-TW" sz="2000" dirty="0"/>
              <a:t>(Light Water Reactor)</a:t>
            </a:r>
          </a:p>
          <a:p>
            <a:pPr eaLnBrk="1" hangingPunct="1">
              <a:defRPr/>
            </a:pPr>
            <a:r>
              <a:rPr kumimoji="1" lang="en-US" altLang="zh-TW" sz="2000" dirty="0">
                <a:ea typeface="新細明體" pitchFamily="18" charset="-120"/>
              </a:rPr>
              <a:t>    </a:t>
            </a:r>
            <a:r>
              <a:rPr kumimoji="1" lang="zh-TW" altLang="en-US" sz="2000" dirty="0"/>
              <a:t>壓水式 </a:t>
            </a:r>
            <a:r>
              <a:rPr kumimoji="1" lang="en-US" altLang="zh-TW" sz="2000" dirty="0"/>
              <a:t>(</a:t>
            </a:r>
            <a:r>
              <a:rPr kumimoji="1" lang="en-US" altLang="zh-TW" sz="2000" dirty="0">
                <a:ea typeface="新細明體" pitchFamily="18" charset="-120"/>
              </a:rPr>
              <a:t>PWR)         </a:t>
            </a:r>
            <a:r>
              <a:rPr kumimoji="1" lang="zh-TW" altLang="en-US" sz="2000" dirty="0">
                <a:latin typeface="標楷體" pitchFamily="65" charset="-120"/>
              </a:rPr>
              <a:t>低度濃縮鈾  </a:t>
            </a:r>
            <a:r>
              <a:rPr kumimoji="1" lang="zh-TW" altLang="en-US" sz="2000" dirty="0">
                <a:ea typeface="新細明體" pitchFamily="18" charset="-120"/>
              </a:rPr>
              <a:t>                      </a:t>
            </a:r>
            <a:r>
              <a:rPr kumimoji="1" lang="zh-TW" altLang="en-US" sz="2000" dirty="0"/>
              <a:t>普通水                  普通水</a:t>
            </a:r>
          </a:p>
          <a:p>
            <a:pPr eaLnBrk="1" hangingPunct="1">
              <a:defRPr/>
            </a:pPr>
            <a:r>
              <a:rPr kumimoji="1" lang="zh-TW" altLang="en-US" sz="2000" dirty="0"/>
              <a:t>    沸水式 </a:t>
            </a:r>
            <a:r>
              <a:rPr kumimoji="1" lang="en-US" altLang="zh-TW" sz="2000" dirty="0"/>
              <a:t>(</a:t>
            </a:r>
            <a:r>
              <a:rPr kumimoji="1" lang="en-US" altLang="zh-TW" sz="2000" dirty="0">
                <a:ea typeface="新細明體" pitchFamily="18" charset="-120"/>
              </a:rPr>
              <a:t>BWR)         </a:t>
            </a:r>
            <a:r>
              <a:rPr kumimoji="1" lang="zh-TW" altLang="en-US" sz="2000" dirty="0">
                <a:latin typeface="標楷體" pitchFamily="65" charset="-120"/>
              </a:rPr>
              <a:t>低度濃縮鈾  </a:t>
            </a:r>
            <a:r>
              <a:rPr kumimoji="1" lang="zh-TW" altLang="en-US" sz="2000" dirty="0">
                <a:ea typeface="新細明體" pitchFamily="18" charset="-120"/>
              </a:rPr>
              <a:t>                      </a:t>
            </a:r>
            <a:r>
              <a:rPr kumimoji="1" lang="zh-TW" altLang="en-US" sz="2000" dirty="0"/>
              <a:t>普通水                  普通水</a:t>
            </a:r>
            <a:endParaRPr kumimoji="1" lang="zh-TW" altLang="en-US" sz="2000" dirty="0">
              <a:ea typeface="新細明體" pitchFamily="18" charset="-120"/>
            </a:endParaRPr>
          </a:p>
          <a:p>
            <a:pPr eaLnBrk="1" hangingPunct="1">
              <a:defRPr/>
            </a:pPr>
            <a:endParaRPr kumimoji="1" lang="zh-TW" altLang="en-US" sz="2000" dirty="0">
              <a:ea typeface="新細明體" pitchFamily="18" charset="-120"/>
            </a:endParaRPr>
          </a:p>
          <a:p>
            <a:pPr eaLnBrk="1" hangingPunct="1">
              <a:defRPr/>
            </a:pPr>
            <a:r>
              <a:rPr kumimoji="1" lang="zh-TW" altLang="en-US" sz="2000" dirty="0"/>
              <a:t>  重水式反應器</a:t>
            </a:r>
            <a:r>
              <a:rPr kumimoji="1" lang="en-US" altLang="zh-TW" sz="2000" dirty="0"/>
              <a:t>(Heavy Water Reactor)</a:t>
            </a:r>
            <a:endParaRPr kumimoji="1" lang="en-US" altLang="zh-TW" sz="2000" dirty="0">
              <a:ea typeface="新細明體" pitchFamily="18" charset="-120"/>
            </a:endParaRPr>
          </a:p>
          <a:p>
            <a:pPr eaLnBrk="1" hangingPunct="1">
              <a:defRPr/>
            </a:pPr>
            <a:r>
              <a:rPr kumimoji="1" lang="en-US" altLang="zh-TW" sz="2000" dirty="0">
                <a:ea typeface="新細明體" pitchFamily="18" charset="-120"/>
              </a:rPr>
              <a:t>      CANDU                     </a:t>
            </a:r>
            <a:r>
              <a:rPr kumimoji="1" lang="zh-TW" altLang="en-US" sz="2000" dirty="0"/>
              <a:t>天然鈾                              普通水</a:t>
            </a:r>
            <a:r>
              <a:rPr kumimoji="1" lang="zh-TW" altLang="en-US" sz="2000" dirty="0">
                <a:ea typeface="新細明體" pitchFamily="18" charset="-120"/>
              </a:rPr>
              <a:t>                    </a:t>
            </a:r>
            <a:r>
              <a:rPr kumimoji="1" lang="zh-TW" altLang="en-US" sz="2000" dirty="0"/>
              <a:t>重水</a:t>
            </a:r>
          </a:p>
          <a:p>
            <a:pPr eaLnBrk="1" hangingPunct="1">
              <a:defRPr/>
            </a:pPr>
            <a:endParaRPr kumimoji="1" lang="zh-TW" altLang="en-US" sz="2000" dirty="0">
              <a:ea typeface="新細明體" pitchFamily="18" charset="-120"/>
            </a:endParaRPr>
          </a:p>
          <a:p>
            <a:pPr eaLnBrk="1" hangingPunct="1">
              <a:defRPr/>
            </a:pPr>
            <a:r>
              <a:rPr kumimoji="1" lang="zh-TW" altLang="en-US" sz="2000" dirty="0">
                <a:ea typeface="新細明體" pitchFamily="18" charset="-120"/>
              </a:rPr>
              <a:t>   </a:t>
            </a:r>
            <a:r>
              <a:rPr kumimoji="1" lang="zh-TW" altLang="en-US" sz="2000" dirty="0"/>
              <a:t>石墨水冷反應器</a:t>
            </a:r>
          </a:p>
          <a:p>
            <a:pPr eaLnBrk="1" hangingPunct="1">
              <a:defRPr/>
            </a:pPr>
            <a:r>
              <a:rPr kumimoji="1" lang="zh-TW" altLang="en-US" sz="2000" dirty="0"/>
              <a:t>       </a:t>
            </a:r>
            <a:r>
              <a:rPr kumimoji="1" lang="en-US" altLang="zh-TW" sz="2000" dirty="0"/>
              <a:t>RBMK                    </a:t>
            </a:r>
            <a:r>
              <a:rPr kumimoji="1" lang="zh-TW" altLang="en-US" sz="2000" dirty="0">
                <a:latin typeface="標楷體" pitchFamily="65" charset="-120"/>
              </a:rPr>
              <a:t>低度濃縮鈾            </a:t>
            </a:r>
            <a:r>
              <a:rPr kumimoji="1" lang="zh-TW" altLang="en-US" sz="2000" dirty="0"/>
              <a:t>普通水                     石墨</a:t>
            </a:r>
          </a:p>
          <a:p>
            <a:pPr eaLnBrk="1" hangingPunct="1">
              <a:defRPr/>
            </a:pPr>
            <a:endParaRPr kumimoji="1" lang="zh-TW" altLang="en-US" sz="2000" dirty="0"/>
          </a:p>
          <a:p>
            <a:pPr eaLnBrk="1" hangingPunct="1">
              <a:defRPr/>
            </a:pPr>
            <a:r>
              <a:rPr kumimoji="1" lang="zh-TW" altLang="en-US" sz="2000" dirty="0"/>
              <a:t>   氣冷式反應器</a:t>
            </a:r>
          </a:p>
          <a:p>
            <a:pPr eaLnBrk="1" hangingPunct="1">
              <a:defRPr/>
            </a:pPr>
            <a:r>
              <a:rPr kumimoji="1" lang="zh-TW" altLang="en-US" sz="2000" dirty="0"/>
              <a:t>        </a:t>
            </a:r>
            <a:r>
              <a:rPr kumimoji="1" lang="en-US" altLang="zh-TW" sz="2000" dirty="0"/>
              <a:t>GCR                       </a:t>
            </a:r>
            <a:r>
              <a:rPr kumimoji="1" lang="zh-TW" altLang="en-US" sz="2000" dirty="0">
                <a:latin typeface="標楷體" pitchFamily="65" charset="-120"/>
              </a:rPr>
              <a:t>低度濃縮鈾             </a:t>
            </a:r>
            <a:r>
              <a:rPr kumimoji="1" lang="en-US" altLang="zh-TW" sz="2000" dirty="0">
                <a:ea typeface="新細明體" pitchFamily="18" charset="-120"/>
              </a:rPr>
              <a:t>CO2                        </a:t>
            </a:r>
            <a:r>
              <a:rPr kumimoji="1" lang="zh-TW" altLang="en-US" sz="2000" dirty="0"/>
              <a:t>石墨</a:t>
            </a:r>
            <a:endParaRPr kumimoji="1" lang="zh-TW" altLang="en-US" sz="2000" dirty="0">
              <a:ea typeface="新細明體" pitchFamily="18" charset="-120"/>
            </a:endParaRPr>
          </a:p>
          <a:p>
            <a:pPr eaLnBrk="1" hangingPunct="1">
              <a:defRPr/>
            </a:pPr>
            <a:r>
              <a:rPr kumimoji="1" lang="zh-TW" altLang="en-US" sz="2000" dirty="0">
                <a:ea typeface="新細明體" pitchFamily="18" charset="-120"/>
              </a:rPr>
              <a:t>       </a:t>
            </a:r>
            <a:r>
              <a:rPr kumimoji="1" lang="en-US" altLang="zh-TW" sz="2000" dirty="0">
                <a:ea typeface="新細明體" pitchFamily="18" charset="-120"/>
              </a:rPr>
              <a:t>HTGR                     </a:t>
            </a:r>
            <a:r>
              <a:rPr kumimoji="1" lang="zh-TW" altLang="en-US" sz="2000" dirty="0">
                <a:latin typeface="標楷體" pitchFamily="65" charset="-120"/>
              </a:rPr>
              <a:t>低度濃縮鈾             氦氣            石墨 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438400" y="685800"/>
            <a:ext cx="628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zh-TW">
                <a:latin typeface="標楷體" pitchFamily="65" charset="-120"/>
              </a:rPr>
              <a:t>    </a:t>
            </a:r>
            <a:r>
              <a:rPr kumimoji="1" lang="zh-TW" altLang="en-US">
                <a:latin typeface="標楷體" pitchFamily="65" charset="-120"/>
              </a:rPr>
              <a:t>燃料             冷卻劑       緩和劑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68C7A-55E7-4E41-B47E-E832699FA18B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64518" name="橢圓 5"/>
          <p:cNvSpPr>
            <a:spLocks noChangeArrowheads="1"/>
          </p:cNvSpPr>
          <p:nvPr/>
        </p:nvSpPr>
        <p:spPr bwMode="auto">
          <a:xfrm>
            <a:off x="304800" y="2387600"/>
            <a:ext cx="8496300" cy="12319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4519" name="橢圓 6"/>
          <p:cNvSpPr>
            <a:spLocks noChangeArrowheads="1"/>
          </p:cNvSpPr>
          <p:nvPr/>
        </p:nvSpPr>
        <p:spPr bwMode="auto">
          <a:xfrm>
            <a:off x="444500" y="4584700"/>
            <a:ext cx="8496300" cy="9144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 animBg="1"/>
      <p:bldP spid="645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52600" y="914400"/>
            <a:ext cx="5972175" cy="4603750"/>
            <a:chOff x="1104" y="576"/>
            <a:chExt cx="3762" cy="290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479" y="1000"/>
              <a:ext cx="976" cy="899"/>
              <a:chOff x="0" y="0"/>
              <a:chExt cx="20000" cy="20000"/>
            </a:xfrm>
          </p:grpSpPr>
          <p:sp>
            <p:nvSpPr>
              <p:cNvPr id="55355" name="Freeform 4"/>
              <p:cNvSpPr>
                <a:spLocks/>
              </p:cNvSpPr>
              <p:nvPr/>
            </p:nvSpPr>
            <p:spPr bwMode="auto">
              <a:xfrm>
                <a:off x="0" y="0"/>
                <a:ext cx="20000" cy="20000"/>
              </a:xfrm>
              <a:custGeom>
                <a:avLst/>
                <a:gdLst>
                  <a:gd name="T0" fmla="*/ 6836 w 20000"/>
                  <a:gd name="T1" fmla="*/ 0 h 20000"/>
                  <a:gd name="T2" fmla="*/ 19984 w 20000"/>
                  <a:gd name="T3" fmla="*/ 5931 h 20000"/>
                  <a:gd name="T4" fmla="*/ 19984 w 20000"/>
                  <a:gd name="T5" fmla="*/ 14034 h 20000"/>
                  <a:gd name="T6" fmla="*/ 12738 w 20000"/>
                  <a:gd name="T7" fmla="*/ 19982 h 20000"/>
                  <a:gd name="T8" fmla="*/ 0 w 20000"/>
                  <a:gd name="T9" fmla="*/ 13642 h 20000"/>
                  <a:gd name="T10" fmla="*/ 148 w 20000"/>
                  <a:gd name="T11" fmla="*/ 13072 h 20000"/>
                  <a:gd name="T12" fmla="*/ 16 w 20000"/>
                  <a:gd name="T13" fmla="*/ 12680 h 20000"/>
                  <a:gd name="T14" fmla="*/ 0 w 20000"/>
                  <a:gd name="T15" fmla="*/ 11879 h 20000"/>
                  <a:gd name="T16" fmla="*/ 148 w 20000"/>
                  <a:gd name="T17" fmla="*/ 11060 h 20000"/>
                  <a:gd name="T18" fmla="*/ 328 w 20000"/>
                  <a:gd name="T19" fmla="*/ 10062 h 20000"/>
                  <a:gd name="T20" fmla="*/ 148 w 20000"/>
                  <a:gd name="T21" fmla="*/ 9510 h 20000"/>
                  <a:gd name="T22" fmla="*/ 344 w 20000"/>
                  <a:gd name="T23" fmla="*/ 8709 h 20000"/>
                  <a:gd name="T24" fmla="*/ 148 w 20000"/>
                  <a:gd name="T25" fmla="*/ 7907 h 20000"/>
                  <a:gd name="T26" fmla="*/ 148 w 20000"/>
                  <a:gd name="T27" fmla="*/ 6518 h 20000"/>
                  <a:gd name="T28" fmla="*/ 344 w 20000"/>
                  <a:gd name="T29" fmla="*/ 5948 h 20000"/>
                  <a:gd name="T30" fmla="*/ 803 w 20000"/>
                  <a:gd name="T31" fmla="*/ 5343 h 20000"/>
                  <a:gd name="T32" fmla="*/ 1590 w 20000"/>
                  <a:gd name="T33" fmla="*/ 4773 h 20000"/>
                  <a:gd name="T34" fmla="*/ 2066 w 20000"/>
                  <a:gd name="T35" fmla="*/ 4132 h 20000"/>
                  <a:gd name="T36" fmla="*/ 2689 w 20000"/>
                  <a:gd name="T37" fmla="*/ 3740 h 20000"/>
                  <a:gd name="T38" fmla="*/ 3803 w 20000"/>
                  <a:gd name="T39" fmla="*/ 2796 h 20000"/>
                  <a:gd name="T40" fmla="*/ 3951 w 20000"/>
                  <a:gd name="T41" fmla="*/ 2369 h 20000"/>
                  <a:gd name="T42" fmla="*/ 4557 w 20000"/>
                  <a:gd name="T43" fmla="*/ 1977 h 20000"/>
                  <a:gd name="T44" fmla="*/ 5508 w 20000"/>
                  <a:gd name="T45" fmla="*/ 1371 h 20000"/>
                  <a:gd name="T46" fmla="*/ 5836 w 20000"/>
                  <a:gd name="T47" fmla="*/ 1175 h 20000"/>
                  <a:gd name="T48" fmla="*/ 5689 w 20000"/>
                  <a:gd name="T49" fmla="*/ 1175 h 20000"/>
                  <a:gd name="T50" fmla="*/ 6148 w 20000"/>
                  <a:gd name="T51" fmla="*/ 588 h 20000"/>
                  <a:gd name="T52" fmla="*/ 6934 w 20000"/>
                  <a:gd name="T53" fmla="*/ 0 h 20000"/>
                  <a:gd name="T54" fmla="*/ 6836 w 20000"/>
                  <a:gd name="T55" fmla="*/ 0 h 2000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0000"/>
                  <a:gd name="T85" fmla="*/ 0 h 20000"/>
                  <a:gd name="T86" fmla="*/ 20000 w 20000"/>
                  <a:gd name="T87" fmla="*/ 20000 h 2000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0000" h="20000">
                    <a:moveTo>
                      <a:pt x="6836" y="0"/>
                    </a:moveTo>
                    <a:lnTo>
                      <a:pt x="19984" y="5931"/>
                    </a:lnTo>
                    <a:lnTo>
                      <a:pt x="19984" y="14034"/>
                    </a:lnTo>
                    <a:lnTo>
                      <a:pt x="12738" y="19982"/>
                    </a:lnTo>
                    <a:lnTo>
                      <a:pt x="0" y="13642"/>
                    </a:lnTo>
                    <a:lnTo>
                      <a:pt x="148" y="13072"/>
                    </a:lnTo>
                    <a:lnTo>
                      <a:pt x="16" y="12680"/>
                    </a:lnTo>
                    <a:lnTo>
                      <a:pt x="0" y="11879"/>
                    </a:lnTo>
                    <a:lnTo>
                      <a:pt x="148" y="11060"/>
                    </a:lnTo>
                    <a:lnTo>
                      <a:pt x="328" y="10062"/>
                    </a:lnTo>
                    <a:lnTo>
                      <a:pt x="148" y="9510"/>
                    </a:lnTo>
                    <a:lnTo>
                      <a:pt x="344" y="8709"/>
                    </a:lnTo>
                    <a:lnTo>
                      <a:pt x="148" y="7907"/>
                    </a:lnTo>
                    <a:lnTo>
                      <a:pt x="148" y="6518"/>
                    </a:lnTo>
                    <a:lnTo>
                      <a:pt x="344" y="5948"/>
                    </a:lnTo>
                    <a:lnTo>
                      <a:pt x="803" y="5343"/>
                    </a:lnTo>
                    <a:lnTo>
                      <a:pt x="1590" y="4773"/>
                    </a:lnTo>
                    <a:lnTo>
                      <a:pt x="2066" y="4132"/>
                    </a:lnTo>
                    <a:lnTo>
                      <a:pt x="2689" y="3740"/>
                    </a:lnTo>
                    <a:lnTo>
                      <a:pt x="3803" y="2796"/>
                    </a:lnTo>
                    <a:lnTo>
                      <a:pt x="3951" y="2369"/>
                    </a:lnTo>
                    <a:lnTo>
                      <a:pt x="4557" y="1977"/>
                    </a:lnTo>
                    <a:lnTo>
                      <a:pt x="5508" y="1371"/>
                    </a:lnTo>
                    <a:lnTo>
                      <a:pt x="5836" y="1175"/>
                    </a:lnTo>
                    <a:lnTo>
                      <a:pt x="5689" y="1175"/>
                    </a:lnTo>
                    <a:lnTo>
                      <a:pt x="6148" y="588"/>
                    </a:lnTo>
                    <a:lnTo>
                      <a:pt x="6934" y="0"/>
                    </a:lnTo>
                    <a:lnTo>
                      <a:pt x="6836" y="0"/>
                    </a:lnTo>
                    <a:close/>
                  </a:path>
                </a:pathLst>
              </a:custGeom>
              <a:solidFill>
                <a:srgbClr val="BFBFBF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5356" name="Line 5"/>
              <p:cNvSpPr>
                <a:spLocks noChangeShapeType="1"/>
              </p:cNvSpPr>
              <p:nvPr/>
            </p:nvSpPr>
            <p:spPr bwMode="auto">
              <a:xfrm>
                <a:off x="297" y="6161"/>
                <a:ext cx="12292" cy="557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5357" name="Line 6"/>
              <p:cNvSpPr>
                <a:spLocks noChangeShapeType="1"/>
              </p:cNvSpPr>
              <p:nvPr/>
            </p:nvSpPr>
            <p:spPr bwMode="auto">
              <a:xfrm>
                <a:off x="12607" y="11879"/>
                <a:ext cx="15" cy="812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5358" name="Line 7"/>
              <p:cNvSpPr>
                <a:spLocks noChangeShapeType="1"/>
              </p:cNvSpPr>
              <p:nvPr/>
            </p:nvSpPr>
            <p:spPr bwMode="auto">
              <a:xfrm flipV="1">
                <a:off x="12622" y="5931"/>
                <a:ext cx="7264" cy="598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350" y="1266"/>
              <a:ext cx="2594" cy="1828"/>
              <a:chOff x="-5" y="-1"/>
              <a:chExt cx="20008" cy="20002"/>
            </a:xfrm>
          </p:grpSpPr>
          <p:grpSp>
            <p:nvGrpSpPr>
              <p:cNvPr id="5" name="Group 9"/>
              <p:cNvGrpSpPr>
                <a:grpSpLocks/>
              </p:cNvGrpSpPr>
              <p:nvPr/>
            </p:nvGrpSpPr>
            <p:grpSpPr bwMode="auto">
              <a:xfrm>
                <a:off x="8079" y="-1"/>
                <a:ext cx="11924" cy="13472"/>
                <a:chOff x="-5" y="-1"/>
                <a:chExt cx="20008" cy="20001"/>
              </a:xfrm>
            </p:grpSpPr>
            <p:sp>
              <p:nvSpPr>
                <p:cNvPr id="55352" name="Freeform 10"/>
                <p:cNvSpPr>
                  <a:spLocks/>
                </p:cNvSpPr>
                <p:nvPr/>
              </p:nvSpPr>
              <p:spPr bwMode="auto">
                <a:xfrm>
                  <a:off x="2940" y="13619"/>
                  <a:ext cx="2537" cy="4626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w 20000"/>
                    <a:gd name="T11" fmla="*/ 0 h 20000"/>
                    <a:gd name="T12" fmla="*/ 0 w 20000"/>
                    <a:gd name="T13" fmla="*/ 0 h 20000"/>
                    <a:gd name="T14" fmla="*/ 0 w 20000"/>
                    <a:gd name="T15" fmla="*/ 0 h 20000"/>
                    <a:gd name="T16" fmla="*/ 0 w 20000"/>
                    <a:gd name="T17" fmla="*/ 0 h 20000"/>
                    <a:gd name="T18" fmla="*/ 0 w 20000"/>
                    <a:gd name="T19" fmla="*/ 0 h 20000"/>
                    <a:gd name="T20" fmla="*/ 0 w 20000"/>
                    <a:gd name="T21" fmla="*/ 0 h 20000"/>
                    <a:gd name="T22" fmla="*/ 0 w 20000"/>
                    <a:gd name="T23" fmla="*/ 0 h 20000"/>
                    <a:gd name="T24" fmla="*/ 0 w 20000"/>
                    <a:gd name="T25" fmla="*/ 0 h 20000"/>
                    <a:gd name="T26" fmla="*/ 0 w 20000"/>
                    <a:gd name="T27" fmla="*/ 0 h 20000"/>
                    <a:gd name="T28" fmla="*/ 0 w 20000"/>
                    <a:gd name="T29" fmla="*/ 0 h 20000"/>
                    <a:gd name="T30" fmla="*/ 0 w 20000"/>
                    <a:gd name="T31" fmla="*/ 0 h 20000"/>
                    <a:gd name="T32" fmla="*/ 0 w 20000"/>
                    <a:gd name="T33" fmla="*/ 0 h 20000"/>
                    <a:gd name="T34" fmla="*/ 0 w 20000"/>
                    <a:gd name="T35" fmla="*/ 0 h 20000"/>
                    <a:gd name="T36" fmla="*/ 0 w 20000"/>
                    <a:gd name="T37" fmla="*/ 0 h 20000"/>
                    <a:gd name="T38" fmla="*/ 0 w 20000"/>
                    <a:gd name="T39" fmla="*/ 0 h 20000"/>
                    <a:gd name="T40" fmla="*/ 0 w 20000"/>
                    <a:gd name="T41" fmla="*/ 0 h 20000"/>
                    <a:gd name="T42" fmla="*/ 0 w 20000"/>
                    <a:gd name="T43" fmla="*/ 0 h 20000"/>
                    <a:gd name="T44" fmla="*/ 0 w 20000"/>
                    <a:gd name="T45" fmla="*/ 0 h 20000"/>
                    <a:gd name="T46" fmla="*/ 0 w 20000"/>
                    <a:gd name="T47" fmla="*/ 0 h 20000"/>
                    <a:gd name="T48" fmla="*/ 0 w 20000"/>
                    <a:gd name="T49" fmla="*/ 0 h 20000"/>
                    <a:gd name="T50" fmla="*/ 0 w 20000"/>
                    <a:gd name="T51" fmla="*/ 0 h 2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0000"/>
                    <a:gd name="T79" fmla="*/ 0 h 20000"/>
                    <a:gd name="T80" fmla="*/ 20000 w 20000"/>
                    <a:gd name="T81" fmla="*/ 20000 h 2000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0000" h="20000">
                      <a:moveTo>
                        <a:pt x="6857" y="0"/>
                      </a:moveTo>
                      <a:lnTo>
                        <a:pt x="4082" y="393"/>
                      </a:lnTo>
                      <a:lnTo>
                        <a:pt x="1878" y="1573"/>
                      </a:lnTo>
                      <a:lnTo>
                        <a:pt x="653" y="3146"/>
                      </a:lnTo>
                      <a:lnTo>
                        <a:pt x="0" y="5506"/>
                      </a:lnTo>
                      <a:lnTo>
                        <a:pt x="0" y="7079"/>
                      </a:lnTo>
                      <a:lnTo>
                        <a:pt x="653" y="9663"/>
                      </a:lnTo>
                      <a:lnTo>
                        <a:pt x="1878" y="12416"/>
                      </a:lnTo>
                      <a:lnTo>
                        <a:pt x="2694" y="14382"/>
                      </a:lnTo>
                      <a:lnTo>
                        <a:pt x="4082" y="16011"/>
                      </a:lnTo>
                      <a:lnTo>
                        <a:pt x="5714" y="17416"/>
                      </a:lnTo>
                      <a:lnTo>
                        <a:pt x="8327" y="18764"/>
                      </a:lnTo>
                      <a:lnTo>
                        <a:pt x="10286" y="19045"/>
                      </a:lnTo>
                      <a:lnTo>
                        <a:pt x="12980" y="19944"/>
                      </a:lnTo>
                      <a:lnTo>
                        <a:pt x="16000" y="19045"/>
                      </a:lnTo>
                      <a:lnTo>
                        <a:pt x="18367" y="18371"/>
                      </a:lnTo>
                      <a:lnTo>
                        <a:pt x="19347" y="16798"/>
                      </a:lnTo>
                      <a:lnTo>
                        <a:pt x="19918" y="14382"/>
                      </a:lnTo>
                      <a:lnTo>
                        <a:pt x="19918" y="12416"/>
                      </a:lnTo>
                      <a:lnTo>
                        <a:pt x="19510" y="9663"/>
                      </a:lnTo>
                      <a:lnTo>
                        <a:pt x="17878" y="7079"/>
                      </a:lnTo>
                      <a:lnTo>
                        <a:pt x="16490" y="4663"/>
                      </a:lnTo>
                      <a:lnTo>
                        <a:pt x="14041" y="2753"/>
                      </a:lnTo>
                      <a:lnTo>
                        <a:pt x="11592" y="1573"/>
                      </a:lnTo>
                      <a:lnTo>
                        <a:pt x="9469" y="393"/>
                      </a:lnTo>
                      <a:lnTo>
                        <a:pt x="6857" y="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0000"/>
                  </a:solidFill>
                  <a:prstDash val="solid"/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53" name="Freeform 11"/>
                <p:cNvSpPr>
                  <a:spLocks/>
                </p:cNvSpPr>
                <p:nvPr/>
              </p:nvSpPr>
              <p:spPr bwMode="auto">
                <a:xfrm>
                  <a:off x="307" y="-1"/>
                  <a:ext cx="19696" cy="17948"/>
                </a:xfrm>
                <a:custGeom>
                  <a:avLst/>
                  <a:gdLst>
                    <a:gd name="T0" fmla="*/ 0 w 20000"/>
                    <a:gd name="T1" fmla="*/ 5897 h 20000"/>
                    <a:gd name="T2" fmla="*/ 460 w 20000"/>
                    <a:gd name="T3" fmla="*/ 6334 h 20000"/>
                    <a:gd name="T4" fmla="*/ 731 w 20000"/>
                    <a:gd name="T5" fmla="*/ 6495 h 20000"/>
                    <a:gd name="T6" fmla="*/ 1191 w 20000"/>
                    <a:gd name="T7" fmla="*/ 6436 h 20000"/>
                    <a:gd name="T8" fmla="*/ 10727 w 20000"/>
                    <a:gd name="T9" fmla="*/ 3714 h 20000"/>
                    <a:gd name="T10" fmla="*/ 10917 w 20000"/>
                    <a:gd name="T11" fmla="*/ 3600 h 20000"/>
                    <a:gd name="T12" fmla="*/ 10826 w 20000"/>
                    <a:gd name="T13" fmla="*/ 3443 h 20000"/>
                    <a:gd name="T14" fmla="*/ 11106 w 20000"/>
                    <a:gd name="T15" fmla="*/ 1855 h 20000"/>
                    <a:gd name="T16" fmla="*/ 11188 w 20000"/>
                    <a:gd name="T17" fmla="*/ 1530 h 20000"/>
                    <a:gd name="T18" fmla="*/ 11639 w 20000"/>
                    <a:gd name="T19" fmla="*/ 1418 h 20000"/>
                    <a:gd name="T20" fmla="*/ 16962 w 20000"/>
                    <a:gd name="T21" fmla="*/ 0 h 20000"/>
                    <a:gd name="T22" fmla="*/ 17150 w 20000"/>
                    <a:gd name="T23" fmla="*/ 109 h 20000"/>
                    <a:gd name="T24" fmla="*/ 17052 w 20000"/>
                    <a:gd name="T25" fmla="*/ 382 h 20000"/>
                    <a:gd name="T26" fmla="*/ 16674 w 20000"/>
                    <a:gd name="T27" fmla="*/ 4037 h 20000"/>
                    <a:gd name="T28" fmla="*/ 16674 w 20000"/>
                    <a:gd name="T29" fmla="*/ 4313 h 20000"/>
                    <a:gd name="T30" fmla="*/ 16239 w 20000"/>
                    <a:gd name="T31" fmla="*/ 4587 h 20000"/>
                    <a:gd name="T32" fmla="*/ 10556 w 20000"/>
                    <a:gd name="T33" fmla="*/ 6176 h 20000"/>
                    <a:gd name="T34" fmla="*/ 10438 w 20000"/>
                    <a:gd name="T35" fmla="*/ 5951 h 20000"/>
                    <a:gd name="T36" fmla="*/ 10438 w 20000"/>
                    <a:gd name="T37" fmla="*/ 5676 h 20000"/>
                    <a:gd name="T38" fmla="*/ 10727 w 20000"/>
                    <a:gd name="T39" fmla="*/ 4360 h 20000"/>
                    <a:gd name="T40" fmla="*/ 10826 w 20000"/>
                    <a:gd name="T41" fmla="*/ 4037 h 20000"/>
                    <a:gd name="T42" fmla="*/ 10636 w 20000"/>
                    <a:gd name="T43" fmla="*/ 3924 h 20000"/>
                    <a:gd name="T44" fmla="*/ 3673 w 20000"/>
                    <a:gd name="T45" fmla="*/ 5951 h 20000"/>
                    <a:gd name="T46" fmla="*/ 3573 w 20000"/>
                    <a:gd name="T47" fmla="*/ 6221 h 20000"/>
                    <a:gd name="T48" fmla="*/ 3760 w 20000"/>
                    <a:gd name="T49" fmla="*/ 6393 h 20000"/>
                    <a:gd name="T50" fmla="*/ 4321 w 20000"/>
                    <a:gd name="T51" fmla="*/ 6770 h 2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0000"/>
                    <a:gd name="T79" fmla="*/ 0 h 20000"/>
                    <a:gd name="T80" fmla="*/ 20000 w 20000"/>
                    <a:gd name="T81" fmla="*/ 20000 h 2000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0000" h="20000">
                      <a:moveTo>
                        <a:pt x="0" y="17408"/>
                      </a:moveTo>
                      <a:lnTo>
                        <a:pt x="536" y="18697"/>
                      </a:lnTo>
                      <a:lnTo>
                        <a:pt x="852" y="19175"/>
                      </a:lnTo>
                      <a:lnTo>
                        <a:pt x="1388" y="19001"/>
                      </a:lnTo>
                      <a:lnTo>
                        <a:pt x="12503" y="10963"/>
                      </a:lnTo>
                      <a:lnTo>
                        <a:pt x="12723" y="10630"/>
                      </a:lnTo>
                      <a:lnTo>
                        <a:pt x="12618" y="10167"/>
                      </a:lnTo>
                      <a:lnTo>
                        <a:pt x="12944" y="5474"/>
                      </a:lnTo>
                      <a:lnTo>
                        <a:pt x="13039" y="4518"/>
                      </a:lnTo>
                      <a:lnTo>
                        <a:pt x="13565" y="4185"/>
                      </a:lnTo>
                      <a:lnTo>
                        <a:pt x="19769" y="0"/>
                      </a:lnTo>
                      <a:lnTo>
                        <a:pt x="19989" y="319"/>
                      </a:lnTo>
                      <a:lnTo>
                        <a:pt x="19874" y="1130"/>
                      </a:lnTo>
                      <a:lnTo>
                        <a:pt x="19432" y="11919"/>
                      </a:lnTo>
                      <a:lnTo>
                        <a:pt x="19432" y="12730"/>
                      </a:lnTo>
                      <a:lnTo>
                        <a:pt x="18927" y="13541"/>
                      </a:lnTo>
                      <a:lnTo>
                        <a:pt x="12303" y="18233"/>
                      </a:lnTo>
                      <a:lnTo>
                        <a:pt x="12166" y="17567"/>
                      </a:lnTo>
                      <a:lnTo>
                        <a:pt x="12166" y="16756"/>
                      </a:lnTo>
                      <a:lnTo>
                        <a:pt x="12503" y="12875"/>
                      </a:lnTo>
                      <a:lnTo>
                        <a:pt x="12618" y="11919"/>
                      </a:lnTo>
                      <a:lnTo>
                        <a:pt x="12397" y="11586"/>
                      </a:lnTo>
                      <a:lnTo>
                        <a:pt x="4280" y="17567"/>
                      </a:lnTo>
                      <a:lnTo>
                        <a:pt x="4164" y="18364"/>
                      </a:lnTo>
                      <a:lnTo>
                        <a:pt x="4385" y="18870"/>
                      </a:lnTo>
                      <a:lnTo>
                        <a:pt x="5037" y="19986"/>
                      </a:lnTo>
                    </a:path>
                  </a:pathLst>
                </a:custGeom>
                <a:noFill/>
                <a:ln w="3175" cap="flat">
                  <a:solidFill>
                    <a:srgbClr val="000000"/>
                  </a:solidFill>
                  <a:prstDash val="solid"/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54" name="Freeform 12"/>
                <p:cNvSpPr>
                  <a:spLocks/>
                </p:cNvSpPr>
                <p:nvPr/>
              </p:nvSpPr>
              <p:spPr bwMode="auto">
                <a:xfrm>
                  <a:off x="-5" y="15374"/>
                  <a:ext cx="2537" cy="4626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w 20000"/>
                    <a:gd name="T11" fmla="*/ 0 h 20000"/>
                    <a:gd name="T12" fmla="*/ 0 w 20000"/>
                    <a:gd name="T13" fmla="*/ 0 h 20000"/>
                    <a:gd name="T14" fmla="*/ 0 w 20000"/>
                    <a:gd name="T15" fmla="*/ 0 h 20000"/>
                    <a:gd name="T16" fmla="*/ 0 w 20000"/>
                    <a:gd name="T17" fmla="*/ 0 h 20000"/>
                    <a:gd name="T18" fmla="*/ 0 w 20000"/>
                    <a:gd name="T19" fmla="*/ 0 h 20000"/>
                    <a:gd name="T20" fmla="*/ 0 w 20000"/>
                    <a:gd name="T21" fmla="*/ 0 h 20000"/>
                    <a:gd name="T22" fmla="*/ 0 w 20000"/>
                    <a:gd name="T23" fmla="*/ 0 h 20000"/>
                    <a:gd name="T24" fmla="*/ 0 w 20000"/>
                    <a:gd name="T25" fmla="*/ 0 h 20000"/>
                    <a:gd name="T26" fmla="*/ 0 w 20000"/>
                    <a:gd name="T27" fmla="*/ 0 h 20000"/>
                    <a:gd name="T28" fmla="*/ 0 w 20000"/>
                    <a:gd name="T29" fmla="*/ 0 h 20000"/>
                    <a:gd name="T30" fmla="*/ 0 w 20000"/>
                    <a:gd name="T31" fmla="*/ 0 h 20000"/>
                    <a:gd name="T32" fmla="*/ 0 w 20000"/>
                    <a:gd name="T33" fmla="*/ 0 h 20000"/>
                    <a:gd name="T34" fmla="*/ 0 w 20000"/>
                    <a:gd name="T35" fmla="*/ 0 h 20000"/>
                    <a:gd name="T36" fmla="*/ 0 w 20000"/>
                    <a:gd name="T37" fmla="*/ 0 h 20000"/>
                    <a:gd name="T38" fmla="*/ 0 w 20000"/>
                    <a:gd name="T39" fmla="*/ 0 h 20000"/>
                    <a:gd name="T40" fmla="*/ 0 w 20000"/>
                    <a:gd name="T41" fmla="*/ 0 h 20000"/>
                    <a:gd name="T42" fmla="*/ 0 w 20000"/>
                    <a:gd name="T43" fmla="*/ 0 h 20000"/>
                    <a:gd name="T44" fmla="*/ 0 w 20000"/>
                    <a:gd name="T45" fmla="*/ 0 h 20000"/>
                    <a:gd name="T46" fmla="*/ 0 w 20000"/>
                    <a:gd name="T47" fmla="*/ 0 h 20000"/>
                    <a:gd name="T48" fmla="*/ 0 w 20000"/>
                    <a:gd name="T49" fmla="*/ 0 h 20000"/>
                    <a:gd name="T50" fmla="*/ 0 w 20000"/>
                    <a:gd name="T51" fmla="*/ 0 h 2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0000"/>
                    <a:gd name="T79" fmla="*/ 0 h 20000"/>
                    <a:gd name="T80" fmla="*/ 20000 w 20000"/>
                    <a:gd name="T81" fmla="*/ 20000 h 2000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0000" h="20000">
                      <a:moveTo>
                        <a:pt x="6857" y="0"/>
                      </a:moveTo>
                      <a:lnTo>
                        <a:pt x="4082" y="393"/>
                      </a:lnTo>
                      <a:lnTo>
                        <a:pt x="1878" y="1573"/>
                      </a:lnTo>
                      <a:lnTo>
                        <a:pt x="653" y="3146"/>
                      </a:lnTo>
                      <a:lnTo>
                        <a:pt x="0" y="5506"/>
                      </a:lnTo>
                      <a:lnTo>
                        <a:pt x="0" y="7079"/>
                      </a:lnTo>
                      <a:lnTo>
                        <a:pt x="653" y="9663"/>
                      </a:lnTo>
                      <a:lnTo>
                        <a:pt x="1878" y="12416"/>
                      </a:lnTo>
                      <a:lnTo>
                        <a:pt x="2694" y="14382"/>
                      </a:lnTo>
                      <a:lnTo>
                        <a:pt x="4082" y="16011"/>
                      </a:lnTo>
                      <a:lnTo>
                        <a:pt x="5714" y="17416"/>
                      </a:lnTo>
                      <a:lnTo>
                        <a:pt x="8327" y="18764"/>
                      </a:lnTo>
                      <a:lnTo>
                        <a:pt x="10286" y="19045"/>
                      </a:lnTo>
                      <a:lnTo>
                        <a:pt x="12980" y="19944"/>
                      </a:lnTo>
                      <a:lnTo>
                        <a:pt x="16000" y="19045"/>
                      </a:lnTo>
                      <a:lnTo>
                        <a:pt x="18367" y="18371"/>
                      </a:lnTo>
                      <a:lnTo>
                        <a:pt x="19347" y="16798"/>
                      </a:lnTo>
                      <a:lnTo>
                        <a:pt x="19918" y="14382"/>
                      </a:lnTo>
                      <a:lnTo>
                        <a:pt x="19918" y="12416"/>
                      </a:lnTo>
                      <a:lnTo>
                        <a:pt x="19510" y="9663"/>
                      </a:lnTo>
                      <a:lnTo>
                        <a:pt x="17878" y="7079"/>
                      </a:lnTo>
                      <a:lnTo>
                        <a:pt x="16490" y="4663"/>
                      </a:lnTo>
                      <a:lnTo>
                        <a:pt x="14041" y="2753"/>
                      </a:lnTo>
                      <a:lnTo>
                        <a:pt x="11592" y="1573"/>
                      </a:lnTo>
                      <a:lnTo>
                        <a:pt x="9469" y="393"/>
                      </a:lnTo>
                      <a:lnTo>
                        <a:pt x="6857" y="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0000"/>
                  </a:solidFill>
                  <a:prstDash val="solid"/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55318" name="Freeform 13"/>
              <p:cNvSpPr>
                <a:spLocks/>
              </p:cNvSpPr>
              <p:nvPr/>
            </p:nvSpPr>
            <p:spPr bwMode="auto">
              <a:xfrm>
                <a:off x="1926" y="11615"/>
                <a:ext cx="9406" cy="8386"/>
              </a:xfrm>
              <a:custGeom>
                <a:avLst/>
                <a:gdLst>
                  <a:gd name="T0" fmla="*/ 11 w 20000"/>
                  <a:gd name="T1" fmla="*/ 0 h 20000"/>
                  <a:gd name="T2" fmla="*/ 11 w 20000"/>
                  <a:gd name="T3" fmla="*/ 2 h 20000"/>
                  <a:gd name="T4" fmla="*/ 0 w 20000"/>
                  <a:gd name="T5" fmla="*/ 3 h 20000"/>
                  <a:gd name="T6" fmla="*/ 0 w 20000"/>
                  <a:gd name="T7" fmla="*/ 3 h 20000"/>
                  <a:gd name="T8" fmla="*/ 0 w 20000"/>
                  <a:gd name="T9" fmla="*/ 3 h 20000"/>
                  <a:gd name="T10" fmla="*/ 0 w 20000"/>
                  <a:gd name="T11" fmla="*/ 2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19987" y="0"/>
                    </a:moveTo>
                    <a:lnTo>
                      <a:pt x="19987" y="10480"/>
                    </a:lnTo>
                    <a:lnTo>
                      <a:pt x="801" y="19979"/>
                    </a:lnTo>
                    <a:lnTo>
                      <a:pt x="394" y="19708"/>
                    </a:lnTo>
                    <a:lnTo>
                      <a:pt x="0" y="18789"/>
                    </a:lnTo>
                    <a:lnTo>
                      <a:pt x="0" y="13466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5319" name="Freeform 14"/>
              <p:cNvSpPr>
                <a:spLocks/>
              </p:cNvSpPr>
              <p:nvPr/>
            </p:nvSpPr>
            <p:spPr bwMode="auto">
              <a:xfrm>
                <a:off x="2186" y="12578"/>
                <a:ext cx="7412" cy="6355"/>
              </a:xfrm>
              <a:custGeom>
                <a:avLst/>
                <a:gdLst>
                  <a:gd name="T0" fmla="*/ 1 w 20000"/>
                  <a:gd name="T1" fmla="*/ 0 h 20000"/>
                  <a:gd name="T2" fmla="*/ 1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w 20000"/>
                  <a:gd name="T11" fmla="*/ 0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19983" y="0"/>
                    </a:moveTo>
                    <a:lnTo>
                      <a:pt x="19983" y="10771"/>
                    </a:lnTo>
                    <a:lnTo>
                      <a:pt x="1865" y="19972"/>
                    </a:lnTo>
                    <a:lnTo>
                      <a:pt x="1865" y="15041"/>
                    </a:lnTo>
                    <a:lnTo>
                      <a:pt x="1182" y="13829"/>
                    </a:lnTo>
                    <a:lnTo>
                      <a:pt x="0" y="13223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-5" y="11317"/>
                <a:ext cx="4012" cy="5945"/>
                <a:chOff x="5" y="111"/>
                <a:chExt cx="20000" cy="19816"/>
              </a:xfrm>
            </p:grpSpPr>
            <p:sp>
              <p:nvSpPr>
                <p:cNvPr id="55323" name="Line 16"/>
                <p:cNvSpPr>
                  <a:spLocks noChangeShapeType="1"/>
                </p:cNvSpPr>
                <p:nvPr/>
              </p:nvSpPr>
              <p:spPr bwMode="auto">
                <a:xfrm>
                  <a:off x="13694" y="12074"/>
                  <a:ext cx="6087" cy="3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grpSp>
              <p:nvGrpSpPr>
                <p:cNvPr id="7" name="Group 17"/>
                <p:cNvGrpSpPr>
                  <a:grpSpLocks/>
                </p:cNvGrpSpPr>
                <p:nvPr/>
              </p:nvGrpSpPr>
              <p:grpSpPr bwMode="auto">
                <a:xfrm>
                  <a:off x="6371" y="8284"/>
                  <a:ext cx="6466" cy="11643"/>
                  <a:chOff x="1" y="3"/>
                  <a:chExt cx="20014" cy="19997"/>
                </a:xfrm>
              </p:grpSpPr>
              <p:sp>
                <p:nvSpPr>
                  <p:cNvPr id="55346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6959" y="18346"/>
                    <a:ext cx="5231" cy="1654"/>
                  </a:xfrm>
                  <a:prstGeom prst="ellips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5347" name="Freeform 19"/>
                  <p:cNvSpPr>
                    <a:spLocks/>
                  </p:cNvSpPr>
                  <p:nvPr/>
                </p:nvSpPr>
                <p:spPr bwMode="auto">
                  <a:xfrm>
                    <a:off x="1" y="3"/>
                    <a:ext cx="20014" cy="19143"/>
                  </a:xfrm>
                  <a:custGeom>
                    <a:avLst/>
                    <a:gdLst>
                      <a:gd name="T0" fmla="*/ 5754 w 20000"/>
                      <a:gd name="T1" fmla="*/ 338 h 20000"/>
                      <a:gd name="T2" fmla="*/ 8917 w 20000"/>
                      <a:gd name="T3" fmla="*/ 0 h 20000"/>
                      <a:gd name="T4" fmla="*/ 14100 w 20000"/>
                      <a:gd name="T5" fmla="*/ 203 h 20000"/>
                      <a:gd name="T6" fmla="*/ 17453 w 20000"/>
                      <a:gd name="T7" fmla="*/ 1319 h 20000"/>
                      <a:gd name="T8" fmla="*/ 18987 w 20000"/>
                      <a:gd name="T9" fmla="*/ 2704 h 20000"/>
                      <a:gd name="T10" fmla="*/ 20045 w 20000"/>
                      <a:gd name="T11" fmla="*/ 3987 h 20000"/>
                      <a:gd name="T12" fmla="*/ 19569 w 20000"/>
                      <a:gd name="T13" fmla="*/ 5642 h 20000"/>
                      <a:gd name="T14" fmla="*/ 18130 w 20000"/>
                      <a:gd name="T15" fmla="*/ 6656 h 20000"/>
                      <a:gd name="T16" fmla="*/ 16596 w 20000"/>
                      <a:gd name="T17" fmla="*/ 7365 h 20000"/>
                      <a:gd name="T18" fmla="*/ 14576 w 20000"/>
                      <a:gd name="T19" fmla="*/ 8075 h 20000"/>
                      <a:gd name="T20" fmla="*/ 14576 w 20000"/>
                      <a:gd name="T21" fmla="*/ 12874 h 20000"/>
                      <a:gd name="T22" fmla="*/ 5278 w 20000"/>
                      <a:gd name="T23" fmla="*/ 12874 h 20000"/>
                      <a:gd name="T24" fmla="*/ 5278 w 20000"/>
                      <a:gd name="T25" fmla="*/ 8075 h 20000"/>
                      <a:gd name="T26" fmla="*/ 2591 w 20000"/>
                      <a:gd name="T27" fmla="*/ 7265 h 20000"/>
                      <a:gd name="T28" fmla="*/ 867 w 20000"/>
                      <a:gd name="T29" fmla="*/ 6420 h 20000"/>
                      <a:gd name="T30" fmla="*/ 0 w 20000"/>
                      <a:gd name="T31" fmla="*/ 4832 h 20000"/>
                      <a:gd name="T32" fmla="*/ 190 w 20000"/>
                      <a:gd name="T33" fmla="*/ 3210 h 20000"/>
                      <a:gd name="T34" fmla="*/ 1534 w 20000"/>
                      <a:gd name="T35" fmla="*/ 1892 h 20000"/>
                      <a:gd name="T36" fmla="*/ 3744 w 20000"/>
                      <a:gd name="T37" fmla="*/ 879 h 20000"/>
                      <a:gd name="T38" fmla="*/ 5754 w 20000"/>
                      <a:gd name="T39" fmla="*/ 338 h 2000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0000"/>
                      <a:gd name="T61" fmla="*/ 0 h 20000"/>
                      <a:gd name="T62" fmla="*/ 20000 w 20000"/>
                      <a:gd name="T63" fmla="*/ 20000 h 2000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0000" h="20000">
                        <a:moveTo>
                          <a:pt x="5714" y="524"/>
                        </a:moveTo>
                        <a:lnTo>
                          <a:pt x="8857" y="0"/>
                        </a:lnTo>
                        <a:lnTo>
                          <a:pt x="14000" y="314"/>
                        </a:lnTo>
                        <a:lnTo>
                          <a:pt x="17333" y="2042"/>
                        </a:lnTo>
                        <a:lnTo>
                          <a:pt x="18857" y="4188"/>
                        </a:lnTo>
                        <a:lnTo>
                          <a:pt x="19905" y="6178"/>
                        </a:lnTo>
                        <a:lnTo>
                          <a:pt x="19429" y="8743"/>
                        </a:lnTo>
                        <a:lnTo>
                          <a:pt x="18000" y="10314"/>
                        </a:lnTo>
                        <a:lnTo>
                          <a:pt x="16476" y="11414"/>
                        </a:lnTo>
                        <a:lnTo>
                          <a:pt x="14476" y="12513"/>
                        </a:lnTo>
                        <a:lnTo>
                          <a:pt x="14476" y="19948"/>
                        </a:lnTo>
                        <a:lnTo>
                          <a:pt x="5238" y="19948"/>
                        </a:lnTo>
                        <a:lnTo>
                          <a:pt x="5238" y="12513"/>
                        </a:lnTo>
                        <a:lnTo>
                          <a:pt x="2571" y="11257"/>
                        </a:lnTo>
                        <a:lnTo>
                          <a:pt x="857" y="9948"/>
                        </a:lnTo>
                        <a:lnTo>
                          <a:pt x="0" y="7487"/>
                        </a:lnTo>
                        <a:lnTo>
                          <a:pt x="190" y="4974"/>
                        </a:lnTo>
                        <a:lnTo>
                          <a:pt x="1524" y="2932"/>
                        </a:lnTo>
                        <a:lnTo>
                          <a:pt x="3714" y="1361"/>
                        </a:lnTo>
                        <a:lnTo>
                          <a:pt x="5714" y="5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5348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5526" y="14784"/>
                    <a:ext cx="9150" cy="4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5349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526" y="17635"/>
                    <a:ext cx="9150" cy="125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5350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340" y="16484"/>
                    <a:ext cx="9134" cy="125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5351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340" y="15437"/>
                    <a:ext cx="9134" cy="1253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55325" name="Freeform 24"/>
                <p:cNvSpPr>
                  <a:spLocks/>
                </p:cNvSpPr>
                <p:nvPr/>
              </p:nvSpPr>
              <p:spPr bwMode="auto">
                <a:xfrm>
                  <a:off x="11232" y="11374"/>
                  <a:ext cx="648" cy="1167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9048" y="0"/>
                      </a:moveTo>
                      <a:lnTo>
                        <a:pt x="0" y="5000"/>
                      </a:lnTo>
                      <a:lnTo>
                        <a:pt x="1905" y="19500"/>
                      </a:lnTo>
                      <a:lnTo>
                        <a:pt x="13333" y="15500"/>
                      </a:lnTo>
                      <a:lnTo>
                        <a:pt x="190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rgbClr val="000000"/>
                  </a:solidFill>
                  <a:prstDash val="solid"/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26" name="Freeform 25"/>
                <p:cNvSpPr>
                  <a:spLocks/>
                </p:cNvSpPr>
                <p:nvPr/>
              </p:nvSpPr>
              <p:spPr bwMode="auto">
                <a:xfrm>
                  <a:off x="10957" y="10617"/>
                  <a:ext cx="399" cy="934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0" y="0"/>
                      </a:moveTo>
                      <a:lnTo>
                        <a:pt x="6154" y="19375"/>
                      </a:lnTo>
                      <a:lnTo>
                        <a:pt x="18462" y="11250"/>
                      </a:lnTo>
                      <a:lnTo>
                        <a:pt x="18462" y="12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rgbClr val="000000"/>
                  </a:solidFill>
                  <a:prstDash val="solid"/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27" name="Rectangle 26"/>
                <p:cNvSpPr>
                  <a:spLocks noChangeArrowheads="1"/>
                </p:cNvSpPr>
                <p:nvPr/>
              </p:nvSpPr>
              <p:spPr bwMode="auto">
                <a:xfrm>
                  <a:off x="17787" y="10851"/>
                  <a:ext cx="798" cy="2570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28" name="Line 27"/>
                <p:cNvSpPr>
                  <a:spLocks noChangeShapeType="1"/>
                </p:cNvSpPr>
                <p:nvPr/>
              </p:nvSpPr>
              <p:spPr bwMode="auto">
                <a:xfrm>
                  <a:off x="13480" y="13707"/>
                  <a:ext cx="6525" cy="207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29" name="Line 28"/>
                <p:cNvSpPr>
                  <a:spLocks noChangeShapeType="1"/>
                </p:cNvSpPr>
                <p:nvPr/>
              </p:nvSpPr>
              <p:spPr bwMode="auto">
                <a:xfrm>
                  <a:off x="12617" y="15287"/>
                  <a:ext cx="3998" cy="46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30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3480" y="6911"/>
                  <a:ext cx="6370" cy="213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31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1511" y="2561"/>
                  <a:ext cx="3599" cy="507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32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9262" y="111"/>
                  <a:ext cx="60" cy="715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33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3051" y="3148"/>
                  <a:ext cx="4093" cy="484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34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65" y="10031"/>
                  <a:ext cx="5783" cy="85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35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5" y="13444"/>
                  <a:ext cx="5967" cy="111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36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544" y="15344"/>
                  <a:ext cx="3664" cy="309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37" name="Rectangle 36"/>
                <p:cNvSpPr>
                  <a:spLocks noChangeArrowheads="1"/>
                </p:cNvSpPr>
                <p:nvPr/>
              </p:nvSpPr>
              <p:spPr bwMode="auto">
                <a:xfrm>
                  <a:off x="623" y="13361"/>
                  <a:ext cx="858" cy="1866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38" name="Rectangle 37"/>
                <p:cNvSpPr>
                  <a:spLocks noChangeArrowheads="1"/>
                </p:cNvSpPr>
                <p:nvPr/>
              </p:nvSpPr>
              <p:spPr bwMode="auto">
                <a:xfrm>
                  <a:off x="4312" y="16480"/>
                  <a:ext cx="862" cy="1867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39" name="Rectangle 38"/>
                <p:cNvSpPr>
                  <a:spLocks noChangeArrowheads="1"/>
                </p:cNvSpPr>
                <p:nvPr/>
              </p:nvSpPr>
              <p:spPr bwMode="auto">
                <a:xfrm>
                  <a:off x="1386" y="9097"/>
                  <a:ext cx="867" cy="1870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40" name="Rectangle 39"/>
                <p:cNvSpPr>
                  <a:spLocks noChangeArrowheads="1"/>
                </p:cNvSpPr>
                <p:nvPr/>
              </p:nvSpPr>
              <p:spPr bwMode="auto">
                <a:xfrm>
                  <a:off x="3848" y="3381"/>
                  <a:ext cx="803" cy="1866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41" name="Rectangle 40"/>
                <p:cNvSpPr>
                  <a:spLocks noChangeArrowheads="1"/>
                </p:cNvSpPr>
                <p:nvPr/>
              </p:nvSpPr>
              <p:spPr bwMode="auto">
                <a:xfrm>
                  <a:off x="8495" y="1748"/>
                  <a:ext cx="1974" cy="963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4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051" y="3818"/>
                  <a:ext cx="1969" cy="963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43" name="Rectangle 42"/>
                <p:cNvSpPr>
                  <a:spLocks noChangeArrowheads="1"/>
                </p:cNvSpPr>
                <p:nvPr/>
              </p:nvSpPr>
              <p:spPr bwMode="auto">
                <a:xfrm>
                  <a:off x="17757" y="6531"/>
                  <a:ext cx="922" cy="2190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44" name="Rectangle 43"/>
                <p:cNvSpPr>
                  <a:spLocks noChangeArrowheads="1"/>
                </p:cNvSpPr>
                <p:nvPr/>
              </p:nvSpPr>
              <p:spPr bwMode="auto">
                <a:xfrm>
                  <a:off x="17782" y="13887"/>
                  <a:ext cx="927" cy="2187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55345" name="Rectangle 44"/>
                <p:cNvSpPr>
                  <a:spLocks noChangeArrowheads="1"/>
                </p:cNvSpPr>
                <p:nvPr/>
              </p:nvSpPr>
              <p:spPr bwMode="auto">
                <a:xfrm>
                  <a:off x="14591" y="18174"/>
                  <a:ext cx="2273" cy="843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55321" name="Line 45"/>
              <p:cNvSpPr>
                <a:spLocks noChangeShapeType="1"/>
              </p:cNvSpPr>
              <p:nvPr/>
            </p:nvSpPr>
            <p:spPr bwMode="auto">
              <a:xfrm>
                <a:off x="1927" y="15887"/>
                <a:ext cx="141" cy="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5322" name="Line 46"/>
              <p:cNvSpPr>
                <a:spLocks noChangeShapeType="1"/>
              </p:cNvSpPr>
              <p:nvPr/>
            </p:nvSpPr>
            <p:spPr bwMode="auto">
              <a:xfrm>
                <a:off x="1741" y="16202"/>
                <a:ext cx="143" cy="9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55302" name="Rectangle 47"/>
            <p:cNvSpPr>
              <a:spLocks noChangeArrowheads="1"/>
            </p:cNvSpPr>
            <p:nvPr/>
          </p:nvSpPr>
          <p:spPr bwMode="auto">
            <a:xfrm>
              <a:off x="2827" y="576"/>
              <a:ext cx="489" cy="30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/>
                <a:t>磁鐵</a:t>
              </a:r>
            </a:p>
          </p:txBody>
        </p:sp>
        <p:sp>
          <p:nvSpPr>
            <p:cNvPr id="55303" name="Rectangle 48"/>
            <p:cNvSpPr>
              <a:spLocks noChangeArrowheads="1"/>
            </p:cNvSpPr>
            <p:nvPr/>
          </p:nvSpPr>
          <p:spPr bwMode="auto">
            <a:xfrm>
              <a:off x="4368" y="1296"/>
              <a:ext cx="498" cy="27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/>
                <a:t>磁鐵</a:t>
              </a:r>
            </a:p>
          </p:txBody>
        </p:sp>
        <p:sp>
          <p:nvSpPr>
            <p:cNvPr id="55304" name="Rectangle 49"/>
            <p:cNvSpPr>
              <a:spLocks noChangeArrowheads="1"/>
            </p:cNvSpPr>
            <p:nvPr/>
          </p:nvSpPr>
          <p:spPr bwMode="auto">
            <a:xfrm>
              <a:off x="1440" y="3216"/>
              <a:ext cx="414" cy="26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/>
                <a:t>燈泡</a:t>
              </a:r>
            </a:p>
          </p:txBody>
        </p:sp>
        <p:sp>
          <p:nvSpPr>
            <p:cNvPr id="55305" name="Rectangle 50"/>
            <p:cNvSpPr>
              <a:spLocks noChangeArrowheads="1"/>
            </p:cNvSpPr>
            <p:nvPr/>
          </p:nvSpPr>
          <p:spPr bwMode="auto">
            <a:xfrm>
              <a:off x="3426" y="1591"/>
              <a:ext cx="522" cy="276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/>
                <a:t>線圈</a:t>
              </a:r>
            </a:p>
          </p:txBody>
        </p:sp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3791" y="1612"/>
              <a:ext cx="975" cy="864"/>
              <a:chOff x="0" y="0"/>
              <a:chExt cx="20000" cy="20000"/>
            </a:xfrm>
          </p:grpSpPr>
          <p:sp>
            <p:nvSpPr>
              <p:cNvPr id="55313" name="Freeform 52"/>
              <p:cNvSpPr>
                <a:spLocks/>
              </p:cNvSpPr>
              <p:nvPr/>
            </p:nvSpPr>
            <p:spPr bwMode="auto">
              <a:xfrm>
                <a:off x="0" y="0"/>
                <a:ext cx="20000" cy="20000"/>
              </a:xfrm>
              <a:custGeom>
                <a:avLst/>
                <a:gdLst>
                  <a:gd name="T0" fmla="*/ 7307 w 20000"/>
                  <a:gd name="T1" fmla="*/ 0 h 20000"/>
                  <a:gd name="T2" fmla="*/ 0 w 20000"/>
                  <a:gd name="T3" fmla="*/ 5778 h 20000"/>
                  <a:gd name="T4" fmla="*/ 0 w 20000"/>
                  <a:gd name="T5" fmla="*/ 13981 h 20000"/>
                  <a:gd name="T6" fmla="*/ 12118 w 20000"/>
                  <a:gd name="T7" fmla="*/ 19981 h 20000"/>
                  <a:gd name="T8" fmla="*/ 13202 w 20000"/>
                  <a:gd name="T9" fmla="*/ 19222 h 20000"/>
                  <a:gd name="T10" fmla="*/ 14368 w 20000"/>
                  <a:gd name="T11" fmla="*/ 18463 h 20000"/>
                  <a:gd name="T12" fmla="*/ 15632 w 20000"/>
                  <a:gd name="T13" fmla="*/ 17741 h 20000"/>
                  <a:gd name="T14" fmla="*/ 16519 w 20000"/>
                  <a:gd name="T15" fmla="*/ 17148 h 20000"/>
                  <a:gd name="T16" fmla="*/ 17603 w 20000"/>
                  <a:gd name="T17" fmla="*/ 16370 h 20000"/>
                  <a:gd name="T18" fmla="*/ 19113 w 20000"/>
                  <a:gd name="T19" fmla="*/ 15241 h 20000"/>
                  <a:gd name="T20" fmla="*/ 19803 w 20000"/>
                  <a:gd name="T21" fmla="*/ 14222 h 20000"/>
                  <a:gd name="T22" fmla="*/ 19984 w 20000"/>
                  <a:gd name="T23" fmla="*/ 13000 h 20000"/>
                  <a:gd name="T24" fmla="*/ 19803 w 20000"/>
                  <a:gd name="T25" fmla="*/ 11556 h 20000"/>
                  <a:gd name="T26" fmla="*/ 19803 w 20000"/>
                  <a:gd name="T27" fmla="*/ 10111 h 20000"/>
                  <a:gd name="T28" fmla="*/ 19803 w 20000"/>
                  <a:gd name="T29" fmla="*/ 8870 h 20000"/>
                  <a:gd name="T30" fmla="*/ 19639 w 20000"/>
                  <a:gd name="T31" fmla="*/ 7222 h 20000"/>
                  <a:gd name="T32" fmla="*/ 19540 w 20000"/>
                  <a:gd name="T33" fmla="*/ 5444 h 20000"/>
                  <a:gd name="T34" fmla="*/ 7307 w 20000"/>
                  <a:gd name="T35" fmla="*/ 0 h 200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0000"/>
                  <a:gd name="T55" fmla="*/ 0 h 20000"/>
                  <a:gd name="T56" fmla="*/ 20000 w 20000"/>
                  <a:gd name="T57" fmla="*/ 20000 h 200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0000" h="20000">
                    <a:moveTo>
                      <a:pt x="7307" y="0"/>
                    </a:moveTo>
                    <a:lnTo>
                      <a:pt x="0" y="5778"/>
                    </a:lnTo>
                    <a:lnTo>
                      <a:pt x="0" y="13981"/>
                    </a:lnTo>
                    <a:lnTo>
                      <a:pt x="12118" y="19981"/>
                    </a:lnTo>
                    <a:lnTo>
                      <a:pt x="13202" y="19222"/>
                    </a:lnTo>
                    <a:lnTo>
                      <a:pt x="14368" y="18463"/>
                    </a:lnTo>
                    <a:lnTo>
                      <a:pt x="15632" y="17741"/>
                    </a:lnTo>
                    <a:lnTo>
                      <a:pt x="16519" y="17148"/>
                    </a:lnTo>
                    <a:lnTo>
                      <a:pt x="17603" y="16370"/>
                    </a:lnTo>
                    <a:lnTo>
                      <a:pt x="19113" y="15241"/>
                    </a:lnTo>
                    <a:lnTo>
                      <a:pt x="19803" y="14222"/>
                    </a:lnTo>
                    <a:lnTo>
                      <a:pt x="19984" y="13000"/>
                    </a:lnTo>
                    <a:lnTo>
                      <a:pt x="19803" y="11556"/>
                    </a:lnTo>
                    <a:lnTo>
                      <a:pt x="19803" y="10111"/>
                    </a:lnTo>
                    <a:lnTo>
                      <a:pt x="19803" y="8870"/>
                    </a:lnTo>
                    <a:lnTo>
                      <a:pt x="19639" y="7222"/>
                    </a:lnTo>
                    <a:lnTo>
                      <a:pt x="19540" y="5444"/>
                    </a:lnTo>
                    <a:lnTo>
                      <a:pt x="7307" y="0"/>
                    </a:lnTo>
                    <a:close/>
                  </a:path>
                </a:pathLst>
              </a:custGeom>
              <a:solidFill>
                <a:srgbClr val="BFBFBF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5314" name="Line 53"/>
              <p:cNvSpPr>
                <a:spLocks noChangeShapeType="1"/>
              </p:cNvSpPr>
              <p:nvPr/>
            </p:nvSpPr>
            <p:spPr bwMode="auto">
              <a:xfrm>
                <a:off x="150" y="6019"/>
                <a:ext cx="11870" cy="533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5315" name="Freeform 54"/>
              <p:cNvSpPr>
                <a:spLocks/>
              </p:cNvSpPr>
              <p:nvPr/>
            </p:nvSpPr>
            <p:spPr bwMode="auto">
              <a:xfrm>
                <a:off x="12020" y="5445"/>
                <a:ext cx="7421" cy="5686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w 20000"/>
                  <a:gd name="T11" fmla="*/ 0 h 20000"/>
                  <a:gd name="T12" fmla="*/ 0 w 20000"/>
                  <a:gd name="T13" fmla="*/ 0 h 20000"/>
                  <a:gd name="T14" fmla="*/ 0 w 20000"/>
                  <a:gd name="T15" fmla="*/ 0 h 20000"/>
                  <a:gd name="T16" fmla="*/ 0 w 20000"/>
                  <a:gd name="T17" fmla="*/ 0 h 20000"/>
                  <a:gd name="T18" fmla="*/ 0 w 20000"/>
                  <a:gd name="T19" fmla="*/ 0 h 20000"/>
                  <a:gd name="T20" fmla="*/ 1 w 20000"/>
                  <a:gd name="T21" fmla="*/ 0 h 20000"/>
                  <a:gd name="T22" fmla="*/ 1 w 20000"/>
                  <a:gd name="T23" fmla="*/ 0 h 20000"/>
                  <a:gd name="T24" fmla="*/ 1 w 20000"/>
                  <a:gd name="T25" fmla="*/ 0 h 20000"/>
                  <a:gd name="T26" fmla="*/ 1 w 20000"/>
                  <a:gd name="T27" fmla="*/ 0 h 20000"/>
                  <a:gd name="T28" fmla="*/ 1 w 20000"/>
                  <a:gd name="T29" fmla="*/ 0 h 200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000"/>
                  <a:gd name="T46" fmla="*/ 0 h 20000"/>
                  <a:gd name="T47" fmla="*/ 20000 w 20000"/>
                  <a:gd name="T48" fmla="*/ 20000 h 200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000" h="20000">
                    <a:moveTo>
                      <a:pt x="0" y="19935"/>
                    </a:moveTo>
                    <a:lnTo>
                      <a:pt x="1549" y="19935"/>
                    </a:lnTo>
                    <a:lnTo>
                      <a:pt x="3186" y="18567"/>
                    </a:lnTo>
                    <a:lnTo>
                      <a:pt x="5088" y="17264"/>
                    </a:lnTo>
                    <a:lnTo>
                      <a:pt x="6106" y="15309"/>
                    </a:lnTo>
                    <a:lnTo>
                      <a:pt x="7611" y="15309"/>
                    </a:lnTo>
                    <a:lnTo>
                      <a:pt x="8982" y="14007"/>
                    </a:lnTo>
                    <a:lnTo>
                      <a:pt x="10310" y="12638"/>
                    </a:lnTo>
                    <a:lnTo>
                      <a:pt x="11239" y="10619"/>
                    </a:lnTo>
                    <a:lnTo>
                      <a:pt x="12611" y="9316"/>
                    </a:lnTo>
                    <a:lnTo>
                      <a:pt x="14204" y="8730"/>
                    </a:lnTo>
                    <a:lnTo>
                      <a:pt x="15752" y="6710"/>
                    </a:lnTo>
                    <a:lnTo>
                      <a:pt x="17080" y="4691"/>
                    </a:lnTo>
                    <a:lnTo>
                      <a:pt x="18938" y="2606"/>
                    </a:lnTo>
                    <a:lnTo>
                      <a:pt x="19956" y="0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5316" name="Freeform 55"/>
              <p:cNvSpPr>
                <a:spLocks/>
              </p:cNvSpPr>
              <p:nvPr/>
            </p:nvSpPr>
            <p:spPr bwMode="auto">
              <a:xfrm>
                <a:off x="11938" y="11499"/>
                <a:ext cx="261" cy="8130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1 h 20000"/>
                  <a:gd name="T10" fmla="*/ 0 w 20000"/>
                  <a:gd name="T11" fmla="*/ 1 h 20000"/>
                  <a:gd name="T12" fmla="*/ 0 w 20000"/>
                  <a:gd name="T13" fmla="*/ 1 h 20000"/>
                  <a:gd name="T14" fmla="*/ 0 w 20000"/>
                  <a:gd name="T15" fmla="*/ 2 h 20000"/>
                  <a:gd name="T16" fmla="*/ 0 w 20000"/>
                  <a:gd name="T17" fmla="*/ 2 h 20000"/>
                  <a:gd name="T18" fmla="*/ 0 w 20000"/>
                  <a:gd name="T19" fmla="*/ 2 h 20000"/>
                  <a:gd name="T20" fmla="*/ 0 w 20000"/>
                  <a:gd name="T21" fmla="*/ 2 h 20000"/>
                  <a:gd name="T22" fmla="*/ 0 w 20000"/>
                  <a:gd name="T23" fmla="*/ 2 h 200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000"/>
                  <a:gd name="T37" fmla="*/ 0 h 20000"/>
                  <a:gd name="T38" fmla="*/ 20000 w 20000"/>
                  <a:gd name="T39" fmla="*/ 20000 h 200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000" h="20000">
                    <a:moveTo>
                      <a:pt x="0" y="0"/>
                    </a:moveTo>
                    <a:lnTo>
                      <a:pt x="11250" y="1503"/>
                    </a:lnTo>
                    <a:lnTo>
                      <a:pt x="16250" y="4237"/>
                    </a:lnTo>
                    <a:lnTo>
                      <a:pt x="0" y="3964"/>
                    </a:lnTo>
                    <a:lnTo>
                      <a:pt x="0" y="5695"/>
                    </a:lnTo>
                    <a:lnTo>
                      <a:pt x="11250" y="7745"/>
                    </a:lnTo>
                    <a:lnTo>
                      <a:pt x="11250" y="9704"/>
                    </a:lnTo>
                    <a:lnTo>
                      <a:pt x="11250" y="11435"/>
                    </a:lnTo>
                    <a:lnTo>
                      <a:pt x="18750" y="12711"/>
                    </a:lnTo>
                    <a:lnTo>
                      <a:pt x="18750" y="14487"/>
                    </a:lnTo>
                    <a:lnTo>
                      <a:pt x="16250" y="19954"/>
                    </a:lnTo>
                    <a:lnTo>
                      <a:pt x="18750" y="16583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55307" name="Rectangle 56"/>
            <p:cNvSpPr>
              <a:spLocks noChangeArrowheads="1"/>
            </p:cNvSpPr>
            <p:nvPr/>
          </p:nvSpPr>
          <p:spPr bwMode="auto">
            <a:xfrm>
              <a:off x="2880" y="2448"/>
              <a:ext cx="822" cy="27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/>
                <a:t>靜止電刷</a:t>
              </a:r>
            </a:p>
          </p:txBody>
        </p:sp>
        <p:sp>
          <p:nvSpPr>
            <p:cNvPr id="55308" name="Rectangle 57"/>
            <p:cNvSpPr>
              <a:spLocks noChangeArrowheads="1"/>
            </p:cNvSpPr>
            <p:nvPr/>
          </p:nvSpPr>
          <p:spPr bwMode="auto">
            <a:xfrm>
              <a:off x="1104" y="1536"/>
              <a:ext cx="1183" cy="28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/>
                <a:t>旋轉接觸器</a:t>
              </a:r>
            </a:p>
          </p:txBody>
        </p:sp>
        <p:grpSp>
          <p:nvGrpSpPr>
            <p:cNvPr id="9" name="Group 58"/>
            <p:cNvGrpSpPr>
              <a:grpSpLocks/>
            </p:cNvGrpSpPr>
            <p:nvPr/>
          </p:nvGrpSpPr>
          <p:grpSpPr bwMode="auto">
            <a:xfrm>
              <a:off x="2129" y="1855"/>
              <a:ext cx="286" cy="365"/>
              <a:chOff x="0" y="0"/>
              <a:chExt cx="20000" cy="20000"/>
            </a:xfrm>
          </p:grpSpPr>
          <p:sp>
            <p:nvSpPr>
              <p:cNvPr id="55311" name="Line 59"/>
              <p:cNvSpPr>
                <a:spLocks noChangeShapeType="1"/>
              </p:cNvSpPr>
              <p:nvPr/>
            </p:nvSpPr>
            <p:spPr bwMode="auto">
              <a:xfrm flipH="1" flipV="1">
                <a:off x="0" y="0"/>
                <a:ext cx="20000" cy="2000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5312" name="Freeform 60"/>
              <p:cNvSpPr>
                <a:spLocks/>
              </p:cNvSpPr>
              <p:nvPr/>
            </p:nvSpPr>
            <p:spPr bwMode="auto">
              <a:xfrm>
                <a:off x="11827" y="12636"/>
                <a:ext cx="8063" cy="6930"/>
              </a:xfrm>
              <a:custGeom>
                <a:avLst/>
                <a:gdLst>
                  <a:gd name="T0" fmla="*/ 0 w 20000"/>
                  <a:gd name="T1" fmla="*/ 0 h 20000"/>
                  <a:gd name="T2" fmla="*/ 1 w 20000"/>
                  <a:gd name="T3" fmla="*/ 0 h 20000"/>
                  <a:gd name="T4" fmla="*/ 2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0" y="5696"/>
                    </a:moveTo>
                    <a:lnTo>
                      <a:pt x="7222" y="0"/>
                    </a:lnTo>
                    <a:lnTo>
                      <a:pt x="19861" y="19873"/>
                    </a:lnTo>
                    <a:lnTo>
                      <a:pt x="0" y="5696"/>
                    </a:lnTo>
                    <a:close/>
                  </a:path>
                </a:pathLst>
              </a:cu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55310" name="Freeform 61"/>
            <p:cNvSpPr>
              <a:spLocks/>
            </p:cNvSpPr>
            <p:nvPr/>
          </p:nvSpPr>
          <p:spPr bwMode="auto">
            <a:xfrm>
              <a:off x="2879" y="1928"/>
              <a:ext cx="262" cy="35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0" y="0"/>
                  </a:moveTo>
                  <a:lnTo>
                    <a:pt x="3731" y="6411"/>
                  </a:lnTo>
                  <a:lnTo>
                    <a:pt x="6300" y="4695"/>
                  </a:lnTo>
                  <a:lnTo>
                    <a:pt x="10520" y="5914"/>
                  </a:lnTo>
                  <a:lnTo>
                    <a:pt x="12599" y="9797"/>
                  </a:lnTo>
                  <a:lnTo>
                    <a:pt x="12110" y="13138"/>
                  </a:lnTo>
                  <a:lnTo>
                    <a:pt x="9419" y="15260"/>
                  </a:lnTo>
                  <a:lnTo>
                    <a:pt x="15229" y="14041"/>
                  </a:lnTo>
                  <a:lnTo>
                    <a:pt x="17370" y="19955"/>
                  </a:lnTo>
                  <a:lnTo>
                    <a:pt x="18838" y="16569"/>
                  </a:lnTo>
                  <a:lnTo>
                    <a:pt x="19939" y="12686"/>
                  </a:lnTo>
                  <a:lnTo>
                    <a:pt x="18838" y="9345"/>
                  </a:lnTo>
                  <a:lnTo>
                    <a:pt x="17798" y="6772"/>
                  </a:lnTo>
                  <a:lnTo>
                    <a:pt x="14190" y="3883"/>
                  </a:lnTo>
                  <a:lnTo>
                    <a:pt x="9419" y="2167"/>
                  </a:lnTo>
                  <a:lnTo>
                    <a:pt x="13150" y="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2" name="投影片編號版面配置區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AB969-D769-44E5-8783-B1D23BE55778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188" y="3660775"/>
            <a:ext cx="1676400" cy="1597025"/>
            <a:chOff x="0" y="0"/>
            <a:chExt cx="20000" cy="19997"/>
          </a:xfrm>
        </p:grpSpPr>
        <p:sp>
          <p:nvSpPr>
            <p:cNvPr id="56392" name="Freeform 3"/>
            <p:cNvSpPr>
              <a:spLocks/>
            </p:cNvSpPr>
            <p:nvPr/>
          </p:nvSpPr>
          <p:spPr bwMode="auto">
            <a:xfrm>
              <a:off x="0" y="0"/>
              <a:ext cx="20000" cy="15629"/>
            </a:xfrm>
            <a:custGeom>
              <a:avLst/>
              <a:gdLst>
                <a:gd name="T0" fmla="*/ 0 w 20000"/>
                <a:gd name="T1" fmla="*/ 0 h 20000"/>
                <a:gd name="T2" fmla="*/ 19985 w 20000"/>
                <a:gd name="T3" fmla="*/ 0 h 20000"/>
                <a:gd name="T4" fmla="*/ 19985 w 20000"/>
                <a:gd name="T5" fmla="*/ 1277 h 20000"/>
                <a:gd name="T6" fmla="*/ 16755 w 20000"/>
                <a:gd name="T7" fmla="*/ 1277 h 20000"/>
                <a:gd name="T8" fmla="*/ 16755 w 20000"/>
                <a:gd name="T9" fmla="*/ 1697 h 20000"/>
                <a:gd name="T10" fmla="*/ 13571 w 20000"/>
                <a:gd name="T11" fmla="*/ 1697 h 20000"/>
                <a:gd name="T12" fmla="*/ 13571 w 20000"/>
                <a:gd name="T13" fmla="*/ 1284 h 20000"/>
                <a:gd name="T14" fmla="*/ 7051 w 20000"/>
                <a:gd name="T15" fmla="*/ 1284 h 20000"/>
                <a:gd name="T16" fmla="*/ 7051 w 20000"/>
                <a:gd name="T17" fmla="*/ 1697 h 20000"/>
                <a:gd name="T18" fmla="*/ 3851 w 20000"/>
                <a:gd name="T19" fmla="*/ 1697 h 20000"/>
                <a:gd name="T20" fmla="*/ 3851 w 20000"/>
                <a:gd name="T21" fmla="*/ 1300 h 20000"/>
                <a:gd name="T22" fmla="*/ 0 w 20000"/>
                <a:gd name="T23" fmla="*/ 1300 h 20000"/>
                <a:gd name="T24" fmla="*/ 0 w 20000"/>
                <a:gd name="T25" fmla="*/ 0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0" y="0"/>
                  </a:moveTo>
                  <a:lnTo>
                    <a:pt x="19985" y="0"/>
                  </a:lnTo>
                  <a:lnTo>
                    <a:pt x="19985" y="15041"/>
                  </a:lnTo>
                  <a:lnTo>
                    <a:pt x="16755" y="15041"/>
                  </a:lnTo>
                  <a:lnTo>
                    <a:pt x="16755" y="19980"/>
                  </a:lnTo>
                  <a:lnTo>
                    <a:pt x="13571" y="19980"/>
                  </a:lnTo>
                  <a:lnTo>
                    <a:pt x="13571" y="15122"/>
                  </a:lnTo>
                  <a:lnTo>
                    <a:pt x="7051" y="15122"/>
                  </a:lnTo>
                  <a:lnTo>
                    <a:pt x="7051" y="19980"/>
                  </a:lnTo>
                  <a:lnTo>
                    <a:pt x="3851" y="19980"/>
                  </a:lnTo>
                  <a:lnTo>
                    <a:pt x="3851" y="15306"/>
                  </a:lnTo>
                  <a:lnTo>
                    <a:pt x="0" y="15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93" name="Line 4"/>
            <p:cNvSpPr>
              <a:spLocks noChangeShapeType="1"/>
            </p:cNvSpPr>
            <p:nvPr/>
          </p:nvSpPr>
          <p:spPr bwMode="auto">
            <a:xfrm>
              <a:off x="15134" y="11962"/>
              <a:ext cx="15" cy="80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lg"/>
              <a:tailEnd type="triangl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94" name="Line 5"/>
            <p:cNvSpPr>
              <a:spLocks noChangeShapeType="1"/>
            </p:cNvSpPr>
            <p:nvPr/>
          </p:nvSpPr>
          <p:spPr bwMode="auto">
            <a:xfrm flipV="1">
              <a:off x="5535" y="11577"/>
              <a:ext cx="16" cy="80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lg"/>
              <a:tailEnd type="triangle" w="sm" len="lg"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6323" name="Freeform 6"/>
          <p:cNvSpPr>
            <a:spLocks/>
          </p:cNvSpPr>
          <p:nvPr/>
        </p:nvSpPr>
        <p:spPr bwMode="auto">
          <a:xfrm>
            <a:off x="5926138" y="1774825"/>
            <a:ext cx="182562" cy="441325"/>
          </a:xfrm>
          <a:custGeom>
            <a:avLst/>
            <a:gdLst>
              <a:gd name="T0" fmla="*/ 2147483647 w 20000"/>
              <a:gd name="T1" fmla="*/ 0 h 20000"/>
              <a:gd name="T2" fmla="*/ 2147483647 w 20000"/>
              <a:gd name="T3" fmla="*/ 2147483647 h 20000"/>
              <a:gd name="T4" fmla="*/ 2147483647 w 20000"/>
              <a:gd name="T5" fmla="*/ 2147483647 h 20000"/>
              <a:gd name="T6" fmla="*/ 2147483647 w 20000"/>
              <a:gd name="T7" fmla="*/ 2147483647 h 20000"/>
              <a:gd name="T8" fmla="*/ 0 w 20000"/>
              <a:gd name="T9" fmla="*/ 2147483647 h 20000"/>
              <a:gd name="T10" fmla="*/ 2147483647 w 20000"/>
              <a:gd name="T11" fmla="*/ 2147483647 h 20000"/>
              <a:gd name="T12" fmla="*/ 2147483647 w 20000"/>
              <a:gd name="T13" fmla="*/ 2147483647 h 20000"/>
              <a:gd name="T14" fmla="*/ 2147483647 w 20000"/>
              <a:gd name="T15" fmla="*/ 2147483647 h 20000"/>
              <a:gd name="T16" fmla="*/ 2147483647 w 20000"/>
              <a:gd name="T17" fmla="*/ 2147483647 h 20000"/>
              <a:gd name="T18" fmla="*/ 2147483647 w 20000"/>
              <a:gd name="T19" fmla="*/ 2147483647 h 20000"/>
              <a:gd name="T20" fmla="*/ 2147483647 w 20000"/>
              <a:gd name="T21" fmla="*/ 2147483647 h 20000"/>
              <a:gd name="T22" fmla="*/ 2147483647 w 20000"/>
              <a:gd name="T23" fmla="*/ 2147483647 h 20000"/>
              <a:gd name="T24" fmla="*/ 2147483647 w 20000"/>
              <a:gd name="T25" fmla="*/ 2147483647 h 20000"/>
              <a:gd name="T26" fmla="*/ 2147483647 w 20000"/>
              <a:gd name="T27" fmla="*/ 2147483647 h 20000"/>
              <a:gd name="T28" fmla="*/ 2147483647 w 20000"/>
              <a:gd name="T29" fmla="*/ 2147483647 h 20000"/>
              <a:gd name="T30" fmla="*/ 2147483647 w 20000"/>
              <a:gd name="T31" fmla="*/ 2147483647 h 20000"/>
              <a:gd name="T32" fmla="*/ 2147483647 w 20000"/>
              <a:gd name="T33" fmla="*/ 2147483647 h 20000"/>
              <a:gd name="T34" fmla="*/ 2147483647 w 20000"/>
              <a:gd name="T35" fmla="*/ 2147483647 h 20000"/>
              <a:gd name="T36" fmla="*/ 2147483647 w 20000"/>
              <a:gd name="T37" fmla="*/ 2147483647 h 20000"/>
              <a:gd name="T38" fmla="*/ 2147483647 w 20000"/>
              <a:gd name="T39" fmla="*/ 2147483647 h 20000"/>
              <a:gd name="T40" fmla="*/ 2147483647 w 20000"/>
              <a:gd name="T41" fmla="*/ 2147483647 h 20000"/>
              <a:gd name="T42" fmla="*/ 2147483647 w 20000"/>
              <a:gd name="T43" fmla="*/ 0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7639" y="0"/>
                </a:moveTo>
                <a:lnTo>
                  <a:pt x="833" y="2659"/>
                </a:lnTo>
                <a:lnTo>
                  <a:pt x="3889" y="3699"/>
                </a:lnTo>
                <a:lnTo>
                  <a:pt x="1667" y="8786"/>
                </a:lnTo>
                <a:lnTo>
                  <a:pt x="0" y="14046"/>
                </a:lnTo>
                <a:lnTo>
                  <a:pt x="833" y="17803"/>
                </a:lnTo>
                <a:lnTo>
                  <a:pt x="3472" y="19306"/>
                </a:lnTo>
                <a:lnTo>
                  <a:pt x="7500" y="19942"/>
                </a:lnTo>
                <a:lnTo>
                  <a:pt x="12500" y="18266"/>
                </a:lnTo>
                <a:lnTo>
                  <a:pt x="16111" y="16127"/>
                </a:lnTo>
                <a:lnTo>
                  <a:pt x="19861" y="13179"/>
                </a:lnTo>
                <a:lnTo>
                  <a:pt x="16111" y="13699"/>
                </a:lnTo>
                <a:lnTo>
                  <a:pt x="14444" y="10578"/>
                </a:lnTo>
                <a:lnTo>
                  <a:pt x="13056" y="13931"/>
                </a:lnTo>
                <a:lnTo>
                  <a:pt x="10417" y="15260"/>
                </a:lnTo>
                <a:lnTo>
                  <a:pt x="7222" y="16127"/>
                </a:lnTo>
                <a:lnTo>
                  <a:pt x="5000" y="15434"/>
                </a:lnTo>
                <a:lnTo>
                  <a:pt x="3472" y="13179"/>
                </a:lnTo>
                <a:lnTo>
                  <a:pt x="5278" y="9306"/>
                </a:lnTo>
                <a:lnTo>
                  <a:pt x="6944" y="4971"/>
                </a:lnTo>
                <a:lnTo>
                  <a:pt x="10278" y="6301"/>
                </a:lnTo>
                <a:lnTo>
                  <a:pt x="7639" y="0"/>
                </a:lnTo>
                <a:close/>
              </a:path>
            </a:pathLst>
          </a:custGeom>
          <a:solidFill>
            <a:srgbClr val="00FFFF"/>
          </a:solidFill>
          <a:ln w="3175" cap="flat">
            <a:solidFill>
              <a:srgbClr val="000000"/>
            </a:solidFill>
            <a:prstDash val="solid"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130800" y="1563688"/>
            <a:ext cx="1041400" cy="766762"/>
            <a:chOff x="0" y="0"/>
            <a:chExt cx="20000" cy="20000"/>
          </a:xfrm>
        </p:grpSpPr>
        <p:sp>
          <p:nvSpPr>
            <p:cNvPr id="56387" name="Freeform 8"/>
            <p:cNvSpPr>
              <a:spLocks/>
            </p:cNvSpPr>
            <p:nvPr/>
          </p:nvSpPr>
          <p:spPr bwMode="auto">
            <a:xfrm>
              <a:off x="1022" y="0"/>
              <a:ext cx="13635" cy="20000"/>
            </a:xfrm>
            <a:custGeom>
              <a:avLst/>
              <a:gdLst>
                <a:gd name="T0" fmla="*/ 0 w 20000"/>
                <a:gd name="T1" fmla="*/ 7375 h 20000"/>
                <a:gd name="T2" fmla="*/ 0 w 20000"/>
                <a:gd name="T3" fmla="*/ 12060 h 20000"/>
                <a:gd name="T4" fmla="*/ 433 w 20000"/>
                <a:gd name="T5" fmla="*/ 19967 h 20000"/>
                <a:gd name="T6" fmla="*/ 433 w 20000"/>
                <a:gd name="T7" fmla="*/ 0 h 20000"/>
                <a:gd name="T8" fmla="*/ 0 w 20000"/>
                <a:gd name="T9" fmla="*/ 7375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7375"/>
                  </a:moveTo>
                  <a:lnTo>
                    <a:pt x="0" y="12060"/>
                  </a:lnTo>
                  <a:lnTo>
                    <a:pt x="19964" y="19967"/>
                  </a:lnTo>
                  <a:lnTo>
                    <a:pt x="19964" y="0"/>
                  </a:lnTo>
                  <a:lnTo>
                    <a:pt x="0" y="7375"/>
                  </a:lnTo>
                  <a:close/>
                </a:path>
              </a:pathLst>
            </a:custGeom>
            <a:pattFill prst="pct10">
              <a:fgClr>
                <a:srgbClr val="000000"/>
              </a:fgClr>
              <a:bgClr>
                <a:srgbClr val="FFFFFF"/>
              </a:bgClr>
            </a:patt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88" name="Freeform 9"/>
            <p:cNvSpPr>
              <a:spLocks/>
            </p:cNvSpPr>
            <p:nvPr/>
          </p:nvSpPr>
          <p:spPr bwMode="auto">
            <a:xfrm>
              <a:off x="7582" y="4686"/>
              <a:ext cx="1298" cy="10398"/>
            </a:xfrm>
            <a:custGeom>
              <a:avLst/>
              <a:gdLst>
                <a:gd name="T0" fmla="*/ 0 w 20000"/>
                <a:gd name="T1" fmla="*/ 2 h 20000"/>
                <a:gd name="T2" fmla="*/ 0 w 20000"/>
                <a:gd name="T3" fmla="*/ 28 h 20000"/>
                <a:gd name="T4" fmla="*/ 0 w 20000"/>
                <a:gd name="T5" fmla="*/ 29 h 20000"/>
                <a:gd name="T6" fmla="*/ 0 w 20000"/>
                <a:gd name="T7" fmla="*/ 0 h 20000"/>
                <a:gd name="T8" fmla="*/ 0 w 20000"/>
                <a:gd name="T9" fmla="*/ 2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895"/>
                  </a:moveTo>
                  <a:lnTo>
                    <a:pt x="0" y="19105"/>
                  </a:lnTo>
                  <a:lnTo>
                    <a:pt x="19245" y="19936"/>
                  </a:lnTo>
                  <a:lnTo>
                    <a:pt x="19623" y="0"/>
                  </a:lnTo>
                  <a:lnTo>
                    <a:pt x="0" y="895"/>
                  </a:lnTo>
                  <a:close/>
                </a:path>
              </a:pathLst>
            </a:custGeom>
            <a:solidFill>
              <a:srgbClr val="808080"/>
            </a:solidFill>
            <a:ln w="3175" cap="flat">
              <a:noFill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89" name="Freeform 10"/>
            <p:cNvSpPr>
              <a:spLocks/>
            </p:cNvSpPr>
            <p:nvPr/>
          </p:nvSpPr>
          <p:spPr bwMode="auto">
            <a:xfrm>
              <a:off x="4094" y="6844"/>
              <a:ext cx="1298" cy="621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963"/>
                  </a:moveTo>
                  <a:lnTo>
                    <a:pt x="0" y="19037"/>
                  </a:lnTo>
                  <a:lnTo>
                    <a:pt x="19245" y="19893"/>
                  </a:lnTo>
                  <a:lnTo>
                    <a:pt x="19623" y="0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808080"/>
            </a:solidFill>
            <a:ln w="3175" cap="flat">
              <a:noFill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90" name="Freeform 11"/>
            <p:cNvSpPr>
              <a:spLocks/>
            </p:cNvSpPr>
            <p:nvPr/>
          </p:nvSpPr>
          <p:spPr bwMode="auto">
            <a:xfrm>
              <a:off x="11511" y="3024"/>
              <a:ext cx="1292" cy="14483"/>
            </a:xfrm>
            <a:custGeom>
              <a:avLst/>
              <a:gdLst>
                <a:gd name="T0" fmla="*/ 0 w 20000"/>
                <a:gd name="T1" fmla="*/ 37 h 20000"/>
                <a:gd name="T2" fmla="*/ 0 w 20000"/>
                <a:gd name="T3" fmla="*/ 757 h 20000"/>
                <a:gd name="T4" fmla="*/ 0 w 20000"/>
                <a:gd name="T5" fmla="*/ 791 h 20000"/>
                <a:gd name="T6" fmla="*/ 0 w 20000"/>
                <a:gd name="T7" fmla="*/ 0 h 20000"/>
                <a:gd name="T8" fmla="*/ 0 w 20000"/>
                <a:gd name="T9" fmla="*/ 3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917"/>
                  </a:moveTo>
                  <a:lnTo>
                    <a:pt x="0" y="19083"/>
                  </a:lnTo>
                  <a:lnTo>
                    <a:pt x="19245" y="19954"/>
                  </a:lnTo>
                  <a:lnTo>
                    <a:pt x="19623" y="0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rgbClr val="808080"/>
            </a:solidFill>
            <a:ln w="3175" cap="flat">
              <a:noFill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91" name="Rectangle 12"/>
            <p:cNvSpPr>
              <a:spLocks noChangeArrowheads="1"/>
            </p:cNvSpPr>
            <p:nvPr/>
          </p:nvSpPr>
          <p:spPr bwMode="auto">
            <a:xfrm>
              <a:off x="0" y="9302"/>
              <a:ext cx="20000" cy="1396"/>
            </a:xfrm>
            <a:prstGeom prst="rect">
              <a:avLst/>
            </a:prstGeom>
            <a:solidFill>
              <a:srgbClr val="808080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6325" name="Rectangle 13"/>
          <p:cNvSpPr>
            <a:spLocks noChangeArrowheads="1"/>
          </p:cNvSpPr>
          <p:nvPr/>
        </p:nvSpPr>
        <p:spPr bwMode="auto">
          <a:xfrm>
            <a:off x="6159500" y="1765300"/>
            <a:ext cx="527050" cy="366713"/>
          </a:xfrm>
          <a:prstGeom prst="rect">
            <a:avLst/>
          </a:prstGeom>
          <a:pattFill prst="dkUpDiag">
            <a:fgClr>
              <a:srgbClr val="FFFFFF"/>
            </a:fgClr>
            <a:bgClr>
              <a:srgbClr val="808080"/>
            </a:bgClr>
          </a:patt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26" name="Line 14"/>
          <p:cNvSpPr>
            <a:spLocks noChangeShapeType="1"/>
          </p:cNvSpPr>
          <p:nvPr/>
        </p:nvSpPr>
        <p:spPr bwMode="auto">
          <a:xfrm>
            <a:off x="4283075" y="1458913"/>
            <a:ext cx="64452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lg"/>
            <a:tailEnd type="triangl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27" name="Freeform 15"/>
          <p:cNvSpPr>
            <a:spLocks/>
          </p:cNvSpPr>
          <p:nvPr/>
        </p:nvSpPr>
        <p:spPr bwMode="auto">
          <a:xfrm>
            <a:off x="5300663" y="1720850"/>
            <a:ext cx="44450" cy="117475"/>
          </a:xfrm>
          <a:custGeom>
            <a:avLst/>
            <a:gdLst>
              <a:gd name="T0" fmla="*/ 0 w 20000"/>
              <a:gd name="T1" fmla="*/ 0 h 20000"/>
              <a:gd name="T2" fmla="*/ 57130620 w 20000"/>
              <a:gd name="T3" fmla="*/ 0 h 20000"/>
              <a:gd name="T4" fmla="*/ 57130620 w 20000"/>
              <a:gd name="T5" fmla="*/ 2147483647 h 20000"/>
              <a:gd name="T6" fmla="*/ 0 w 20000"/>
              <a:gd name="T7" fmla="*/ 2147483647 h 20000"/>
              <a:gd name="T8" fmla="*/ 0 w 20000"/>
              <a:gd name="T9" fmla="*/ 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0"/>
                </a:moveTo>
                <a:lnTo>
                  <a:pt x="19429" y="0"/>
                </a:lnTo>
                <a:lnTo>
                  <a:pt x="19429" y="19565"/>
                </a:lnTo>
                <a:lnTo>
                  <a:pt x="0" y="19783"/>
                </a:lnTo>
                <a:lnTo>
                  <a:pt x="0" y="0"/>
                </a:lnTo>
                <a:close/>
              </a:path>
            </a:pathLst>
          </a:custGeom>
          <a:pattFill prst="pct10">
            <a:fgClr>
              <a:srgbClr val="000000"/>
            </a:fgClr>
            <a:bgClr>
              <a:srgbClr val="FFFFFF"/>
            </a:bgClr>
          </a:pattFill>
          <a:ln w="3175" cap="flat">
            <a:noFill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28" name="Freeform 16"/>
          <p:cNvSpPr>
            <a:spLocks/>
          </p:cNvSpPr>
          <p:nvPr/>
        </p:nvSpPr>
        <p:spPr bwMode="auto">
          <a:xfrm>
            <a:off x="4937125" y="2214563"/>
            <a:ext cx="927100" cy="1889125"/>
          </a:xfrm>
          <a:custGeom>
            <a:avLst/>
            <a:gdLst>
              <a:gd name="T0" fmla="*/ 2147483647 w 20000"/>
              <a:gd name="T1" fmla="*/ 0 h 20000"/>
              <a:gd name="T2" fmla="*/ 2147483647 w 20000"/>
              <a:gd name="T3" fmla="*/ 2147483647 h 20000"/>
              <a:gd name="T4" fmla="*/ 2147483647 w 20000"/>
              <a:gd name="T5" fmla="*/ 2147483647 h 20000"/>
              <a:gd name="T6" fmla="*/ 2147483647 w 20000"/>
              <a:gd name="T7" fmla="*/ 2147483647 h 20000"/>
              <a:gd name="T8" fmla="*/ 2147483647 w 20000"/>
              <a:gd name="T9" fmla="*/ 2147483647 h 20000"/>
              <a:gd name="T10" fmla="*/ 2147483647 w 20000"/>
              <a:gd name="T11" fmla="*/ 2147483647 h 20000"/>
              <a:gd name="T12" fmla="*/ 2147483647 w 20000"/>
              <a:gd name="T13" fmla="*/ 2147483647 h 20000"/>
              <a:gd name="T14" fmla="*/ 2147483647 w 20000"/>
              <a:gd name="T15" fmla="*/ 2147483647 h 20000"/>
              <a:gd name="T16" fmla="*/ 2147483647 w 20000"/>
              <a:gd name="T17" fmla="*/ 2147483647 h 20000"/>
              <a:gd name="T18" fmla="*/ 2147483647 w 20000"/>
              <a:gd name="T19" fmla="*/ 2147483647 h 20000"/>
              <a:gd name="T20" fmla="*/ 2147483647 w 20000"/>
              <a:gd name="T21" fmla="*/ 2147483647 h 20000"/>
              <a:gd name="T22" fmla="*/ 2147483647 w 20000"/>
              <a:gd name="T23" fmla="*/ 2147483647 h 20000"/>
              <a:gd name="T24" fmla="*/ 2147483647 w 20000"/>
              <a:gd name="T25" fmla="*/ 2147483647 h 20000"/>
              <a:gd name="T26" fmla="*/ 2147483647 w 20000"/>
              <a:gd name="T27" fmla="*/ 2147483647 h 20000"/>
              <a:gd name="T28" fmla="*/ 0 w 20000"/>
              <a:gd name="T29" fmla="*/ 2147483647 h 20000"/>
              <a:gd name="T30" fmla="*/ 2147483647 w 20000"/>
              <a:gd name="T31" fmla="*/ 2147483647 h 20000"/>
              <a:gd name="T32" fmla="*/ 2147483647 w 20000"/>
              <a:gd name="T33" fmla="*/ 2147483647 h 20000"/>
              <a:gd name="T34" fmla="*/ 2147483647 w 20000"/>
              <a:gd name="T35" fmla="*/ 2147483647 h 20000"/>
              <a:gd name="T36" fmla="*/ 2147483647 w 20000"/>
              <a:gd name="T37" fmla="*/ 2147483647 h 20000"/>
              <a:gd name="T38" fmla="*/ 2147483647 w 20000"/>
              <a:gd name="T39" fmla="*/ 2147483647 h 20000"/>
              <a:gd name="T40" fmla="*/ 2147483647 w 20000"/>
              <a:gd name="T41" fmla="*/ 2147483647 h 20000"/>
              <a:gd name="T42" fmla="*/ 2147483647 w 20000"/>
              <a:gd name="T43" fmla="*/ 0 h 20000"/>
              <a:gd name="T44" fmla="*/ 2147483647 w 20000"/>
              <a:gd name="T45" fmla="*/ 0 h 200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0000"/>
              <a:gd name="T70" fmla="*/ 0 h 20000"/>
              <a:gd name="T71" fmla="*/ 20000 w 20000"/>
              <a:gd name="T72" fmla="*/ 20000 h 200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0000" h="20000">
                <a:moveTo>
                  <a:pt x="19945" y="0"/>
                </a:moveTo>
                <a:lnTo>
                  <a:pt x="19973" y="15765"/>
                </a:lnTo>
                <a:lnTo>
                  <a:pt x="19260" y="16332"/>
                </a:lnTo>
                <a:lnTo>
                  <a:pt x="18110" y="16777"/>
                </a:lnTo>
                <a:lnTo>
                  <a:pt x="16192" y="16763"/>
                </a:lnTo>
                <a:lnTo>
                  <a:pt x="3014" y="16763"/>
                </a:lnTo>
                <a:lnTo>
                  <a:pt x="1836" y="17546"/>
                </a:lnTo>
                <a:lnTo>
                  <a:pt x="1644" y="18206"/>
                </a:lnTo>
                <a:lnTo>
                  <a:pt x="1644" y="18989"/>
                </a:lnTo>
                <a:lnTo>
                  <a:pt x="1836" y="19312"/>
                </a:lnTo>
                <a:lnTo>
                  <a:pt x="9726" y="19312"/>
                </a:lnTo>
                <a:lnTo>
                  <a:pt x="9726" y="19987"/>
                </a:lnTo>
                <a:lnTo>
                  <a:pt x="1178" y="19987"/>
                </a:lnTo>
                <a:lnTo>
                  <a:pt x="466" y="19420"/>
                </a:lnTo>
                <a:lnTo>
                  <a:pt x="0" y="18422"/>
                </a:lnTo>
                <a:lnTo>
                  <a:pt x="466" y="17424"/>
                </a:lnTo>
                <a:lnTo>
                  <a:pt x="1452" y="16655"/>
                </a:lnTo>
                <a:lnTo>
                  <a:pt x="2849" y="16210"/>
                </a:lnTo>
                <a:lnTo>
                  <a:pt x="16027" y="16210"/>
                </a:lnTo>
                <a:lnTo>
                  <a:pt x="17836" y="16089"/>
                </a:lnTo>
                <a:lnTo>
                  <a:pt x="18603" y="15550"/>
                </a:lnTo>
                <a:lnTo>
                  <a:pt x="18548" y="0"/>
                </a:lnTo>
                <a:lnTo>
                  <a:pt x="19945" y="0"/>
                </a:lnTo>
                <a:close/>
              </a:path>
            </a:pathLst>
          </a:custGeom>
          <a:pattFill prst="pct10">
            <a:fgClr>
              <a:srgbClr val="000000"/>
            </a:fgClr>
            <a:bgClr>
              <a:srgbClr val="FFFFFF"/>
            </a:bgClr>
          </a:pattFill>
          <a:ln w="3175" cap="flat">
            <a:solidFill>
              <a:srgbClr val="000000"/>
            </a:solidFill>
            <a:prstDash val="solid"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29" name="Freeform 17"/>
          <p:cNvSpPr>
            <a:spLocks/>
          </p:cNvSpPr>
          <p:nvPr/>
        </p:nvSpPr>
        <p:spPr bwMode="auto">
          <a:xfrm>
            <a:off x="5794375" y="2120900"/>
            <a:ext cx="88900" cy="220663"/>
          </a:xfrm>
          <a:custGeom>
            <a:avLst/>
            <a:gdLst>
              <a:gd name="T0" fmla="*/ 2147483647 w 20000"/>
              <a:gd name="T1" fmla="*/ 0 h 20000"/>
              <a:gd name="T2" fmla="*/ 0 w 20000"/>
              <a:gd name="T3" fmla="*/ 0 h 20000"/>
              <a:gd name="T4" fmla="*/ 861031012 w 20000"/>
              <a:gd name="T5" fmla="*/ 2147483647 h 20000"/>
              <a:gd name="T6" fmla="*/ 2147483647 w 20000"/>
              <a:gd name="T7" fmla="*/ 2147483647 h 20000"/>
              <a:gd name="T8" fmla="*/ 2147483647 w 20000"/>
              <a:gd name="T9" fmla="*/ 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9714" y="0"/>
                </a:moveTo>
                <a:lnTo>
                  <a:pt x="0" y="0"/>
                </a:lnTo>
                <a:lnTo>
                  <a:pt x="286" y="14104"/>
                </a:lnTo>
                <a:lnTo>
                  <a:pt x="19714" y="19884"/>
                </a:lnTo>
                <a:lnTo>
                  <a:pt x="19714" y="0"/>
                </a:lnTo>
                <a:close/>
              </a:path>
            </a:pathLst>
          </a:custGeom>
          <a:pattFill prst="pct10">
            <a:fgClr>
              <a:srgbClr val="000000"/>
            </a:fgClr>
            <a:bgClr>
              <a:srgbClr val="FFFFFF"/>
            </a:bgClr>
          </a:pattFill>
          <a:ln w="3175" cap="flat">
            <a:noFill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30" name="Freeform 18"/>
          <p:cNvSpPr>
            <a:spLocks/>
          </p:cNvSpPr>
          <p:nvPr/>
        </p:nvSpPr>
        <p:spPr bwMode="auto">
          <a:xfrm>
            <a:off x="3357563" y="4040188"/>
            <a:ext cx="2630487" cy="241300"/>
          </a:xfrm>
          <a:custGeom>
            <a:avLst/>
            <a:gdLst>
              <a:gd name="T0" fmla="*/ 2147483647 w 20000"/>
              <a:gd name="T1" fmla="*/ 0 h 20000"/>
              <a:gd name="T2" fmla="*/ 2147483647 w 20000"/>
              <a:gd name="T3" fmla="*/ 0 h 20000"/>
              <a:gd name="T4" fmla="*/ 2147483647 w 20000"/>
              <a:gd name="T5" fmla="*/ 0 h 20000"/>
              <a:gd name="T6" fmla="*/ 2147483647 w 20000"/>
              <a:gd name="T7" fmla="*/ 2147483647 h 20000"/>
              <a:gd name="T8" fmla="*/ 2147483647 w 20000"/>
              <a:gd name="T9" fmla="*/ 2147483647 h 20000"/>
              <a:gd name="T10" fmla="*/ 2147483647 w 20000"/>
              <a:gd name="T11" fmla="*/ 2147483647 h 20000"/>
              <a:gd name="T12" fmla="*/ 2147483647 w 20000"/>
              <a:gd name="T13" fmla="*/ 2147483647 h 20000"/>
              <a:gd name="T14" fmla="*/ 2147483647 w 20000"/>
              <a:gd name="T15" fmla="*/ 2147483647 h 20000"/>
              <a:gd name="T16" fmla="*/ 2147483647 w 20000"/>
              <a:gd name="T17" fmla="*/ 2147483647 h 20000"/>
              <a:gd name="T18" fmla="*/ 2147483647 w 20000"/>
              <a:gd name="T19" fmla="*/ 2147483647 h 20000"/>
              <a:gd name="T20" fmla="*/ 2147483647 w 20000"/>
              <a:gd name="T21" fmla="*/ 2147483647 h 20000"/>
              <a:gd name="T22" fmla="*/ 0 w 20000"/>
              <a:gd name="T23" fmla="*/ 2147483647 h 20000"/>
              <a:gd name="T24" fmla="*/ 0 w 20000"/>
              <a:gd name="T25" fmla="*/ 2147483647 h 20000"/>
              <a:gd name="T26" fmla="*/ 2147483647 w 20000"/>
              <a:gd name="T27" fmla="*/ 2147483647 h 20000"/>
              <a:gd name="T28" fmla="*/ 2147483647 w 20000"/>
              <a:gd name="T29" fmla="*/ 2147483647 h 20000"/>
              <a:gd name="T30" fmla="*/ 2147483647 w 20000"/>
              <a:gd name="T31" fmla="*/ 2147483647 h 20000"/>
              <a:gd name="T32" fmla="*/ 2147483647 w 20000"/>
              <a:gd name="T33" fmla="*/ 2147483647 h 20000"/>
              <a:gd name="T34" fmla="*/ 2147483647 w 20000"/>
              <a:gd name="T35" fmla="*/ 2147483647 h 20000"/>
              <a:gd name="T36" fmla="*/ 2147483647 w 20000"/>
              <a:gd name="T37" fmla="*/ 2147483647 h 20000"/>
              <a:gd name="T38" fmla="*/ 2147483647 w 20000"/>
              <a:gd name="T39" fmla="*/ 2147483647 h 20000"/>
              <a:gd name="T40" fmla="*/ 2147483647 w 20000"/>
              <a:gd name="T41" fmla="*/ 2147483647 h 20000"/>
              <a:gd name="T42" fmla="*/ 2147483647 w 20000"/>
              <a:gd name="T43" fmla="*/ 2147483647 h 20000"/>
              <a:gd name="T44" fmla="*/ 2147483647 w 20000"/>
              <a:gd name="T45" fmla="*/ 0 h 200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0000"/>
              <a:gd name="T70" fmla="*/ 0 h 20000"/>
              <a:gd name="T71" fmla="*/ 20000 w 20000"/>
              <a:gd name="T72" fmla="*/ 20000 h 200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0000" h="20000">
                <a:moveTo>
                  <a:pt x="15169" y="0"/>
                </a:moveTo>
                <a:lnTo>
                  <a:pt x="19082" y="0"/>
                </a:lnTo>
                <a:lnTo>
                  <a:pt x="19575" y="0"/>
                </a:lnTo>
                <a:lnTo>
                  <a:pt x="19903" y="5158"/>
                </a:lnTo>
                <a:lnTo>
                  <a:pt x="19990" y="8632"/>
                </a:lnTo>
                <a:lnTo>
                  <a:pt x="19903" y="14632"/>
                </a:lnTo>
                <a:lnTo>
                  <a:pt x="19507" y="19895"/>
                </a:lnTo>
                <a:lnTo>
                  <a:pt x="19169" y="19895"/>
                </a:lnTo>
                <a:lnTo>
                  <a:pt x="8667" y="19579"/>
                </a:lnTo>
                <a:lnTo>
                  <a:pt x="5536" y="19579"/>
                </a:lnTo>
                <a:lnTo>
                  <a:pt x="3130" y="19579"/>
                </a:lnTo>
                <a:lnTo>
                  <a:pt x="0" y="19579"/>
                </a:lnTo>
                <a:lnTo>
                  <a:pt x="0" y="14947"/>
                </a:lnTo>
                <a:lnTo>
                  <a:pt x="1362" y="14947"/>
                </a:lnTo>
                <a:lnTo>
                  <a:pt x="3691" y="14947"/>
                </a:lnTo>
                <a:lnTo>
                  <a:pt x="8908" y="14947"/>
                </a:lnTo>
                <a:lnTo>
                  <a:pt x="19082" y="14632"/>
                </a:lnTo>
                <a:lnTo>
                  <a:pt x="19333" y="14632"/>
                </a:lnTo>
                <a:lnTo>
                  <a:pt x="19507" y="11263"/>
                </a:lnTo>
                <a:lnTo>
                  <a:pt x="19507" y="6947"/>
                </a:lnTo>
                <a:lnTo>
                  <a:pt x="19082" y="5053"/>
                </a:lnTo>
                <a:lnTo>
                  <a:pt x="15169" y="5158"/>
                </a:lnTo>
                <a:lnTo>
                  <a:pt x="15169" y="0"/>
                </a:lnTo>
                <a:close/>
              </a:path>
            </a:pathLst>
          </a:custGeom>
          <a:solidFill>
            <a:srgbClr val="00FFFF"/>
          </a:solidFill>
          <a:ln w="3175" cap="flat">
            <a:solidFill>
              <a:srgbClr val="000000"/>
            </a:solidFill>
            <a:prstDash val="solid"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31" name="Rectangle 19"/>
          <p:cNvSpPr>
            <a:spLocks noChangeArrowheads="1"/>
          </p:cNvSpPr>
          <p:nvPr/>
        </p:nvSpPr>
        <p:spPr bwMode="auto">
          <a:xfrm>
            <a:off x="5354638" y="4049713"/>
            <a:ext cx="388937" cy="33337"/>
          </a:xfrm>
          <a:prstGeom prst="rect">
            <a:avLst/>
          </a:prstGeom>
          <a:solidFill>
            <a:srgbClr val="00FFFF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32" name="Rectangle 20"/>
          <p:cNvSpPr>
            <a:spLocks noChangeArrowheads="1"/>
          </p:cNvSpPr>
          <p:nvPr/>
        </p:nvSpPr>
        <p:spPr bwMode="auto">
          <a:xfrm>
            <a:off x="1676400" y="3032125"/>
            <a:ext cx="381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r>
              <a:rPr lang="zh-TW" altLang="en-US">
                <a:latin typeface="標楷體" pitchFamily="65" charset="-120"/>
              </a:rPr>
              <a:t>鍋</a:t>
            </a:r>
          </a:p>
          <a:p>
            <a:r>
              <a:rPr lang="zh-TW" altLang="en-US">
                <a:latin typeface="標楷體" pitchFamily="65" charset="-120"/>
              </a:rPr>
              <a:t>爐</a:t>
            </a:r>
          </a:p>
        </p:txBody>
      </p:sp>
      <p:sp>
        <p:nvSpPr>
          <p:cNvPr id="56333" name="Rectangle 21"/>
          <p:cNvSpPr>
            <a:spLocks noChangeArrowheads="1"/>
          </p:cNvSpPr>
          <p:nvPr/>
        </p:nvSpPr>
        <p:spPr bwMode="auto">
          <a:xfrm>
            <a:off x="6410325" y="3608388"/>
            <a:ext cx="358775" cy="10477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zh-TW" altLang="en-US"/>
              <a:t>冷</a:t>
            </a:r>
          </a:p>
          <a:p>
            <a:pPr algn="ctr"/>
            <a:r>
              <a:rPr lang="zh-TW" altLang="en-US"/>
              <a:t>凝</a:t>
            </a:r>
          </a:p>
          <a:p>
            <a:pPr algn="ctr"/>
            <a:r>
              <a:rPr lang="zh-TW" altLang="en-US"/>
              <a:t>器</a:t>
            </a:r>
          </a:p>
        </p:txBody>
      </p:sp>
      <p:sp>
        <p:nvSpPr>
          <p:cNvPr id="56334" name="Rectangle 22"/>
          <p:cNvSpPr>
            <a:spLocks noChangeArrowheads="1"/>
          </p:cNvSpPr>
          <p:nvPr/>
        </p:nvSpPr>
        <p:spPr bwMode="auto">
          <a:xfrm>
            <a:off x="4648200" y="5181600"/>
            <a:ext cx="1717675" cy="4302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zh-TW" altLang="en-US"/>
              <a:t>冷卻海水</a:t>
            </a:r>
          </a:p>
        </p:txBody>
      </p:sp>
      <p:sp>
        <p:nvSpPr>
          <p:cNvPr id="56335" name="Rectangle 23"/>
          <p:cNvSpPr>
            <a:spLocks noChangeArrowheads="1"/>
          </p:cNvSpPr>
          <p:nvPr/>
        </p:nvSpPr>
        <p:spPr bwMode="auto">
          <a:xfrm>
            <a:off x="5334000" y="762000"/>
            <a:ext cx="992188" cy="3857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zh-TW" altLang="en-US"/>
              <a:t>渦輪機</a:t>
            </a:r>
          </a:p>
        </p:txBody>
      </p:sp>
      <p:sp>
        <p:nvSpPr>
          <p:cNvPr id="56336" name="Rectangle 24"/>
          <p:cNvSpPr>
            <a:spLocks noChangeArrowheads="1"/>
          </p:cNvSpPr>
          <p:nvPr/>
        </p:nvSpPr>
        <p:spPr bwMode="auto">
          <a:xfrm>
            <a:off x="6019800" y="2209800"/>
            <a:ext cx="862013" cy="2778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zh-TW" altLang="en-US"/>
              <a:t>發</a:t>
            </a:r>
          </a:p>
          <a:p>
            <a:pPr algn="ctr"/>
            <a:r>
              <a:rPr lang="zh-TW" altLang="en-US"/>
              <a:t>電</a:t>
            </a:r>
          </a:p>
          <a:p>
            <a:pPr algn="ctr"/>
            <a:r>
              <a:rPr lang="zh-TW" altLang="en-US"/>
              <a:t>機</a:t>
            </a:r>
          </a:p>
        </p:txBody>
      </p:sp>
      <p:sp>
        <p:nvSpPr>
          <p:cNvPr id="56337" name="Freeform 25"/>
          <p:cNvSpPr>
            <a:spLocks/>
          </p:cNvSpPr>
          <p:nvPr/>
        </p:nvSpPr>
        <p:spPr bwMode="auto">
          <a:xfrm>
            <a:off x="2819400" y="1314450"/>
            <a:ext cx="2541588" cy="1382713"/>
          </a:xfrm>
          <a:custGeom>
            <a:avLst/>
            <a:gdLst>
              <a:gd name="T0" fmla="*/ 0 w 20000"/>
              <a:gd name="T1" fmla="*/ 2147483647 h 20000"/>
              <a:gd name="T2" fmla="*/ 0 w 20000"/>
              <a:gd name="T3" fmla="*/ 2147483647 h 20000"/>
              <a:gd name="T4" fmla="*/ 2147483647 w 20000"/>
              <a:gd name="T5" fmla="*/ 2147483647 h 20000"/>
              <a:gd name="T6" fmla="*/ 2147483647 w 20000"/>
              <a:gd name="T7" fmla="*/ 2147483647 h 20000"/>
              <a:gd name="T8" fmla="*/ 2147483647 w 20000"/>
              <a:gd name="T9" fmla="*/ 0 h 20000"/>
              <a:gd name="T10" fmla="*/ 2147483647 w 20000"/>
              <a:gd name="T11" fmla="*/ 0 h 20000"/>
              <a:gd name="T12" fmla="*/ 2147483647 w 20000"/>
              <a:gd name="T13" fmla="*/ 0 h 20000"/>
              <a:gd name="T14" fmla="*/ 2147483647 w 20000"/>
              <a:gd name="T15" fmla="*/ 0 h 20000"/>
              <a:gd name="T16" fmla="*/ 2147483647 w 20000"/>
              <a:gd name="T17" fmla="*/ 2147483647 h 20000"/>
              <a:gd name="T18" fmla="*/ 2147483647 w 20000"/>
              <a:gd name="T19" fmla="*/ 2147483647 h 20000"/>
              <a:gd name="T20" fmla="*/ 2147483647 w 20000"/>
              <a:gd name="T21" fmla="*/ 2147483647 h 20000"/>
              <a:gd name="T22" fmla="*/ 2147483647 w 20000"/>
              <a:gd name="T23" fmla="*/ 2147483647 h 20000"/>
              <a:gd name="T24" fmla="*/ 2147483647 w 20000"/>
              <a:gd name="T25" fmla="*/ 2147483647 h 20000"/>
              <a:gd name="T26" fmla="*/ 2147483647 w 20000"/>
              <a:gd name="T27" fmla="*/ 2147483647 h 20000"/>
              <a:gd name="T28" fmla="*/ 2147483647 w 20000"/>
              <a:gd name="T29" fmla="*/ 2147483647 h 20000"/>
              <a:gd name="T30" fmla="*/ 2147483647 w 20000"/>
              <a:gd name="T31" fmla="*/ 2147483647 h 20000"/>
              <a:gd name="T32" fmla="*/ 2147483647 w 20000"/>
              <a:gd name="T33" fmla="*/ 2147483647 h 20000"/>
              <a:gd name="T34" fmla="*/ 2147483647 w 20000"/>
              <a:gd name="T35" fmla="*/ 2147483647 h 20000"/>
              <a:gd name="T36" fmla="*/ 2147483647 w 20000"/>
              <a:gd name="T37" fmla="*/ 2147483647 h 20000"/>
              <a:gd name="T38" fmla="*/ 2147483647 w 20000"/>
              <a:gd name="T39" fmla="*/ 2147483647 h 20000"/>
              <a:gd name="T40" fmla="*/ 2147483647 w 20000"/>
              <a:gd name="T41" fmla="*/ 2147483647 h 20000"/>
              <a:gd name="T42" fmla="*/ 2147483647 w 20000"/>
              <a:gd name="T43" fmla="*/ 2147483647 h 20000"/>
              <a:gd name="T44" fmla="*/ 0 w 20000"/>
              <a:gd name="T45" fmla="*/ 2147483647 h 200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0000"/>
              <a:gd name="T70" fmla="*/ 0 h 20000"/>
              <a:gd name="T71" fmla="*/ 20000 w 20000"/>
              <a:gd name="T72" fmla="*/ 20000 h 200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0000" h="20000">
                <a:moveTo>
                  <a:pt x="0" y="19982"/>
                </a:moveTo>
                <a:lnTo>
                  <a:pt x="0" y="1363"/>
                </a:lnTo>
                <a:lnTo>
                  <a:pt x="70" y="626"/>
                </a:lnTo>
                <a:lnTo>
                  <a:pt x="370" y="18"/>
                </a:lnTo>
                <a:lnTo>
                  <a:pt x="8850" y="0"/>
                </a:lnTo>
                <a:lnTo>
                  <a:pt x="15880" y="0"/>
                </a:lnTo>
                <a:lnTo>
                  <a:pt x="17320" y="0"/>
                </a:lnTo>
                <a:lnTo>
                  <a:pt x="19060" y="0"/>
                </a:lnTo>
                <a:lnTo>
                  <a:pt x="19620" y="239"/>
                </a:lnTo>
                <a:lnTo>
                  <a:pt x="19990" y="1105"/>
                </a:lnTo>
                <a:lnTo>
                  <a:pt x="19990" y="3278"/>
                </a:lnTo>
                <a:lnTo>
                  <a:pt x="19990" y="7017"/>
                </a:lnTo>
                <a:lnTo>
                  <a:pt x="19560" y="6906"/>
                </a:lnTo>
                <a:lnTo>
                  <a:pt x="19550" y="2063"/>
                </a:lnTo>
                <a:lnTo>
                  <a:pt x="19370" y="1105"/>
                </a:lnTo>
                <a:lnTo>
                  <a:pt x="18750" y="976"/>
                </a:lnTo>
                <a:lnTo>
                  <a:pt x="17190" y="976"/>
                </a:lnTo>
                <a:lnTo>
                  <a:pt x="15700" y="976"/>
                </a:lnTo>
                <a:lnTo>
                  <a:pt x="750" y="737"/>
                </a:lnTo>
                <a:lnTo>
                  <a:pt x="500" y="866"/>
                </a:lnTo>
                <a:lnTo>
                  <a:pt x="370" y="1473"/>
                </a:lnTo>
                <a:lnTo>
                  <a:pt x="370" y="19853"/>
                </a:lnTo>
                <a:lnTo>
                  <a:pt x="0" y="19982"/>
                </a:lnTo>
                <a:close/>
              </a:path>
            </a:pathLst>
          </a:custGeom>
          <a:pattFill prst="pct10">
            <a:fgClr>
              <a:srgbClr val="000000"/>
            </a:fgClr>
            <a:bgClr>
              <a:srgbClr val="FFFFFF"/>
            </a:bgClr>
          </a:pattFill>
          <a:ln w="3175" cap="flat">
            <a:solidFill>
              <a:srgbClr val="000000"/>
            </a:solidFill>
            <a:prstDash val="solid"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38" name="Rectangle 26"/>
          <p:cNvSpPr>
            <a:spLocks noChangeArrowheads="1"/>
          </p:cNvSpPr>
          <p:nvPr/>
        </p:nvSpPr>
        <p:spPr bwMode="auto">
          <a:xfrm>
            <a:off x="2165350" y="3302000"/>
            <a:ext cx="1228725" cy="1138238"/>
          </a:xfrm>
          <a:prstGeom prst="rect">
            <a:avLst/>
          </a:prstGeom>
          <a:solidFill>
            <a:srgbClr val="00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39" name="Freeform 27"/>
          <p:cNvSpPr>
            <a:spLocks/>
          </p:cNvSpPr>
          <p:nvPr/>
        </p:nvSpPr>
        <p:spPr bwMode="auto">
          <a:xfrm>
            <a:off x="2168525" y="2541588"/>
            <a:ext cx="1223963" cy="893762"/>
          </a:xfrm>
          <a:custGeom>
            <a:avLst/>
            <a:gdLst>
              <a:gd name="T0" fmla="*/ 0 w 20000"/>
              <a:gd name="T1" fmla="*/ 2147483647 h 20000"/>
              <a:gd name="T2" fmla="*/ 2147483647 w 20000"/>
              <a:gd name="T3" fmla="*/ 2147483647 h 20000"/>
              <a:gd name="T4" fmla="*/ 2147483647 w 20000"/>
              <a:gd name="T5" fmla="*/ 2147483647 h 20000"/>
              <a:gd name="T6" fmla="*/ 2147483647 w 20000"/>
              <a:gd name="T7" fmla="*/ 2147483647 h 20000"/>
              <a:gd name="T8" fmla="*/ 2147483647 w 20000"/>
              <a:gd name="T9" fmla="*/ 2147483647 h 20000"/>
              <a:gd name="T10" fmla="*/ 2147483647 w 20000"/>
              <a:gd name="T11" fmla="*/ 2147483647 h 20000"/>
              <a:gd name="T12" fmla="*/ 2147483647 w 20000"/>
              <a:gd name="T13" fmla="*/ 2147483647 h 20000"/>
              <a:gd name="T14" fmla="*/ 2147483647 w 20000"/>
              <a:gd name="T15" fmla="*/ 2147483647 h 20000"/>
              <a:gd name="T16" fmla="*/ 2147483647 w 20000"/>
              <a:gd name="T17" fmla="*/ 0 h 20000"/>
              <a:gd name="T18" fmla="*/ 2147483647 w 20000"/>
              <a:gd name="T19" fmla="*/ 2147483647 h 20000"/>
              <a:gd name="T20" fmla="*/ 2147483647 w 20000"/>
              <a:gd name="T21" fmla="*/ 2147483647 h 20000"/>
              <a:gd name="T22" fmla="*/ 2147483647 w 20000"/>
              <a:gd name="T23" fmla="*/ 2147483647 h 20000"/>
              <a:gd name="T24" fmla="*/ 2147483647 w 20000"/>
              <a:gd name="T25" fmla="*/ 2147483647 h 20000"/>
              <a:gd name="T26" fmla="*/ 2147483647 w 20000"/>
              <a:gd name="T27" fmla="*/ 2147483647 h 20000"/>
              <a:gd name="T28" fmla="*/ 2147483647 w 20000"/>
              <a:gd name="T29" fmla="*/ 2147483647 h 20000"/>
              <a:gd name="T30" fmla="*/ 2147483647 w 20000"/>
              <a:gd name="T31" fmla="*/ 2147483647 h 20000"/>
              <a:gd name="T32" fmla="*/ 2147483647 w 20000"/>
              <a:gd name="T33" fmla="*/ 2147483647 h 20000"/>
              <a:gd name="T34" fmla="*/ 2147483647 w 20000"/>
              <a:gd name="T35" fmla="*/ 2147483647 h 20000"/>
              <a:gd name="T36" fmla="*/ 2147483647 w 20000"/>
              <a:gd name="T37" fmla="*/ 2147483647 h 20000"/>
              <a:gd name="T38" fmla="*/ 2147483647 w 20000"/>
              <a:gd name="T39" fmla="*/ 2147483647 h 20000"/>
              <a:gd name="T40" fmla="*/ 2147483647 w 20000"/>
              <a:gd name="T41" fmla="*/ 2147483647 h 20000"/>
              <a:gd name="T42" fmla="*/ 2147483647 w 20000"/>
              <a:gd name="T43" fmla="*/ 2147483647 h 20000"/>
              <a:gd name="T44" fmla="*/ 2147483647 w 20000"/>
              <a:gd name="T45" fmla="*/ 2147483647 h 20000"/>
              <a:gd name="T46" fmla="*/ 2147483647 w 20000"/>
              <a:gd name="T47" fmla="*/ 2147483647 h 20000"/>
              <a:gd name="T48" fmla="*/ 2147483647 w 20000"/>
              <a:gd name="T49" fmla="*/ 2147483647 h 20000"/>
              <a:gd name="T50" fmla="*/ 2147483647 w 20000"/>
              <a:gd name="T51" fmla="*/ 2147483647 h 20000"/>
              <a:gd name="T52" fmla="*/ 2147483647 w 20000"/>
              <a:gd name="T53" fmla="*/ 2147483647 h 20000"/>
              <a:gd name="T54" fmla="*/ 2147483647 w 20000"/>
              <a:gd name="T55" fmla="*/ 2147483647 h 20000"/>
              <a:gd name="T56" fmla="*/ 2147483647 w 20000"/>
              <a:gd name="T57" fmla="*/ 2147483647 h 20000"/>
              <a:gd name="T58" fmla="*/ 2147483647 w 20000"/>
              <a:gd name="T59" fmla="*/ 2147483647 h 20000"/>
              <a:gd name="T60" fmla="*/ 2147483647 w 20000"/>
              <a:gd name="T61" fmla="*/ 2147483647 h 20000"/>
              <a:gd name="T62" fmla="*/ 2147483647 w 20000"/>
              <a:gd name="T63" fmla="*/ 2147483647 h 20000"/>
              <a:gd name="T64" fmla="*/ 2147483647 w 20000"/>
              <a:gd name="T65" fmla="*/ 2147483647 h 20000"/>
              <a:gd name="T66" fmla="*/ 2147483647 w 20000"/>
              <a:gd name="T67" fmla="*/ 2147483647 h 20000"/>
              <a:gd name="T68" fmla="*/ 2147483647 w 20000"/>
              <a:gd name="T69" fmla="*/ 2147483647 h 20000"/>
              <a:gd name="T70" fmla="*/ 2147483647 w 20000"/>
              <a:gd name="T71" fmla="*/ 2147483647 h 20000"/>
              <a:gd name="T72" fmla="*/ 2147483647 w 20000"/>
              <a:gd name="T73" fmla="*/ 2147483647 h 20000"/>
              <a:gd name="T74" fmla="*/ 2147483647 w 20000"/>
              <a:gd name="T75" fmla="*/ 2147483647 h 20000"/>
              <a:gd name="T76" fmla="*/ 2147483647 w 20000"/>
              <a:gd name="T77" fmla="*/ 2147483647 h 20000"/>
              <a:gd name="T78" fmla="*/ 2147483647 w 20000"/>
              <a:gd name="T79" fmla="*/ 2147483647 h 20000"/>
              <a:gd name="T80" fmla="*/ 2147483647 w 20000"/>
              <a:gd name="T81" fmla="*/ 2147483647 h 20000"/>
              <a:gd name="T82" fmla="*/ 2147483647 w 20000"/>
              <a:gd name="T83" fmla="*/ 2147483647 h 20000"/>
              <a:gd name="T84" fmla="*/ 2147483647 w 20000"/>
              <a:gd name="T85" fmla="*/ 2147483647 h 20000"/>
              <a:gd name="T86" fmla="*/ 2147483647 w 20000"/>
              <a:gd name="T87" fmla="*/ 2147483647 h 20000"/>
              <a:gd name="T88" fmla="*/ 2147483647 w 20000"/>
              <a:gd name="T89" fmla="*/ 2147483647 h 20000"/>
              <a:gd name="T90" fmla="*/ 0 w 20000"/>
              <a:gd name="T91" fmla="*/ 2147483647 h 20000"/>
              <a:gd name="T92" fmla="*/ 0 w 20000"/>
              <a:gd name="T93" fmla="*/ 2147483647 h 200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0000"/>
              <a:gd name="T142" fmla="*/ 0 h 20000"/>
              <a:gd name="T143" fmla="*/ 20000 w 20000"/>
              <a:gd name="T144" fmla="*/ 20000 h 2000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0000" h="20000">
                <a:moveTo>
                  <a:pt x="0" y="16667"/>
                </a:moveTo>
                <a:lnTo>
                  <a:pt x="146" y="13618"/>
                </a:lnTo>
                <a:lnTo>
                  <a:pt x="790" y="10114"/>
                </a:lnTo>
                <a:lnTo>
                  <a:pt x="1746" y="7521"/>
                </a:lnTo>
                <a:lnTo>
                  <a:pt x="2807" y="5157"/>
                </a:lnTo>
                <a:lnTo>
                  <a:pt x="4012" y="3305"/>
                </a:lnTo>
                <a:lnTo>
                  <a:pt x="5738" y="1396"/>
                </a:lnTo>
                <a:lnTo>
                  <a:pt x="7609" y="484"/>
                </a:lnTo>
                <a:lnTo>
                  <a:pt x="9854" y="0"/>
                </a:lnTo>
                <a:lnTo>
                  <a:pt x="11726" y="256"/>
                </a:lnTo>
                <a:lnTo>
                  <a:pt x="14137" y="1652"/>
                </a:lnTo>
                <a:lnTo>
                  <a:pt x="16403" y="3732"/>
                </a:lnTo>
                <a:lnTo>
                  <a:pt x="18108" y="7037"/>
                </a:lnTo>
                <a:lnTo>
                  <a:pt x="19189" y="10798"/>
                </a:lnTo>
                <a:lnTo>
                  <a:pt x="19730" y="14330"/>
                </a:lnTo>
                <a:lnTo>
                  <a:pt x="19979" y="17151"/>
                </a:lnTo>
                <a:lnTo>
                  <a:pt x="19979" y="19972"/>
                </a:lnTo>
                <a:lnTo>
                  <a:pt x="18919" y="18091"/>
                </a:lnTo>
                <a:lnTo>
                  <a:pt x="18004" y="19972"/>
                </a:lnTo>
                <a:lnTo>
                  <a:pt x="17443" y="19715"/>
                </a:lnTo>
                <a:lnTo>
                  <a:pt x="16674" y="18291"/>
                </a:lnTo>
                <a:lnTo>
                  <a:pt x="15988" y="19487"/>
                </a:lnTo>
                <a:lnTo>
                  <a:pt x="15073" y="19972"/>
                </a:lnTo>
                <a:lnTo>
                  <a:pt x="14366" y="18091"/>
                </a:lnTo>
                <a:lnTo>
                  <a:pt x="13701" y="19544"/>
                </a:lnTo>
                <a:lnTo>
                  <a:pt x="13202" y="19972"/>
                </a:lnTo>
                <a:lnTo>
                  <a:pt x="12287" y="18006"/>
                </a:lnTo>
                <a:lnTo>
                  <a:pt x="12121" y="19259"/>
                </a:lnTo>
                <a:lnTo>
                  <a:pt x="11019" y="19886"/>
                </a:lnTo>
                <a:lnTo>
                  <a:pt x="10353" y="18006"/>
                </a:lnTo>
                <a:lnTo>
                  <a:pt x="9979" y="19259"/>
                </a:lnTo>
                <a:lnTo>
                  <a:pt x="9335" y="19972"/>
                </a:lnTo>
                <a:lnTo>
                  <a:pt x="8565" y="18006"/>
                </a:lnTo>
                <a:lnTo>
                  <a:pt x="8191" y="19259"/>
                </a:lnTo>
                <a:lnTo>
                  <a:pt x="7318" y="19886"/>
                </a:lnTo>
                <a:lnTo>
                  <a:pt x="6632" y="17664"/>
                </a:lnTo>
                <a:lnTo>
                  <a:pt x="6258" y="19544"/>
                </a:lnTo>
                <a:lnTo>
                  <a:pt x="5468" y="19715"/>
                </a:lnTo>
                <a:lnTo>
                  <a:pt x="4678" y="17863"/>
                </a:lnTo>
                <a:lnTo>
                  <a:pt x="3721" y="19972"/>
                </a:lnTo>
                <a:lnTo>
                  <a:pt x="3410" y="19544"/>
                </a:lnTo>
                <a:lnTo>
                  <a:pt x="2807" y="17635"/>
                </a:lnTo>
                <a:lnTo>
                  <a:pt x="1746" y="19715"/>
                </a:lnTo>
                <a:lnTo>
                  <a:pt x="1206" y="19715"/>
                </a:lnTo>
                <a:lnTo>
                  <a:pt x="915" y="17066"/>
                </a:lnTo>
                <a:lnTo>
                  <a:pt x="0" y="19715"/>
                </a:lnTo>
                <a:lnTo>
                  <a:pt x="0" y="16667"/>
                </a:lnTo>
                <a:close/>
              </a:path>
            </a:pathLst>
          </a:custGeom>
          <a:pattFill prst="pct10">
            <a:fgClr>
              <a:srgbClr val="000000"/>
            </a:fgClr>
            <a:bgClr>
              <a:srgbClr val="FFFFFF"/>
            </a:bgClr>
          </a:pattFill>
          <a:ln w="3175" cap="flat">
            <a:solidFill>
              <a:srgbClr val="000000"/>
            </a:solidFill>
            <a:prstDash val="solid"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40" name="Rectangle 28"/>
          <p:cNvSpPr>
            <a:spLocks noChangeArrowheads="1"/>
          </p:cNvSpPr>
          <p:nvPr/>
        </p:nvSpPr>
        <p:spPr bwMode="auto">
          <a:xfrm>
            <a:off x="2362200" y="2819400"/>
            <a:ext cx="746125" cy="3635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zh-TW" altLang="en-US">
                <a:latin typeface="標楷體" pitchFamily="65" charset="-120"/>
              </a:rPr>
              <a:t>蒸 汽</a:t>
            </a:r>
          </a:p>
        </p:txBody>
      </p:sp>
      <p:sp>
        <p:nvSpPr>
          <p:cNvPr id="56341" name="Freeform 29"/>
          <p:cNvSpPr>
            <a:spLocks/>
          </p:cNvSpPr>
          <p:nvPr/>
        </p:nvSpPr>
        <p:spPr bwMode="auto">
          <a:xfrm>
            <a:off x="2989263" y="4198938"/>
            <a:ext cx="485775" cy="112712"/>
          </a:xfrm>
          <a:custGeom>
            <a:avLst/>
            <a:gdLst>
              <a:gd name="T0" fmla="*/ 0 w 20000"/>
              <a:gd name="T1" fmla="*/ 0 h 20000"/>
              <a:gd name="T2" fmla="*/ 2147483647 w 20000"/>
              <a:gd name="T3" fmla="*/ 2147483647 h 20000"/>
              <a:gd name="T4" fmla="*/ 2147483647 w 20000"/>
              <a:gd name="T5" fmla="*/ 2147483647 h 20000"/>
              <a:gd name="T6" fmla="*/ 2147483647 w 20000"/>
              <a:gd name="T7" fmla="*/ 2147483647 h 20000"/>
              <a:gd name="T8" fmla="*/ 0 w 20000"/>
              <a:gd name="T9" fmla="*/ 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0"/>
                </a:moveTo>
                <a:lnTo>
                  <a:pt x="19948" y="7955"/>
                </a:lnTo>
                <a:lnTo>
                  <a:pt x="13003" y="19773"/>
                </a:lnTo>
                <a:lnTo>
                  <a:pt x="5640" y="11818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 w="3175" cap="flat">
            <a:noFill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42" name="Freeform 30"/>
          <p:cNvSpPr>
            <a:spLocks/>
          </p:cNvSpPr>
          <p:nvPr/>
        </p:nvSpPr>
        <p:spPr bwMode="auto">
          <a:xfrm>
            <a:off x="2795588" y="2409825"/>
            <a:ext cx="73025" cy="328613"/>
          </a:xfrm>
          <a:custGeom>
            <a:avLst/>
            <a:gdLst>
              <a:gd name="T0" fmla="*/ 0 w 20000"/>
              <a:gd name="T1" fmla="*/ 2147483647 h 20000"/>
              <a:gd name="T2" fmla="*/ 2147483647 w 20000"/>
              <a:gd name="T3" fmla="*/ 2147483647 h 20000"/>
              <a:gd name="T4" fmla="*/ 2147483647 w 20000"/>
              <a:gd name="T5" fmla="*/ 0 h 20000"/>
              <a:gd name="T6" fmla="*/ 0 w 20000"/>
              <a:gd name="T7" fmla="*/ 2147483647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0" y="19922"/>
                </a:moveTo>
                <a:lnTo>
                  <a:pt x="19649" y="18915"/>
                </a:lnTo>
                <a:lnTo>
                  <a:pt x="12982" y="0"/>
                </a:lnTo>
                <a:lnTo>
                  <a:pt x="0" y="19922"/>
                </a:lnTo>
                <a:close/>
              </a:path>
            </a:pathLst>
          </a:custGeom>
          <a:pattFill prst="pct10">
            <a:fgClr>
              <a:srgbClr val="000000"/>
            </a:fgClr>
            <a:bgClr>
              <a:srgbClr val="FFFFFF"/>
            </a:bgClr>
          </a:pattFill>
          <a:ln w="3175" cap="flat">
            <a:noFill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309813" y="4422775"/>
            <a:ext cx="1006475" cy="593725"/>
            <a:chOff x="2" y="0"/>
            <a:chExt cx="19994" cy="20000"/>
          </a:xfrm>
        </p:grpSpPr>
        <p:sp>
          <p:nvSpPr>
            <p:cNvPr id="56375" name="Freeform 32"/>
            <p:cNvSpPr>
              <a:spLocks/>
            </p:cNvSpPr>
            <p:nvPr/>
          </p:nvSpPr>
          <p:spPr bwMode="auto">
            <a:xfrm>
              <a:off x="4517" y="1629"/>
              <a:ext cx="1919" cy="10986"/>
            </a:xfrm>
            <a:custGeom>
              <a:avLst/>
              <a:gdLst>
                <a:gd name="T0" fmla="*/ 0 w 20000"/>
                <a:gd name="T1" fmla="*/ 50 h 20000"/>
                <a:gd name="T2" fmla="*/ 0 w 20000"/>
                <a:gd name="T3" fmla="*/ 36 h 20000"/>
                <a:gd name="T4" fmla="*/ 0 w 20000"/>
                <a:gd name="T5" fmla="*/ 20 h 20000"/>
                <a:gd name="T6" fmla="*/ 0 w 20000"/>
                <a:gd name="T7" fmla="*/ 0 h 20000"/>
                <a:gd name="T8" fmla="*/ 0 w 20000"/>
                <a:gd name="T9" fmla="*/ 14 h 20000"/>
                <a:gd name="T10" fmla="*/ 0 w 20000"/>
                <a:gd name="T11" fmla="*/ 28 h 20000"/>
                <a:gd name="T12" fmla="*/ 0 w 20000"/>
                <a:gd name="T13" fmla="*/ 40 h 20000"/>
                <a:gd name="T14" fmla="*/ 0 w 20000"/>
                <a:gd name="T15" fmla="*/ 5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7895" y="19922"/>
                  </a:moveTo>
                  <a:lnTo>
                    <a:pt x="19737" y="14688"/>
                  </a:lnTo>
                  <a:lnTo>
                    <a:pt x="10000" y="8203"/>
                  </a:lnTo>
                  <a:lnTo>
                    <a:pt x="6053" y="0"/>
                  </a:lnTo>
                  <a:lnTo>
                    <a:pt x="0" y="5859"/>
                  </a:lnTo>
                  <a:lnTo>
                    <a:pt x="0" y="11172"/>
                  </a:lnTo>
                  <a:lnTo>
                    <a:pt x="7895" y="15859"/>
                  </a:lnTo>
                  <a:lnTo>
                    <a:pt x="17895" y="19922"/>
                  </a:lnTo>
                  <a:close/>
                </a:path>
              </a:pathLst>
            </a:custGeom>
            <a:solidFill>
              <a:srgbClr val="FFFF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76" name="Freeform 33"/>
            <p:cNvSpPr>
              <a:spLocks/>
            </p:cNvSpPr>
            <p:nvPr/>
          </p:nvSpPr>
          <p:spPr bwMode="auto">
            <a:xfrm>
              <a:off x="14365" y="4553"/>
              <a:ext cx="2325" cy="810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 h 20000"/>
                <a:gd name="T4" fmla="*/ 0 w 20000"/>
                <a:gd name="T5" fmla="*/ 2 h 20000"/>
                <a:gd name="T6" fmla="*/ 0 w 20000"/>
                <a:gd name="T7" fmla="*/ 2 h 20000"/>
                <a:gd name="T8" fmla="*/ 0 w 20000"/>
                <a:gd name="T9" fmla="*/ 2 h 20000"/>
                <a:gd name="T10" fmla="*/ 0 w 20000"/>
                <a:gd name="T11" fmla="*/ 1 h 20000"/>
                <a:gd name="T12" fmla="*/ 0 w 20000"/>
                <a:gd name="T13" fmla="*/ 0 h 20000"/>
                <a:gd name="T14" fmla="*/ 0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7826" y="0"/>
                  </a:moveTo>
                  <a:lnTo>
                    <a:pt x="19783" y="5185"/>
                  </a:lnTo>
                  <a:lnTo>
                    <a:pt x="10000" y="11640"/>
                  </a:lnTo>
                  <a:lnTo>
                    <a:pt x="6087" y="19894"/>
                  </a:lnTo>
                  <a:lnTo>
                    <a:pt x="0" y="14074"/>
                  </a:lnTo>
                  <a:lnTo>
                    <a:pt x="0" y="8677"/>
                  </a:lnTo>
                  <a:lnTo>
                    <a:pt x="7826" y="4021"/>
                  </a:lnTo>
                  <a:lnTo>
                    <a:pt x="17826" y="0"/>
                  </a:ln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77" name="Freeform 34"/>
            <p:cNvSpPr>
              <a:spLocks/>
            </p:cNvSpPr>
            <p:nvPr/>
          </p:nvSpPr>
          <p:spPr bwMode="auto">
            <a:xfrm>
              <a:off x="2478" y="3220"/>
              <a:ext cx="2672" cy="10339"/>
            </a:xfrm>
            <a:custGeom>
              <a:avLst/>
              <a:gdLst>
                <a:gd name="T0" fmla="*/ 0 w 20000"/>
                <a:gd name="T1" fmla="*/ 27 h 20000"/>
                <a:gd name="T2" fmla="*/ 0 w 20000"/>
                <a:gd name="T3" fmla="*/ 19 h 20000"/>
                <a:gd name="T4" fmla="*/ 0 w 20000"/>
                <a:gd name="T5" fmla="*/ 12 h 20000"/>
                <a:gd name="T6" fmla="*/ 0 w 20000"/>
                <a:gd name="T7" fmla="*/ 6 h 20000"/>
                <a:gd name="T8" fmla="*/ 0 w 20000"/>
                <a:gd name="T9" fmla="*/ 0 h 20000"/>
                <a:gd name="T10" fmla="*/ 0 w 20000"/>
                <a:gd name="T11" fmla="*/ 5 h 20000"/>
                <a:gd name="T12" fmla="*/ 0 w 20000"/>
                <a:gd name="T13" fmla="*/ 10 h 20000"/>
                <a:gd name="T14" fmla="*/ 0 w 20000"/>
                <a:gd name="T15" fmla="*/ 18 h 20000"/>
                <a:gd name="T16" fmla="*/ 0 w 20000"/>
                <a:gd name="T17" fmla="*/ 23 h 20000"/>
                <a:gd name="T18" fmla="*/ 0 w 20000"/>
                <a:gd name="T19" fmla="*/ 2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19811" y="19917"/>
                  </a:moveTo>
                  <a:lnTo>
                    <a:pt x="18679" y="14025"/>
                  </a:lnTo>
                  <a:lnTo>
                    <a:pt x="14906" y="8631"/>
                  </a:lnTo>
                  <a:lnTo>
                    <a:pt x="8113" y="4315"/>
                  </a:lnTo>
                  <a:lnTo>
                    <a:pt x="0" y="0"/>
                  </a:lnTo>
                  <a:lnTo>
                    <a:pt x="0" y="3237"/>
                  </a:lnTo>
                  <a:lnTo>
                    <a:pt x="1887" y="7552"/>
                  </a:lnTo>
                  <a:lnTo>
                    <a:pt x="5849" y="13444"/>
                  </a:lnTo>
                  <a:lnTo>
                    <a:pt x="10943" y="16680"/>
                  </a:lnTo>
                  <a:lnTo>
                    <a:pt x="19811" y="19917"/>
                  </a:lnTo>
                  <a:close/>
                </a:path>
              </a:pathLst>
            </a:custGeom>
            <a:solidFill>
              <a:srgbClr val="FFFF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78" name="Freeform 35"/>
            <p:cNvSpPr>
              <a:spLocks/>
            </p:cNvSpPr>
            <p:nvPr/>
          </p:nvSpPr>
          <p:spPr bwMode="auto">
            <a:xfrm>
              <a:off x="3156" y="6524"/>
              <a:ext cx="1336" cy="454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19623" y="19811"/>
                  </a:moveTo>
                  <a:lnTo>
                    <a:pt x="18491" y="13962"/>
                  </a:lnTo>
                  <a:lnTo>
                    <a:pt x="14717" y="8491"/>
                  </a:lnTo>
                  <a:lnTo>
                    <a:pt x="7925" y="4340"/>
                  </a:lnTo>
                  <a:lnTo>
                    <a:pt x="0" y="0"/>
                  </a:lnTo>
                  <a:lnTo>
                    <a:pt x="0" y="3208"/>
                  </a:lnTo>
                  <a:lnTo>
                    <a:pt x="1887" y="7547"/>
                  </a:lnTo>
                  <a:lnTo>
                    <a:pt x="5660" y="13208"/>
                  </a:lnTo>
                  <a:lnTo>
                    <a:pt x="10566" y="16604"/>
                  </a:lnTo>
                  <a:lnTo>
                    <a:pt x="19623" y="19811"/>
                  </a:ln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79" name="Freeform 36"/>
            <p:cNvSpPr>
              <a:spLocks/>
            </p:cNvSpPr>
            <p:nvPr/>
          </p:nvSpPr>
          <p:spPr bwMode="auto">
            <a:xfrm>
              <a:off x="6816" y="1286"/>
              <a:ext cx="2882" cy="1098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5 h 20000"/>
                <a:gd name="T4" fmla="*/ 0 w 20000"/>
                <a:gd name="T5" fmla="*/ 25 h 20000"/>
                <a:gd name="T6" fmla="*/ 0 w 20000"/>
                <a:gd name="T7" fmla="*/ 32 h 20000"/>
                <a:gd name="T8" fmla="*/ 0 w 20000"/>
                <a:gd name="T9" fmla="*/ 41 h 20000"/>
                <a:gd name="T10" fmla="*/ 0 w 20000"/>
                <a:gd name="T11" fmla="*/ 50 h 20000"/>
                <a:gd name="T12" fmla="*/ 0 w 20000"/>
                <a:gd name="T13" fmla="*/ 50 h 20000"/>
                <a:gd name="T14" fmla="*/ 0 w 20000"/>
                <a:gd name="T15" fmla="*/ 39 h 20000"/>
                <a:gd name="T16" fmla="*/ 0 w 20000"/>
                <a:gd name="T17" fmla="*/ 31 h 20000"/>
                <a:gd name="T18" fmla="*/ 0 w 20000"/>
                <a:gd name="T19" fmla="*/ 23 h 20000"/>
                <a:gd name="T20" fmla="*/ 0 w 20000"/>
                <a:gd name="T21" fmla="*/ 15 h 20000"/>
                <a:gd name="T22" fmla="*/ 0 w 20000"/>
                <a:gd name="T23" fmla="*/ 9 h 20000"/>
                <a:gd name="T24" fmla="*/ 0 w 20000"/>
                <a:gd name="T25" fmla="*/ 0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9474" y="0"/>
                  </a:moveTo>
                  <a:lnTo>
                    <a:pt x="5614" y="6094"/>
                  </a:lnTo>
                  <a:lnTo>
                    <a:pt x="0" y="10000"/>
                  </a:lnTo>
                  <a:lnTo>
                    <a:pt x="0" y="12969"/>
                  </a:lnTo>
                  <a:lnTo>
                    <a:pt x="3860" y="16484"/>
                  </a:lnTo>
                  <a:lnTo>
                    <a:pt x="6667" y="19922"/>
                  </a:lnTo>
                  <a:lnTo>
                    <a:pt x="14211" y="19922"/>
                  </a:lnTo>
                  <a:lnTo>
                    <a:pt x="17018" y="15625"/>
                  </a:lnTo>
                  <a:lnTo>
                    <a:pt x="17895" y="12578"/>
                  </a:lnTo>
                  <a:lnTo>
                    <a:pt x="19825" y="9141"/>
                  </a:lnTo>
                  <a:lnTo>
                    <a:pt x="17895" y="6094"/>
                  </a:lnTo>
                  <a:lnTo>
                    <a:pt x="12281" y="3438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FFFF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80" name="Freeform 37"/>
            <p:cNvSpPr>
              <a:spLocks/>
            </p:cNvSpPr>
            <p:nvPr/>
          </p:nvSpPr>
          <p:spPr bwMode="auto">
            <a:xfrm>
              <a:off x="7627" y="5108"/>
              <a:ext cx="1108" cy="690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9545" y="0"/>
                  </a:moveTo>
                  <a:lnTo>
                    <a:pt x="5455" y="6087"/>
                  </a:lnTo>
                  <a:lnTo>
                    <a:pt x="0" y="10062"/>
                  </a:lnTo>
                  <a:lnTo>
                    <a:pt x="0" y="13043"/>
                  </a:lnTo>
                  <a:lnTo>
                    <a:pt x="3636" y="16522"/>
                  </a:lnTo>
                  <a:lnTo>
                    <a:pt x="6364" y="19876"/>
                  </a:lnTo>
                  <a:lnTo>
                    <a:pt x="14091" y="19876"/>
                  </a:lnTo>
                  <a:lnTo>
                    <a:pt x="16818" y="15652"/>
                  </a:lnTo>
                  <a:lnTo>
                    <a:pt x="18182" y="12547"/>
                  </a:lnTo>
                  <a:lnTo>
                    <a:pt x="19545" y="9193"/>
                  </a:lnTo>
                  <a:lnTo>
                    <a:pt x="18182" y="6087"/>
                  </a:lnTo>
                  <a:lnTo>
                    <a:pt x="12273" y="3478"/>
                  </a:lnTo>
                  <a:lnTo>
                    <a:pt x="9545" y="0"/>
                  </a:ln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81" name="Freeform 38"/>
            <p:cNvSpPr>
              <a:spLocks/>
            </p:cNvSpPr>
            <p:nvPr/>
          </p:nvSpPr>
          <p:spPr bwMode="auto">
            <a:xfrm>
              <a:off x="11535" y="2276"/>
              <a:ext cx="3812" cy="11930"/>
            </a:xfrm>
            <a:custGeom>
              <a:avLst/>
              <a:gdLst>
                <a:gd name="T0" fmla="*/ 0 w 20000"/>
                <a:gd name="T1" fmla="*/ 114 h 20000"/>
                <a:gd name="T2" fmla="*/ 0 w 20000"/>
                <a:gd name="T3" fmla="*/ 80 h 20000"/>
                <a:gd name="T4" fmla="*/ 0 w 20000"/>
                <a:gd name="T5" fmla="*/ 49 h 20000"/>
                <a:gd name="T6" fmla="*/ 0 w 20000"/>
                <a:gd name="T7" fmla="*/ 24 h 20000"/>
                <a:gd name="T8" fmla="*/ 0 w 20000"/>
                <a:gd name="T9" fmla="*/ 0 h 20000"/>
                <a:gd name="T10" fmla="*/ 0 w 20000"/>
                <a:gd name="T11" fmla="*/ 18 h 20000"/>
                <a:gd name="T12" fmla="*/ 0 w 20000"/>
                <a:gd name="T13" fmla="*/ 43 h 20000"/>
                <a:gd name="T14" fmla="*/ 0 w 20000"/>
                <a:gd name="T15" fmla="*/ 76 h 20000"/>
                <a:gd name="T16" fmla="*/ 0 w 20000"/>
                <a:gd name="T17" fmla="*/ 95 h 20000"/>
                <a:gd name="T18" fmla="*/ 0 w 20000"/>
                <a:gd name="T19" fmla="*/ 114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0" y="19928"/>
                  </a:moveTo>
                  <a:lnTo>
                    <a:pt x="1060" y="14029"/>
                  </a:lnTo>
                  <a:lnTo>
                    <a:pt x="5033" y="8633"/>
                  </a:lnTo>
                  <a:lnTo>
                    <a:pt x="11921" y="4317"/>
                  </a:lnTo>
                  <a:lnTo>
                    <a:pt x="19868" y="0"/>
                  </a:lnTo>
                  <a:lnTo>
                    <a:pt x="19868" y="3237"/>
                  </a:lnTo>
                  <a:lnTo>
                    <a:pt x="17881" y="7554"/>
                  </a:lnTo>
                  <a:lnTo>
                    <a:pt x="13907" y="13453"/>
                  </a:lnTo>
                  <a:lnTo>
                    <a:pt x="9007" y="16691"/>
                  </a:lnTo>
                  <a:lnTo>
                    <a:pt x="0" y="19928"/>
                  </a:lnTo>
                  <a:close/>
                </a:path>
              </a:pathLst>
            </a:custGeom>
            <a:solidFill>
              <a:srgbClr val="FFFF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82" name="Freeform 39"/>
            <p:cNvSpPr>
              <a:spLocks/>
            </p:cNvSpPr>
            <p:nvPr/>
          </p:nvSpPr>
          <p:spPr bwMode="auto">
            <a:xfrm>
              <a:off x="12472" y="6090"/>
              <a:ext cx="1919" cy="523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0" y="19836"/>
                  </a:moveTo>
                  <a:lnTo>
                    <a:pt x="1053" y="13934"/>
                  </a:lnTo>
                  <a:lnTo>
                    <a:pt x="5000" y="8525"/>
                  </a:lnTo>
                  <a:lnTo>
                    <a:pt x="11842" y="4262"/>
                  </a:lnTo>
                  <a:lnTo>
                    <a:pt x="19737" y="0"/>
                  </a:lnTo>
                  <a:lnTo>
                    <a:pt x="19737" y="3279"/>
                  </a:lnTo>
                  <a:lnTo>
                    <a:pt x="17895" y="7541"/>
                  </a:lnTo>
                  <a:lnTo>
                    <a:pt x="13947" y="13279"/>
                  </a:lnTo>
                  <a:lnTo>
                    <a:pt x="8947" y="16557"/>
                  </a:lnTo>
                  <a:lnTo>
                    <a:pt x="0" y="19836"/>
                  </a:ln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83" name="Rectangle 40"/>
            <p:cNvSpPr>
              <a:spLocks noChangeArrowheads="1"/>
            </p:cNvSpPr>
            <p:nvPr/>
          </p:nvSpPr>
          <p:spPr bwMode="auto">
            <a:xfrm>
              <a:off x="2503" y="11587"/>
              <a:ext cx="13275" cy="8413"/>
            </a:xfrm>
            <a:prstGeom prst="rect">
              <a:avLst/>
            </a:prstGeom>
            <a:solidFill>
              <a:srgbClr val="808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84" name="Freeform 41"/>
            <p:cNvSpPr>
              <a:spLocks/>
            </p:cNvSpPr>
            <p:nvPr/>
          </p:nvSpPr>
          <p:spPr bwMode="auto">
            <a:xfrm>
              <a:off x="2" y="1591"/>
              <a:ext cx="1919" cy="685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053" y="0"/>
                  </a:moveTo>
                  <a:lnTo>
                    <a:pt x="0" y="7500"/>
                  </a:lnTo>
                  <a:lnTo>
                    <a:pt x="3158" y="11875"/>
                  </a:lnTo>
                  <a:lnTo>
                    <a:pt x="10526" y="15875"/>
                  </a:lnTo>
                  <a:lnTo>
                    <a:pt x="19737" y="19875"/>
                  </a:lnTo>
                  <a:lnTo>
                    <a:pt x="15789" y="15375"/>
                  </a:lnTo>
                  <a:lnTo>
                    <a:pt x="9474" y="10500"/>
                  </a:lnTo>
                  <a:lnTo>
                    <a:pt x="6316" y="4875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85" name="Freeform 42"/>
            <p:cNvSpPr>
              <a:spLocks/>
            </p:cNvSpPr>
            <p:nvPr/>
          </p:nvSpPr>
          <p:spPr bwMode="auto">
            <a:xfrm>
              <a:off x="16962" y="1119"/>
              <a:ext cx="3034" cy="424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0" y="18586"/>
                  </a:moveTo>
                  <a:lnTo>
                    <a:pt x="7500" y="19798"/>
                  </a:lnTo>
                  <a:lnTo>
                    <a:pt x="11833" y="16566"/>
                  </a:lnTo>
                  <a:lnTo>
                    <a:pt x="15833" y="9293"/>
                  </a:lnTo>
                  <a:lnTo>
                    <a:pt x="19833" y="0"/>
                  </a:lnTo>
                  <a:lnTo>
                    <a:pt x="15333" y="4040"/>
                  </a:lnTo>
                  <a:lnTo>
                    <a:pt x="10500" y="10303"/>
                  </a:lnTo>
                  <a:lnTo>
                    <a:pt x="4833" y="13333"/>
                  </a:lnTo>
                  <a:lnTo>
                    <a:pt x="0" y="18586"/>
                  </a:lnTo>
                  <a:close/>
                </a:path>
              </a:pathLst>
            </a:custGeom>
            <a:solidFill>
              <a:srgbClr val="FFFF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86" name="Freeform 43"/>
            <p:cNvSpPr>
              <a:spLocks/>
            </p:cNvSpPr>
            <p:nvPr/>
          </p:nvSpPr>
          <p:spPr bwMode="auto">
            <a:xfrm>
              <a:off x="9470" y="0"/>
              <a:ext cx="3053" cy="11328"/>
            </a:xfrm>
            <a:custGeom>
              <a:avLst/>
              <a:gdLst>
                <a:gd name="T0" fmla="*/ 0 w 20000"/>
                <a:gd name="T1" fmla="*/ 68 h 20000"/>
                <a:gd name="T2" fmla="*/ 0 w 20000"/>
                <a:gd name="T3" fmla="*/ 46 h 20000"/>
                <a:gd name="T4" fmla="*/ 0 w 20000"/>
                <a:gd name="T5" fmla="*/ 29 h 20000"/>
                <a:gd name="T6" fmla="*/ 0 w 20000"/>
                <a:gd name="T7" fmla="*/ 0 h 20000"/>
                <a:gd name="T8" fmla="*/ 0 w 20000"/>
                <a:gd name="T9" fmla="*/ 19 h 20000"/>
                <a:gd name="T10" fmla="*/ 0 w 20000"/>
                <a:gd name="T11" fmla="*/ 42 h 20000"/>
                <a:gd name="T12" fmla="*/ 0 w 20000"/>
                <a:gd name="T13" fmla="*/ 52 h 20000"/>
                <a:gd name="T14" fmla="*/ 0 w 20000"/>
                <a:gd name="T15" fmla="*/ 68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24"/>
                  </a:moveTo>
                  <a:lnTo>
                    <a:pt x="4959" y="13636"/>
                  </a:lnTo>
                  <a:lnTo>
                    <a:pt x="12397" y="8561"/>
                  </a:lnTo>
                  <a:lnTo>
                    <a:pt x="16198" y="0"/>
                  </a:lnTo>
                  <a:lnTo>
                    <a:pt x="19835" y="5682"/>
                  </a:lnTo>
                  <a:lnTo>
                    <a:pt x="16198" y="12500"/>
                  </a:lnTo>
                  <a:lnTo>
                    <a:pt x="12397" y="15379"/>
                  </a:lnTo>
                  <a:lnTo>
                    <a:pt x="0" y="19924"/>
                  </a:lnTo>
                  <a:close/>
                </a:path>
              </a:pathLst>
            </a:custGeom>
            <a:solidFill>
              <a:srgbClr val="FFFF00"/>
            </a:solidFill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6624638" y="1738313"/>
            <a:ext cx="1439862" cy="1971675"/>
            <a:chOff x="-4" y="0"/>
            <a:chExt cx="20004" cy="19999"/>
          </a:xfrm>
        </p:grpSpPr>
        <p:grpSp>
          <p:nvGrpSpPr>
            <p:cNvPr id="6" name="Group 45"/>
            <p:cNvGrpSpPr>
              <a:grpSpLocks/>
            </p:cNvGrpSpPr>
            <p:nvPr/>
          </p:nvGrpSpPr>
          <p:grpSpPr bwMode="auto">
            <a:xfrm>
              <a:off x="-4" y="0"/>
              <a:ext cx="9940" cy="3516"/>
              <a:chOff x="0" y="0"/>
              <a:chExt cx="20000" cy="20000"/>
            </a:xfrm>
          </p:grpSpPr>
          <p:sp>
            <p:nvSpPr>
              <p:cNvPr id="56373" name="Freeform 46"/>
              <p:cNvSpPr>
                <a:spLocks/>
              </p:cNvSpPr>
              <p:nvPr/>
            </p:nvSpPr>
            <p:spPr bwMode="auto">
              <a:xfrm>
                <a:off x="1596" y="0"/>
                <a:ext cx="18404" cy="19494"/>
              </a:xfrm>
              <a:custGeom>
                <a:avLst/>
                <a:gdLst>
                  <a:gd name="T0" fmla="*/ 8689 w 20000"/>
                  <a:gd name="T1" fmla="*/ 15422 h 20000"/>
                  <a:gd name="T2" fmla="*/ 7816 w 20000"/>
                  <a:gd name="T3" fmla="*/ 11039 h 20000"/>
                  <a:gd name="T4" fmla="*/ 6925 w 20000"/>
                  <a:gd name="T5" fmla="*/ 5783 h 20000"/>
                  <a:gd name="T6" fmla="*/ 5665 w 20000"/>
                  <a:gd name="T7" fmla="*/ 525 h 20000"/>
                  <a:gd name="T8" fmla="*/ 4841 w 20000"/>
                  <a:gd name="T9" fmla="*/ 0 h 20000"/>
                  <a:gd name="T10" fmla="*/ 4169 w 20000"/>
                  <a:gd name="T11" fmla="*/ 1985 h 20000"/>
                  <a:gd name="T12" fmla="*/ 3530 w 20000"/>
                  <a:gd name="T13" fmla="*/ 4614 h 20000"/>
                  <a:gd name="T14" fmla="*/ 2890 w 20000"/>
                  <a:gd name="T15" fmla="*/ 7594 h 20000"/>
                  <a:gd name="T16" fmla="*/ 2235 w 20000"/>
                  <a:gd name="T17" fmla="*/ 9870 h 20000"/>
                  <a:gd name="T18" fmla="*/ 1378 w 20000"/>
                  <a:gd name="T19" fmla="*/ 10865 h 20000"/>
                  <a:gd name="T20" fmla="*/ 1294 w 20000"/>
                  <a:gd name="T21" fmla="*/ 10865 h 20000"/>
                  <a:gd name="T22" fmla="*/ 537 w 20000"/>
                  <a:gd name="T23" fmla="*/ 9578 h 20000"/>
                  <a:gd name="T24" fmla="*/ 0 w 20000"/>
                  <a:gd name="T25" fmla="*/ 7944 h 200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000"/>
                  <a:gd name="T40" fmla="*/ 0 h 20000"/>
                  <a:gd name="T41" fmla="*/ 20000 w 20000"/>
                  <a:gd name="T42" fmla="*/ 20000 h 200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000" h="20000">
                    <a:moveTo>
                      <a:pt x="19961" y="19925"/>
                    </a:moveTo>
                    <a:lnTo>
                      <a:pt x="17954" y="14264"/>
                    </a:lnTo>
                    <a:lnTo>
                      <a:pt x="15907" y="7472"/>
                    </a:lnTo>
                    <a:lnTo>
                      <a:pt x="13012" y="679"/>
                    </a:lnTo>
                    <a:lnTo>
                      <a:pt x="11120" y="0"/>
                    </a:lnTo>
                    <a:lnTo>
                      <a:pt x="9575" y="2566"/>
                    </a:lnTo>
                    <a:lnTo>
                      <a:pt x="8108" y="5962"/>
                    </a:lnTo>
                    <a:lnTo>
                      <a:pt x="6641" y="9811"/>
                    </a:lnTo>
                    <a:lnTo>
                      <a:pt x="5135" y="12755"/>
                    </a:lnTo>
                    <a:lnTo>
                      <a:pt x="3166" y="14038"/>
                    </a:lnTo>
                    <a:lnTo>
                      <a:pt x="2973" y="14038"/>
                    </a:lnTo>
                    <a:lnTo>
                      <a:pt x="1236" y="12377"/>
                    </a:lnTo>
                    <a:lnTo>
                      <a:pt x="0" y="10264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74" name="Freeform 47"/>
              <p:cNvSpPr>
                <a:spLocks/>
              </p:cNvSpPr>
              <p:nvPr/>
            </p:nvSpPr>
            <p:spPr bwMode="auto">
              <a:xfrm>
                <a:off x="0" y="7281"/>
                <a:ext cx="14670" cy="12719"/>
              </a:xfrm>
              <a:custGeom>
                <a:avLst/>
                <a:gdLst>
                  <a:gd name="T0" fmla="*/ 899 w 20000"/>
                  <a:gd name="T1" fmla="*/ 215 h 20000"/>
                  <a:gd name="T2" fmla="*/ 851 w 20000"/>
                  <a:gd name="T3" fmla="*/ 169 h 20000"/>
                  <a:gd name="T4" fmla="*/ 801 w 20000"/>
                  <a:gd name="T5" fmla="*/ 103 h 20000"/>
                  <a:gd name="T6" fmla="*/ 780 w 20000"/>
                  <a:gd name="T7" fmla="*/ 46 h 20000"/>
                  <a:gd name="T8" fmla="*/ 725 w 20000"/>
                  <a:gd name="T9" fmla="*/ 18 h 20000"/>
                  <a:gd name="T10" fmla="*/ 631 w 20000"/>
                  <a:gd name="T11" fmla="*/ 0 h 20000"/>
                  <a:gd name="T12" fmla="*/ 520 w 20000"/>
                  <a:gd name="T13" fmla="*/ 56 h 20000"/>
                  <a:gd name="T14" fmla="*/ 409 w 20000"/>
                  <a:gd name="T15" fmla="*/ 132 h 20000"/>
                  <a:gd name="T16" fmla="*/ 343 w 20000"/>
                  <a:gd name="T17" fmla="*/ 169 h 20000"/>
                  <a:gd name="T18" fmla="*/ 277 w 20000"/>
                  <a:gd name="T19" fmla="*/ 207 h 20000"/>
                  <a:gd name="T20" fmla="*/ 179 w 20000"/>
                  <a:gd name="T21" fmla="*/ 197 h 20000"/>
                  <a:gd name="T22" fmla="*/ 81 w 20000"/>
                  <a:gd name="T23" fmla="*/ 141 h 20000"/>
                  <a:gd name="T24" fmla="*/ 0 w 20000"/>
                  <a:gd name="T25" fmla="*/ 93 h 200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000"/>
                  <a:gd name="T40" fmla="*/ 0 h 20000"/>
                  <a:gd name="T41" fmla="*/ 20000 w 20000"/>
                  <a:gd name="T42" fmla="*/ 20000 h 200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000" h="20000">
                    <a:moveTo>
                      <a:pt x="19952" y="19884"/>
                    </a:moveTo>
                    <a:lnTo>
                      <a:pt x="18886" y="15607"/>
                    </a:lnTo>
                    <a:lnTo>
                      <a:pt x="17772" y="9480"/>
                    </a:lnTo>
                    <a:lnTo>
                      <a:pt x="17288" y="4277"/>
                    </a:lnTo>
                    <a:lnTo>
                      <a:pt x="16077" y="1734"/>
                    </a:lnTo>
                    <a:lnTo>
                      <a:pt x="13995" y="0"/>
                    </a:lnTo>
                    <a:lnTo>
                      <a:pt x="11525" y="5202"/>
                    </a:lnTo>
                    <a:lnTo>
                      <a:pt x="9056" y="12139"/>
                    </a:lnTo>
                    <a:lnTo>
                      <a:pt x="7603" y="15607"/>
                    </a:lnTo>
                    <a:lnTo>
                      <a:pt x="6150" y="19075"/>
                    </a:lnTo>
                    <a:lnTo>
                      <a:pt x="3971" y="18150"/>
                    </a:lnTo>
                    <a:lnTo>
                      <a:pt x="1792" y="12948"/>
                    </a:lnTo>
                    <a:lnTo>
                      <a:pt x="0" y="8555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56356" name="Rectangle 48"/>
            <p:cNvSpPr>
              <a:spLocks noChangeArrowheads="1"/>
            </p:cNvSpPr>
            <p:nvPr/>
          </p:nvSpPr>
          <p:spPr bwMode="auto">
            <a:xfrm>
              <a:off x="11384" y="7963"/>
              <a:ext cx="160" cy="78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57" name="Rectangle 49"/>
            <p:cNvSpPr>
              <a:spLocks noChangeArrowheads="1"/>
            </p:cNvSpPr>
            <p:nvPr/>
          </p:nvSpPr>
          <p:spPr bwMode="auto">
            <a:xfrm>
              <a:off x="14175" y="7977"/>
              <a:ext cx="160" cy="78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58" name="Rectangle 50"/>
            <p:cNvSpPr>
              <a:spLocks noChangeArrowheads="1"/>
            </p:cNvSpPr>
            <p:nvPr/>
          </p:nvSpPr>
          <p:spPr bwMode="auto">
            <a:xfrm>
              <a:off x="11385" y="7963"/>
              <a:ext cx="159" cy="78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59" name="Rectangle 51"/>
            <p:cNvSpPr>
              <a:spLocks noChangeArrowheads="1"/>
            </p:cNvSpPr>
            <p:nvPr/>
          </p:nvSpPr>
          <p:spPr bwMode="auto">
            <a:xfrm>
              <a:off x="10787" y="8454"/>
              <a:ext cx="4181" cy="44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60" name="Rectangle 52"/>
            <p:cNvSpPr>
              <a:spLocks noChangeArrowheads="1"/>
            </p:cNvSpPr>
            <p:nvPr/>
          </p:nvSpPr>
          <p:spPr bwMode="auto">
            <a:xfrm>
              <a:off x="16416" y="12410"/>
              <a:ext cx="160" cy="78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61" name="Rectangle 53"/>
            <p:cNvSpPr>
              <a:spLocks noChangeArrowheads="1"/>
            </p:cNvSpPr>
            <p:nvPr/>
          </p:nvSpPr>
          <p:spPr bwMode="auto">
            <a:xfrm>
              <a:off x="19207" y="12424"/>
              <a:ext cx="160" cy="78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62" name="Rectangle 54"/>
            <p:cNvSpPr>
              <a:spLocks noChangeArrowheads="1"/>
            </p:cNvSpPr>
            <p:nvPr/>
          </p:nvSpPr>
          <p:spPr bwMode="auto">
            <a:xfrm>
              <a:off x="16417" y="12410"/>
              <a:ext cx="159" cy="78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63" name="Rectangle 55"/>
            <p:cNvSpPr>
              <a:spLocks noChangeArrowheads="1"/>
            </p:cNvSpPr>
            <p:nvPr/>
          </p:nvSpPr>
          <p:spPr bwMode="auto">
            <a:xfrm>
              <a:off x="15819" y="12901"/>
              <a:ext cx="4181" cy="44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64" name="Rectangle 56"/>
            <p:cNvSpPr>
              <a:spLocks noChangeArrowheads="1"/>
            </p:cNvSpPr>
            <p:nvPr/>
          </p:nvSpPr>
          <p:spPr bwMode="auto">
            <a:xfrm>
              <a:off x="17599" y="11933"/>
              <a:ext cx="549" cy="806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65" name="Rectangle 57"/>
            <p:cNvSpPr>
              <a:spLocks noChangeArrowheads="1"/>
            </p:cNvSpPr>
            <p:nvPr/>
          </p:nvSpPr>
          <p:spPr bwMode="auto">
            <a:xfrm>
              <a:off x="12567" y="7486"/>
              <a:ext cx="549" cy="806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66" name="Rectangle 58"/>
            <p:cNvSpPr>
              <a:spLocks noChangeArrowheads="1"/>
            </p:cNvSpPr>
            <p:nvPr/>
          </p:nvSpPr>
          <p:spPr bwMode="auto">
            <a:xfrm>
              <a:off x="6990" y="3580"/>
              <a:ext cx="155" cy="78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67" name="Rectangle 59"/>
            <p:cNvSpPr>
              <a:spLocks noChangeArrowheads="1"/>
            </p:cNvSpPr>
            <p:nvPr/>
          </p:nvSpPr>
          <p:spPr bwMode="auto">
            <a:xfrm>
              <a:off x="9777" y="3594"/>
              <a:ext cx="159" cy="78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68" name="Rectangle 60"/>
            <p:cNvSpPr>
              <a:spLocks noChangeArrowheads="1"/>
            </p:cNvSpPr>
            <p:nvPr/>
          </p:nvSpPr>
          <p:spPr bwMode="auto">
            <a:xfrm>
              <a:off x="6990" y="3580"/>
              <a:ext cx="155" cy="78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69" name="Rectangle 61"/>
            <p:cNvSpPr>
              <a:spLocks noChangeArrowheads="1"/>
            </p:cNvSpPr>
            <p:nvPr/>
          </p:nvSpPr>
          <p:spPr bwMode="auto">
            <a:xfrm>
              <a:off x="6388" y="4073"/>
              <a:ext cx="4186" cy="43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70" name="Rectangle 62"/>
            <p:cNvSpPr>
              <a:spLocks noChangeArrowheads="1"/>
            </p:cNvSpPr>
            <p:nvPr/>
          </p:nvSpPr>
          <p:spPr bwMode="auto">
            <a:xfrm>
              <a:off x="8173" y="3103"/>
              <a:ext cx="545" cy="806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71" name="Freeform 63"/>
            <p:cNvSpPr>
              <a:spLocks/>
            </p:cNvSpPr>
            <p:nvPr/>
          </p:nvSpPr>
          <p:spPr bwMode="auto">
            <a:xfrm>
              <a:off x="7269" y="3800"/>
              <a:ext cx="9413" cy="873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 h 20000"/>
                <a:gd name="T6" fmla="*/ 1 w 20000"/>
                <a:gd name="T7" fmla="*/ 1 h 20000"/>
                <a:gd name="T8" fmla="*/ 2 w 20000"/>
                <a:gd name="T9" fmla="*/ 2 h 20000"/>
                <a:gd name="T10" fmla="*/ 4 w 20000"/>
                <a:gd name="T11" fmla="*/ 2 h 20000"/>
                <a:gd name="T12" fmla="*/ 5 w 20000"/>
                <a:gd name="T13" fmla="*/ 3 h 20000"/>
                <a:gd name="T14" fmla="*/ 5 w 20000"/>
                <a:gd name="T15" fmla="*/ 3 h 20000"/>
                <a:gd name="T16" fmla="*/ 5 w 20000"/>
                <a:gd name="T17" fmla="*/ 3 h 20000"/>
                <a:gd name="T18" fmla="*/ 6 w 20000"/>
                <a:gd name="T19" fmla="*/ 4 h 20000"/>
                <a:gd name="T20" fmla="*/ 7 w 20000"/>
                <a:gd name="T21" fmla="*/ 4 h 20000"/>
                <a:gd name="T22" fmla="*/ 8 w 20000"/>
                <a:gd name="T23" fmla="*/ 4 h 20000"/>
                <a:gd name="T24" fmla="*/ 9 w 20000"/>
                <a:gd name="T25" fmla="*/ 5 h 20000"/>
                <a:gd name="T26" fmla="*/ 10 w 20000"/>
                <a:gd name="T27" fmla="*/ 5 h 20000"/>
                <a:gd name="T28" fmla="*/ 11 w 20000"/>
                <a:gd name="T29" fmla="*/ 5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0" y="0"/>
                  </a:moveTo>
                  <a:lnTo>
                    <a:pt x="563" y="2012"/>
                  </a:lnTo>
                  <a:lnTo>
                    <a:pt x="1126" y="3550"/>
                  </a:lnTo>
                  <a:lnTo>
                    <a:pt x="2251" y="5325"/>
                  </a:lnTo>
                  <a:lnTo>
                    <a:pt x="3940" y="6893"/>
                  </a:lnTo>
                  <a:lnTo>
                    <a:pt x="6454" y="8669"/>
                  </a:lnTo>
                  <a:lnTo>
                    <a:pt x="8705" y="9556"/>
                  </a:lnTo>
                  <a:lnTo>
                    <a:pt x="9006" y="10000"/>
                  </a:lnTo>
                  <a:lnTo>
                    <a:pt x="9568" y="13077"/>
                  </a:lnTo>
                  <a:lnTo>
                    <a:pt x="10957" y="14645"/>
                  </a:lnTo>
                  <a:lnTo>
                    <a:pt x="12383" y="15976"/>
                  </a:lnTo>
                  <a:lnTo>
                    <a:pt x="14334" y="17308"/>
                  </a:lnTo>
                  <a:lnTo>
                    <a:pt x="17186" y="19290"/>
                  </a:lnTo>
                  <a:lnTo>
                    <a:pt x="19137" y="19763"/>
                  </a:lnTo>
                  <a:lnTo>
                    <a:pt x="19962" y="19970"/>
                  </a:lnTo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72" name="Freeform 64"/>
            <p:cNvSpPr>
              <a:spLocks/>
            </p:cNvSpPr>
            <p:nvPr/>
          </p:nvSpPr>
          <p:spPr bwMode="auto">
            <a:xfrm>
              <a:off x="10060" y="3892"/>
              <a:ext cx="9408" cy="8738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1 h 20000"/>
                <a:gd name="T6" fmla="*/ 1 w 20000"/>
                <a:gd name="T7" fmla="*/ 1 h 20000"/>
                <a:gd name="T8" fmla="*/ 2 w 20000"/>
                <a:gd name="T9" fmla="*/ 2 h 20000"/>
                <a:gd name="T10" fmla="*/ 4 w 20000"/>
                <a:gd name="T11" fmla="*/ 2 h 20000"/>
                <a:gd name="T12" fmla="*/ 5 w 20000"/>
                <a:gd name="T13" fmla="*/ 3 h 20000"/>
                <a:gd name="T14" fmla="*/ 5 w 20000"/>
                <a:gd name="T15" fmla="*/ 3 h 20000"/>
                <a:gd name="T16" fmla="*/ 5 w 20000"/>
                <a:gd name="T17" fmla="*/ 3 h 20000"/>
                <a:gd name="T18" fmla="*/ 6 w 20000"/>
                <a:gd name="T19" fmla="*/ 4 h 20000"/>
                <a:gd name="T20" fmla="*/ 7 w 20000"/>
                <a:gd name="T21" fmla="*/ 4 h 20000"/>
                <a:gd name="T22" fmla="*/ 8 w 20000"/>
                <a:gd name="T23" fmla="*/ 4 h 20000"/>
                <a:gd name="T24" fmla="*/ 9 w 20000"/>
                <a:gd name="T25" fmla="*/ 5 h 20000"/>
                <a:gd name="T26" fmla="*/ 10 w 20000"/>
                <a:gd name="T27" fmla="*/ 5 h 20000"/>
                <a:gd name="T28" fmla="*/ 11 w 20000"/>
                <a:gd name="T29" fmla="*/ 5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0" y="0"/>
                  </a:moveTo>
                  <a:lnTo>
                    <a:pt x="563" y="2012"/>
                  </a:lnTo>
                  <a:lnTo>
                    <a:pt x="1126" y="3550"/>
                  </a:lnTo>
                  <a:lnTo>
                    <a:pt x="2251" y="5325"/>
                  </a:lnTo>
                  <a:lnTo>
                    <a:pt x="3940" y="6893"/>
                  </a:lnTo>
                  <a:lnTo>
                    <a:pt x="6454" y="8669"/>
                  </a:lnTo>
                  <a:lnTo>
                    <a:pt x="8705" y="9556"/>
                  </a:lnTo>
                  <a:lnTo>
                    <a:pt x="9006" y="10000"/>
                  </a:lnTo>
                  <a:lnTo>
                    <a:pt x="9268" y="12663"/>
                  </a:lnTo>
                  <a:lnTo>
                    <a:pt x="10957" y="14645"/>
                  </a:lnTo>
                  <a:lnTo>
                    <a:pt x="12383" y="15976"/>
                  </a:lnTo>
                  <a:lnTo>
                    <a:pt x="14334" y="17308"/>
                  </a:lnTo>
                  <a:lnTo>
                    <a:pt x="17448" y="19083"/>
                  </a:lnTo>
                  <a:lnTo>
                    <a:pt x="19137" y="19763"/>
                  </a:lnTo>
                  <a:lnTo>
                    <a:pt x="19962" y="19970"/>
                  </a:lnTo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6345" name="Oval 65"/>
          <p:cNvSpPr>
            <a:spLocks noChangeArrowheads="1"/>
          </p:cNvSpPr>
          <p:nvPr/>
        </p:nvSpPr>
        <p:spPr bwMode="auto">
          <a:xfrm>
            <a:off x="3838575" y="4014788"/>
            <a:ext cx="431800" cy="433387"/>
          </a:xfrm>
          <a:prstGeom prst="ellipse">
            <a:avLst/>
          </a:prstGeom>
          <a:solidFill>
            <a:srgbClr val="00FF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46" name="Oval 66"/>
          <p:cNvSpPr>
            <a:spLocks noChangeArrowheads="1"/>
          </p:cNvSpPr>
          <p:nvPr/>
        </p:nvSpPr>
        <p:spPr bwMode="auto">
          <a:xfrm>
            <a:off x="3979863" y="4176713"/>
            <a:ext cx="134937" cy="146050"/>
          </a:xfrm>
          <a:prstGeom prst="ellipse">
            <a:avLst/>
          </a:prstGeom>
          <a:solidFill>
            <a:srgbClr val="00000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47" name="Freeform 67"/>
          <p:cNvSpPr>
            <a:spLocks/>
          </p:cNvSpPr>
          <p:nvPr/>
        </p:nvSpPr>
        <p:spPr bwMode="auto">
          <a:xfrm>
            <a:off x="3981450" y="4121150"/>
            <a:ext cx="192088" cy="87313"/>
          </a:xfrm>
          <a:custGeom>
            <a:avLst/>
            <a:gdLst>
              <a:gd name="T0" fmla="*/ 0 w 20000"/>
              <a:gd name="T1" fmla="*/ 2147483647 h 20000"/>
              <a:gd name="T2" fmla="*/ 2147483647 w 20000"/>
              <a:gd name="T3" fmla="*/ 2147483647 h 20000"/>
              <a:gd name="T4" fmla="*/ 2147483647 w 20000"/>
              <a:gd name="T5" fmla="*/ 2147483647 h 20000"/>
              <a:gd name="T6" fmla="*/ 2147483647 w 20000"/>
              <a:gd name="T7" fmla="*/ 0 h 20000"/>
              <a:gd name="T8" fmla="*/ 2147483647 w 20000"/>
              <a:gd name="T9" fmla="*/ 2147483647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19710"/>
                </a:moveTo>
                <a:lnTo>
                  <a:pt x="3974" y="11014"/>
                </a:lnTo>
                <a:lnTo>
                  <a:pt x="7947" y="4348"/>
                </a:lnTo>
                <a:lnTo>
                  <a:pt x="14834" y="0"/>
                </a:lnTo>
                <a:lnTo>
                  <a:pt x="19868" y="6667"/>
                </a:lnTo>
              </a:path>
            </a:pathLst>
          </a:custGeom>
          <a:noFill/>
          <a:ln w="3175" cap="flat">
            <a:solidFill>
              <a:srgbClr val="000000"/>
            </a:solidFill>
            <a:prstDash val="solid"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48" name="Freeform 68"/>
          <p:cNvSpPr>
            <a:spLocks/>
          </p:cNvSpPr>
          <p:nvPr/>
        </p:nvSpPr>
        <p:spPr bwMode="auto">
          <a:xfrm>
            <a:off x="3914775" y="4283075"/>
            <a:ext cx="190500" cy="87313"/>
          </a:xfrm>
          <a:custGeom>
            <a:avLst/>
            <a:gdLst>
              <a:gd name="T0" fmla="*/ 2147483647 w 20000"/>
              <a:gd name="T1" fmla="*/ 0 h 20000"/>
              <a:gd name="T2" fmla="*/ 2147483647 w 20000"/>
              <a:gd name="T3" fmla="*/ 2147483647 h 20000"/>
              <a:gd name="T4" fmla="*/ 2147483647 w 20000"/>
              <a:gd name="T5" fmla="*/ 2147483647 h 20000"/>
              <a:gd name="T6" fmla="*/ 2147483647 w 20000"/>
              <a:gd name="T7" fmla="*/ 2147483647 h 20000"/>
              <a:gd name="T8" fmla="*/ 0 w 20000"/>
              <a:gd name="T9" fmla="*/ 2147483647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9868" y="0"/>
                </a:moveTo>
                <a:lnTo>
                  <a:pt x="15894" y="8696"/>
                </a:lnTo>
                <a:lnTo>
                  <a:pt x="11921" y="15362"/>
                </a:lnTo>
                <a:lnTo>
                  <a:pt x="5033" y="19710"/>
                </a:lnTo>
                <a:lnTo>
                  <a:pt x="0" y="13043"/>
                </a:lnTo>
              </a:path>
            </a:pathLst>
          </a:custGeom>
          <a:noFill/>
          <a:ln w="3175" cap="flat">
            <a:solidFill>
              <a:srgbClr val="000000"/>
            </a:solidFill>
            <a:prstDash val="solid"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49" name="Freeform 69"/>
          <p:cNvSpPr>
            <a:spLocks/>
          </p:cNvSpPr>
          <p:nvPr/>
        </p:nvSpPr>
        <p:spPr bwMode="auto">
          <a:xfrm>
            <a:off x="3917950" y="4105275"/>
            <a:ext cx="87313" cy="193675"/>
          </a:xfrm>
          <a:custGeom>
            <a:avLst/>
            <a:gdLst>
              <a:gd name="T0" fmla="*/ 2147483647 w 20000"/>
              <a:gd name="T1" fmla="*/ 2147483647 h 20000"/>
              <a:gd name="T2" fmla="*/ 2147483647 w 20000"/>
              <a:gd name="T3" fmla="*/ 2147483647 h 20000"/>
              <a:gd name="T4" fmla="*/ 2147483647 w 20000"/>
              <a:gd name="T5" fmla="*/ 2147483647 h 20000"/>
              <a:gd name="T6" fmla="*/ 0 w 20000"/>
              <a:gd name="T7" fmla="*/ 2147483647 h 20000"/>
              <a:gd name="T8" fmla="*/ 2147483647 w 20000"/>
              <a:gd name="T9" fmla="*/ 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9710" y="19868"/>
                </a:moveTo>
                <a:lnTo>
                  <a:pt x="11014" y="15894"/>
                </a:lnTo>
                <a:lnTo>
                  <a:pt x="4348" y="11921"/>
                </a:lnTo>
                <a:lnTo>
                  <a:pt x="0" y="5033"/>
                </a:lnTo>
                <a:lnTo>
                  <a:pt x="6667" y="0"/>
                </a:lnTo>
              </a:path>
            </a:pathLst>
          </a:custGeom>
          <a:noFill/>
          <a:ln w="3175" cap="flat">
            <a:solidFill>
              <a:srgbClr val="000000"/>
            </a:solidFill>
            <a:prstDash val="solid"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50" name="Freeform 70"/>
          <p:cNvSpPr>
            <a:spLocks/>
          </p:cNvSpPr>
          <p:nvPr/>
        </p:nvSpPr>
        <p:spPr bwMode="auto">
          <a:xfrm>
            <a:off x="4079875" y="4183063"/>
            <a:ext cx="87313" cy="192087"/>
          </a:xfrm>
          <a:custGeom>
            <a:avLst/>
            <a:gdLst>
              <a:gd name="T0" fmla="*/ 0 w 20000"/>
              <a:gd name="T1" fmla="*/ 0 h 20000"/>
              <a:gd name="T2" fmla="*/ 2147483647 w 20000"/>
              <a:gd name="T3" fmla="*/ 2147483647 h 20000"/>
              <a:gd name="T4" fmla="*/ 2147483647 w 20000"/>
              <a:gd name="T5" fmla="*/ 2147483647 h 20000"/>
              <a:gd name="T6" fmla="*/ 2147483647 w 20000"/>
              <a:gd name="T7" fmla="*/ 2147483647 h 20000"/>
              <a:gd name="T8" fmla="*/ 2147483647 w 20000"/>
              <a:gd name="T9" fmla="*/ 2147483647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0"/>
                </a:moveTo>
                <a:lnTo>
                  <a:pt x="8696" y="3974"/>
                </a:lnTo>
                <a:lnTo>
                  <a:pt x="15362" y="7947"/>
                </a:lnTo>
                <a:lnTo>
                  <a:pt x="19710" y="14834"/>
                </a:lnTo>
                <a:lnTo>
                  <a:pt x="13043" y="19868"/>
                </a:lnTo>
              </a:path>
            </a:pathLst>
          </a:custGeom>
          <a:noFill/>
          <a:ln w="3175" cap="flat">
            <a:solidFill>
              <a:srgbClr val="000000"/>
            </a:solidFill>
            <a:prstDash val="solid"/>
            <a:round/>
            <a:headEnd type="none" w="sm" len="lg"/>
            <a:tailEnd type="none" w="sm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51" name="Rectangle 71"/>
          <p:cNvSpPr>
            <a:spLocks noChangeArrowheads="1"/>
          </p:cNvSpPr>
          <p:nvPr/>
        </p:nvSpPr>
        <p:spPr bwMode="auto">
          <a:xfrm>
            <a:off x="4162425" y="4240213"/>
            <a:ext cx="496888" cy="20637"/>
          </a:xfrm>
          <a:prstGeom prst="rect">
            <a:avLst/>
          </a:prstGeom>
          <a:solidFill>
            <a:srgbClr val="00FFFF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52" name="Rectangle 72"/>
          <p:cNvSpPr>
            <a:spLocks noChangeArrowheads="1"/>
          </p:cNvSpPr>
          <p:nvPr/>
        </p:nvSpPr>
        <p:spPr bwMode="auto">
          <a:xfrm>
            <a:off x="3436938" y="4233863"/>
            <a:ext cx="496887" cy="31750"/>
          </a:xfrm>
          <a:prstGeom prst="rect">
            <a:avLst/>
          </a:prstGeom>
          <a:solidFill>
            <a:srgbClr val="00FFFF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6353" name="Rectangle 73"/>
          <p:cNvSpPr>
            <a:spLocks noChangeArrowheads="1"/>
          </p:cNvSpPr>
          <p:nvPr/>
        </p:nvSpPr>
        <p:spPr bwMode="auto">
          <a:xfrm>
            <a:off x="3697288" y="4533900"/>
            <a:ext cx="712787" cy="4714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zh-TW" altLang="en-US">
                <a:latin typeface="標楷體" pitchFamily="65" charset="-120"/>
              </a:rPr>
              <a:t>幫浦</a:t>
            </a:r>
          </a:p>
        </p:txBody>
      </p:sp>
      <p:sp>
        <p:nvSpPr>
          <p:cNvPr id="74" name="投影片編號版面配置區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2B93-A4B2-48BF-92E5-40CEDA10A679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投影片編號版面配置區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2B93-A4B2-48BF-92E5-40CEDA10A679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75" name="Picture 4" descr="The Boiling Water Reactor (BWR)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43" y="1110781"/>
            <a:ext cx="8589753" cy="4494159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22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pic>
        <p:nvPicPr>
          <p:cNvPr id="3" name="Picture 6" descr="掃描0003-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709613"/>
            <a:ext cx="6238875" cy="4697412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1689100" y="3886200"/>
            <a:ext cx="55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燃料丸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362200" y="4559300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燃料棒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護套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60800" y="45212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燃料束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905500" y="5257800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反應器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>
                <a:solidFill>
                  <a:srgbClr val="FF0000"/>
                </a:solidFill>
              </a:rPr>
              <a:t>壓力槽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GE1712_Fall_2007</a:t>
            </a:r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Lecture3</a:t>
            </a:r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C4AB6-40ED-4F9C-B2F7-90BA7421A768}" type="slidenum">
              <a:rPr lang="en-US" altLang="zh-TW"/>
              <a:pPr/>
              <a:t>18</a:t>
            </a:fld>
            <a:endParaRPr lang="en-US" altLang="zh-TW"/>
          </a:p>
        </p:txBody>
      </p:sp>
      <p:pic>
        <p:nvPicPr>
          <p:cNvPr id="51202" name="Picture 2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57200"/>
            <a:ext cx="6934200" cy="4598988"/>
          </a:xfrm>
          <a:prstGeom prst="rect">
            <a:avLst/>
          </a:prstGeom>
          <a:noFill/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955925" y="5486400"/>
            <a:ext cx="384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/>
              <a:t>燃料丸</a:t>
            </a:r>
            <a:r>
              <a:rPr lang="en-US" altLang="zh-TW"/>
              <a:t>; UO2; </a:t>
            </a:r>
            <a:r>
              <a:rPr lang="zh-TW" altLang="en-US"/>
              <a:t>密度較鉛為大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GE1712_Fall_2007</a:t>
            </a:r>
            <a:endParaRPr lang="en-US" altLang="zh-TW"/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Lecture3</a:t>
            </a:r>
          </a:p>
        </p:txBody>
      </p:sp>
      <p:sp>
        <p:nvSpPr>
          <p:cNvPr id="9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101D7-F974-41BF-BA50-4FF45A46E711}" type="slidenum">
              <a:rPr lang="en-US" altLang="zh-TW"/>
              <a:pPr/>
              <a:t>19</a:t>
            </a:fld>
            <a:endParaRPr lang="en-US" altLang="zh-TW"/>
          </a:p>
        </p:txBody>
      </p:sp>
      <p:pic>
        <p:nvPicPr>
          <p:cNvPr id="52239" name="Picture 15" descr="assembly, rod, pell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787400"/>
            <a:ext cx="67056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18CF1-52D5-4466-B2E8-188A04F1A9A7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251520" y="943000"/>
            <a:ext cx="4032448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100000"/>
              </a:spcBef>
            </a:pPr>
            <a:r>
              <a:rPr lang="zh-TW" altLang="en-US" sz="4000" b="1" dirty="0" smtClean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內 容 大 綱</a:t>
            </a:r>
            <a:endParaRPr lang="en-US" altLang="zh-TW" sz="4000" b="1" baseline="0" dirty="0">
              <a:solidFill>
                <a:srgbClr val="8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575556" y="2032530"/>
            <a:ext cx="4872309" cy="36647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711200" algn="l"/>
              </a:tabLst>
              <a:defRPr kumimoji="1" sz="2000" b="1" baseline="500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tabLst>
                <a:tab pos="711200" algn="l"/>
              </a:tabLst>
              <a:defRPr kumimoji="1" sz="2000" b="1" baseline="500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tabLst>
                <a:tab pos="711200" algn="l"/>
              </a:tabLst>
              <a:defRPr kumimoji="1" sz="2000" b="1" baseline="500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tabLst>
                <a:tab pos="711200" algn="l"/>
              </a:tabLst>
              <a:defRPr kumimoji="1" sz="2000" b="1" baseline="500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tabLst>
                <a:tab pos="711200" algn="l"/>
              </a:tabLst>
              <a:defRPr kumimoji="1" sz="2000" b="1" baseline="500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kumimoji="1" sz="2000" b="1" baseline="500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kumimoji="1" sz="2000" b="1" baseline="500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kumimoji="1" sz="2000" b="1" baseline="500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1200" algn="l"/>
              </a:tabLst>
              <a:defRPr kumimoji="1" sz="2000" b="1" baseline="500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25000"/>
              </a:spcBef>
              <a:tabLst>
                <a:tab pos="361950" algn="l"/>
              </a:tabLst>
            </a:pPr>
            <a:r>
              <a:rPr lang="en-US" altLang="zh-TW" sz="3200" baseline="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1.	</a:t>
            </a:r>
            <a:r>
              <a:rPr lang="zh-TW" altLang="en-US" sz="3200" baseline="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核能概述</a:t>
            </a:r>
            <a:endParaRPr lang="en-US" altLang="zh-TW" sz="3200" baseline="0" dirty="0" smtClean="0">
              <a:solidFill>
                <a:srgbClr val="99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標楷體" pitchFamily="65" charset="-120"/>
            </a:endParaRPr>
          </a:p>
          <a:p>
            <a:pPr eaLnBrk="1" hangingPunct="1">
              <a:spcBef>
                <a:spcPct val="25000"/>
              </a:spcBef>
              <a:tabLst>
                <a:tab pos="361950" algn="l"/>
              </a:tabLst>
            </a:pPr>
            <a:r>
              <a:rPr lang="en-US" altLang="zh-TW" sz="3200" baseline="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2.	</a:t>
            </a:r>
            <a:r>
              <a:rPr lang="zh-TW" altLang="en-US" sz="3200" baseline="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發電原理</a:t>
            </a:r>
            <a:endParaRPr lang="en-US" altLang="zh-TW" sz="3200" baseline="0" dirty="0" smtClean="0">
              <a:solidFill>
                <a:srgbClr val="99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標楷體" pitchFamily="65" charset="-120"/>
            </a:endParaRPr>
          </a:p>
          <a:p>
            <a:pPr eaLnBrk="1" hangingPunct="1">
              <a:spcBef>
                <a:spcPct val="25000"/>
              </a:spcBef>
              <a:tabLst>
                <a:tab pos="361950" algn="l"/>
              </a:tabLst>
            </a:pPr>
            <a:r>
              <a:rPr lang="en-US" altLang="zh-TW" sz="3200" baseline="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3.	</a:t>
            </a:r>
            <a:r>
              <a:rPr lang="zh-TW" altLang="en-US" sz="3200" baseline="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福島事故經過</a:t>
            </a:r>
            <a:endParaRPr lang="en-US" altLang="zh-TW" sz="3200" baseline="0" dirty="0" smtClean="0">
              <a:solidFill>
                <a:srgbClr val="99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標楷體" pitchFamily="65" charset="-120"/>
            </a:endParaRPr>
          </a:p>
          <a:p>
            <a:pPr eaLnBrk="1" hangingPunct="1">
              <a:spcBef>
                <a:spcPct val="25000"/>
              </a:spcBef>
              <a:tabLst>
                <a:tab pos="361950" algn="l"/>
              </a:tabLst>
            </a:pPr>
            <a:r>
              <a:rPr lang="en-US" altLang="zh-TW" sz="3200" baseline="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4.</a:t>
            </a:r>
            <a:r>
              <a:rPr lang="en-US" altLang="zh-TW" sz="3200" baseline="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	</a:t>
            </a:r>
            <a:r>
              <a:rPr lang="zh-TW" altLang="en-US" sz="3200" baseline="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事故解析</a:t>
            </a:r>
            <a:endParaRPr lang="en-US" altLang="zh-TW" sz="3200" baseline="0" dirty="0">
              <a:solidFill>
                <a:srgbClr val="99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標楷體" pitchFamily="65" charset="-120"/>
            </a:endParaRPr>
          </a:p>
          <a:p>
            <a:pPr eaLnBrk="1" hangingPunct="1">
              <a:spcBef>
                <a:spcPct val="25000"/>
              </a:spcBef>
              <a:tabLst>
                <a:tab pos="361950" algn="l"/>
              </a:tabLst>
            </a:pPr>
            <a:r>
              <a:rPr lang="en-US" altLang="zh-TW" sz="3200" baseline="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5.</a:t>
            </a:r>
            <a:r>
              <a:rPr lang="en-US" altLang="zh-TW" sz="3200" baseline="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	</a:t>
            </a:r>
            <a:r>
              <a:rPr lang="zh-TW" altLang="en-US" sz="3200" baseline="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核能安全</a:t>
            </a:r>
            <a:endParaRPr lang="en-US" altLang="zh-TW" sz="3200" baseline="0" dirty="0">
              <a:solidFill>
                <a:srgbClr val="99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標楷體" pitchFamily="65" charset="-120"/>
            </a:endParaRPr>
          </a:p>
          <a:p>
            <a:pPr eaLnBrk="1" hangingPunct="1">
              <a:spcBef>
                <a:spcPct val="25000"/>
              </a:spcBef>
              <a:tabLst>
                <a:tab pos="361950" algn="l"/>
              </a:tabLst>
            </a:pPr>
            <a:r>
              <a:rPr lang="en-US" altLang="zh-TW" sz="3200" baseline="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6.</a:t>
            </a:r>
            <a:r>
              <a:rPr lang="en-US" altLang="zh-TW" sz="3200" baseline="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	</a:t>
            </a:r>
            <a:r>
              <a:rPr lang="zh-TW" altLang="en-US" sz="3200" baseline="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標楷體" pitchFamily="65" charset="-120"/>
              </a:rPr>
              <a:t>風險的選擇</a:t>
            </a:r>
            <a:endParaRPr lang="en-US" altLang="zh-TW" sz="3200" baseline="0" dirty="0">
              <a:solidFill>
                <a:srgbClr val="99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標楷體" pitchFamily="65" charset="-120"/>
            </a:endParaRPr>
          </a:p>
        </p:txBody>
      </p:sp>
      <p:pic>
        <p:nvPicPr>
          <p:cNvPr id="8" name="Picture 2" descr="http://bushwarriors.files.wordpress.com/2011/03/tsunami-photo-credit-narutoki-dot-c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58" y="3645024"/>
            <a:ext cx="4021024" cy="25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ondrouspics.com/wp-content/uploads/2011/03/japan-tsunami-w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637728"/>
            <a:ext cx="3043012" cy="290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5328084" y="6210160"/>
            <a:ext cx="3132437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zh-TW" sz="1200" b="1" i="1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Source: http://www3.nhk.or.jp/nhkworld/</a:t>
            </a:r>
            <a:endParaRPr lang="en-US" altLang="zh-TW" sz="1200" b="1" i="1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2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DB122-1B72-4091-B268-C0E47186DA0C}" type="slidenum">
              <a:rPr lang="en-US" altLang="zh-TW"/>
              <a:pPr/>
              <a:t>20</a:t>
            </a:fld>
            <a:endParaRPr lang="en-US" altLang="zh-TW"/>
          </a:p>
        </p:txBody>
      </p:sp>
      <p:sp>
        <p:nvSpPr>
          <p:cNvPr id="32772" name="Rectangle 4"/>
          <p:cNvSpPr>
            <a:spLocks noGrp="1" noChangeArrowheads="1"/>
          </p:cNvSpPr>
          <p:nvPr/>
        </p:nvSpPr>
        <p:spPr bwMode="auto">
          <a:xfrm>
            <a:off x="877888" y="190500"/>
            <a:ext cx="77930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eaLnBrk="0" hangingPunct="0"/>
            <a:r>
              <a:rPr kumimoji="0" lang="zh-TW" altLang="en-US" sz="3600" dirty="0">
                <a:solidFill>
                  <a:schemeClr val="tx2"/>
                </a:solidFill>
                <a:latin typeface="Tahoma" pitchFamily="34" charset="0"/>
              </a:rPr>
              <a:t>核電廠防止放射性物質外釋之屏障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/>
        </p:nvSpPr>
        <p:spPr bwMode="auto">
          <a:xfrm>
            <a:off x="1182688" y="201136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endParaRPr kumimoji="0" lang="zh-TW" altLang="zh-TW" sz="3200">
              <a:latin typeface="Tahoma" pitchFamily="34" charset="0"/>
            </a:endParaRPr>
          </a:p>
        </p:txBody>
      </p:sp>
      <p:pic>
        <p:nvPicPr>
          <p:cNvPr id="32774" name="Picture 6" descr="Safety Stru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088" y="1066800"/>
            <a:ext cx="3922712" cy="5029200"/>
          </a:xfrm>
          <a:prstGeom prst="rect">
            <a:avLst/>
          </a:prstGeom>
          <a:noFill/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143500" y="1028700"/>
            <a:ext cx="3444875" cy="47228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圍阻體 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包封容器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0" hangingPunct="0"/>
            <a:r>
              <a:rPr kumimoji="0" lang="en-US" altLang="zh-TW" sz="1400" dirty="0">
                <a:latin typeface="Gill Sans MT" pitchFamily="34" charset="0"/>
              </a:rPr>
              <a:t>   </a:t>
            </a:r>
            <a:r>
              <a:rPr kumimoji="0" lang="en-US" altLang="zh-TW" dirty="0">
                <a:latin typeface="Times New Roman" pitchFamily="18" charset="0"/>
                <a:ea typeface="標楷體" pitchFamily="65" charset="-120"/>
              </a:rPr>
              <a:t>1.5 </a:t>
            </a:r>
            <a:r>
              <a:rPr kumimoji="0" lang="zh-TW" altLang="en-US" dirty="0">
                <a:latin typeface="Times New Roman" pitchFamily="18" charset="0"/>
                <a:ea typeface="標楷體" pitchFamily="65" charset="-120"/>
              </a:rPr>
              <a:t>英吋之鋼板 </a:t>
            </a:r>
          </a:p>
          <a:p>
            <a:pPr eaLnBrk="0" hangingPunct="0"/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圍阻體屏蔽牆</a:t>
            </a:r>
            <a:endParaRPr kumimoji="0" lang="zh-TW" altLang="en-US" dirty="0">
              <a:latin typeface="Gill Sans MT" pitchFamily="34" charset="0"/>
            </a:endParaRPr>
          </a:p>
          <a:p>
            <a:pPr eaLnBrk="0" hangingPunct="0"/>
            <a:r>
              <a:rPr kumimoji="0" lang="zh-TW" altLang="en-US" sz="1400" dirty="0">
                <a:latin typeface="Gill Sans MT" pitchFamily="34" charset="0"/>
              </a:rPr>
              <a:t>   </a:t>
            </a:r>
            <a:r>
              <a:rPr kumimoji="0" lang="en-US" altLang="zh-TW" dirty="0">
                <a:latin typeface="Times New Roman" pitchFamily="18" charset="0"/>
                <a:ea typeface="標楷體" pitchFamily="65" charset="-120"/>
              </a:rPr>
              <a:t>3 </a:t>
            </a:r>
            <a:r>
              <a:rPr kumimoji="0" lang="zh-TW" altLang="en-US" dirty="0">
                <a:latin typeface="Times New Roman" pitchFamily="18" charset="0"/>
                <a:ea typeface="標楷體" pitchFamily="65" charset="-120"/>
              </a:rPr>
              <a:t>英尺厚之鋼筋混凝土建築</a:t>
            </a:r>
          </a:p>
          <a:p>
            <a:pPr eaLnBrk="0" hangingPunct="0"/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圍阻體乾井壁</a:t>
            </a:r>
            <a:endParaRPr kumimoji="0" lang="zh-TW" altLang="en-US" dirty="0">
              <a:latin typeface="Gill Sans MT" pitchFamily="34" charset="0"/>
            </a:endParaRPr>
          </a:p>
          <a:p>
            <a:pPr eaLnBrk="0" hangingPunct="0"/>
            <a:r>
              <a:rPr kumimoji="0" lang="zh-TW" altLang="en-US" sz="1400" dirty="0">
                <a:latin typeface="Gill Sans MT" pitchFamily="34" charset="0"/>
              </a:rPr>
              <a:t>  </a:t>
            </a:r>
            <a:r>
              <a:rPr kumimoji="0" lang="zh-TW" altLang="en-US" dirty="0">
                <a:latin typeface="Times New Roman" pitchFamily="18" charset="0"/>
                <a:ea typeface="標楷體" pitchFamily="65" charset="-120"/>
              </a:rPr>
              <a:t> </a:t>
            </a:r>
            <a:r>
              <a:rPr kumimoji="0" lang="en-US" altLang="zh-TW" dirty="0">
                <a:latin typeface="Times New Roman" pitchFamily="18" charset="0"/>
                <a:ea typeface="標楷體" pitchFamily="65" charset="-120"/>
              </a:rPr>
              <a:t>5 </a:t>
            </a:r>
            <a:r>
              <a:rPr kumimoji="0" lang="zh-TW" altLang="en-US" dirty="0">
                <a:latin typeface="Times New Roman" pitchFamily="18" charset="0"/>
                <a:ea typeface="標楷體" pitchFamily="65" charset="-120"/>
              </a:rPr>
              <a:t>英尺厚之鋼筋混凝土</a:t>
            </a:r>
            <a:endParaRPr kumimoji="0" lang="zh-TW" altLang="en-US" sz="1400" dirty="0">
              <a:latin typeface="Gill Sans MT" pitchFamily="34" charset="0"/>
            </a:endParaRPr>
          </a:p>
          <a:p>
            <a:pPr eaLnBrk="0" hangingPunct="0"/>
            <a:endParaRPr kumimoji="0" lang="zh-TW" altLang="en-US" sz="1400" dirty="0">
              <a:latin typeface="Gill Sans MT" pitchFamily="34" charset="0"/>
            </a:endParaRPr>
          </a:p>
          <a:p>
            <a:pPr eaLnBrk="0" hangingPunct="0"/>
            <a:r>
              <a:rPr kumimoji="0" lang="zh-TW" altLang="en-US" sz="2400" dirty="0">
                <a:latin typeface="Gill Sans MT" pitchFamily="34" charset="0"/>
                <a:ea typeface="標楷體" pitchFamily="65" charset="-120"/>
              </a:rPr>
              <a:t>輻射生物屏蔽</a:t>
            </a:r>
            <a:endParaRPr kumimoji="0" lang="zh-TW" altLang="en-US" dirty="0">
              <a:latin typeface="Gill Sans MT" pitchFamily="34" charset="0"/>
            </a:endParaRPr>
          </a:p>
          <a:p>
            <a:pPr eaLnBrk="0" hangingPunct="0"/>
            <a:r>
              <a:rPr kumimoji="0" lang="zh-TW" altLang="en-US" sz="1400" dirty="0">
                <a:latin typeface="Gill Sans MT" pitchFamily="34" charset="0"/>
              </a:rPr>
              <a:t>   </a:t>
            </a:r>
            <a:r>
              <a:rPr kumimoji="0" lang="en-US" altLang="zh-TW" dirty="0">
                <a:latin typeface="Times New Roman" pitchFamily="18" charset="0"/>
                <a:ea typeface="標楷體" pitchFamily="65" charset="-120"/>
              </a:rPr>
              <a:t>5 </a:t>
            </a:r>
            <a:r>
              <a:rPr kumimoji="0" lang="zh-TW" altLang="en-US" dirty="0">
                <a:latin typeface="Times New Roman" pitchFamily="18" charset="0"/>
                <a:ea typeface="標楷體" pitchFamily="65" charset="-120"/>
              </a:rPr>
              <a:t>英尺厚之灌鉛混凝土外覆</a:t>
            </a:r>
          </a:p>
          <a:p>
            <a:pPr eaLnBrk="0" hangingPunct="0"/>
            <a:r>
              <a:rPr kumimoji="0" lang="zh-TW" altLang="en-US" dirty="0">
                <a:latin typeface="Times New Roman" pitchFamily="18" charset="0"/>
                <a:ea typeface="標楷體" pitchFamily="65" charset="-120"/>
              </a:rPr>
              <a:t>  </a:t>
            </a:r>
            <a:r>
              <a:rPr kumimoji="0" lang="en-US" altLang="zh-TW" dirty="0">
                <a:latin typeface="Times New Roman" pitchFamily="18" charset="0"/>
                <a:ea typeface="標楷體" pitchFamily="65" charset="-120"/>
              </a:rPr>
              <a:t>1.5 </a:t>
            </a:r>
            <a:r>
              <a:rPr kumimoji="0" lang="zh-TW" altLang="en-US" dirty="0">
                <a:latin typeface="Times New Roman" pitchFamily="18" charset="0"/>
                <a:ea typeface="標楷體" pitchFamily="65" charset="-120"/>
              </a:rPr>
              <a:t>英吋之鋼板 </a:t>
            </a:r>
            <a:endParaRPr kumimoji="0" lang="zh-TW" altLang="en-US" sz="1400" dirty="0">
              <a:latin typeface="Gill Sans MT" pitchFamily="34" charset="0"/>
            </a:endParaRPr>
          </a:p>
          <a:p>
            <a:pPr eaLnBrk="0" hangingPunct="0"/>
            <a:r>
              <a:rPr kumimoji="0" lang="zh-TW" altLang="en-US" sz="2400" dirty="0">
                <a:latin typeface="Gill Sans MT" pitchFamily="34" charset="0"/>
                <a:ea typeface="標楷體" pitchFamily="65" charset="-120"/>
              </a:rPr>
              <a:t>反應器壓力槽</a:t>
            </a:r>
          </a:p>
          <a:p>
            <a:pPr eaLnBrk="0" hangingPunct="0"/>
            <a:r>
              <a:rPr kumimoji="0" lang="zh-TW" altLang="en-US" sz="1400" dirty="0">
                <a:latin typeface="Gill Sans MT" pitchFamily="34" charset="0"/>
              </a:rPr>
              <a:t>  </a:t>
            </a:r>
            <a:r>
              <a:rPr kumimoji="0" lang="en-US" altLang="zh-TW" sz="1400" dirty="0">
                <a:latin typeface="Gill Sans MT" pitchFamily="34" charset="0"/>
              </a:rPr>
              <a:t>4 ~ 8</a:t>
            </a:r>
            <a:r>
              <a:rPr kumimoji="0" lang="zh-TW" altLang="en-US" dirty="0">
                <a:latin typeface="Times New Roman" pitchFamily="18" charset="0"/>
                <a:ea typeface="標楷體" pitchFamily="65" charset="-120"/>
              </a:rPr>
              <a:t>英吋之鋼板 </a:t>
            </a:r>
          </a:p>
          <a:p>
            <a:pPr eaLnBrk="0" hangingPunct="0"/>
            <a:endParaRPr kumimoji="0" lang="zh-TW" altLang="en-US" dirty="0">
              <a:latin typeface="Times New Roman" pitchFamily="18" charset="0"/>
              <a:ea typeface="標楷體" pitchFamily="65" charset="-120"/>
            </a:endParaRPr>
          </a:p>
          <a:p>
            <a:pPr eaLnBrk="0" hangingPunct="0"/>
            <a:r>
              <a:rPr kumimoji="0" lang="zh-TW" altLang="en-US" dirty="0">
                <a:latin typeface="Gill Sans MT" pitchFamily="34" charset="0"/>
              </a:rPr>
              <a:t>  </a:t>
            </a:r>
            <a:r>
              <a:rPr kumimoji="0" lang="zh-TW" altLang="en-US" sz="2400" dirty="0">
                <a:latin typeface="Gill Sans MT" pitchFamily="34" charset="0"/>
                <a:ea typeface="標楷體" pitchFamily="65" charset="-120"/>
                <a:hlinkClick r:id="rId3" action="ppaction://hlinksldjump"/>
              </a:rPr>
              <a:t>燃料丸及燃料棒護套</a:t>
            </a:r>
            <a:endParaRPr kumimoji="0" lang="zh-TW" altLang="en-US" sz="2400" dirty="0">
              <a:latin typeface="Gill Sans MT" pitchFamily="34" charset="0"/>
              <a:ea typeface="標楷體" pitchFamily="65" charset="-120"/>
            </a:endParaRPr>
          </a:p>
          <a:p>
            <a:pPr eaLnBrk="0" hangingPunct="0"/>
            <a:endParaRPr kumimoji="0" lang="en-US" altLang="zh-TW" sz="2000" dirty="0">
              <a:latin typeface="Gill Sans MT" pitchFamily="34" charset="0"/>
              <a:ea typeface="標楷體" pitchFamily="65" charset="-120"/>
            </a:endParaRP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124200" y="1752600"/>
            <a:ext cx="2057400" cy="762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oval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>
            <a:off x="4191000" y="2209800"/>
            <a:ext cx="990600" cy="304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oval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H="1">
            <a:off x="3124200" y="2819400"/>
            <a:ext cx="1981200" cy="1219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oval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 flipH="1">
            <a:off x="2971800" y="3886200"/>
            <a:ext cx="20574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oval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H="1" flipV="1">
            <a:off x="2895600" y="4648200"/>
            <a:ext cx="2209800" cy="539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oval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3073400" y="6084888"/>
            <a:ext cx="3740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Times New Roman" pitchFamily="18" charset="0"/>
                <a:ea typeface="標楷體" pitchFamily="65" charset="-120"/>
              </a:rPr>
              <a:t>沸水式反應器核能電廠</a:t>
            </a:r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2667000" y="4800600"/>
            <a:ext cx="2590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21</a:t>
            </a:fld>
            <a:endParaRPr lang="en-US" altLang="zh-TW" dirty="0"/>
          </a:p>
        </p:txBody>
      </p:sp>
      <p:sp>
        <p:nvSpPr>
          <p:cNvPr id="3" name="文字方塊 2"/>
          <p:cNvSpPr txBox="1"/>
          <p:nvPr/>
        </p:nvSpPr>
        <p:spPr>
          <a:xfrm>
            <a:off x="1651000" y="304800"/>
            <a:ext cx="6732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核能電廠的安全顧慮與安全設計 </a:t>
            </a:r>
            <a:r>
              <a:rPr lang="en-US" altLang="zh-TW" b="1" dirty="0" smtClean="0">
                <a:solidFill>
                  <a:srgbClr val="FF0000"/>
                </a:solidFill>
              </a:rPr>
              <a:t>(1/3)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15455" y="964079"/>
            <a:ext cx="76658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TW" dirty="0" smtClean="0"/>
              <a:t> </a:t>
            </a:r>
            <a:r>
              <a:rPr lang="zh-TW" altLang="en-US" sz="2800" dirty="0" smtClean="0"/>
              <a:t>威脅來自爐心內大量的放射性物質</a:t>
            </a:r>
            <a:endParaRPr lang="en-US" altLang="zh-TW" sz="2800" dirty="0" smtClean="0"/>
          </a:p>
          <a:p>
            <a:pPr>
              <a:spcBef>
                <a:spcPts val="600"/>
              </a:spcBef>
            </a:pPr>
            <a:r>
              <a:rPr lang="en-US" altLang="zh-TW" sz="2800" dirty="0" smtClean="0"/>
              <a:t>     - </a:t>
            </a:r>
            <a:r>
              <a:rPr lang="zh-TW" altLang="en-US" sz="2800" dirty="0" smtClean="0"/>
              <a:t>採用</a:t>
            </a:r>
            <a:r>
              <a:rPr lang="zh-TW" altLang="en-US" sz="2800" dirty="0" smtClean="0">
                <a:solidFill>
                  <a:srgbClr val="C00000"/>
                </a:solidFill>
              </a:rPr>
              <a:t>多重屏障</a:t>
            </a:r>
            <a:r>
              <a:rPr lang="zh-TW" altLang="en-US" sz="2800" dirty="0" smtClean="0"/>
              <a:t>，層層局限放射性物質的移動</a:t>
            </a:r>
            <a:endParaRPr lang="en-US" altLang="zh-TW" sz="2800" dirty="0" smtClean="0"/>
          </a:p>
          <a:p>
            <a:pPr>
              <a:spcBef>
                <a:spcPts val="600"/>
              </a:spcBef>
            </a:pPr>
            <a:r>
              <a:rPr lang="zh-TW" altLang="en-US" dirty="0" smtClean="0"/>
              <a:t> 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燃料丸，燃料棒護套，封閉冷卻水系統、圍阻體</a:t>
            </a:r>
            <a:r>
              <a:rPr lang="en-US" altLang="zh-TW" dirty="0" smtClean="0"/>
              <a:t>)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962400" y="3390900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車洛比核電廠災變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7" name="直線接點 6"/>
          <p:cNvCxnSpPr/>
          <p:nvPr/>
        </p:nvCxnSpPr>
        <p:spPr bwMode="auto">
          <a:xfrm flipV="1">
            <a:off x="749300" y="3060700"/>
            <a:ext cx="6896100" cy="6477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文字方塊 7"/>
          <p:cNvSpPr txBox="1"/>
          <p:nvPr/>
        </p:nvSpPr>
        <p:spPr>
          <a:xfrm>
            <a:off x="6804898" y="516890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圍阻體發揮功效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65060" y="5112078"/>
            <a:ext cx="222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</a:rPr>
              <a:t>三浬島事故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870700" y="32893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0066FF"/>
                </a:solidFill>
              </a:rPr>
              <a:t>設計缺陷</a:t>
            </a:r>
            <a:endParaRPr lang="zh-TW" altLang="en-US" dirty="0">
              <a:solidFill>
                <a:srgbClr val="0066FF"/>
              </a:solidFill>
            </a:endParaRPr>
          </a:p>
        </p:txBody>
      </p:sp>
      <p:sp>
        <p:nvSpPr>
          <p:cNvPr id="11" name="弧形箭號 (上彎) 10">
            <a:hlinkClick r:id="rId2" action="ppaction://hlinksldjump"/>
          </p:cNvPr>
          <p:cNvSpPr/>
          <p:nvPr/>
        </p:nvSpPr>
        <p:spPr bwMode="auto">
          <a:xfrm>
            <a:off x="546100" y="4533900"/>
            <a:ext cx="225552" cy="2489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2100" y="4770904"/>
            <a:ext cx="8166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zh-TW" altLang="en-US" dirty="0" smtClean="0"/>
              <a:t>利用</a:t>
            </a:r>
            <a:r>
              <a:rPr lang="zh-TW" altLang="en-US" dirty="0" smtClean="0">
                <a:solidFill>
                  <a:srgbClr val="FF0000"/>
                </a:solidFill>
              </a:rPr>
              <a:t>多重多樣</a:t>
            </a:r>
            <a:r>
              <a:rPr lang="zh-TW" altLang="en-US" dirty="0" smtClean="0"/>
              <a:t>的安全注水與移熱系統，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確保衰變熱的持續移除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</a:t>
            </a:r>
            <a:r>
              <a:rPr lang="en-US" altLang="zh-TW" dirty="0" smtClean="0"/>
              <a:t>-</a:t>
            </a:r>
            <a:r>
              <a:rPr lang="zh-TW" altLang="en-US" dirty="0" smtClean="0"/>
              <a:t> 所有安全系統均無法發揮功能，爐心熔毀</a:t>
            </a:r>
            <a:endParaRPr lang="zh-TW" altLang="en-US" dirty="0" smtClean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7500" y="2571368"/>
            <a:ext cx="80518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Font typeface="Wingdings" pitchFamily="2" charset="2"/>
              <a:buChar char="Ø"/>
            </a:pPr>
            <a:r>
              <a:rPr lang="zh-TW" altLang="en-US" dirty="0" smtClean="0"/>
              <a:t>造成放射性物質外釋的可能機制</a:t>
            </a:r>
            <a:endParaRPr lang="en-US" altLang="zh-TW" dirty="0" smtClean="0"/>
          </a:p>
          <a:p>
            <a:pPr>
              <a:spcBef>
                <a:spcPts val="600"/>
              </a:spcBef>
            </a:pPr>
            <a:r>
              <a:rPr lang="zh-TW" altLang="en-US" dirty="0" smtClean="0"/>
              <a:t>     </a:t>
            </a:r>
            <a:r>
              <a:rPr lang="en-US" altLang="zh-TW" dirty="0" smtClean="0"/>
              <a:t>- </a:t>
            </a:r>
            <a:r>
              <a:rPr lang="zh-TW" altLang="en-US" dirty="0" smtClean="0"/>
              <a:t>核分裂連鎖反應失去控制，產生大量的熱，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造成反應器的解體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</a:t>
            </a:r>
            <a:r>
              <a:rPr lang="en-US" altLang="zh-TW" dirty="0" smtClean="0"/>
              <a:t>- </a:t>
            </a:r>
            <a:r>
              <a:rPr lang="zh-TW" altLang="en-US" dirty="0" smtClean="0"/>
              <a:t>核分裂反應停止後，放射性物質持續釋出之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衰變熱，無法移除，造成多重屏障喪失功能</a:t>
            </a:r>
            <a:endParaRPr lang="zh-TW" altLang="en-US" dirty="0"/>
          </a:p>
        </p:txBody>
      </p:sp>
      <p:sp>
        <p:nvSpPr>
          <p:cNvPr id="14" name="弧形箭號 (上彎) 13">
            <a:hlinkClick r:id="rId3" action="ppaction://hlinksldjump"/>
          </p:cNvPr>
          <p:cNvSpPr/>
          <p:nvPr/>
        </p:nvSpPr>
        <p:spPr bwMode="auto">
          <a:xfrm>
            <a:off x="355600" y="5956300"/>
            <a:ext cx="225552" cy="2489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1295400" y="444500"/>
            <a:ext cx="6527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核能電廠的安全顧慮與安全設計</a:t>
            </a:r>
            <a:r>
              <a:rPr lang="en-US" altLang="zh-TW" b="1" dirty="0" smtClean="0">
                <a:solidFill>
                  <a:srgbClr val="FF0000"/>
                </a:solidFill>
              </a:rPr>
              <a:t>(2/3)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56123" y="1320800"/>
            <a:ext cx="6768199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sz="3200" dirty="0" smtClean="0"/>
              <a:t> 安全系統功能的執行，需要動力。</a:t>
            </a:r>
            <a:endParaRPr lang="en-US" altLang="zh-TW" sz="3200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sz="3200" dirty="0" smtClean="0"/>
              <a:t> 交流電驅動之安全系統</a:t>
            </a:r>
            <a:endParaRPr lang="en-US" altLang="zh-TW" sz="3200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sz="3200" dirty="0" smtClean="0"/>
              <a:t> 蒸汽驅動之安全系統 </a:t>
            </a:r>
            <a:endParaRPr lang="en-US" altLang="zh-TW" sz="3200" dirty="0" smtClean="0"/>
          </a:p>
          <a:p>
            <a:pPr>
              <a:spcBef>
                <a:spcPts val="0"/>
              </a:spcBef>
            </a:pPr>
            <a:r>
              <a:rPr lang="en-US" altLang="zh-TW" dirty="0" smtClean="0"/>
              <a:t>     (</a:t>
            </a:r>
            <a:r>
              <a:rPr lang="zh-TW" altLang="en-US" dirty="0" smtClean="0"/>
              <a:t>須直流電</a:t>
            </a:r>
            <a:r>
              <a:rPr lang="en-US" altLang="zh-TW" dirty="0" smtClean="0"/>
              <a:t>(</a:t>
            </a:r>
            <a:r>
              <a:rPr lang="zh-TW" altLang="en-US" dirty="0" smtClean="0"/>
              <a:t>電池</a:t>
            </a:r>
            <a:r>
              <a:rPr lang="en-US" altLang="zh-TW" dirty="0" smtClean="0"/>
              <a:t>)</a:t>
            </a:r>
            <a:r>
              <a:rPr lang="zh-TW" altLang="en-US" dirty="0" smtClean="0"/>
              <a:t>執行部分功能</a:t>
            </a:r>
            <a:r>
              <a:rPr lang="en-US" altLang="zh-TW" dirty="0" smtClean="0"/>
              <a:t>)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TW" sz="3200" dirty="0" smtClean="0"/>
              <a:t> </a:t>
            </a:r>
            <a:r>
              <a:rPr lang="zh-TW" altLang="en-US" sz="3200" dirty="0" smtClean="0"/>
              <a:t>交流電電源</a:t>
            </a:r>
            <a:endParaRPr lang="en-US" altLang="zh-TW" sz="3200" dirty="0" smtClean="0"/>
          </a:p>
          <a:p>
            <a:pPr>
              <a:spcBef>
                <a:spcPts val="0"/>
              </a:spcBef>
            </a:pPr>
            <a:r>
              <a:rPr lang="en-US" altLang="zh-TW" sz="2800" dirty="0" smtClean="0"/>
              <a:t>       -  </a:t>
            </a:r>
            <a:r>
              <a:rPr lang="zh-TW" altLang="en-US" sz="2800" dirty="0" smtClean="0"/>
              <a:t>廠外電源，即由電網供電</a:t>
            </a:r>
            <a:endParaRPr lang="en-US" altLang="zh-TW" sz="2800" dirty="0" smtClean="0"/>
          </a:p>
          <a:p>
            <a:pPr>
              <a:spcBef>
                <a:spcPts val="0"/>
              </a:spcBef>
            </a:pPr>
            <a:r>
              <a:rPr lang="zh-TW" altLang="en-US" sz="2800" dirty="0" smtClean="0"/>
              <a:t>       </a:t>
            </a:r>
            <a:r>
              <a:rPr lang="en-US" altLang="zh-TW" sz="2800" dirty="0" smtClean="0"/>
              <a:t>-  </a:t>
            </a:r>
            <a:r>
              <a:rPr lang="zh-TW" altLang="en-US" sz="2800" dirty="0" smtClean="0"/>
              <a:t>緊急柴油發電機，每個機組兩台</a:t>
            </a:r>
            <a:r>
              <a:rPr lang="en-US" altLang="zh-TW" sz="2800" dirty="0" smtClean="0"/>
              <a:t> 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38998" y="5245100"/>
            <a:ext cx="89050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</a:rPr>
              <a:t>台灣的核電廠外加 一台氣冷式緊急柴油發電機與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                                 兩台氣渦輪發電機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1295400" y="444500"/>
            <a:ext cx="6527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核能電廠的安全顧慮與安全設計</a:t>
            </a:r>
            <a:r>
              <a:rPr lang="en-US" altLang="zh-TW" b="1" dirty="0" smtClean="0">
                <a:solidFill>
                  <a:srgbClr val="FF0000"/>
                </a:solidFill>
              </a:rPr>
              <a:t>(3/3)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95300" y="1244600"/>
            <a:ext cx="850906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dirty="0" smtClean="0"/>
              <a:t> 針對假想之最嚴重的事故進行安全系統的功能設計</a:t>
            </a:r>
            <a:endParaRPr lang="en-US" altLang="zh-TW" dirty="0" smtClean="0"/>
          </a:p>
          <a:p>
            <a:r>
              <a:rPr lang="zh-TW" altLang="en-US" dirty="0" smtClean="0"/>
              <a:t>        </a:t>
            </a:r>
            <a:r>
              <a:rPr lang="en-US" altLang="zh-TW" dirty="0" smtClean="0"/>
              <a:t>- 『</a:t>
            </a:r>
            <a:r>
              <a:rPr lang="zh-TW" altLang="en-US" dirty="0" smtClean="0"/>
              <a:t>設計基準事故</a:t>
            </a:r>
            <a:r>
              <a:rPr lang="en-US" altLang="zh-TW" dirty="0" smtClean="0"/>
              <a:t>』</a:t>
            </a:r>
          </a:p>
          <a:p>
            <a:r>
              <a:rPr lang="zh-TW" altLang="en-US" dirty="0" smtClean="0"/>
              <a:t>        </a:t>
            </a:r>
            <a:r>
              <a:rPr lang="en-US" altLang="zh-TW" dirty="0" smtClean="0"/>
              <a:t>-  </a:t>
            </a:r>
            <a:r>
              <a:rPr lang="zh-TW" altLang="en-US" dirty="0" smtClean="0"/>
              <a:t>安全停機地震設計值 </a:t>
            </a:r>
            <a:r>
              <a:rPr lang="en-US" altLang="zh-TW" dirty="0" smtClean="0"/>
              <a:t>(</a:t>
            </a:r>
            <a:r>
              <a:rPr lang="zh-TW" altLang="en-US" dirty="0" smtClean="0"/>
              <a:t>電廠機組地基層之加速度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        -  </a:t>
            </a:r>
            <a:r>
              <a:rPr lang="zh-TW" altLang="en-US" dirty="0" smtClean="0"/>
              <a:t>防火設計</a:t>
            </a:r>
            <a:endParaRPr lang="en-US" altLang="zh-TW" dirty="0" smtClean="0"/>
          </a:p>
          <a:p>
            <a:r>
              <a:rPr lang="zh-TW" altLang="en-US" dirty="0" smtClean="0"/>
              <a:t>        </a:t>
            </a:r>
            <a:r>
              <a:rPr lang="en-US" altLang="zh-TW" dirty="0" smtClean="0"/>
              <a:t>-  </a:t>
            </a:r>
            <a:r>
              <a:rPr lang="zh-TW" altLang="en-US" dirty="0" smtClean="0"/>
              <a:t>防洪</a:t>
            </a:r>
            <a:r>
              <a:rPr lang="en-US" altLang="zh-TW" dirty="0" smtClean="0"/>
              <a:t>(</a:t>
            </a:r>
            <a:r>
              <a:rPr lang="zh-TW" altLang="en-US" dirty="0" smtClean="0"/>
              <a:t>海嘯</a:t>
            </a:r>
            <a:r>
              <a:rPr lang="en-US" altLang="zh-TW" dirty="0" smtClean="0"/>
              <a:t>)</a:t>
            </a:r>
            <a:r>
              <a:rPr lang="zh-TW" altLang="en-US" dirty="0" smtClean="0"/>
              <a:t>設計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在法規管制單位的監督下，依</a:t>
            </a:r>
            <a:r>
              <a:rPr lang="en-US" altLang="zh-TW" dirty="0" smtClean="0"/>
              <a:t>『</a:t>
            </a:r>
            <a:r>
              <a:rPr lang="zh-TW" altLang="en-US" dirty="0" smtClean="0"/>
              <a:t>運轉規範</a:t>
            </a:r>
            <a:r>
              <a:rPr lang="en-US" altLang="zh-TW" dirty="0" smtClean="0"/>
              <a:t>』</a:t>
            </a:r>
            <a:r>
              <a:rPr lang="zh-TW" altLang="en-US" dirty="0" smtClean="0"/>
              <a:t>管理與運轉電廠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不排除發生超出設計基準之嚴重事故 </a:t>
            </a:r>
            <a:r>
              <a:rPr lang="en-US" altLang="zh-TW" dirty="0" smtClean="0"/>
              <a:t>(</a:t>
            </a:r>
            <a:r>
              <a:rPr lang="zh-TW" altLang="en-US" dirty="0" smtClean="0"/>
              <a:t>或稱為爐心熔毀事故</a:t>
            </a:r>
            <a:r>
              <a:rPr lang="en-US" altLang="zh-TW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altLang="zh-TW" dirty="0" smtClean="0"/>
              <a:t>     </a:t>
            </a:r>
            <a:r>
              <a:rPr lang="zh-TW" altLang="en-US" dirty="0" smtClean="0"/>
              <a:t>發生的可能性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</a:t>
            </a:r>
            <a:r>
              <a:rPr lang="en-US" altLang="zh-TW" dirty="0" smtClean="0"/>
              <a:t>-  </a:t>
            </a:r>
            <a:r>
              <a:rPr lang="zh-TW" altLang="en-US" dirty="0" smtClean="0"/>
              <a:t>廠內緊急應變規劃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</a:t>
            </a:r>
            <a:r>
              <a:rPr lang="en-US" altLang="zh-TW" dirty="0" smtClean="0"/>
              <a:t>-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『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嚴重事故處理導則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』</a:t>
            </a:r>
            <a:r>
              <a:rPr lang="zh-TW" altLang="en-US" dirty="0" smtClean="0"/>
              <a:t>的研發，訓練，與演習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   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採取非常規性之措施，防止事故進一步的惡化</a:t>
            </a:r>
            <a:r>
              <a:rPr lang="en-US" altLang="zh-TW" dirty="0" smtClean="0"/>
              <a:t>)</a:t>
            </a:r>
          </a:p>
        </p:txBody>
      </p:sp>
      <p:sp>
        <p:nvSpPr>
          <p:cNvPr id="5" name="矩形 4"/>
          <p:cNvSpPr/>
          <p:nvPr/>
        </p:nvSpPr>
        <p:spPr>
          <a:xfrm>
            <a:off x="2714788" y="5801668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廠外緊急應變規劃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 </a:t>
            </a:r>
            <a:endParaRPr lang="zh-TW" alt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47700" y="304800"/>
            <a:ext cx="7848600" cy="4876800"/>
            <a:chOff x="-1" y="0"/>
            <a:chExt cx="20000" cy="20000"/>
          </a:xfrm>
        </p:grpSpPr>
        <p:sp>
          <p:nvSpPr>
            <p:cNvPr id="134157" name="Oval 3"/>
            <p:cNvSpPr>
              <a:spLocks noChangeArrowheads="1"/>
            </p:cNvSpPr>
            <p:nvPr/>
          </p:nvSpPr>
          <p:spPr bwMode="auto">
            <a:xfrm>
              <a:off x="2996" y="4567"/>
              <a:ext cx="10018" cy="11889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4158" name="Oval 4"/>
            <p:cNvSpPr>
              <a:spLocks noChangeArrowheads="1"/>
            </p:cNvSpPr>
            <p:nvPr/>
          </p:nvSpPr>
          <p:spPr bwMode="auto">
            <a:xfrm>
              <a:off x="-1" y="977"/>
              <a:ext cx="16029" cy="19023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4159" name="Freeform 5"/>
            <p:cNvSpPr>
              <a:spLocks/>
            </p:cNvSpPr>
            <p:nvPr/>
          </p:nvSpPr>
          <p:spPr bwMode="auto">
            <a:xfrm>
              <a:off x="5893" y="6039"/>
              <a:ext cx="6103" cy="701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w 20000"/>
                <a:gd name="T93" fmla="*/ 0 h 20000"/>
                <a:gd name="T94" fmla="*/ 0 w 20000"/>
                <a:gd name="T95" fmla="*/ 0 h 20000"/>
                <a:gd name="T96" fmla="*/ 0 w 20000"/>
                <a:gd name="T97" fmla="*/ 0 h 20000"/>
                <a:gd name="T98" fmla="*/ 0 w 20000"/>
                <a:gd name="T99" fmla="*/ 0 h 20000"/>
                <a:gd name="T100" fmla="*/ 0 w 20000"/>
                <a:gd name="T101" fmla="*/ 0 h 20000"/>
                <a:gd name="T102" fmla="*/ 0 w 20000"/>
                <a:gd name="T103" fmla="*/ 0 h 20000"/>
                <a:gd name="T104" fmla="*/ 0 w 20000"/>
                <a:gd name="T105" fmla="*/ 0 h 20000"/>
                <a:gd name="T106" fmla="*/ 0 w 20000"/>
                <a:gd name="T107" fmla="*/ 0 h 20000"/>
                <a:gd name="T108" fmla="*/ 0 w 20000"/>
                <a:gd name="T109" fmla="*/ 0 h 20000"/>
                <a:gd name="T110" fmla="*/ 0 w 20000"/>
                <a:gd name="T111" fmla="*/ 0 h 200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00"/>
                <a:gd name="T169" fmla="*/ 0 h 20000"/>
                <a:gd name="T170" fmla="*/ 20000 w 20000"/>
                <a:gd name="T171" fmla="*/ 20000 h 200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00" h="20000">
                  <a:moveTo>
                    <a:pt x="10596" y="6360"/>
                  </a:moveTo>
                  <a:lnTo>
                    <a:pt x="11998" y="0"/>
                  </a:lnTo>
                  <a:lnTo>
                    <a:pt x="13468" y="622"/>
                  </a:lnTo>
                  <a:lnTo>
                    <a:pt x="14684" y="1435"/>
                  </a:lnTo>
                  <a:lnTo>
                    <a:pt x="15819" y="2236"/>
                  </a:lnTo>
                  <a:lnTo>
                    <a:pt x="16943" y="3132"/>
                  </a:lnTo>
                  <a:lnTo>
                    <a:pt x="17730" y="4208"/>
                  </a:lnTo>
                  <a:lnTo>
                    <a:pt x="18425" y="5284"/>
                  </a:lnTo>
                  <a:lnTo>
                    <a:pt x="18946" y="6539"/>
                  </a:lnTo>
                  <a:lnTo>
                    <a:pt x="19548" y="7974"/>
                  </a:lnTo>
                  <a:lnTo>
                    <a:pt x="19896" y="9325"/>
                  </a:lnTo>
                  <a:lnTo>
                    <a:pt x="19988" y="10305"/>
                  </a:lnTo>
                  <a:lnTo>
                    <a:pt x="13376" y="10400"/>
                  </a:lnTo>
                  <a:lnTo>
                    <a:pt x="13723" y="11201"/>
                  </a:lnTo>
                  <a:lnTo>
                    <a:pt x="13897" y="12194"/>
                  </a:lnTo>
                  <a:lnTo>
                    <a:pt x="13897" y="13270"/>
                  </a:lnTo>
                  <a:lnTo>
                    <a:pt x="13723" y="14166"/>
                  </a:lnTo>
                  <a:lnTo>
                    <a:pt x="13550" y="14967"/>
                  </a:lnTo>
                  <a:lnTo>
                    <a:pt x="13376" y="15421"/>
                  </a:lnTo>
                  <a:lnTo>
                    <a:pt x="13017" y="16222"/>
                  </a:lnTo>
                  <a:lnTo>
                    <a:pt x="12774" y="16856"/>
                  </a:lnTo>
                  <a:lnTo>
                    <a:pt x="12160" y="17478"/>
                  </a:lnTo>
                  <a:lnTo>
                    <a:pt x="11627" y="18016"/>
                  </a:lnTo>
                  <a:lnTo>
                    <a:pt x="11025" y="18553"/>
                  </a:lnTo>
                  <a:lnTo>
                    <a:pt x="10411" y="19008"/>
                  </a:lnTo>
                  <a:lnTo>
                    <a:pt x="9554" y="19629"/>
                  </a:lnTo>
                  <a:lnTo>
                    <a:pt x="8431" y="19809"/>
                  </a:lnTo>
                  <a:lnTo>
                    <a:pt x="7643" y="19988"/>
                  </a:lnTo>
                  <a:lnTo>
                    <a:pt x="6682" y="19988"/>
                  </a:lnTo>
                  <a:lnTo>
                    <a:pt x="5825" y="19904"/>
                  </a:lnTo>
                  <a:lnTo>
                    <a:pt x="5119" y="19725"/>
                  </a:lnTo>
                  <a:lnTo>
                    <a:pt x="4169" y="19271"/>
                  </a:lnTo>
                  <a:lnTo>
                    <a:pt x="3219" y="18828"/>
                  </a:lnTo>
                  <a:lnTo>
                    <a:pt x="2525" y="18290"/>
                  </a:lnTo>
                  <a:lnTo>
                    <a:pt x="1830" y="17657"/>
                  </a:lnTo>
                  <a:lnTo>
                    <a:pt x="1309" y="17035"/>
                  </a:lnTo>
                  <a:lnTo>
                    <a:pt x="961" y="16402"/>
                  </a:lnTo>
                  <a:lnTo>
                    <a:pt x="521" y="15684"/>
                  </a:lnTo>
                  <a:lnTo>
                    <a:pt x="266" y="14608"/>
                  </a:lnTo>
                  <a:lnTo>
                    <a:pt x="93" y="13808"/>
                  </a:lnTo>
                  <a:lnTo>
                    <a:pt x="0" y="12815"/>
                  </a:lnTo>
                  <a:lnTo>
                    <a:pt x="0" y="12098"/>
                  </a:lnTo>
                  <a:lnTo>
                    <a:pt x="93" y="11022"/>
                  </a:lnTo>
                  <a:lnTo>
                    <a:pt x="440" y="10042"/>
                  </a:lnTo>
                  <a:lnTo>
                    <a:pt x="961" y="8870"/>
                  </a:lnTo>
                  <a:lnTo>
                    <a:pt x="1656" y="7974"/>
                  </a:lnTo>
                  <a:lnTo>
                    <a:pt x="2351" y="7173"/>
                  </a:lnTo>
                  <a:lnTo>
                    <a:pt x="3301" y="6360"/>
                  </a:lnTo>
                  <a:lnTo>
                    <a:pt x="4262" y="5918"/>
                  </a:lnTo>
                  <a:lnTo>
                    <a:pt x="5211" y="5559"/>
                  </a:lnTo>
                  <a:lnTo>
                    <a:pt x="6254" y="5463"/>
                  </a:lnTo>
                  <a:lnTo>
                    <a:pt x="7122" y="5380"/>
                  </a:lnTo>
                  <a:lnTo>
                    <a:pt x="7991" y="5380"/>
                  </a:lnTo>
                  <a:lnTo>
                    <a:pt x="9033" y="5643"/>
                  </a:lnTo>
                  <a:lnTo>
                    <a:pt x="9728" y="5918"/>
                  </a:lnTo>
                  <a:lnTo>
                    <a:pt x="10596" y="6360"/>
                  </a:lnTo>
                  <a:close/>
                </a:path>
              </a:pathLst>
            </a:custGeom>
            <a:pattFill prst="pct10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4160" name="Line 6"/>
            <p:cNvSpPr>
              <a:spLocks noChangeShapeType="1"/>
            </p:cNvSpPr>
            <p:nvPr/>
          </p:nvSpPr>
          <p:spPr bwMode="auto">
            <a:xfrm flipV="1">
              <a:off x="11992" y="9662"/>
              <a:ext cx="7435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4161" name="Line 7"/>
            <p:cNvSpPr>
              <a:spLocks noChangeShapeType="1"/>
            </p:cNvSpPr>
            <p:nvPr/>
          </p:nvSpPr>
          <p:spPr bwMode="auto">
            <a:xfrm flipV="1">
              <a:off x="9550" y="0"/>
              <a:ext cx="1015" cy="60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0040" name="Rectangle 8"/>
            <p:cNvSpPr>
              <a:spLocks noChangeArrowheads="1"/>
            </p:cNvSpPr>
            <p:nvPr/>
          </p:nvSpPr>
          <p:spPr bwMode="auto">
            <a:xfrm>
              <a:off x="6160" y="14186"/>
              <a:ext cx="4106" cy="788"/>
            </a:xfrm>
            <a:prstGeom prst="rect">
              <a:avLst/>
            </a:prstGeom>
            <a:solidFill>
              <a:srgbClr val="FFFFFF"/>
            </a:solidFill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 eaLnBrk="1" hangingPunct="1">
                <a:defRPr/>
              </a:pPr>
              <a:r>
                <a:rPr kumimoji="1" lang="zh-TW" altLang="en-US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楷體" pitchFamily="49" charset="-120"/>
                </a:rPr>
                <a:t>緊急計畫防護區</a:t>
              </a:r>
              <a:endParaRPr kumimoji="1" lang="zh-TW" altLang="en-US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endParaRPr>
            </a:p>
            <a:p>
              <a:pPr>
                <a:defRPr/>
              </a:pPr>
              <a:endParaRPr kumimoji="1" lang="en-US" altLang="zh-TW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300041" name="Rectangle 9"/>
            <p:cNvSpPr>
              <a:spLocks noChangeArrowheads="1"/>
            </p:cNvSpPr>
            <p:nvPr/>
          </p:nvSpPr>
          <p:spPr bwMode="auto">
            <a:xfrm>
              <a:off x="6455" y="17930"/>
              <a:ext cx="3766" cy="117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 eaLnBrk="1" hangingPunct="1">
                <a:defRPr/>
              </a:pPr>
              <a:r>
                <a:rPr kumimoji="1" lang="zh-TW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楷體" pitchFamily="49" charset="-120"/>
                </a:rPr>
                <a:t>放射污染管制區</a:t>
              </a:r>
              <a:endParaRPr kumimoji="1" lang="zh-TW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endParaRPr>
            </a:p>
            <a:p>
              <a:pPr>
                <a:defRPr/>
              </a:pPr>
              <a:r>
                <a:rPr kumimoji="1" lang="zh-TW" altLang="en-US" sz="1000" b="1">
                  <a:ea typeface="新細明體" pitchFamily="18" charset="-120"/>
                </a:rPr>
                <a:t> </a:t>
              </a:r>
            </a:p>
            <a:p>
              <a:pPr>
                <a:defRPr/>
              </a:pPr>
              <a:endParaRPr kumimoji="1" lang="en-US" altLang="zh-TW" sz="1000" b="1">
                <a:ea typeface="新細明體" pitchFamily="18" charset="-120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7087" y="9784"/>
              <a:ext cx="1965" cy="1979"/>
              <a:chOff x="0" y="0"/>
              <a:chExt cx="19999" cy="20001"/>
            </a:xfrm>
          </p:grpSpPr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3247" y="0"/>
                <a:ext cx="12722" cy="13391"/>
                <a:chOff x="0" y="0"/>
                <a:chExt cx="20000" cy="20000"/>
              </a:xfrm>
            </p:grpSpPr>
            <p:sp>
              <p:nvSpPr>
                <p:cNvPr id="134284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0000" cy="20000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85" name="Freeform 13"/>
                <p:cNvSpPr>
                  <a:spLocks/>
                </p:cNvSpPr>
                <p:nvPr/>
              </p:nvSpPr>
              <p:spPr bwMode="auto">
                <a:xfrm>
                  <a:off x="1632" y="4755"/>
                  <a:ext cx="15328" cy="10052"/>
                </a:xfrm>
                <a:custGeom>
                  <a:avLst/>
                  <a:gdLst>
                    <a:gd name="T0" fmla="*/ 0 w 20000"/>
                    <a:gd name="T1" fmla="*/ 9 h 20000"/>
                    <a:gd name="T2" fmla="*/ 110 w 20000"/>
                    <a:gd name="T3" fmla="*/ 5 h 20000"/>
                    <a:gd name="T4" fmla="*/ 281 w 20000"/>
                    <a:gd name="T5" fmla="*/ 3 h 20000"/>
                    <a:gd name="T6" fmla="*/ 451 w 20000"/>
                    <a:gd name="T7" fmla="*/ 2 h 20000"/>
                    <a:gd name="T8" fmla="*/ 617 w 20000"/>
                    <a:gd name="T9" fmla="*/ 1 h 20000"/>
                    <a:gd name="T10" fmla="*/ 814 w 20000"/>
                    <a:gd name="T11" fmla="*/ 0 h 20000"/>
                    <a:gd name="T12" fmla="*/ 1012 w 20000"/>
                    <a:gd name="T13" fmla="*/ 0 h 20000"/>
                    <a:gd name="T14" fmla="*/ 1068 w 20000"/>
                    <a:gd name="T15" fmla="*/ 2 h 20000"/>
                    <a:gd name="T16" fmla="*/ 956 w 20000"/>
                    <a:gd name="T17" fmla="*/ 4 h 20000"/>
                    <a:gd name="T18" fmla="*/ 814 w 20000"/>
                    <a:gd name="T19" fmla="*/ 6 h 20000"/>
                    <a:gd name="T20" fmla="*/ 645 w 20000"/>
                    <a:gd name="T21" fmla="*/ 8 h 20000"/>
                    <a:gd name="T22" fmla="*/ 475 w 20000"/>
                    <a:gd name="T23" fmla="*/ 10 h 20000"/>
                    <a:gd name="T24" fmla="*/ 225 w 20000"/>
                    <a:gd name="T25" fmla="*/ 11 h 20000"/>
                    <a:gd name="T26" fmla="*/ 55 w 20000"/>
                    <a:gd name="T27" fmla="*/ 10 h 20000"/>
                    <a:gd name="T28" fmla="*/ 0 w 20000"/>
                    <a:gd name="T29" fmla="*/ 9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0" y="15975"/>
                      </a:moveTo>
                      <a:lnTo>
                        <a:pt x="2066" y="9937"/>
                      </a:lnTo>
                      <a:lnTo>
                        <a:pt x="5240" y="5535"/>
                      </a:lnTo>
                      <a:lnTo>
                        <a:pt x="8413" y="2516"/>
                      </a:lnTo>
                      <a:lnTo>
                        <a:pt x="11513" y="503"/>
                      </a:lnTo>
                      <a:lnTo>
                        <a:pt x="15203" y="0"/>
                      </a:lnTo>
                      <a:lnTo>
                        <a:pt x="18893" y="0"/>
                      </a:lnTo>
                      <a:lnTo>
                        <a:pt x="19926" y="3522"/>
                      </a:lnTo>
                      <a:lnTo>
                        <a:pt x="17860" y="7547"/>
                      </a:lnTo>
                      <a:lnTo>
                        <a:pt x="15203" y="11950"/>
                      </a:lnTo>
                      <a:lnTo>
                        <a:pt x="12030" y="15472"/>
                      </a:lnTo>
                      <a:lnTo>
                        <a:pt x="8856" y="17987"/>
                      </a:lnTo>
                      <a:lnTo>
                        <a:pt x="4207" y="19874"/>
                      </a:lnTo>
                      <a:lnTo>
                        <a:pt x="1033" y="19497"/>
                      </a:lnTo>
                      <a:lnTo>
                        <a:pt x="0" y="159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86" name="Freeform 14"/>
                <p:cNvSpPr>
                  <a:spLocks/>
                </p:cNvSpPr>
                <p:nvPr/>
              </p:nvSpPr>
              <p:spPr bwMode="auto">
                <a:xfrm>
                  <a:off x="4800" y="1208"/>
                  <a:ext cx="10064" cy="16891"/>
                </a:xfrm>
                <a:custGeom>
                  <a:avLst/>
                  <a:gdLst>
                    <a:gd name="T0" fmla="*/ 2 w 20000"/>
                    <a:gd name="T1" fmla="*/ 0 h 20000"/>
                    <a:gd name="T2" fmla="*/ 5 w 20000"/>
                    <a:gd name="T3" fmla="*/ 316 h 20000"/>
                    <a:gd name="T4" fmla="*/ 7 w 20000"/>
                    <a:gd name="T5" fmla="*/ 818 h 20000"/>
                    <a:gd name="T6" fmla="*/ 9 w 20000"/>
                    <a:gd name="T7" fmla="*/ 1319 h 20000"/>
                    <a:gd name="T8" fmla="*/ 10 w 20000"/>
                    <a:gd name="T9" fmla="*/ 1787 h 20000"/>
                    <a:gd name="T10" fmla="*/ 11 w 20000"/>
                    <a:gd name="T11" fmla="*/ 2370 h 20000"/>
                    <a:gd name="T12" fmla="*/ 11 w 20000"/>
                    <a:gd name="T13" fmla="*/ 2897 h 20000"/>
                    <a:gd name="T14" fmla="*/ 8 w 20000"/>
                    <a:gd name="T15" fmla="*/ 3106 h 20000"/>
                    <a:gd name="T16" fmla="*/ 6 w 20000"/>
                    <a:gd name="T17" fmla="*/ 2791 h 20000"/>
                    <a:gd name="T18" fmla="*/ 4 w 20000"/>
                    <a:gd name="T19" fmla="*/ 2370 h 20000"/>
                    <a:gd name="T20" fmla="*/ 3 w 20000"/>
                    <a:gd name="T21" fmla="*/ 1869 h 20000"/>
                    <a:gd name="T22" fmla="*/ 1 w 20000"/>
                    <a:gd name="T23" fmla="*/ 1378 h 20000"/>
                    <a:gd name="T24" fmla="*/ 0 w 20000"/>
                    <a:gd name="T25" fmla="*/ 654 h 20000"/>
                    <a:gd name="T26" fmla="*/ 1 w 20000"/>
                    <a:gd name="T27" fmla="*/ 164 h 20000"/>
                    <a:gd name="T28" fmla="*/ 2 w 20000"/>
                    <a:gd name="T29" fmla="*/ 0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3708" y="0"/>
                      </a:moveTo>
                      <a:lnTo>
                        <a:pt x="9213" y="2022"/>
                      </a:lnTo>
                      <a:lnTo>
                        <a:pt x="13371" y="5243"/>
                      </a:lnTo>
                      <a:lnTo>
                        <a:pt x="16180" y="8464"/>
                      </a:lnTo>
                      <a:lnTo>
                        <a:pt x="17978" y="11461"/>
                      </a:lnTo>
                      <a:lnTo>
                        <a:pt x="19888" y="15206"/>
                      </a:lnTo>
                      <a:lnTo>
                        <a:pt x="19888" y="18577"/>
                      </a:lnTo>
                      <a:lnTo>
                        <a:pt x="15169" y="19925"/>
                      </a:lnTo>
                      <a:lnTo>
                        <a:pt x="11461" y="17903"/>
                      </a:lnTo>
                      <a:lnTo>
                        <a:pt x="7416" y="15206"/>
                      </a:lnTo>
                      <a:lnTo>
                        <a:pt x="4157" y="11985"/>
                      </a:lnTo>
                      <a:lnTo>
                        <a:pt x="1685" y="8839"/>
                      </a:lnTo>
                      <a:lnTo>
                        <a:pt x="0" y="4195"/>
                      </a:lnTo>
                      <a:lnTo>
                        <a:pt x="337" y="1049"/>
                      </a:lnTo>
                      <a:lnTo>
                        <a:pt x="3708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87" name="Oval 15"/>
                <p:cNvSpPr>
                  <a:spLocks noChangeArrowheads="1"/>
                </p:cNvSpPr>
                <p:nvPr/>
              </p:nvSpPr>
              <p:spPr bwMode="auto">
                <a:xfrm>
                  <a:off x="8080" y="7094"/>
                  <a:ext cx="3440" cy="3925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300048" name="Rectangle 16"/>
              <p:cNvSpPr>
                <a:spLocks noChangeArrowheads="1"/>
              </p:cNvSpPr>
              <p:nvPr/>
            </p:nvSpPr>
            <p:spPr bwMode="auto">
              <a:xfrm>
                <a:off x="-6" y="12711"/>
                <a:ext cx="20009" cy="7304"/>
              </a:xfrm>
              <a:prstGeom prst="rect">
                <a:avLst/>
              </a:prstGeom>
              <a:solidFill>
                <a:srgbClr val="FFFFFF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pPr algn="ctr" eaLnBrk="1" hangingPunct="1">
                  <a:defRPr/>
                </a:pPr>
                <a:r>
                  <a:rPr kumimoji="1" lang="zh-TW" altLang="en-US" sz="2000" b="1">
                    <a:solidFill>
                      <a:srgbClr val="FF9933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華康中楷體" pitchFamily="49" charset="-120"/>
                  </a:rPr>
                  <a:t>核能電廠</a:t>
                </a:r>
              </a:p>
              <a:p>
                <a:pPr>
                  <a:defRPr/>
                </a:pPr>
                <a:endParaRPr kumimoji="1" lang="en-US" altLang="zh-TW" sz="2000" b="1">
                  <a:solidFill>
                    <a:srgbClr val="FF99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楷體" pitchFamily="49" charset="-120"/>
                </a:endParaRPr>
              </a:p>
            </p:txBody>
          </p:sp>
        </p:grpSp>
        <p:sp>
          <p:nvSpPr>
            <p:cNvPr id="300049" name="Rectangle 17"/>
            <p:cNvSpPr>
              <a:spLocks noChangeArrowheads="1"/>
            </p:cNvSpPr>
            <p:nvPr/>
          </p:nvSpPr>
          <p:spPr bwMode="auto">
            <a:xfrm>
              <a:off x="16977" y="1504"/>
              <a:ext cx="2031" cy="1576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 eaLnBrk="1" hangingPunct="1">
                <a:defRPr/>
              </a:pPr>
              <a:r>
                <a:rPr kumimoji="1" lang="zh-TW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楷體" pitchFamily="49" charset="-120"/>
                </a:rPr>
                <a:t>外釋氣</a:t>
              </a:r>
            </a:p>
            <a:p>
              <a:pPr algn="ctr" eaLnBrk="1" hangingPunct="1">
                <a:defRPr/>
              </a:pPr>
              <a:r>
                <a:rPr kumimoji="1" lang="zh-TW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楷體" pitchFamily="49" charset="-120"/>
                </a:rPr>
                <a:t>體移動方向</a:t>
              </a:r>
            </a:p>
            <a:p>
              <a:pPr>
                <a:defRPr/>
              </a:pPr>
              <a:endParaRPr kumimoji="1" lang="en-US" altLang="zh-TW" sz="16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300050" name="Rectangle 18"/>
            <p:cNvSpPr>
              <a:spLocks noChangeArrowheads="1"/>
            </p:cNvSpPr>
            <p:nvPr/>
          </p:nvSpPr>
          <p:spPr bwMode="auto">
            <a:xfrm>
              <a:off x="6350" y="5508"/>
              <a:ext cx="2625" cy="1790"/>
            </a:xfrm>
            <a:prstGeom prst="rect">
              <a:avLst/>
            </a:prstGeom>
            <a:solidFill>
              <a:srgbClr val="FFFFFF"/>
            </a:solidFill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1" hangingPunct="1">
                <a:defRPr/>
              </a:pPr>
              <a:r>
                <a:rPr kumimoji="1" lang="zh-TW" altLang="en-US" sz="18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華康中楷體" pitchFamily="49" charset="-120"/>
                </a:rPr>
                <a:t>受到外釋氣體直接暴露之應變範圍</a:t>
              </a:r>
            </a:p>
            <a:p>
              <a:pPr>
                <a:defRPr/>
              </a:pPr>
              <a:endParaRPr kumimoji="1" lang="en-US" altLang="zh-TW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華康中楷體" pitchFamily="49" charset="-120"/>
              </a:endParaRPr>
            </a:p>
          </p:txBody>
        </p:sp>
        <p:sp>
          <p:nvSpPr>
            <p:cNvPr id="134167" name="Line 19"/>
            <p:cNvSpPr>
              <a:spLocks noChangeShapeType="1"/>
            </p:cNvSpPr>
            <p:nvPr/>
          </p:nvSpPr>
          <p:spPr bwMode="auto">
            <a:xfrm>
              <a:off x="8731" y="6572"/>
              <a:ext cx="1622" cy="154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sm" len="lg"/>
              <a:tailEnd type="triangle" w="sm" len="lg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4168" name="Line 20"/>
            <p:cNvSpPr>
              <a:spLocks noChangeShapeType="1"/>
            </p:cNvSpPr>
            <p:nvPr/>
          </p:nvSpPr>
          <p:spPr bwMode="auto">
            <a:xfrm flipV="1">
              <a:off x="15123" y="2927"/>
              <a:ext cx="1678" cy="14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sm" len="lg"/>
              <a:tailEnd type="triangle" w="sm" len="lg"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10268" y="2541"/>
              <a:ext cx="2629" cy="2202"/>
              <a:chOff x="-2" y="-1"/>
              <a:chExt cx="20002" cy="20002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12118" y="6630"/>
                <a:ext cx="7882" cy="11926"/>
                <a:chOff x="-3" y="0"/>
                <a:chExt cx="20003" cy="20000"/>
              </a:xfrm>
            </p:grpSpPr>
            <p:sp>
              <p:nvSpPr>
                <p:cNvPr id="134256" name="Freeform 23"/>
                <p:cNvSpPr>
                  <a:spLocks/>
                </p:cNvSpPr>
                <p:nvPr/>
              </p:nvSpPr>
              <p:spPr bwMode="auto">
                <a:xfrm>
                  <a:off x="13648" y="0"/>
                  <a:ext cx="6352" cy="20000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1917 h 20000"/>
                    <a:gd name="T4" fmla="*/ 0 w 20000"/>
                    <a:gd name="T5" fmla="*/ 19936 h 20000"/>
                    <a:gd name="T6" fmla="*/ 0 w 20000"/>
                    <a:gd name="T7" fmla="*/ 19681 h 20000"/>
                    <a:gd name="T8" fmla="*/ 0 w 20000"/>
                    <a:gd name="T9" fmla="*/ 0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0" y="0"/>
                      </a:moveTo>
                      <a:lnTo>
                        <a:pt x="19785" y="1917"/>
                      </a:lnTo>
                      <a:lnTo>
                        <a:pt x="19785" y="19936"/>
                      </a:lnTo>
                      <a:lnTo>
                        <a:pt x="0" y="196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57" name="Freeform 24"/>
                <p:cNvSpPr>
                  <a:spLocks/>
                </p:cNvSpPr>
                <p:nvPr/>
              </p:nvSpPr>
              <p:spPr bwMode="auto">
                <a:xfrm>
                  <a:off x="-3" y="0"/>
                  <a:ext cx="13651" cy="19680"/>
                </a:xfrm>
                <a:custGeom>
                  <a:avLst/>
                  <a:gdLst>
                    <a:gd name="T0" fmla="*/ 298 w 20000"/>
                    <a:gd name="T1" fmla="*/ 0 h 20000"/>
                    <a:gd name="T2" fmla="*/ 0 w 20000"/>
                    <a:gd name="T3" fmla="*/ 8702 h 20000"/>
                    <a:gd name="T4" fmla="*/ 0 w 20000"/>
                    <a:gd name="T5" fmla="*/ 16694 h 20000"/>
                    <a:gd name="T6" fmla="*/ 298 w 20000"/>
                    <a:gd name="T7" fmla="*/ 16694 h 20000"/>
                    <a:gd name="T8" fmla="*/ 298 w 20000"/>
                    <a:gd name="T9" fmla="*/ 0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9900" y="0"/>
                      </a:moveTo>
                      <a:lnTo>
                        <a:pt x="0" y="10390"/>
                      </a:lnTo>
                      <a:lnTo>
                        <a:pt x="0" y="19935"/>
                      </a:lnTo>
                      <a:lnTo>
                        <a:pt x="19900" y="19935"/>
                      </a:lnTo>
                      <a:lnTo>
                        <a:pt x="199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58" name="Line 25"/>
                <p:cNvSpPr>
                  <a:spLocks noChangeShapeType="1"/>
                </p:cNvSpPr>
                <p:nvPr/>
              </p:nvSpPr>
              <p:spPr bwMode="auto">
                <a:xfrm>
                  <a:off x="10095" y="701"/>
                  <a:ext cx="76" cy="19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59" name="Line 26"/>
                <p:cNvSpPr>
                  <a:spLocks noChangeShapeType="1"/>
                </p:cNvSpPr>
                <p:nvPr/>
              </p:nvSpPr>
              <p:spPr bwMode="auto">
                <a:xfrm>
                  <a:off x="8938" y="1219"/>
                  <a:ext cx="76" cy="236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60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9148" y="579"/>
                  <a:ext cx="1023" cy="50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61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0790" y="1021"/>
                  <a:ext cx="135" cy="109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62" name="Line 29"/>
                <p:cNvSpPr>
                  <a:spLocks noChangeShapeType="1"/>
                </p:cNvSpPr>
                <p:nvPr/>
              </p:nvSpPr>
              <p:spPr bwMode="auto">
                <a:xfrm>
                  <a:off x="10095" y="761"/>
                  <a:ext cx="754" cy="3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63" name="Freeform 30"/>
                <p:cNvSpPr>
                  <a:spLocks/>
                </p:cNvSpPr>
                <p:nvPr/>
              </p:nvSpPr>
              <p:spPr bwMode="auto">
                <a:xfrm>
                  <a:off x="11196" y="3458"/>
                  <a:ext cx="1158" cy="2299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24" y="0"/>
                      </a:moveTo>
                      <a:lnTo>
                        <a:pt x="18824" y="13889"/>
                      </a:lnTo>
                      <a:lnTo>
                        <a:pt x="0" y="19444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64" name="Freeform 31"/>
                <p:cNvSpPr>
                  <a:spLocks/>
                </p:cNvSpPr>
                <p:nvPr/>
              </p:nvSpPr>
              <p:spPr bwMode="auto">
                <a:xfrm>
                  <a:off x="11272" y="7800"/>
                  <a:ext cx="1160" cy="1781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24" y="0"/>
                      </a:moveTo>
                      <a:lnTo>
                        <a:pt x="18824" y="14286"/>
                      </a:lnTo>
                      <a:lnTo>
                        <a:pt x="0" y="19286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65" name="Freeform 32"/>
                <p:cNvSpPr>
                  <a:spLocks/>
                </p:cNvSpPr>
                <p:nvPr/>
              </p:nvSpPr>
              <p:spPr bwMode="auto">
                <a:xfrm>
                  <a:off x="11196" y="11942"/>
                  <a:ext cx="1236" cy="1981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89" y="0"/>
                      </a:moveTo>
                      <a:lnTo>
                        <a:pt x="18889" y="14194"/>
                      </a:lnTo>
                      <a:lnTo>
                        <a:pt x="0" y="19355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66" name="Freeform 33"/>
                <p:cNvSpPr>
                  <a:spLocks/>
                </p:cNvSpPr>
                <p:nvPr/>
              </p:nvSpPr>
              <p:spPr bwMode="auto">
                <a:xfrm>
                  <a:off x="11272" y="15781"/>
                  <a:ext cx="1216" cy="1980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89" y="0"/>
                      </a:moveTo>
                      <a:lnTo>
                        <a:pt x="18889" y="14194"/>
                      </a:lnTo>
                      <a:lnTo>
                        <a:pt x="0" y="19355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67" name="Freeform 34"/>
                <p:cNvSpPr>
                  <a:spLocks/>
                </p:cNvSpPr>
                <p:nvPr/>
              </p:nvSpPr>
              <p:spPr bwMode="auto">
                <a:xfrm>
                  <a:off x="7991" y="5241"/>
                  <a:ext cx="1157" cy="2299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24" y="0"/>
                      </a:moveTo>
                      <a:lnTo>
                        <a:pt x="18824" y="13889"/>
                      </a:lnTo>
                      <a:lnTo>
                        <a:pt x="0" y="19444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68" name="Freeform 35"/>
                <p:cNvSpPr>
                  <a:spLocks/>
                </p:cNvSpPr>
                <p:nvPr/>
              </p:nvSpPr>
              <p:spPr bwMode="auto">
                <a:xfrm>
                  <a:off x="1908" y="9520"/>
                  <a:ext cx="830" cy="1020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333" y="0"/>
                      </a:moveTo>
                      <a:lnTo>
                        <a:pt x="18333" y="18750"/>
                      </a:lnTo>
                      <a:lnTo>
                        <a:pt x="0" y="18750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69" name="Freeform 36"/>
                <p:cNvSpPr>
                  <a:spLocks/>
                </p:cNvSpPr>
                <p:nvPr/>
              </p:nvSpPr>
              <p:spPr bwMode="auto">
                <a:xfrm>
                  <a:off x="4979" y="7540"/>
                  <a:ext cx="830" cy="1720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333" y="0"/>
                      </a:moveTo>
                      <a:lnTo>
                        <a:pt x="18333" y="14074"/>
                      </a:lnTo>
                      <a:lnTo>
                        <a:pt x="0" y="19259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70" name="Freeform 37"/>
                <p:cNvSpPr>
                  <a:spLocks/>
                </p:cNvSpPr>
                <p:nvPr/>
              </p:nvSpPr>
              <p:spPr bwMode="auto">
                <a:xfrm>
                  <a:off x="5055" y="10099"/>
                  <a:ext cx="812" cy="1721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333" y="0"/>
                      </a:moveTo>
                      <a:lnTo>
                        <a:pt x="18333" y="14074"/>
                      </a:lnTo>
                      <a:lnTo>
                        <a:pt x="0" y="19259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71" name="Freeform 38"/>
                <p:cNvSpPr>
                  <a:spLocks/>
                </p:cNvSpPr>
                <p:nvPr/>
              </p:nvSpPr>
              <p:spPr bwMode="auto">
                <a:xfrm>
                  <a:off x="7991" y="8942"/>
                  <a:ext cx="1236" cy="1798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89" y="0"/>
                      </a:moveTo>
                      <a:lnTo>
                        <a:pt x="18889" y="14286"/>
                      </a:lnTo>
                      <a:lnTo>
                        <a:pt x="0" y="19286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72" name="Freeform 39"/>
                <p:cNvSpPr>
                  <a:spLocks/>
                </p:cNvSpPr>
                <p:nvPr/>
              </p:nvSpPr>
              <p:spPr bwMode="auto">
                <a:xfrm>
                  <a:off x="7991" y="12643"/>
                  <a:ext cx="1236" cy="1798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89" y="0"/>
                      </a:moveTo>
                      <a:lnTo>
                        <a:pt x="18889" y="14286"/>
                      </a:lnTo>
                      <a:lnTo>
                        <a:pt x="0" y="19286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73" name="Freeform 40"/>
                <p:cNvSpPr>
                  <a:spLocks/>
                </p:cNvSpPr>
                <p:nvPr/>
              </p:nvSpPr>
              <p:spPr bwMode="auto">
                <a:xfrm>
                  <a:off x="2121" y="12338"/>
                  <a:ext cx="810" cy="1021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333" y="0"/>
                      </a:moveTo>
                      <a:lnTo>
                        <a:pt x="18333" y="18750"/>
                      </a:lnTo>
                      <a:lnTo>
                        <a:pt x="0" y="18750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74" name="Freeform 41"/>
                <p:cNvSpPr>
                  <a:spLocks/>
                </p:cNvSpPr>
                <p:nvPr/>
              </p:nvSpPr>
              <p:spPr bwMode="auto">
                <a:xfrm>
                  <a:off x="8126" y="16222"/>
                  <a:ext cx="1159" cy="1417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24" y="0"/>
                      </a:moveTo>
                      <a:lnTo>
                        <a:pt x="18824" y="15455"/>
                      </a:lnTo>
                      <a:lnTo>
                        <a:pt x="0" y="19091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75" name="Freeform 42"/>
                <p:cNvSpPr>
                  <a:spLocks/>
                </p:cNvSpPr>
                <p:nvPr/>
              </p:nvSpPr>
              <p:spPr bwMode="auto">
                <a:xfrm>
                  <a:off x="4979" y="13923"/>
                  <a:ext cx="1157" cy="1417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24" y="0"/>
                      </a:moveTo>
                      <a:lnTo>
                        <a:pt x="18824" y="15455"/>
                      </a:lnTo>
                      <a:lnTo>
                        <a:pt x="0" y="19091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76" name="Freeform 43"/>
                <p:cNvSpPr>
                  <a:spLocks/>
                </p:cNvSpPr>
                <p:nvPr/>
              </p:nvSpPr>
              <p:spPr bwMode="auto">
                <a:xfrm>
                  <a:off x="5055" y="16740"/>
                  <a:ext cx="1236" cy="1142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89" y="0"/>
                      </a:moveTo>
                      <a:lnTo>
                        <a:pt x="18889" y="14444"/>
                      </a:lnTo>
                      <a:lnTo>
                        <a:pt x="0" y="18889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77" name="Freeform 44"/>
                <p:cNvSpPr>
                  <a:spLocks/>
                </p:cNvSpPr>
                <p:nvPr/>
              </p:nvSpPr>
              <p:spPr bwMode="auto">
                <a:xfrm>
                  <a:off x="2390" y="14942"/>
                  <a:ext cx="678" cy="899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000" y="0"/>
                      </a:moveTo>
                      <a:lnTo>
                        <a:pt x="18000" y="14286"/>
                      </a:lnTo>
                      <a:lnTo>
                        <a:pt x="0" y="18571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78" name="Freeform 45"/>
                <p:cNvSpPr>
                  <a:spLocks/>
                </p:cNvSpPr>
                <p:nvPr/>
              </p:nvSpPr>
              <p:spPr bwMode="auto">
                <a:xfrm>
                  <a:off x="2469" y="17060"/>
                  <a:ext cx="675" cy="899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000" y="0"/>
                      </a:moveTo>
                      <a:lnTo>
                        <a:pt x="18000" y="14286"/>
                      </a:lnTo>
                      <a:lnTo>
                        <a:pt x="0" y="18571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79" name="Line 46"/>
                <p:cNvSpPr>
                  <a:spLocks noChangeShapeType="1"/>
                </p:cNvSpPr>
                <p:nvPr/>
              </p:nvSpPr>
              <p:spPr bwMode="auto">
                <a:xfrm>
                  <a:off x="15077" y="2619"/>
                  <a:ext cx="76" cy="115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80" name="Line 47"/>
                <p:cNvSpPr>
                  <a:spLocks noChangeShapeType="1"/>
                </p:cNvSpPr>
                <p:nvPr/>
              </p:nvSpPr>
              <p:spPr bwMode="auto">
                <a:xfrm>
                  <a:off x="15638" y="3381"/>
                  <a:ext cx="55" cy="364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81" name="Line 48"/>
                <p:cNvSpPr>
                  <a:spLocks noChangeShapeType="1"/>
                </p:cNvSpPr>
                <p:nvPr/>
              </p:nvSpPr>
              <p:spPr bwMode="auto">
                <a:xfrm>
                  <a:off x="16234" y="4097"/>
                  <a:ext cx="79" cy="190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7" name="Group 49"/>
              <p:cNvGrpSpPr>
                <a:grpSpLocks/>
              </p:cNvGrpSpPr>
              <p:nvPr/>
            </p:nvGrpSpPr>
            <p:grpSpPr bwMode="auto">
              <a:xfrm>
                <a:off x="-2" y="-1"/>
                <a:ext cx="14060" cy="19511"/>
                <a:chOff x="-1" y="0"/>
                <a:chExt cx="20001" cy="20000"/>
              </a:xfrm>
            </p:grpSpPr>
            <p:sp>
              <p:nvSpPr>
                <p:cNvPr id="134230" name="Freeform 50"/>
                <p:cNvSpPr>
                  <a:spLocks/>
                </p:cNvSpPr>
                <p:nvPr/>
              </p:nvSpPr>
              <p:spPr bwMode="auto">
                <a:xfrm>
                  <a:off x="13647" y="0"/>
                  <a:ext cx="6353" cy="20000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1992 h 20000"/>
                    <a:gd name="T4" fmla="*/ 0 w 20000"/>
                    <a:gd name="T5" fmla="*/ 19961 h 20000"/>
                    <a:gd name="T6" fmla="*/ 0 w 20000"/>
                    <a:gd name="T7" fmla="*/ 19688 h 20000"/>
                    <a:gd name="T8" fmla="*/ 0 w 20000"/>
                    <a:gd name="T9" fmla="*/ 0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0" y="0"/>
                      </a:moveTo>
                      <a:lnTo>
                        <a:pt x="19880" y="1992"/>
                      </a:lnTo>
                      <a:lnTo>
                        <a:pt x="19880" y="19961"/>
                      </a:lnTo>
                      <a:lnTo>
                        <a:pt x="0" y="196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31" name="Freeform 51"/>
                <p:cNvSpPr>
                  <a:spLocks/>
                </p:cNvSpPr>
                <p:nvPr/>
              </p:nvSpPr>
              <p:spPr bwMode="auto">
                <a:xfrm>
                  <a:off x="-1" y="0"/>
                  <a:ext cx="13723" cy="19646"/>
                </a:xfrm>
                <a:custGeom>
                  <a:avLst/>
                  <a:gdLst>
                    <a:gd name="T0" fmla="*/ 316 w 20000"/>
                    <a:gd name="T1" fmla="*/ 0 h 20000"/>
                    <a:gd name="T2" fmla="*/ 0 w 20000"/>
                    <a:gd name="T3" fmla="*/ 8528 h 20000"/>
                    <a:gd name="T4" fmla="*/ 0 w 20000"/>
                    <a:gd name="T5" fmla="*/ 16400 h 20000"/>
                    <a:gd name="T6" fmla="*/ 316 w 20000"/>
                    <a:gd name="T7" fmla="*/ 16400 h 20000"/>
                    <a:gd name="T8" fmla="*/ 316 w 20000"/>
                    <a:gd name="T9" fmla="*/ 0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9944" y="0"/>
                      </a:moveTo>
                      <a:lnTo>
                        <a:pt x="0" y="10378"/>
                      </a:lnTo>
                      <a:lnTo>
                        <a:pt x="0" y="19960"/>
                      </a:lnTo>
                      <a:lnTo>
                        <a:pt x="19944" y="19960"/>
                      </a:lnTo>
                      <a:lnTo>
                        <a:pt x="1994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32" name="Line 52"/>
                <p:cNvSpPr>
                  <a:spLocks noChangeShapeType="1"/>
                </p:cNvSpPr>
                <p:nvPr/>
              </p:nvSpPr>
              <p:spPr bwMode="auto">
                <a:xfrm>
                  <a:off x="10129" y="707"/>
                  <a:ext cx="44" cy="199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33" name="Line 53"/>
                <p:cNvSpPr>
                  <a:spLocks noChangeShapeType="1"/>
                </p:cNvSpPr>
                <p:nvPr/>
              </p:nvSpPr>
              <p:spPr bwMode="auto">
                <a:xfrm>
                  <a:off x="8907" y="1174"/>
                  <a:ext cx="43" cy="24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34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9102" y="549"/>
                  <a:ext cx="994" cy="51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35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10822" y="940"/>
                  <a:ext cx="75" cy="109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36" name="Line 56"/>
                <p:cNvSpPr>
                  <a:spLocks noChangeShapeType="1"/>
                </p:cNvSpPr>
                <p:nvPr/>
              </p:nvSpPr>
              <p:spPr bwMode="auto">
                <a:xfrm>
                  <a:off x="10129" y="707"/>
                  <a:ext cx="768" cy="30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37" name="Freeform 57"/>
                <p:cNvSpPr>
                  <a:spLocks/>
                </p:cNvSpPr>
                <p:nvPr/>
              </p:nvSpPr>
              <p:spPr bwMode="auto">
                <a:xfrm>
                  <a:off x="11125" y="3557"/>
                  <a:ext cx="1190" cy="2299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355" y="0"/>
                      </a:moveTo>
                      <a:lnTo>
                        <a:pt x="19355" y="14237"/>
                      </a:lnTo>
                      <a:lnTo>
                        <a:pt x="0" y="19661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38" name="Freeform 58"/>
                <p:cNvSpPr>
                  <a:spLocks/>
                </p:cNvSpPr>
                <p:nvPr/>
              </p:nvSpPr>
              <p:spPr bwMode="auto">
                <a:xfrm>
                  <a:off x="11320" y="7775"/>
                  <a:ext cx="1179" cy="1797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355" y="0"/>
                      </a:moveTo>
                      <a:lnTo>
                        <a:pt x="19355" y="14348"/>
                      </a:lnTo>
                      <a:lnTo>
                        <a:pt x="0" y="19565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39" name="Freeform 59"/>
                <p:cNvSpPr>
                  <a:spLocks/>
                </p:cNvSpPr>
                <p:nvPr/>
              </p:nvSpPr>
              <p:spPr bwMode="auto">
                <a:xfrm>
                  <a:off x="11125" y="11955"/>
                  <a:ext cx="1374" cy="2068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444" y="0"/>
                      </a:moveTo>
                      <a:lnTo>
                        <a:pt x="19444" y="14717"/>
                      </a:lnTo>
                      <a:lnTo>
                        <a:pt x="0" y="19623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40" name="Freeform 60"/>
                <p:cNvSpPr>
                  <a:spLocks/>
                </p:cNvSpPr>
                <p:nvPr/>
              </p:nvSpPr>
              <p:spPr bwMode="auto">
                <a:xfrm>
                  <a:off x="11320" y="15820"/>
                  <a:ext cx="1374" cy="2066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444" y="0"/>
                      </a:moveTo>
                      <a:lnTo>
                        <a:pt x="19444" y="14717"/>
                      </a:lnTo>
                      <a:lnTo>
                        <a:pt x="0" y="19623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41" name="Freeform 61"/>
                <p:cNvSpPr>
                  <a:spLocks/>
                </p:cNvSpPr>
                <p:nvPr/>
              </p:nvSpPr>
              <p:spPr bwMode="auto">
                <a:xfrm>
                  <a:off x="7911" y="5317"/>
                  <a:ext cx="1191" cy="2299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355" y="0"/>
                      </a:moveTo>
                      <a:lnTo>
                        <a:pt x="19355" y="14237"/>
                      </a:lnTo>
                      <a:lnTo>
                        <a:pt x="0" y="19661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42" name="Freeform 62"/>
                <p:cNvSpPr>
                  <a:spLocks/>
                </p:cNvSpPr>
                <p:nvPr/>
              </p:nvSpPr>
              <p:spPr bwMode="auto">
                <a:xfrm>
                  <a:off x="1946" y="9534"/>
                  <a:ext cx="878" cy="1053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130" y="0"/>
                      </a:moveTo>
                      <a:lnTo>
                        <a:pt x="19130" y="18519"/>
                      </a:lnTo>
                      <a:lnTo>
                        <a:pt x="0" y="19259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43" name="Freeform 63"/>
                <p:cNvSpPr>
                  <a:spLocks/>
                </p:cNvSpPr>
                <p:nvPr/>
              </p:nvSpPr>
              <p:spPr bwMode="auto">
                <a:xfrm>
                  <a:off x="4934" y="7542"/>
                  <a:ext cx="878" cy="1638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130" y="0"/>
                      </a:moveTo>
                      <a:lnTo>
                        <a:pt x="19130" y="14286"/>
                      </a:lnTo>
                      <a:lnTo>
                        <a:pt x="0" y="19524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44" name="Freeform 64"/>
                <p:cNvSpPr>
                  <a:spLocks/>
                </p:cNvSpPr>
                <p:nvPr/>
              </p:nvSpPr>
              <p:spPr bwMode="auto">
                <a:xfrm>
                  <a:off x="5042" y="10158"/>
                  <a:ext cx="878" cy="1639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130" y="0"/>
                      </a:moveTo>
                      <a:lnTo>
                        <a:pt x="19130" y="14286"/>
                      </a:lnTo>
                      <a:lnTo>
                        <a:pt x="0" y="19524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45" name="Freeform 65"/>
                <p:cNvSpPr>
                  <a:spLocks/>
                </p:cNvSpPr>
                <p:nvPr/>
              </p:nvSpPr>
              <p:spPr bwMode="auto">
                <a:xfrm>
                  <a:off x="7911" y="8911"/>
                  <a:ext cx="1374" cy="1797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444" y="0"/>
                      </a:moveTo>
                      <a:lnTo>
                        <a:pt x="19444" y="14348"/>
                      </a:lnTo>
                      <a:lnTo>
                        <a:pt x="0" y="19565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46" name="Freeform 66"/>
                <p:cNvSpPr>
                  <a:spLocks/>
                </p:cNvSpPr>
                <p:nvPr/>
              </p:nvSpPr>
              <p:spPr bwMode="auto">
                <a:xfrm>
                  <a:off x="7911" y="12737"/>
                  <a:ext cx="1374" cy="1788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444" y="0"/>
                      </a:moveTo>
                      <a:lnTo>
                        <a:pt x="19444" y="14348"/>
                      </a:lnTo>
                      <a:lnTo>
                        <a:pt x="0" y="19565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47" name="Freeform 67"/>
                <p:cNvSpPr>
                  <a:spLocks/>
                </p:cNvSpPr>
                <p:nvPr/>
              </p:nvSpPr>
              <p:spPr bwMode="auto">
                <a:xfrm>
                  <a:off x="2174" y="12300"/>
                  <a:ext cx="878" cy="1062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130" y="0"/>
                      </a:moveTo>
                      <a:lnTo>
                        <a:pt x="19130" y="18519"/>
                      </a:lnTo>
                      <a:lnTo>
                        <a:pt x="0" y="19259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48" name="Freeform 68"/>
                <p:cNvSpPr>
                  <a:spLocks/>
                </p:cNvSpPr>
                <p:nvPr/>
              </p:nvSpPr>
              <p:spPr bwMode="auto">
                <a:xfrm>
                  <a:off x="7987" y="16322"/>
                  <a:ext cx="1223" cy="1406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375" y="0"/>
                      </a:moveTo>
                      <a:lnTo>
                        <a:pt x="19375" y="13889"/>
                      </a:lnTo>
                      <a:lnTo>
                        <a:pt x="0" y="19444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49" name="Freeform 69"/>
                <p:cNvSpPr>
                  <a:spLocks/>
                </p:cNvSpPr>
                <p:nvPr/>
              </p:nvSpPr>
              <p:spPr bwMode="auto">
                <a:xfrm>
                  <a:off x="4934" y="13948"/>
                  <a:ext cx="1223" cy="1405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375" y="0"/>
                      </a:moveTo>
                      <a:lnTo>
                        <a:pt x="19375" y="13889"/>
                      </a:lnTo>
                      <a:lnTo>
                        <a:pt x="0" y="19444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50" name="Freeform 70"/>
                <p:cNvSpPr>
                  <a:spLocks/>
                </p:cNvSpPr>
                <p:nvPr/>
              </p:nvSpPr>
              <p:spPr bwMode="auto">
                <a:xfrm>
                  <a:off x="5042" y="16676"/>
                  <a:ext cx="1299" cy="1135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9412" y="0"/>
                      </a:moveTo>
                      <a:lnTo>
                        <a:pt x="19412" y="14483"/>
                      </a:lnTo>
                      <a:lnTo>
                        <a:pt x="0" y="19310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51" name="Freeform 71"/>
                <p:cNvSpPr>
                  <a:spLocks/>
                </p:cNvSpPr>
                <p:nvPr/>
              </p:nvSpPr>
              <p:spPr bwMode="auto">
                <a:xfrm>
                  <a:off x="2369" y="14963"/>
                  <a:ext cx="650" cy="1052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24" y="0"/>
                      </a:moveTo>
                      <a:lnTo>
                        <a:pt x="18824" y="14074"/>
                      </a:lnTo>
                      <a:lnTo>
                        <a:pt x="0" y="19259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52" name="Freeform 72"/>
                <p:cNvSpPr>
                  <a:spLocks/>
                </p:cNvSpPr>
                <p:nvPr/>
              </p:nvSpPr>
              <p:spPr bwMode="auto">
                <a:xfrm>
                  <a:off x="2369" y="17067"/>
                  <a:ext cx="650" cy="1052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60000 65536"/>
                    <a:gd name="T7" fmla="*/ 0 60000 65536"/>
                    <a:gd name="T8" fmla="*/ 0 60000 65536"/>
                    <a:gd name="T9" fmla="*/ 0 w 20000"/>
                    <a:gd name="T10" fmla="*/ 0 h 20000"/>
                    <a:gd name="T11" fmla="*/ 20000 w 20000"/>
                    <a:gd name="T12" fmla="*/ 20000 h 2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000" h="20000">
                      <a:moveTo>
                        <a:pt x="18824" y="0"/>
                      </a:moveTo>
                      <a:lnTo>
                        <a:pt x="18824" y="14074"/>
                      </a:lnTo>
                      <a:lnTo>
                        <a:pt x="0" y="19259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53" name="Line 73"/>
                <p:cNvSpPr>
                  <a:spLocks noChangeShapeType="1"/>
                </p:cNvSpPr>
                <p:nvPr/>
              </p:nvSpPr>
              <p:spPr bwMode="auto">
                <a:xfrm>
                  <a:off x="15065" y="2663"/>
                  <a:ext cx="43" cy="116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54" name="Line 74"/>
                <p:cNvSpPr>
                  <a:spLocks noChangeShapeType="1"/>
                </p:cNvSpPr>
                <p:nvPr/>
              </p:nvSpPr>
              <p:spPr bwMode="auto">
                <a:xfrm>
                  <a:off x="15606" y="3398"/>
                  <a:ext cx="32" cy="366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55" name="Line 75"/>
                <p:cNvSpPr>
                  <a:spLocks noChangeShapeType="1"/>
                </p:cNvSpPr>
                <p:nvPr/>
              </p:nvSpPr>
              <p:spPr bwMode="auto">
                <a:xfrm>
                  <a:off x="16212" y="4068"/>
                  <a:ext cx="44" cy="187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>
                <a:off x="10429" y="14978"/>
                <a:ext cx="9274" cy="5023"/>
                <a:chOff x="0" y="4"/>
                <a:chExt cx="19999" cy="19996"/>
              </a:xfrm>
            </p:grpSpPr>
            <p:sp>
              <p:nvSpPr>
                <p:cNvPr id="134204" name="Freeform 77"/>
                <p:cNvSpPr>
                  <a:spLocks/>
                </p:cNvSpPr>
                <p:nvPr/>
              </p:nvSpPr>
              <p:spPr bwMode="auto">
                <a:xfrm>
                  <a:off x="8516" y="4849"/>
                  <a:ext cx="3084" cy="6218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w 20000"/>
                    <a:gd name="T11" fmla="*/ 0 h 20000"/>
                    <a:gd name="T12" fmla="*/ 0 w 20000"/>
                    <a:gd name="T13" fmla="*/ 0 h 20000"/>
                    <a:gd name="T14" fmla="*/ 0 w 20000"/>
                    <a:gd name="T15" fmla="*/ 0 h 20000"/>
                    <a:gd name="T16" fmla="*/ 0 w 20000"/>
                    <a:gd name="T17" fmla="*/ 0 h 20000"/>
                    <a:gd name="T18" fmla="*/ 0 w 20000"/>
                    <a:gd name="T19" fmla="*/ 0 h 20000"/>
                    <a:gd name="T20" fmla="*/ 0 w 20000"/>
                    <a:gd name="T21" fmla="*/ 0 h 20000"/>
                    <a:gd name="T22" fmla="*/ 0 w 20000"/>
                    <a:gd name="T23" fmla="*/ 0 h 20000"/>
                    <a:gd name="T24" fmla="*/ 0 w 20000"/>
                    <a:gd name="T25" fmla="*/ 0 h 200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000"/>
                    <a:gd name="T40" fmla="*/ 0 h 20000"/>
                    <a:gd name="T41" fmla="*/ 20000 w 20000"/>
                    <a:gd name="T42" fmla="*/ 20000 h 200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000" h="20000">
                      <a:moveTo>
                        <a:pt x="1132" y="13659"/>
                      </a:moveTo>
                      <a:lnTo>
                        <a:pt x="0" y="6829"/>
                      </a:lnTo>
                      <a:lnTo>
                        <a:pt x="3019" y="2439"/>
                      </a:lnTo>
                      <a:lnTo>
                        <a:pt x="7170" y="0"/>
                      </a:lnTo>
                      <a:lnTo>
                        <a:pt x="13585" y="0"/>
                      </a:lnTo>
                      <a:lnTo>
                        <a:pt x="17736" y="976"/>
                      </a:lnTo>
                      <a:lnTo>
                        <a:pt x="19245" y="2439"/>
                      </a:lnTo>
                      <a:lnTo>
                        <a:pt x="19623" y="6829"/>
                      </a:lnTo>
                      <a:lnTo>
                        <a:pt x="19245" y="14634"/>
                      </a:lnTo>
                      <a:lnTo>
                        <a:pt x="16226" y="17561"/>
                      </a:lnTo>
                      <a:lnTo>
                        <a:pt x="12075" y="19512"/>
                      </a:lnTo>
                      <a:lnTo>
                        <a:pt x="5283" y="19512"/>
                      </a:lnTo>
                      <a:lnTo>
                        <a:pt x="1132" y="136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05" name="Line 78"/>
                <p:cNvSpPr>
                  <a:spLocks noChangeShapeType="1"/>
                </p:cNvSpPr>
                <p:nvPr/>
              </p:nvSpPr>
              <p:spPr bwMode="auto">
                <a:xfrm>
                  <a:off x="10090" y="7417"/>
                  <a:ext cx="50" cy="1138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06" name="Arc 79"/>
                <p:cNvSpPr>
                  <a:spLocks/>
                </p:cNvSpPr>
                <p:nvPr/>
              </p:nvSpPr>
              <p:spPr bwMode="auto">
                <a:xfrm flipH="1">
                  <a:off x="9564" y="6656"/>
                  <a:ext cx="986" cy="2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07" name="Line 80"/>
                <p:cNvSpPr>
                  <a:spLocks noChangeShapeType="1"/>
                </p:cNvSpPr>
                <p:nvPr/>
              </p:nvSpPr>
              <p:spPr bwMode="auto">
                <a:xfrm>
                  <a:off x="10550" y="6656"/>
                  <a:ext cx="49" cy="274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08" name="Line 81"/>
                <p:cNvSpPr>
                  <a:spLocks noChangeShapeType="1"/>
                </p:cNvSpPr>
                <p:nvPr/>
              </p:nvSpPr>
              <p:spPr bwMode="auto">
                <a:xfrm>
                  <a:off x="8990" y="5753"/>
                  <a:ext cx="50" cy="332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grpSp>
              <p:nvGrpSpPr>
                <p:cNvPr id="9" name="Group 82"/>
                <p:cNvGrpSpPr>
                  <a:grpSpLocks/>
                </p:cNvGrpSpPr>
                <p:nvPr/>
              </p:nvGrpSpPr>
              <p:grpSpPr bwMode="auto">
                <a:xfrm>
                  <a:off x="11009" y="5136"/>
                  <a:ext cx="3084" cy="14104"/>
                  <a:chOff x="0" y="0"/>
                  <a:chExt cx="20000" cy="20000"/>
                </a:xfrm>
              </p:grpSpPr>
              <p:sp>
                <p:nvSpPr>
                  <p:cNvPr id="134225" name="Freeform 83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8823"/>
                  </a:xfrm>
                  <a:custGeom>
                    <a:avLst/>
                    <a:gdLst>
                      <a:gd name="T0" fmla="*/ 1132 w 20000"/>
                      <a:gd name="T1" fmla="*/ 2 h 20000"/>
                      <a:gd name="T2" fmla="*/ 0 w 20000"/>
                      <a:gd name="T3" fmla="*/ 1 h 20000"/>
                      <a:gd name="T4" fmla="*/ 3019 w 20000"/>
                      <a:gd name="T5" fmla="*/ 0 h 20000"/>
                      <a:gd name="T6" fmla="*/ 7170 w 20000"/>
                      <a:gd name="T7" fmla="*/ 0 h 20000"/>
                      <a:gd name="T8" fmla="*/ 13585 w 20000"/>
                      <a:gd name="T9" fmla="*/ 0 h 20000"/>
                      <a:gd name="T10" fmla="*/ 17736 w 20000"/>
                      <a:gd name="T11" fmla="*/ 0 h 20000"/>
                      <a:gd name="T12" fmla="*/ 19245 w 20000"/>
                      <a:gd name="T13" fmla="*/ 0 h 20000"/>
                      <a:gd name="T14" fmla="*/ 19623 w 20000"/>
                      <a:gd name="T15" fmla="*/ 1 h 20000"/>
                      <a:gd name="T16" fmla="*/ 19245 w 20000"/>
                      <a:gd name="T17" fmla="*/ 2 h 20000"/>
                      <a:gd name="T18" fmla="*/ 16226 w 20000"/>
                      <a:gd name="T19" fmla="*/ 2 h 20000"/>
                      <a:gd name="T20" fmla="*/ 12075 w 20000"/>
                      <a:gd name="T21" fmla="*/ 2 h 20000"/>
                      <a:gd name="T22" fmla="*/ 5283 w 20000"/>
                      <a:gd name="T23" fmla="*/ 2 h 20000"/>
                      <a:gd name="T24" fmla="*/ 1132 w 20000"/>
                      <a:gd name="T25" fmla="*/ 2 h 2000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000"/>
                      <a:gd name="T40" fmla="*/ 0 h 20000"/>
                      <a:gd name="T41" fmla="*/ 20000 w 20000"/>
                      <a:gd name="T42" fmla="*/ 20000 h 2000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000" h="20000">
                        <a:moveTo>
                          <a:pt x="1132" y="13659"/>
                        </a:moveTo>
                        <a:lnTo>
                          <a:pt x="0" y="6829"/>
                        </a:lnTo>
                        <a:lnTo>
                          <a:pt x="3019" y="2439"/>
                        </a:lnTo>
                        <a:lnTo>
                          <a:pt x="7170" y="0"/>
                        </a:lnTo>
                        <a:lnTo>
                          <a:pt x="13585" y="0"/>
                        </a:lnTo>
                        <a:lnTo>
                          <a:pt x="17736" y="976"/>
                        </a:lnTo>
                        <a:lnTo>
                          <a:pt x="19245" y="2439"/>
                        </a:lnTo>
                        <a:lnTo>
                          <a:pt x="19623" y="6829"/>
                        </a:lnTo>
                        <a:lnTo>
                          <a:pt x="19245" y="14634"/>
                        </a:lnTo>
                        <a:lnTo>
                          <a:pt x="16226" y="17561"/>
                        </a:lnTo>
                        <a:lnTo>
                          <a:pt x="12075" y="19512"/>
                        </a:lnTo>
                        <a:lnTo>
                          <a:pt x="5283" y="19512"/>
                        </a:lnTo>
                        <a:lnTo>
                          <a:pt x="1132" y="1365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26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9047" y="3900"/>
                    <a:ext cx="421" cy="1610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27" name="Arc 85"/>
                  <p:cNvSpPr>
                    <a:spLocks/>
                  </p:cNvSpPr>
                  <p:nvPr/>
                </p:nvSpPr>
                <p:spPr bwMode="auto">
                  <a:xfrm flipH="1">
                    <a:off x="6375" y="3025"/>
                    <a:ext cx="6394" cy="41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2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12769" y="3025"/>
                    <a:ext cx="422" cy="385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29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2659" y="1540"/>
                    <a:ext cx="434" cy="471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0" name="Group 88"/>
                <p:cNvGrpSpPr>
                  <a:grpSpLocks/>
                </p:cNvGrpSpPr>
                <p:nvPr/>
              </p:nvGrpSpPr>
              <p:grpSpPr bwMode="auto">
                <a:xfrm>
                  <a:off x="13847" y="4232"/>
                  <a:ext cx="3086" cy="14104"/>
                  <a:chOff x="0" y="0"/>
                  <a:chExt cx="20000" cy="20000"/>
                </a:xfrm>
              </p:grpSpPr>
              <p:sp>
                <p:nvSpPr>
                  <p:cNvPr id="134220" name="Freeform 89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000" cy="8823"/>
                  </a:xfrm>
                  <a:custGeom>
                    <a:avLst/>
                    <a:gdLst>
                      <a:gd name="T0" fmla="*/ 1132 w 20000"/>
                      <a:gd name="T1" fmla="*/ 2 h 20000"/>
                      <a:gd name="T2" fmla="*/ 0 w 20000"/>
                      <a:gd name="T3" fmla="*/ 1 h 20000"/>
                      <a:gd name="T4" fmla="*/ 3019 w 20000"/>
                      <a:gd name="T5" fmla="*/ 0 h 20000"/>
                      <a:gd name="T6" fmla="*/ 7170 w 20000"/>
                      <a:gd name="T7" fmla="*/ 0 h 20000"/>
                      <a:gd name="T8" fmla="*/ 13585 w 20000"/>
                      <a:gd name="T9" fmla="*/ 0 h 20000"/>
                      <a:gd name="T10" fmla="*/ 17736 w 20000"/>
                      <a:gd name="T11" fmla="*/ 0 h 20000"/>
                      <a:gd name="T12" fmla="*/ 19245 w 20000"/>
                      <a:gd name="T13" fmla="*/ 0 h 20000"/>
                      <a:gd name="T14" fmla="*/ 19623 w 20000"/>
                      <a:gd name="T15" fmla="*/ 1 h 20000"/>
                      <a:gd name="T16" fmla="*/ 19245 w 20000"/>
                      <a:gd name="T17" fmla="*/ 2 h 20000"/>
                      <a:gd name="T18" fmla="*/ 16226 w 20000"/>
                      <a:gd name="T19" fmla="*/ 2 h 20000"/>
                      <a:gd name="T20" fmla="*/ 12075 w 20000"/>
                      <a:gd name="T21" fmla="*/ 2 h 20000"/>
                      <a:gd name="T22" fmla="*/ 5283 w 20000"/>
                      <a:gd name="T23" fmla="*/ 2 h 20000"/>
                      <a:gd name="T24" fmla="*/ 1132 w 20000"/>
                      <a:gd name="T25" fmla="*/ 2 h 2000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000"/>
                      <a:gd name="T40" fmla="*/ 0 h 20000"/>
                      <a:gd name="T41" fmla="*/ 20000 w 20000"/>
                      <a:gd name="T42" fmla="*/ 20000 h 2000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000" h="20000">
                        <a:moveTo>
                          <a:pt x="1132" y="13659"/>
                        </a:moveTo>
                        <a:lnTo>
                          <a:pt x="0" y="6829"/>
                        </a:lnTo>
                        <a:lnTo>
                          <a:pt x="3019" y="2439"/>
                        </a:lnTo>
                        <a:lnTo>
                          <a:pt x="7170" y="0"/>
                        </a:lnTo>
                        <a:lnTo>
                          <a:pt x="13585" y="0"/>
                        </a:lnTo>
                        <a:lnTo>
                          <a:pt x="17736" y="976"/>
                        </a:lnTo>
                        <a:lnTo>
                          <a:pt x="19245" y="2439"/>
                        </a:lnTo>
                        <a:lnTo>
                          <a:pt x="19623" y="6829"/>
                        </a:lnTo>
                        <a:lnTo>
                          <a:pt x="19245" y="14634"/>
                        </a:lnTo>
                        <a:lnTo>
                          <a:pt x="16226" y="17561"/>
                        </a:lnTo>
                        <a:lnTo>
                          <a:pt x="12075" y="19512"/>
                        </a:lnTo>
                        <a:lnTo>
                          <a:pt x="5283" y="19512"/>
                        </a:lnTo>
                        <a:lnTo>
                          <a:pt x="1132" y="1365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21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9041" y="3850"/>
                    <a:ext cx="421" cy="1615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22" name="Arc 91"/>
                  <p:cNvSpPr>
                    <a:spLocks/>
                  </p:cNvSpPr>
                  <p:nvPr/>
                </p:nvSpPr>
                <p:spPr bwMode="auto">
                  <a:xfrm flipH="1">
                    <a:off x="6066" y="2822"/>
                    <a:ext cx="6371" cy="41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23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12022" y="2822"/>
                    <a:ext cx="415" cy="384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24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2657" y="1282"/>
                    <a:ext cx="434" cy="471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1" name="Group 94"/>
                <p:cNvGrpSpPr>
                  <a:grpSpLocks/>
                </p:cNvGrpSpPr>
                <p:nvPr/>
              </p:nvGrpSpPr>
              <p:grpSpPr bwMode="auto">
                <a:xfrm>
                  <a:off x="16816" y="5753"/>
                  <a:ext cx="3069" cy="14247"/>
                  <a:chOff x="-7" y="0"/>
                  <a:chExt cx="20007" cy="20000"/>
                </a:xfrm>
              </p:grpSpPr>
              <p:sp>
                <p:nvSpPr>
                  <p:cNvPr id="134215" name="Freeform 95"/>
                  <p:cNvSpPr>
                    <a:spLocks/>
                  </p:cNvSpPr>
                  <p:nvPr/>
                </p:nvSpPr>
                <p:spPr bwMode="auto">
                  <a:xfrm>
                    <a:off x="-7" y="0"/>
                    <a:ext cx="20007" cy="8729"/>
                  </a:xfrm>
                  <a:custGeom>
                    <a:avLst/>
                    <a:gdLst>
                      <a:gd name="T0" fmla="*/ 1132 w 20000"/>
                      <a:gd name="T1" fmla="*/ 1 h 20000"/>
                      <a:gd name="T2" fmla="*/ 0 w 20000"/>
                      <a:gd name="T3" fmla="*/ 1 h 20000"/>
                      <a:gd name="T4" fmla="*/ 3030 w 20000"/>
                      <a:gd name="T5" fmla="*/ 0 h 20000"/>
                      <a:gd name="T6" fmla="*/ 7203 w 20000"/>
                      <a:gd name="T7" fmla="*/ 0 h 20000"/>
                      <a:gd name="T8" fmla="*/ 13640 w 20000"/>
                      <a:gd name="T9" fmla="*/ 0 h 20000"/>
                      <a:gd name="T10" fmla="*/ 17802 w 20000"/>
                      <a:gd name="T11" fmla="*/ 0 h 20000"/>
                      <a:gd name="T12" fmla="*/ 19322 w 20000"/>
                      <a:gd name="T13" fmla="*/ 0 h 20000"/>
                      <a:gd name="T14" fmla="*/ 19700 w 20000"/>
                      <a:gd name="T15" fmla="*/ 1 h 20000"/>
                      <a:gd name="T16" fmla="*/ 19322 w 20000"/>
                      <a:gd name="T17" fmla="*/ 1 h 20000"/>
                      <a:gd name="T18" fmla="*/ 16292 w 20000"/>
                      <a:gd name="T19" fmla="*/ 2 h 20000"/>
                      <a:gd name="T20" fmla="*/ 12119 w 20000"/>
                      <a:gd name="T21" fmla="*/ 2 h 20000"/>
                      <a:gd name="T22" fmla="*/ 5305 w 20000"/>
                      <a:gd name="T23" fmla="*/ 2 h 20000"/>
                      <a:gd name="T24" fmla="*/ 1132 w 20000"/>
                      <a:gd name="T25" fmla="*/ 1 h 2000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000"/>
                      <a:gd name="T40" fmla="*/ 0 h 20000"/>
                      <a:gd name="T41" fmla="*/ 20000 w 20000"/>
                      <a:gd name="T42" fmla="*/ 20000 h 2000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000" h="20000">
                        <a:moveTo>
                          <a:pt x="1132" y="13659"/>
                        </a:moveTo>
                        <a:lnTo>
                          <a:pt x="0" y="6829"/>
                        </a:lnTo>
                        <a:lnTo>
                          <a:pt x="3019" y="2439"/>
                        </a:lnTo>
                        <a:lnTo>
                          <a:pt x="7170" y="0"/>
                        </a:lnTo>
                        <a:lnTo>
                          <a:pt x="13585" y="0"/>
                        </a:lnTo>
                        <a:lnTo>
                          <a:pt x="17736" y="976"/>
                        </a:lnTo>
                        <a:lnTo>
                          <a:pt x="19245" y="2439"/>
                        </a:lnTo>
                        <a:lnTo>
                          <a:pt x="19623" y="6829"/>
                        </a:lnTo>
                        <a:lnTo>
                          <a:pt x="19245" y="14634"/>
                        </a:lnTo>
                        <a:lnTo>
                          <a:pt x="16226" y="17561"/>
                        </a:lnTo>
                        <a:lnTo>
                          <a:pt x="12075" y="19512"/>
                        </a:lnTo>
                        <a:lnTo>
                          <a:pt x="5283" y="19512"/>
                        </a:lnTo>
                        <a:lnTo>
                          <a:pt x="1132" y="1365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16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8976" y="4063"/>
                    <a:ext cx="437" cy="15937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17" name="Arc 97"/>
                  <p:cNvSpPr>
                    <a:spLocks/>
                  </p:cNvSpPr>
                  <p:nvPr/>
                </p:nvSpPr>
                <p:spPr bwMode="auto">
                  <a:xfrm flipH="1">
                    <a:off x="5984" y="2537"/>
                    <a:ext cx="6421" cy="45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1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12086" y="2537"/>
                    <a:ext cx="319" cy="3862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219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2992" y="1475"/>
                    <a:ext cx="319" cy="47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lg"/>
                    <a:tailEnd type="none" w="sm" len="lg"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34212" name="Freeform 100"/>
                <p:cNvSpPr>
                  <a:spLocks/>
                </p:cNvSpPr>
                <p:nvPr/>
              </p:nvSpPr>
              <p:spPr bwMode="auto">
                <a:xfrm>
                  <a:off x="6316" y="16350"/>
                  <a:ext cx="13683" cy="3650"/>
                </a:xfrm>
                <a:custGeom>
                  <a:avLst/>
                  <a:gdLst>
                    <a:gd name="T0" fmla="*/ 0 w 20000"/>
                    <a:gd name="T1" fmla="*/ 0 h 20000"/>
                    <a:gd name="T2" fmla="*/ 68 w 20000"/>
                    <a:gd name="T3" fmla="*/ 0 h 20000"/>
                    <a:gd name="T4" fmla="*/ 73 w 20000"/>
                    <a:gd name="T5" fmla="*/ 0 h 20000"/>
                    <a:gd name="T6" fmla="*/ 124 w 20000"/>
                    <a:gd name="T7" fmla="*/ 0 h 20000"/>
                    <a:gd name="T8" fmla="*/ 177 w 20000"/>
                    <a:gd name="T9" fmla="*/ 0 h 20000"/>
                    <a:gd name="T10" fmla="*/ 167 w 20000"/>
                    <a:gd name="T11" fmla="*/ 0 h 20000"/>
                    <a:gd name="T12" fmla="*/ 153 w 20000"/>
                    <a:gd name="T13" fmla="*/ 0 h 20000"/>
                    <a:gd name="T14" fmla="*/ 198 w 20000"/>
                    <a:gd name="T15" fmla="*/ 0 h 20000"/>
                    <a:gd name="T16" fmla="*/ 251 w 20000"/>
                    <a:gd name="T17" fmla="*/ 0 h 20000"/>
                    <a:gd name="T18" fmla="*/ 258 w 20000"/>
                    <a:gd name="T19" fmla="*/ 0 h 20000"/>
                    <a:gd name="T20" fmla="*/ 270 w 20000"/>
                    <a:gd name="T21" fmla="*/ 0 h 20000"/>
                    <a:gd name="T22" fmla="*/ 306 w 20000"/>
                    <a:gd name="T23" fmla="*/ 0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0" y="5833"/>
                      </a:moveTo>
                      <a:lnTo>
                        <a:pt x="4407" y="10833"/>
                      </a:lnTo>
                      <a:lnTo>
                        <a:pt x="4746" y="10833"/>
                      </a:lnTo>
                      <a:lnTo>
                        <a:pt x="8051" y="16667"/>
                      </a:lnTo>
                      <a:lnTo>
                        <a:pt x="11525" y="16667"/>
                      </a:lnTo>
                      <a:lnTo>
                        <a:pt x="10847" y="5833"/>
                      </a:lnTo>
                      <a:lnTo>
                        <a:pt x="9915" y="0"/>
                      </a:lnTo>
                      <a:lnTo>
                        <a:pt x="12881" y="0"/>
                      </a:lnTo>
                      <a:lnTo>
                        <a:pt x="16356" y="14167"/>
                      </a:lnTo>
                      <a:lnTo>
                        <a:pt x="16780" y="14167"/>
                      </a:lnTo>
                      <a:lnTo>
                        <a:pt x="17542" y="16667"/>
                      </a:lnTo>
                      <a:lnTo>
                        <a:pt x="19915" y="19167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13" name="Freeform 101"/>
                <p:cNvSpPr>
                  <a:spLocks/>
                </p:cNvSpPr>
                <p:nvPr/>
              </p:nvSpPr>
              <p:spPr bwMode="auto">
                <a:xfrm>
                  <a:off x="0" y="4"/>
                  <a:ext cx="8054" cy="18189"/>
                </a:xfrm>
                <a:custGeom>
                  <a:avLst/>
                  <a:gdLst>
                    <a:gd name="T0" fmla="*/ 1 w 20000"/>
                    <a:gd name="T1" fmla="*/ 6276 h 20000"/>
                    <a:gd name="T2" fmla="*/ 1 w 20000"/>
                    <a:gd name="T3" fmla="*/ 4576 h 20000"/>
                    <a:gd name="T4" fmla="*/ 1 w 20000"/>
                    <a:gd name="T5" fmla="*/ 2875 h 20000"/>
                    <a:gd name="T6" fmla="*/ 1 w 20000"/>
                    <a:gd name="T7" fmla="*/ 2464 h 20000"/>
                    <a:gd name="T8" fmla="*/ 1 w 20000"/>
                    <a:gd name="T9" fmla="*/ 3285 h 20000"/>
                    <a:gd name="T10" fmla="*/ 1 w 20000"/>
                    <a:gd name="T11" fmla="*/ 1759 h 20000"/>
                    <a:gd name="T12" fmla="*/ 1 w 20000"/>
                    <a:gd name="T13" fmla="*/ 0 h 20000"/>
                    <a:gd name="T14" fmla="*/ 0 w 20000"/>
                    <a:gd name="T15" fmla="*/ 0 h 20000"/>
                    <a:gd name="T16" fmla="*/ 0 w 20000"/>
                    <a:gd name="T17" fmla="*/ 763 h 20000"/>
                    <a:gd name="T18" fmla="*/ 0 w 20000"/>
                    <a:gd name="T19" fmla="*/ 2346 h 20000"/>
                    <a:gd name="T20" fmla="*/ 0 w 20000"/>
                    <a:gd name="T21" fmla="*/ 2992 h 20000"/>
                    <a:gd name="T22" fmla="*/ 0 w 20000"/>
                    <a:gd name="T23" fmla="*/ 1935 h 20000"/>
                    <a:gd name="T24" fmla="*/ 0 w 20000"/>
                    <a:gd name="T25" fmla="*/ 2054 h 20000"/>
                    <a:gd name="T26" fmla="*/ 0 w 20000"/>
                    <a:gd name="T27" fmla="*/ 2992 h 20000"/>
                    <a:gd name="T28" fmla="*/ 0 w 20000"/>
                    <a:gd name="T29" fmla="*/ 4050 h 20000"/>
                    <a:gd name="T30" fmla="*/ 0 w 20000"/>
                    <a:gd name="T31" fmla="*/ 4694 h 20000"/>
                    <a:gd name="T32" fmla="*/ 0 w 20000"/>
                    <a:gd name="T33" fmla="*/ 4987 h 20000"/>
                    <a:gd name="T34" fmla="*/ 0 w 20000"/>
                    <a:gd name="T35" fmla="*/ 5926 h 20000"/>
                    <a:gd name="T36" fmla="*/ 0 w 20000"/>
                    <a:gd name="T37" fmla="*/ 6629 h 20000"/>
                    <a:gd name="T38" fmla="*/ 0 w 20000"/>
                    <a:gd name="T39" fmla="*/ 6983 h 20000"/>
                    <a:gd name="T40" fmla="*/ 0 w 20000"/>
                    <a:gd name="T41" fmla="*/ 6805 h 20000"/>
                    <a:gd name="T42" fmla="*/ 0 w 20000"/>
                    <a:gd name="T43" fmla="*/ 6983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7698" y="17833"/>
                      </a:moveTo>
                      <a:lnTo>
                        <a:pt x="19856" y="13000"/>
                      </a:lnTo>
                      <a:lnTo>
                        <a:pt x="19137" y="8167"/>
                      </a:lnTo>
                      <a:lnTo>
                        <a:pt x="17122" y="7000"/>
                      </a:lnTo>
                      <a:lnTo>
                        <a:pt x="15108" y="9333"/>
                      </a:lnTo>
                      <a:lnTo>
                        <a:pt x="15108" y="5000"/>
                      </a:lnTo>
                      <a:lnTo>
                        <a:pt x="13525" y="0"/>
                      </a:lnTo>
                      <a:lnTo>
                        <a:pt x="11079" y="0"/>
                      </a:lnTo>
                      <a:lnTo>
                        <a:pt x="8921" y="2167"/>
                      </a:lnTo>
                      <a:lnTo>
                        <a:pt x="8345" y="6667"/>
                      </a:lnTo>
                      <a:lnTo>
                        <a:pt x="7626" y="8500"/>
                      </a:lnTo>
                      <a:lnTo>
                        <a:pt x="6043" y="5500"/>
                      </a:lnTo>
                      <a:lnTo>
                        <a:pt x="3165" y="5833"/>
                      </a:lnTo>
                      <a:lnTo>
                        <a:pt x="2302" y="8500"/>
                      </a:lnTo>
                      <a:lnTo>
                        <a:pt x="3165" y="11500"/>
                      </a:lnTo>
                      <a:lnTo>
                        <a:pt x="3597" y="13333"/>
                      </a:lnTo>
                      <a:lnTo>
                        <a:pt x="1583" y="14167"/>
                      </a:lnTo>
                      <a:lnTo>
                        <a:pt x="0" y="16833"/>
                      </a:lnTo>
                      <a:lnTo>
                        <a:pt x="1151" y="18833"/>
                      </a:lnTo>
                      <a:lnTo>
                        <a:pt x="4892" y="19833"/>
                      </a:lnTo>
                      <a:lnTo>
                        <a:pt x="3597" y="19333"/>
                      </a:lnTo>
                      <a:lnTo>
                        <a:pt x="4317" y="19833"/>
                      </a:lnTo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14" name="Arc 102"/>
                <p:cNvSpPr>
                  <a:spLocks/>
                </p:cNvSpPr>
                <p:nvPr/>
              </p:nvSpPr>
              <p:spPr bwMode="auto">
                <a:xfrm>
                  <a:off x="6547" y="6222"/>
                  <a:ext cx="1443" cy="650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300135" name="Rectangle 103"/>
            <p:cNvSpPr>
              <a:spLocks noChangeArrowheads="1"/>
            </p:cNvSpPr>
            <p:nvPr/>
          </p:nvSpPr>
          <p:spPr bwMode="auto">
            <a:xfrm>
              <a:off x="16973" y="7331"/>
              <a:ext cx="3026" cy="186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1" hangingPunct="1">
                <a:defRPr/>
              </a:pPr>
              <a:r>
                <a:rPr kumimoji="1" lang="zh-TW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華康中楷體" pitchFamily="49" charset="-120"/>
                </a:rPr>
                <a:t>受到外釋氣體間接影響之應變範圍</a:t>
              </a:r>
              <a:endParaRPr kumimoji="1" lang="zh-TW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endParaRPr>
            </a:p>
            <a:p>
              <a:pPr>
                <a:defRPr/>
              </a:pPr>
              <a:endParaRPr kumimoji="1" lang="en-US" altLang="zh-TW" sz="2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134171" name="Line 104"/>
            <p:cNvSpPr>
              <a:spLocks noChangeShapeType="1"/>
            </p:cNvSpPr>
            <p:nvPr/>
          </p:nvSpPr>
          <p:spPr bwMode="auto">
            <a:xfrm flipV="1">
              <a:off x="14932" y="8274"/>
              <a:ext cx="2230" cy="1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sm" len="lg"/>
              <a:tailEnd type="none" w="sm" len="lg"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" name="Group 105"/>
            <p:cNvGrpSpPr>
              <a:grpSpLocks/>
            </p:cNvGrpSpPr>
            <p:nvPr/>
          </p:nvGrpSpPr>
          <p:grpSpPr bwMode="auto">
            <a:xfrm>
              <a:off x="12469" y="5318"/>
              <a:ext cx="2336" cy="1732"/>
              <a:chOff x="0" y="1"/>
              <a:chExt cx="20000" cy="19999"/>
            </a:xfrm>
          </p:grpSpPr>
          <p:sp>
            <p:nvSpPr>
              <p:cNvPr id="134184" name="Freeform 106"/>
              <p:cNvSpPr>
                <a:spLocks/>
              </p:cNvSpPr>
              <p:nvPr/>
            </p:nvSpPr>
            <p:spPr bwMode="auto">
              <a:xfrm>
                <a:off x="2175" y="4261"/>
                <a:ext cx="14914" cy="15739"/>
              </a:xfrm>
              <a:custGeom>
                <a:avLst/>
                <a:gdLst>
                  <a:gd name="T0" fmla="*/ 149 w 20000"/>
                  <a:gd name="T1" fmla="*/ 388 h 20000"/>
                  <a:gd name="T2" fmla="*/ 161 w 20000"/>
                  <a:gd name="T3" fmla="*/ 65 h 20000"/>
                  <a:gd name="T4" fmla="*/ 261 w 20000"/>
                  <a:gd name="T5" fmla="*/ 31 h 20000"/>
                  <a:gd name="T6" fmla="*/ 473 w 20000"/>
                  <a:gd name="T7" fmla="*/ 88 h 20000"/>
                  <a:gd name="T8" fmla="*/ 637 w 20000"/>
                  <a:gd name="T9" fmla="*/ 88 h 20000"/>
                  <a:gd name="T10" fmla="*/ 767 w 20000"/>
                  <a:gd name="T11" fmla="*/ 150 h 20000"/>
                  <a:gd name="T12" fmla="*/ 781 w 20000"/>
                  <a:gd name="T13" fmla="*/ 419 h 20000"/>
                  <a:gd name="T14" fmla="*/ 755 w 20000"/>
                  <a:gd name="T15" fmla="*/ 745 h 20000"/>
                  <a:gd name="T16" fmla="*/ 743 w 20000"/>
                  <a:gd name="T17" fmla="*/ 1182 h 20000"/>
                  <a:gd name="T18" fmla="*/ 732 w 20000"/>
                  <a:gd name="T19" fmla="*/ 1428 h 20000"/>
                  <a:gd name="T20" fmla="*/ 696 w 20000"/>
                  <a:gd name="T21" fmla="*/ 1280 h 20000"/>
                  <a:gd name="T22" fmla="*/ 664 w 20000"/>
                  <a:gd name="T23" fmla="*/ 1345 h 20000"/>
                  <a:gd name="T24" fmla="*/ 659 w 20000"/>
                  <a:gd name="T25" fmla="*/ 997 h 20000"/>
                  <a:gd name="T26" fmla="*/ 619 w 20000"/>
                  <a:gd name="T27" fmla="*/ 1218 h 20000"/>
                  <a:gd name="T28" fmla="*/ 601 w 20000"/>
                  <a:gd name="T29" fmla="*/ 1394 h 20000"/>
                  <a:gd name="T30" fmla="*/ 576 w 20000"/>
                  <a:gd name="T31" fmla="*/ 1258 h 20000"/>
                  <a:gd name="T32" fmla="*/ 547 w 20000"/>
                  <a:gd name="T33" fmla="*/ 1394 h 20000"/>
                  <a:gd name="T34" fmla="*/ 550 w 20000"/>
                  <a:gd name="T35" fmla="*/ 1147 h 20000"/>
                  <a:gd name="T36" fmla="*/ 471 w 20000"/>
                  <a:gd name="T37" fmla="*/ 975 h 20000"/>
                  <a:gd name="T38" fmla="*/ 331 w 20000"/>
                  <a:gd name="T39" fmla="*/ 966 h 20000"/>
                  <a:gd name="T40" fmla="*/ 227 w 20000"/>
                  <a:gd name="T41" fmla="*/ 984 h 20000"/>
                  <a:gd name="T42" fmla="*/ 222 w 20000"/>
                  <a:gd name="T43" fmla="*/ 1297 h 20000"/>
                  <a:gd name="T44" fmla="*/ 171 w 20000"/>
                  <a:gd name="T45" fmla="*/ 1301 h 20000"/>
                  <a:gd name="T46" fmla="*/ 157 w 20000"/>
                  <a:gd name="T47" fmla="*/ 984 h 20000"/>
                  <a:gd name="T48" fmla="*/ 124 w 20000"/>
                  <a:gd name="T49" fmla="*/ 1151 h 20000"/>
                  <a:gd name="T50" fmla="*/ 106 w 20000"/>
                  <a:gd name="T51" fmla="*/ 1231 h 20000"/>
                  <a:gd name="T52" fmla="*/ 74 w 20000"/>
                  <a:gd name="T53" fmla="*/ 1218 h 20000"/>
                  <a:gd name="T54" fmla="*/ 53 w 20000"/>
                  <a:gd name="T55" fmla="*/ 1173 h 20000"/>
                  <a:gd name="T56" fmla="*/ 34 w 20000"/>
                  <a:gd name="T57" fmla="*/ 940 h 20000"/>
                  <a:gd name="T58" fmla="*/ 7 w 20000"/>
                  <a:gd name="T59" fmla="*/ 631 h 20000"/>
                  <a:gd name="T60" fmla="*/ 53 w 20000"/>
                  <a:gd name="T61" fmla="*/ 508 h 20000"/>
                  <a:gd name="T62" fmla="*/ 127 w 20000"/>
                  <a:gd name="T63" fmla="*/ 432 h 2000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000"/>
                  <a:gd name="T97" fmla="*/ 0 h 20000"/>
                  <a:gd name="T98" fmla="*/ 20000 w 20000"/>
                  <a:gd name="T99" fmla="*/ 20000 h 2000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000" h="20000">
                    <a:moveTo>
                      <a:pt x="3205" y="6031"/>
                    </a:moveTo>
                    <a:lnTo>
                      <a:pt x="3773" y="5415"/>
                    </a:lnTo>
                    <a:lnTo>
                      <a:pt x="4300" y="4123"/>
                    </a:lnTo>
                    <a:lnTo>
                      <a:pt x="4057" y="923"/>
                    </a:lnTo>
                    <a:lnTo>
                      <a:pt x="4746" y="0"/>
                    </a:lnTo>
                    <a:lnTo>
                      <a:pt x="6572" y="431"/>
                    </a:lnTo>
                    <a:lnTo>
                      <a:pt x="9899" y="923"/>
                    </a:lnTo>
                    <a:lnTo>
                      <a:pt x="11927" y="1231"/>
                    </a:lnTo>
                    <a:lnTo>
                      <a:pt x="14239" y="1231"/>
                    </a:lnTo>
                    <a:lnTo>
                      <a:pt x="16065" y="1231"/>
                    </a:lnTo>
                    <a:lnTo>
                      <a:pt x="18215" y="1415"/>
                    </a:lnTo>
                    <a:lnTo>
                      <a:pt x="19351" y="2092"/>
                    </a:lnTo>
                    <a:lnTo>
                      <a:pt x="19959" y="3323"/>
                    </a:lnTo>
                    <a:lnTo>
                      <a:pt x="19716" y="5846"/>
                    </a:lnTo>
                    <a:lnTo>
                      <a:pt x="19513" y="8185"/>
                    </a:lnTo>
                    <a:lnTo>
                      <a:pt x="19067" y="10400"/>
                    </a:lnTo>
                    <a:lnTo>
                      <a:pt x="18905" y="13600"/>
                    </a:lnTo>
                    <a:lnTo>
                      <a:pt x="18742" y="16492"/>
                    </a:lnTo>
                    <a:lnTo>
                      <a:pt x="18580" y="18400"/>
                    </a:lnTo>
                    <a:lnTo>
                      <a:pt x="18458" y="19938"/>
                    </a:lnTo>
                    <a:lnTo>
                      <a:pt x="18134" y="19446"/>
                    </a:lnTo>
                    <a:lnTo>
                      <a:pt x="17566" y="17846"/>
                    </a:lnTo>
                    <a:lnTo>
                      <a:pt x="17282" y="19631"/>
                    </a:lnTo>
                    <a:lnTo>
                      <a:pt x="16755" y="18769"/>
                    </a:lnTo>
                    <a:lnTo>
                      <a:pt x="16714" y="16185"/>
                    </a:lnTo>
                    <a:lnTo>
                      <a:pt x="16633" y="13908"/>
                    </a:lnTo>
                    <a:lnTo>
                      <a:pt x="15781" y="13600"/>
                    </a:lnTo>
                    <a:lnTo>
                      <a:pt x="15619" y="16985"/>
                    </a:lnTo>
                    <a:lnTo>
                      <a:pt x="15375" y="18154"/>
                    </a:lnTo>
                    <a:lnTo>
                      <a:pt x="15172" y="19446"/>
                    </a:lnTo>
                    <a:lnTo>
                      <a:pt x="14645" y="18523"/>
                    </a:lnTo>
                    <a:lnTo>
                      <a:pt x="14523" y="17538"/>
                    </a:lnTo>
                    <a:lnTo>
                      <a:pt x="14118" y="18523"/>
                    </a:lnTo>
                    <a:lnTo>
                      <a:pt x="13793" y="19446"/>
                    </a:lnTo>
                    <a:lnTo>
                      <a:pt x="13793" y="17600"/>
                    </a:lnTo>
                    <a:lnTo>
                      <a:pt x="13874" y="16000"/>
                    </a:lnTo>
                    <a:lnTo>
                      <a:pt x="13793" y="13600"/>
                    </a:lnTo>
                    <a:lnTo>
                      <a:pt x="11886" y="13600"/>
                    </a:lnTo>
                    <a:lnTo>
                      <a:pt x="10142" y="12615"/>
                    </a:lnTo>
                    <a:lnTo>
                      <a:pt x="8357" y="13477"/>
                    </a:lnTo>
                    <a:lnTo>
                      <a:pt x="6978" y="13477"/>
                    </a:lnTo>
                    <a:lnTo>
                      <a:pt x="5720" y="13723"/>
                    </a:lnTo>
                    <a:lnTo>
                      <a:pt x="5720" y="15446"/>
                    </a:lnTo>
                    <a:lnTo>
                      <a:pt x="5598" y="18092"/>
                    </a:lnTo>
                    <a:lnTo>
                      <a:pt x="4828" y="16492"/>
                    </a:lnTo>
                    <a:lnTo>
                      <a:pt x="4300" y="18154"/>
                    </a:lnTo>
                    <a:lnTo>
                      <a:pt x="4138" y="16369"/>
                    </a:lnTo>
                    <a:lnTo>
                      <a:pt x="3976" y="13723"/>
                    </a:lnTo>
                    <a:lnTo>
                      <a:pt x="2921" y="13723"/>
                    </a:lnTo>
                    <a:lnTo>
                      <a:pt x="3124" y="16062"/>
                    </a:lnTo>
                    <a:lnTo>
                      <a:pt x="2921" y="18277"/>
                    </a:lnTo>
                    <a:lnTo>
                      <a:pt x="2677" y="17169"/>
                    </a:lnTo>
                    <a:lnTo>
                      <a:pt x="2191" y="15692"/>
                    </a:lnTo>
                    <a:lnTo>
                      <a:pt x="1866" y="16985"/>
                    </a:lnTo>
                    <a:lnTo>
                      <a:pt x="1339" y="18031"/>
                    </a:lnTo>
                    <a:lnTo>
                      <a:pt x="1339" y="16369"/>
                    </a:lnTo>
                    <a:lnTo>
                      <a:pt x="1176" y="14831"/>
                    </a:lnTo>
                    <a:lnTo>
                      <a:pt x="852" y="13108"/>
                    </a:lnTo>
                    <a:lnTo>
                      <a:pt x="487" y="11754"/>
                    </a:lnTo>
                    <a:lnTo>
                      <a:pt x="162" y="8800"/>
                    </a:lnTo>
                    <a:lnTo>
                      <a:pt x="0" y="7015"/>
                    </a:lnTo>
                    <a:lnTo>
                      <a:pt x="1339" y="7077"/>
                    </a:lnTo>
                    <a:lnTo>
                      <a:pt x="2434" y="6769"/>
                    </a:lnTo>
                    <a:lnTo>
                      <a:pt x="3205" y="603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13" name="Group 107"/>
              <p:cNvGrpSpPr>
                <a:grpSpLocks/>
              </p:cNvGrpSpPr>
              <p:nvPr/>
            </p:nvGrpSpPr>
            <p:grpSpPr bwMode="auto">
              <a:xfrm>
                <a:off x="0" y="1"/>
                <a:ext cx="6901" cy="9872"/>
                <a:chOff x="0" y="3"/>
                <a:chExt cx="20000" cy="19997"/>
              </a:xfrm>
            </p:grpSpPr>
            <p:sp>
              <p:nvSpPr>
                <p:cNvPr id="134191" name="Freeform 108"/>
                <p:cNvSpPr>
                  <a:spLocks/>
                </p:cNvSpPr>
                <p:nvPr/>
              </p:nvSpPr>
              <p:spPr bwMode="auto">
                <a:xfrm>
                  <a:off x="4118" y="8235"/>
                  <a:ext cx="11935" cy="11765"/>
                </a:xfrm>
                <a:custGeom>
                  <a:avLst/>
                  <a:gdLst>
                    <a:gd name="T0" fmla="*/ 13 w 20000"/>
                    <a:gd name="T1" fmla="*/ 8 h 20000"/>
                    <a:gd name="T2" fmla="*/ 7 w 20000"/>
                    <a:gd name="T3" fmla="*/ 13 h 20000"/>
                    <a:gd name="T4" fmla="*/ 2 w 20000"/>
                    <a:gd name="T5" fmla="*/ 27 h 20000"/>
                    <a:gd name="T6" fmla="*/ 0 w 20000"/>
                    <a:gd name="T7" fmla="*/ 44 h 20000"/>
                    <a:gd name="T8" fmla="*/ 8 w 20000"/>
                    <a:gd name="T9" fmla="*/ 55 h 20000"/>
                    <a:gd name="T10" fmla="*/ 23 w 20000"/>
                    <a:gd name="T11" fmla="*/ 58 h 20000"/>
                    <a:gd name="T12" fmla="*/ 43 w 20000"/>
                    <a:gd name="T13" fmla="*/ 55 h 20000"/>
                    <a:gd name="T14" fmla="*/ 56 w 20000"/>
                    <a:gd name="T15" fmla="*/ 48 h 20000"/>
                    <a:gd name="T16" fmla="*/ 65 w 20000"/>
                    <a:gd name="T17" fmla="*/ 38 h 20000"/>
                    <a:gd name="T18" fmla="*/ 67 w 20000"/>
                    <a:gd name="T19" fmla="*/ 19 h 20000"/>
                    <a:gd name="T20" fmla="*/ 65 w 20000"/>
                    <a:gd name="T21" fmla="*/ 8 h 20000"/>
                    <a:gd name="T22" fmla="*/ 55 w 20000"/>
                    <a:gd name="T23" fmla="*/ 3 h 20000"/>
                    <a:gd name="T24" fmla="*/ 38 w 20000"/>
                    <a:gd name="T25" fmla="*/ 0 h 20000"/>
                    <a:gd name="T26" fmla="*/ 24 w 20000"/>
                    <a:gd name="T27" fmla="*/ 1 h 20000"/>
                    <a:gd name="T28" fmla="*/ 13 w 20000"/>
                    <a:gd name="T29" fmla="*/ 8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3676" y="2667"/>
                      </a:moveTo>
                      <a:lnTo>
                        <a:pt x="1912" y="4500"/>
                      </a:lnTo>
                      <a:lnTo>
                        <a:pt x="588" y="9333"/>
                      </a:lnTo>
                      <a:lnTo>
                        <a:pt x="0" y="15000"/>
                      </a:lnTo>
                      <a:lnTo>
                        <a:pt x="2206" y="18833"/>
                      </a:lnTo>
                      <a:lnTo>
                        <a:pt x="6765" y="19833"/>
                      </a:lnTo>
                      <a:lnTo>
                        <a:pt x="12500" y="18833"/>
                      </a:lnTo>
                      <a:lnTo>
                        <a:pt x="16324" y="16500"/>
                      </a:lnTo>
                      <a:lnTo>
                        <a:pt x="18971" y="13000"/>
                      </a:lnTo>
                      <a:lnTo>
                        <a:pt x="19853" y="6667"/>
                      </a:lnTo>
                      <a:lnTo>
                        <a:pt x="19118" y="2667"/>
                      </a:lnTo>
                      <a:lnTo>
                        <a:pt x="16029" y="1167"/>
                      </a:lnTo>
                      <a:lnTo>
                        <a:pt x="11176" y="0"/>
                      </a:lnTo>
                      <a:lnTo>
                        <a:pt x="7059" y="333"/>
                      </a:lnTo>
                      <a:lnTo>
                        <a:pt x="3676" y="2667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92" name="Freeform 109"/>
                <p:cNvSpPr>
                  <a:spLocks/>
                </p:cNvSpPr>
                <p:nvPr/>
              </p:nvSpPr>
              <p:spPr bwMode="auto">
                <a:xfrm>
                  <a:off x="4292" y="14995"/>
                  <a:ext cx="5434" cy="4725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w 20000"/>
                    <a:gd name="T11" fmla="*/ 0 h 20000"/>
                    <a:gd name="T12" fmla="*/ 0 w 20000"/>
                    <a:gd name="T13" fmla="*/ 0 h 20000"/>
                    <a:gd name="T14" fmla="*/ 0 w 20000"/>
                    <a:gd name="T15" fmla="*/ 0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0" y="833"/>
                      </a:moveTo>
                      <a:lnTo>
                        <a:pt x="968" y="833"/>
                      </a:lnTo>
                      <a:lnTo>
                        <a:pt x="6129" y="0"/>
                      </a:lnTo>
                      <a:lnTo>
                        <a:pt x="10000" y="3333"/>
                      </a:lnTo>
                      <a:lnTo>
                        <a:pt x="13871" y="5417"/>
                      </a:lnTo>
                      <a:lnTo>
                        <a:pt x="18065" y="12083"/>
                      </a:lnTo>
                      <a:lnTo>
                        <a:pt x="19355" y="15417"/>
                      </a:lnTo>
                      <a:lnTo>
                        <a:pt x="19677" y="19583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93" name="Oval 110"/>
                <p:cNvSpPr>
                  <a:spLocks noChangeArrowheads="1"/>
                </p:cNvSpPr>
                <p:nvPr/>
              </p:nvSpPr>
              <p:spPr bwMode="auto">
                <a:xfrm>
                  <a:off x="5086" y="16773"/>
                  <a:ext cx="1214" cy="679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94" name="Oval 111"/>
                <p:cNvSpPr>
                  <a:spLocks noChangeArrowheads="1"/>
                </p:cNvSpPr>
                <p:nvPr/>
              </p:nvSpPr>
              <p:spPr bwMode="auto">
                <a:xfrm>
                  <a:off x="7095" y="18246"/>
                  <a:ext cx="1240" cy="678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95" name="Freeform 112"/>
                <p:cNvSpPr>
                  <a:spLocks/>
                </p:cNvSpPr>
                <p:nvPr/>
              </p:nvSpPr>
              <p:spPr bwMode="auto">
                <a:xfrm>
                  <a:off x="14018" y="9311"/>
                  <a:ext cx="5982" cy="7859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1 h 20000"/>
                    <a:gd name="T8" fmla="*/ 0 w 20000"/>
                    <a:gd name="T9" fmla="*/ 1 h 20000"/>
                    <a:gd name="T10" fmla="*/ 0 w 20000"/>
                    <a:gd name="T11" fmla="*/ 1 h 20000"/>
                    <a:gd name="T12" fmla="*/ 0 w 20000"/>
                    <a:gd name="T13" fmla="*/ 1 h 20000"/>
                    <a:gd name="T14" fmla="*/ 0 w 20000"/>
                    <a:gd name="T15" fmla="*/ 0 h 20000"/>
                    <a:gd name="T16" fmla="*/ 0 w 20000"/>
                    <a:gd name="T17" fmla="*/ 0 h 20000"/>
                    <a:gd name="T18" fmla="*/ 0 w 20000"/>
                    <a:gd name="T19" fmla="*/ 0 h 20000"/>
                    <a:gd name="T20" fmla="*/ 0 w 20000"/>
                    <a:gd name="T21" fmla="*/ 0 h 20000"/>
                    <a:gd name="T22" fmla="*/ 0 w 20000"/>
                    <a:gd name="T23" fmla="*/ 0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0" y="0"/>
                      </a:moveTo>
                      <a:lnTo>
                        <a:pt x="294" y="7250"/>
                      </a:lnTo>
                      <a:lnTo>
                        <a:pt x="2059" y="12500"/>
                      </a:lnTo>
                      <a:lnTo>
                        <a:pt x="7059" y="18250"/>
                      </a:lnTo>
                      <a:lnTo>
                        <a:pt x="14412" y="19750"/>
                      </a:lnTo>
                      <a:lnTo>
                        <a:pt x="19706" y="18750"/>
                      </a:lnTo>
                      <a:lnTo>
                        <a:pt x="18824" y="16250"/>
                      </a:lnTo>
                      <a:lnTo>
                        <a:pt x="13824" y="12250"/>
                      </a:lnTo>
                      <a:lnTo>
                        <a:pt x="9118" y="5000"/>
                      </a:lnTo>
                      <a:lnTo>
                        <a:pt x="10882" y="8500"/>
                      </a:lnTo>
                      <a:lnTo>
                        <a:pt x="5588" y="15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96" name="Freeform 113"/>
                <p:cNvSpPr>
                  <a:spLocks/>
                </p:cNvSpPr>
                <p:nvPr/>
              </p:nvSpPr>
              <p:spPr bwMode="auto">
                <a:xfrm>
                  <a:off x="0" y="4891"/>
                  <a:ext cx="8236" cy="4912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w 20000"/>
                    <a:gd name="T11" fmla="*/ 0 h 20000"/>
                    <a:gd name="T12" fmla="*/ 0 w 20000"/>
                    <a:gd name="T13" fmla="*/ 0 h 20000"/>
                    <a:gd name="T14" fmla="*/ 0 w 20000"/>
                    <a:gd name="T15" fmla="*/ 0 h 20000"/>
                    <a:gd name="T16" fmla="*/ 1 w 20000"/>
                    <a:gd name="T17" fmla="*/ 0 h 20000"/>
                    <a:gd name="T18" fmla="*/ 1 w 20000"/>
                    <a:gd name="T19" fmla="*/ 0 h 20000"/>
                    <a:gd name="T20" fmla="*/ 1 w 20000"/>
                    <a:gd name="T21" fmla="*/ 0 h 20000"/>
                    <a:gd name="T22" fmla="*/ 1 w 20000"/>
                    <a:gd name="T23" fmla="*/ 0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17660" y="18000"/>
                      </a:moveTo>
                      <a:lnTo>
                        <a:pt x="13830" y="19600"/>
                      </a:lnTo>
                      <a:lnTo>
                        <a:pt x="9574" y="17600"/>
                      </a:lnTo>
                      <a:lnTo>
                        <a:pt x="4894" y="15600"/>
                      </a:lnTo>
                      <a:lnTo>
                        <a:pt x="1277" y="8000"/>
                      </a:lnTo>
                      <a:lnTo>
                        <a:pt x="0" y="0"/>
                      </a:lnTo>
                      <a:lnTo>
                        <a:pt x="5319" y="2800"/>
                      </a:lnTo>
                      <a:lnTo>
                        <a:pt x="9574" y="7600"/>
                      </a:lnTo>
                      <a:lnTo>
                        <a:pt x="16383" y="11600"/>
                      </a:lnTo>
                      <a:lnTo>
                        <a:pt x="12979" y="8400"/>
                      </a:lnTo>
                      <a:lnTo>
                        <a:pt x="19787" y="13200"/>
                      </a:lnTo>
                      <a:lnTo>
                        <a:pt x="17660" y="180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97" name="Freeform 114"/>
                <p:cNvSpPr>
                  <a:spLocks/>
                </p:cNvSpPr>
                <p:nvPr/>
              </p:nvSpPr>
              <p:spPr bwMode="auto">
                <a:xfrm>
                  <a:off x="7271" y="3"/>
                  <a:ext cx="4391" cy="8818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1 h 20000"/>
                    <a:gd name="T10" fmla="*/ 0 w 20000"/>
                    <a:gd name="T11" fmla="*/ 1 h 20000"/>
                    <a:gd name="T12" fmla="*/ 0 w 20000"/>
                    <a:gd name="T13" fmla="*/ 1 h 20000"/>
                    <a:gd name="T14" fmla="*/ 0 w 20000"/>
                    <a:gd name="T15" fmla="*/ 2 h 20000"/>
                    <a:gd name="T16" fmla="*/ 0 w 20000"/>
                    <a:gd name="T17" fmla="*/ 2 h 20000"/>
                    <a:gd name="T18" fmla="*/ 0 w 20000"/>
                    <a:gd name="T19" fmla="*/ 2 h 20000"/>
                    <a:gd name="T20" fmla="*/ 0 w 20000"/>
                    <a:gd name="T21" fmla="*/ 2 h 20000"/>
                    <a:gd name="T22" fmla="*/ 0 w 20000"/>
                    <a:gd name="T23" fmla="*/ 1 h 20000"/>
                    <a:gd name="T24" fmla="*/ 0 w 20000"/>
                    <a:gd name="T25" fmla="*/ 1 h 20000"/>
                    <a:gd name="T26" fmla="*/ 0 w 20000"/>
                    <a:gd name="T27" fmla="*/ 0 h 20000"/>
                    <a:gd name="T28" fmla="*/ 0 w 20000"/>
                    <a:gd name="T29" fmla="*/ 0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15200" y="3333"/>
                      </a:moveTo>
                      <a:lnTo>
                        <a:pt x="19600" y="0"/>
                      </a:lnTo>
                      <a:lnTo>
                        <a:pt x="12400" y="1111"/>
                      </a:lnTo>
                      <a:lnTo>
                        <a:pt x="8400" y="2889"/>
                      </a:lnTo>
                      <a:lnTo>
                        <a:pt x="2800" y="6000"/>
                      </a:lnTo>
                      <a:lnTo>
                        <a:pt x="800" y="9556"/>
                      </a:lnTo>
                      <a:lnTo>
                        <a:pt x="0" y="12000"/>
                      </a:lnTo>
                      <a:lnTo>
                        <a:pt x="1600" y="16222"/>
                      </a:lnTo>
                      <a:lnTo>
                        <a:pt x="5200" y="19778"/>
                      </a:lnTo>
                      <a:lnTo>
                        <a:pt x="8400" y="19111"/>
                      </a:lnTo>
                      <a:lnTo>
                        <a:pt x="7600" y="15333"/>
                      </a:lnTo>
                      <a:lnTo>
                        <a:pt x="6400" y="12000"/>
                      </a:lnTo>
                      <a:lnTo>
                        <a:pt x="8800" y="8222"/>
                      </a:lnTo>
                      <a:lnTo>
                        <a:pt x="11600" y="5333"/>
                      </a:lnTo>
                      <a:lnTo>
                        <a:pt x="15200" y="333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98" name="Freeform 115"/>
                <p:cNvSpPr>
                  <a:spLocks/>
                </p:cNvSpPr>
                <p:nvPr/>
              </p:nvSpPr>
              <p:spPr bwMode="auto">
                <a:xfrm>
                  <a:off x="14192" y="1476"/>
                  <a:ext cx="4394" cy="8234"/>
                </a:xfrm>
                <a:custGeom>
                  <a:avLst/>
                  <a:gdLst>
                    <a:gd name="T0" fmla="*/ 0 w 20000"/>
                    <a:gd name="T1" fmla="*/ 1 h 20000"/>
                    <a:gd name="T2" fmla="*/ 0 w 20000"/>
                    <a:gd name="T3" fmla="*/ 1 h 20000"/>
                    <a:gd name="T4" fmla="*/ 0 w 20000"/>
                    <a:gd name="T5" fmla="*/ 1 h 20000"/>
                    <a:gd name="T6" fmla="*/ 0 w 20000"/>
                    <a:gd name="T7" fmla="*/ 1 h 20000"/>
                    <a:gd name="T8" fmla="*/ 0 w 20000"/>
                    <a:gd name="T9" fmla="*/ 1 h 20000"/>
                    <a:gd name="T10" fmla="*/ 0 w 20000"/>
                    <a:gd name="T11" fmla="*/ 1 h 20000"/>
                    <a:gd name="T12" fmla="*/ 0 w 20000"/>
                    <a:gd name="T13" fmla="*/ 0 h 20000"/>
                    <a:gd name="T14" fmla="*/ 0 w 20000"/>
                    <a:gd name="T15" fmla="*/ 0 h 20000"/>
                    <a:gd name="T16" fmla="*/ 0 w 20000"/>
                    <a:gd name="T17" fmla="*/ 0 h 20000"/>
                    <a:gd name="T18" fmla="*/ 0 w 20000"/>
                    <a:gd name="T19" fmla="*/ 0 h 20000"/>
                    <a:gd name="T20" fmla="*/ 0 w 20000"/>
                    <a:gd name="T21" fmla="*/ 0 h 20000"/>
                    <a:gd name="T22" fmla="*/ 0 w 20000"/>
                    <a:gd name="T23" fmla="*/ 0 h 20000"/>
                    <a:gd name="T24" fmla="*/ 0 w 20000"/>
                    <a:gd name="T25" fmla="*/ 0 h 20000"/>
                    <a:gd name="T26" fmla="*/ 0 w 20000"/>
                    <a:gd name="T27" fmla="*/ 1 h 20000"/>
                    <a:gd name="T28" fmla="*/ 0 w 20000"/>
                    <a:gd name="T29" fmla="*/ 1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6400" y="16429"/>
                      </a:moveTo>
                      <a:lnTo>
                        <a:pt x="0" y="18571"/>
                      </a:lnTo>
                      <a:lnTo>
                        <a:pt x="6000" y="19762"/>
                      </a:lnTo>
                      <a:lnTo>
                        <a:pt x="9600" y="18333"/>
                      </a:lnTo>
                      <a:lnTo>
                        <a:pt x="14800" y="15000"/>
                      </a:lnTo>
                      <a:lnTo>
                        <a:pt x="18400" y="11429"/>
                      </a:lnTo>
                      <a:lnTo>
                        <a:pt x="19600" y="6905"/>
                      </a:lnTo>
                      <a:lnTo>
                        <a:pt x="19600" y="3810"/>
                      </a:lnTo>
                      <a:lnTo>
                        <a:pt x="16000" y="1429"/>
                      </a:lnTo>
                      <a:lnTo>
                        <a:pt x="11600" y="0"/>
                      </a:lnTo>
                      <a:lnTo>
                        <a:pt x="13600" y="3571"/>
                      </a:lnTo>
                      <a:lnTo>
                        <a:pt x="12400" y="5714"/>
                      </a:lnTo>
                      <a:lnTo>
                        <a:pt x="12400" y="9524"/>
                      </a:lnTo>
                      <a:lnTo>
                        <a:pt x="9600" y="13810"/>
                      </a:lnTo>
                      <a:lnTo>
                        <a:pt x="6400" y="16429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99" name="Freeform 116"/>
                <p:cNvSpPr>
                  <a:spLocks/>
                </p:cNvSpPr>
                <p:nvPr/>
              </p:nvSpPr>
              <p:spPr bwMode="auto">
                <a:xfrm>
                  <a:off x="7098" y="11464"/>
                  <a:ext cx="2008" cy="701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0" y="14286"/>
                      </a:moveTo>
                      <a:lnTo>
                        <a:pt x="6087" y="0"/>
                      </a:lnTo>
                      <a:lnTo>
                        <a:pt x="13043" y="0"/>
                      </a:lnTo>
                      <a:lnTo>
                        <a:pt x="19130" y="17143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200" name="Freeform 117"/>
                <p:cNvSpPr>
                  <a:spLocks/>
                </p:cNvSpPr>
                <p:nvPr/>
              </p:nvSpPr>
              <p:spPr bwMode="auto">
                <a:xfrm>
                  <a:off x="10619" y="12657"/>
                  <a:ext cx="2359" cy="1262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19259" y="18462"/>
                      </a:moveTo>
                      <a:lnTo>
                        <a:pt x="11852" y="0"/>
                      </a:lnTo>
                      <a:lnTo>
                        <a:pt x="8148" y="0"/>
                      </a:lnTo>
                      <a:lnTo>
                        <a:pt x="0" y="1384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134186" name="Freeform 118"/>
              <p:cNvSpPr>
                <a:spLocks/>
              </p:cNvSpPr>
              <p:nvPr/>
            </p:nvSpPr>
            <p:spPr bwMode="auto">
              <a:xfrm>
                <a:off x="16610" y="6005"/>
                <a:ext cx="3390" cy="10404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2 h 20000"/>
                  <a:gd name="T4" fmla="*/ 0 w 20000"/>
                  <a:gd name="T5" fmla="*/ 3 h 20000"/>
                  <a:gd name="T6" fmla="*/ 0 w 20000"/>
                  <a:gd name="T7" fmla="*/ 3 h 20000"/>
                  <a:gd name="T8" fmla="*/ 0 w 20000"/>
                  <a:gd name="T9" fmla="*/ 4 h 20000"/>
                  <a:gd name="T10" fmla="*/ 0 w 20000"/>
                  <a:gd name="T11" fmla="*/ 5 h 20000"/>
                  <a:gd name="T12" fmla="*/ 0 w 20000"/>
                  <a:gd name="T13" fmla="*/ 7 h 20000"/>
                  <a:gd name="T14" fmla="*/ 0 w 20000"/>
                  <a:gd name="T15" fmla="*/ 8 h 20000"/>
                  <a:gd name="T16" fmla="*/ 0 w 20000"/>
                  <a:gd name="T17" fmla="*/ 10 h 20000"/>
                  <a:gd name="T18" fmla="*/ 0 w 20000"/>
                  <a:gd name="T19" fmla="*/ 10 h 20000"/>
                  <a:gd name="T20" fmla="*/ 0 w 20000"/>
                  <a:gd name="T21" fmla="*/ 11 h 20000"/>
                  <a:gd name="T22" fmla="*/ 0 w 20000"/>
                  <a:gd name="T23" fmla="*/ 12 h 20000"/>
                  <a:gd name="T24" fmla="*/ 0 w 20000"/>
                  <a:gd name="T25" fmla="*/ 15 h 20000"/>
                  <a:gd name="T26" fmla="*/ 0 w 20000"/>
                  <a:gd name="T27" fmla="*/ 15 h 20000"/>
                  <a:gd name="T28" fmla="*/ 0 w 20000"/>
                  <a:gd name="T29" fmla="*/ 13 h 20000"/>
                  <a:gd name="T30" fmla="*/ 0 w 20000"/>
                  <a:gd name="T31" fmla="*/ 12 h 20000"/>
                  <a:gd name="T32" fmla="*/ 0 w 20000"/>
                  <a:gd name="T33" fmla="*/ 11 h 20000"/>
                  <a:gd name="T34" fmla="*/ 0 w 20000"/>
                  <a:gd name="T35" fmla="*/ 13 h 20000"/>
                  <a:gd name="T36" fmla="*/ 0 w 20000"/>
                  <a:gd name="T37" fmla="*/ 14 h 20000"/>
                  <a:gd name="T38" fmla="*/ 0 w 20000"/>
                  <a:gd name="T39" fmla="*/ 15 h 20000"/>
                  <a:gd name="T40" fmla="*/ 0 w 20000"/>
                  <a:gd name="T41" fmla="*/ 15 h 20000"/>
                  <a:gd name="T42" fmla="*/ 0 w 20000"/>
                  <a:gd name="T43" fmla="*/ 12 h 20000"/>
                  <a:gd name="T44" fmla="*/ 0 w 20000"/>
                  <a:gd name="T45" fmla="*/ 11 h 20000"/>
                  <a:gd name="T46" fmla="*/ 0 w 20000"/>
                  <a:gd name="T47" fmla="*/ 13 h 20000"/>
                  <a:gd name="T48" fmla="*/ 0 w 20000"/>
                  <a:gd name="T49" fmla="*/ 15 h 20000"/>
                  <a:gd name="T50" fmla="*/ 0 w 20000"/>
                  <a:gd name="T51" fmla="*/ 15 h 20000"/>
                  <a:gd name="T52" fmla="*/ 0 w 20000"/>
                  <a:gd name="T53" fmla="*/ 15 h 20000"/>
                  <a:gd name="T54" fmla="*/ 0 w 20000"/>
                  <a:gd name="T55" fmla="*/ 13 h 20000"/>
                  <a:gd name="T56" fmla="*/ 0 w 20000"/>
                  <a:gd name="T57" fmla="*/ 12 h 20000"/>
                  <a:gd name="T58" fmla="*/ 0 w 20000"/>
                  <a:gd name="T59" fmla="*/ 10 h 20000"/>
                  <a:gd name="T60" fmla="*/ 0 w 20000"/>
                  <a:gd name="T61" fmla="*/ 9 h 20000"/>
                  <a:gd name="T62" fmla="*/ 0 w 20000"/>
                  <a:gd name="T63" fmla="*/ 9 h 20000"/>
                  <a:gd name="T64" fmla="*/ 0 w 20000"/>
                  <a:gd name="T65" fmla="*/ 8 h 20000"/>
                  <a:gd name="T66" fmla="*/ 0 w 20000"/>
                  <a:gd name="T67" fmla="*/ 7 h 20000"/>
                  <a:gd name="T68" fmla="*/ 0 w 20000"/>
                  <a:gd name="T69" fmla="*/ 6 h 20000"/>
                  <a:gd name="T70" fmla="*/ 0 w 20000"/>
                  <a:gd name="T71" fmla="*/ 4 h 20000"/>
                  <a:gd name="T72" fmla="*/ 0 w 20000"/>
                  <a:gd name="T73" fmla="*/ 3 h 20000"/>
                  <a:gd name="T74" fmla="*/ 0 w 20000"/>
                  <a:gd name="T75" fmla="*/ 2 h 20000"/>
                  <a:gd name="T76" fmla="*/ 0 w 20000"/>
                  <a:gd name="T77" fmla="*/ 0 h 2000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000"/>
                  <a:gd name="T118" fmla="*/ 0 h 20000"/>
                  <a:gd name="T119" fmla="*/ 20000 w 20000"/>
                  <a:gd name="T120" fmla="*/ 20000 h 2000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000" h="20000">
                    <a:moveTo>
                      <a:pt x="0" y="0"/>
                    </a:moveTo>
                    <a:lnTo>
                      <a:pt x="2500" y="1767"/>
                    </a:lnTo>
                    <a:lnTo>
                      <a:pt x="3750" y="3721"/>
                    </a:lnTo>
                    <a:lnTo>
                      <a:pt x="5357" y="4558"/>
                    </a:lnTo>
                    <a:lnTo>
                      <a:pt x="6250" y="5488"/>
                    </a:lnTo>
                    <a:lnTo>
                      <a:pt x="8214" y="7163"/>
                    </a:lnTo>
                    <a:lnTo>
                      <a:pt x="9821" y="9209"/>
                    </a:lnTo>
                    <a:lnTo>
                      <a:pt x="11786" y="10698"/>
                    </a:lnTo>
                    <a:lnTo>
                      <a:pt x="14107" y="12837"/>
                    </a:lnTo>
                    <a:lnTo>
                      <a:pt x="15357" y="14047"/>
                    </a:lnTo>
                    <a:lnTo>
                      <a:pt x="18036" y="14977"/>
                    </a:lnTo>
                    <a:lnTo>
                      <a:pt x="19286" y="16744"/>
                    </a:lnTo>
                    <a:lnTo>
                      <a:pt x="19821" y="19442"/>
                    </a:lnTo>
                    <a:lnTo>
                      <a:pt x="18036" y="19256"/>
                    </a:lnTo>
                    <a:lnTo>
                      <a:pt x="18036" y="17767"/>
                    </a:lnTo>
                    <a:lnTo>
                      <a:pt x="16786" y="15814"/>
                    </a:lnTo>
                    <a:lnTo>
                      <a:pt x="15714" y="14977"/>
                    </a:lnTo>
                    <a:lnTo>
                      <a:pt x="16964" y="17116"/>
                    </a:lnTo>
                    <a:lnTo>
                      <a:pt x="17143" y="18419"/>
                    </a:lnTo>
                    <a:lnTo>
                      <a:pt x="17679" y="19721"/>
                    </a:lnTo>
                    <a:lnTo>
                      <a:pt x="16250" y="19163"/>
                    </a:lnTo>
                    <a:lnTo>
                      <a:pt x="15536" y="15907"/>
                    </a:lnTo>
                    <a:lnTo>
                      <a:pt x="14464" y="15442"/>
                    </a:lnTo>
                    <a:lnTo>
                      <a:pt x="15179" y="17767"/>
                    </a:lnTo>
                    <a:lnTo>
                      <a:pt x="15536" y="19163"/>
                    </a:lnTo>
                    <a:lnTo>
                      <a:pt x="15000" y="19907"/>
                    </a:lnTo>
                    <a:lnTo>
                      <a:pt x="14286" y="19163"/>
                    </a:lnTo>
                    <a:lnTo>
                      <a:pt x="13571" y="17488"/>
                    </a:lnTo>
                    <a:lnTo>
                      <a:pt x="13571" y="15721"/>
                    </a:lnTo>
                    <a:lnTo>
                      <a:pt x="13036" y="14047"/>
                    </a:lnTo>
                    <a:lnTo>
                      <a:pt x="12321" y="12372"/>
                    </a:lnTo>
                    <a:lnTo>
                      <a:pt x="11071" y="11349"/>
                    </a:lnTo>
                    <a:lnTo>
                      <a:pt x="9107" y="10698"/>
                    </a:lnTo>
                    <a:lnTo>
                      <a:pt x="8214" y="9302"/>
                    </a:lnTo>
                    <a:lnTo>
                      <a:pt x="7321" y="7535"/>
                    </a:lnTo>
                    <a:lnTo>
                      <a:pt x="5000" y="5674"/>
                    </a:lnTo>
                    <a:lnTo>
                      <a:pt x="3571" y="4279"/>
                    </a:lnTo>
                    <a:lnTo>
                      <a:pt x="1429" y="17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4187" name="Freeform 119"/>
              <p:cNvSpPr>
                <a:spLocks/>
              </p:cNvSpPr>
              <p:nvPr/>
            </p:nvSpPr>
            <p:spPr bwMode="auto">
              <a:xfrm>
                <a:off x="8741" y="4989"/>
                <a:ext cx="6507" cy="5762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w 20000"/>
                  <a:gd name="T11" fmla="*/ 0 h 20000"/>
                  <a:gd name="T12" fmla="*/ 0 w 20000"/>
                  <a:gd name="T13" fmla="*/ 0 h 20000"/>
                  <a:gd name="T14" fmla="*/ 0 w 20000"/>
                  <a:gd name="T15" fmla="*/ 0 h 20000"/>
                  <a:gd name="T16" fmla="*/ 0 w 20000"/>
                  <a:gd name="T17" fmla="*/ 0 h 20000"/>
                  <a:gd name="T18" fmla="*/ 0 w 20000"/>
                  <a:gd name="T19" fmla="*/ 0 h 20000"/>
                  <a:gd name="T20" fmla="*/ 0 w 20000"/>
                  <a:gd name="T21" fmla="*/ 0 h 20000"/>
                  <a:gd name="T22" fmla="*/ 0 w 20000"/>
                  <a:gd name="T23" fmla="*/ 0 h 20000"/>
                  <a:gd name="T24" fmla="*/ 0 w 20000"/>
                  <a:gd name="T25" fmla="*/ 0 h 20000"/>
                  <a:gd name="T26" fmla="*/ 0 w 20000"/>
                  <a:gd name="T27" fmla="*/ 0 h 20000"/>
                  <a:gd name="T28" fmla="*/ 0 w 20000"/>
                  <a:gd name="T29" fmla="*/ 0 h 20000"/>
                  <a:gd name="T30" fmla="*/ 0 w 20000"/>
                  <a:gd name="T31" fmla="*/ 0 h 20000"/>
                  <a:gd name="T32" fmla="*/ 0 w 20000"/>
                  <a:gd name="T33" fmla="*/ 0 h 20000"/>
                  <a:gd name="T34" fmla="*/ 0 w 20000"/>
                  <a:gd name="T35" fmla="*/ 0 h 20000"/>
                  <a:gd name="T36" fmla="*/ 0 w 20000"/>
                  <a:gd name="T37" fmla="*/ 0 h 20000"/>
                  <a:gd name="T38" fmla="*/ 0 w 20000"/>
                  <a:gd name="T39" fmla="*/ 0 h 20000"/>
                  <a:gd name="T40" fmla="*/ 0 w 20000"/>
                  <a:gd name="T41" fmla="*/ 0 h 20000"/>
                  <a:gd name="T42" fmla="*/ 0 w 20000"/>
                  <a:gd name="T43" fmla="*/ 0 h 20000"/>
                  <a:gd name="T44" fmla="*/ 0 w 20000"/>
                  <a:gd name="T45" fmla="*/ 0 h 20000"/>
                  <a:gd name="T46" fmla="*/ 0 w 20000"/>
                  <a:gd name="T47" fmla="*/ 0 h 20000"/>
                  <a:gd name="T48" fmla="*/ 0 w 20000"/>
                  <a:gd name="T49" fmla="*/ 0 h 200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000"/>
                  <a:gd name="T76" fmla="*/ 0 h 20000"/>
                  <a:gd name="T77" fmla="*/ 20000 w 20000"/>
                  <a:gd name="T78" fmla="*/ 20000 h 200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000" h="20000">
                    <a:moveTo>
                      <a:pt x="3535" y="0"/>
                    </a:moveTo>
                    <a:lnTo>
                      <a:pt x="2233" y="2857"/>
                    </a:lnTo>
                    <a:lnTo>
                      <a:pt x="651" y="5546"/>
                    </a:lnTo>
                    <a:lnTo>
                      <a:pt x="0" y="9916"/>
                    </a:lnTo>
                    <a:lnTo>
                      <a:pt x="1488" y="12605"/>
                    </a:lnTo>
                    <a:lnTo>
                      <a:pt x="3535" y="12269"/>
                    </a:lnTo>
                    <a:lnTo>
                      <a:pt x="4279" y="11092"/>
                    </a:lnTo>
                    <a:lnTo>
                      <a:pt x="5674" y="8571"/>
                    </a:lnTo>
                    <a:lnTo>
                      <a:pt x="6140" y="8571"/>
                    </a:lnTo>
                    <a:lnTo>
                      <a:pt x="7349" y="8908"/>
                    </a:lnTo>
                    <a:lnTo>
                      <a:pt x="7907" y="12773"/>
                    </a:lnTo>
                    <a:lnTo>
                      <a:pt x="8930" y="15966"/>
                    </a:lnTo>
                    <a:lnTo>
                      <a:pt x="9209" y="15966"/>
                    </a:lnTo>
                    <a:lnTo>
                      <a:pt x="13023" y="19832"/>
                    </a:lnTo>
                    <a:lnTo>
                      <a:pt x="16558" y="19160"/>
                    </a:lnTo>
                    <a:lnTo>
                      <a:pt x="16837" y="19160"/>
                    </a:lnTo>
                    <a:lnTo>
                      <a:pt x="18605" y="17143"/>
                    </a:lnTo>
                    <a:lnTo>
                      <a:pt x="19907" y="11429"/>
                    </a:lnTo>
                    <a:lnTo>
                      <a:pt x="19070" y="6050"/>
                    </a:lnTo>
                    <a:lnTo>
                      <a:pt x="17581" y="3361"/>
                    </a:lnTo>
                    <a:lnTo>
                      <a:pt x="17581" y="3193"/>
                    </a:lnTo>
                    <a:lnTo>
                      <a:pt x="13488" y="2185"/>
                    </a:lnTo>
                    <a:lnTo>
                      <a:pt x="11628" y="1008"/>
                    </a:lnTo>
                    <a:lnTo>
                      <a:pt x="7535" y="840"/>
                    </a:lnTo>
                    <a:lnTo>
                      <a:pt x="35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4188" name="Freeform 120"/>
              <p:cNvSpPr>
                <a:spLocks/>
              </p:cNvSpPr>
              <p:nvPr/>
            </p:nvSpPr>
            <p:spPr bwMode="auto">
              <a:xfrm>
                <a:off x="6507" y="9781"/>
                <a:ext cx="2808" cy="4399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w 20000"/>
                  <a:gd name="T11" fmla="*/ 0 h 20000"/>
                  <a:gd name="T12" fmla="*/ 0 w 20000"/>
                  <a:gd name="T13" fmla="*/ 0 h 20000"/>
                  <a:gd name="T14" fmla="*/ 0 w 20000"/>
                  <a:gd name="T15" fmla="*/ 0 h 20000"/>
                  <a:gd name="T16" fmla="*/ 0 w 20000"/>
                  <a:gd name="T17" fmla="*/ 0 h 20000"/>
                  <a:gd name="T18" fmla="*/ 0 w 20000"/>
                  <a:gd name="T19" fmla="*/ 0 h 20000"/>
                  <a:gd name="T20" fmla="*/ 0 w 20000"/>
                  <a:gd name="T21" fmla="*/ 0 h 20000"/>
                  <a:gd name="T22" fmla="*/ 0 w 20000"/>
                  <a:gd name="T23" fmla="*/ 0 h 20000"/>
                  <a:gd name="T24" fmla="*/ 0 w 20000"/>
                  <a:gd name="T25" fmla="*/ 0 h 20000"/>
                  <a:gd name="T26" fmla="*/ 0 w 20000"/>
                  <a:gd name="T27" fmla="*/ 0 h 20000"/>
                  <a:gd name="T28" fmla="*/ 0 w 20000"/>
                  <a:gd name="T29" fmla="*/ 0 h 20000"/>
                  <a:gd name="T30" fmla="*/ 0 w 20000"/>
                  <a:gd name="T31" fmla="*/ 0 h 20000"/>
                  <a:gd name="T32" fmla="*/ 0 w 20000"/>
                  <a:gd name="T33" fmla="*/ 0 h 20000"/>
                  <a:gd name="T34" fmla="*/ 0 w 20000"/>
                  <a:gd name="T35" fmla="*/ 0 h 20000"/>
                  <a:gd name="T36" fmla="*/ 0 w 20000"/>
                  <a:gd name="T37" fmla="*/ 0 h 20000"/>
                  <a:gd name="T38" fmla="*/ 0 w 20000"/>
                  <a:gd name="T39" fmla="*/ 0 h 20000"/>
                  <a:gd name="T40" fmla="*/ 0 w 20000"/>
                  <a:gd name="T41" fmla="*/ 0 h 20000"/>
                  <a:gd name="T42" fmla="*/ 0 w 20000"/>
                  <a:gd name="T43" fmla="*/ 0 h 20000"/>
                  <a:gd name="T44" fmla="*/ 0 w 20000"/>
                  <a:gd name="T45" fmla="*/ 0 h 20000"/>
                  <a:gd name="T46" fmla="*/ 0 w 20000"/>
                  <a:gd name="T47" fmla="*/ 0 h 20000"/>
                  <a:gd name="T48" fmla="*/ 0 w 20000"/>
                  <a:gd name="T49" fmla="*/ 0 h 20000"/>
                  <a:gd name="T50" fmla="*/ 0 w 20000"/>
                  <a:gd name="T51" fmla="*/ 0 h 20000"/>
                  <a:gd name="T52" fmla="*/ 0 w 20000"/>
                  <a:gd name="T53" fmla="*/ 0 h 2000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0000"/>
                  <a:gd name="T82" fmla="*/ 0 h 20000"/>
                  <a:gd name="T83" fmla="*/ 20000 w 20000"/>
                  <a:gd name="T84" fmla="*/ 20000 h 2000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0000" h="20000">
                    <a:moveTo>
                      <a:pt x="9462" y="1099"/>
                    </a:moveTo>
                    <a:lnTo>
                      <a:pt x="3656" y="2857"/>
                    </a:lnTo>
                    <a:lnTo>
                      <a:pt x="1505" y="5495"/>
                    </a:lnTo>
                    <a:lnTo>
                      <a:pt x="0" y="10330"/>
                    </a:lnTo>
                    <a:lnTo>
                      <a:pt x="1935" y="13407"/>
                    </a:lnTo>
                    <a:lnTo>
                      <a:pt x="2581" y="13407"/>
                    </a:lnTo>
                    <a:lnTo>
                      <a:pt x="6667" y="11209"/>
                    </a:lnTo>
                    <a:lnTo>
                      <a:pt x="9032" y="9231"/>
                    </a:lnTo>
                    <a:lnTo>
                      <a:pt x="10968" y="10330"/>
                    </a:lnTo>
                    <a:lnTo>
                      <a:pt x="11828" y="14066"/>
                    </a:lnTo>
                    <a:lnTo>
                      <a:pt x="11828" y="17582"/>
                    </a:lnTo>
                    <a:lnTo>
                      <a:pt x="15699" y="19780"/>
                    </a:lnTo>
                    <a:lnTo>
                      <a:pt x="16774" y="19780"/>
                    </a:lnTo>
                    <a:lnTo>
                      <a:pt x="16774" y="19560"/>
                    </a:lnTo>
                    <a:lnTo>
                      <a:pt x="16989" y="18901"/>
                    </a:lnTo>
                    <a:lnTo>
                      <a:pt x="19140" y="15604"/>
                    </a:lnTo>
                    <a:lnTo>
                      <a:pt x="19570" y="14725"/>
                    </a:lnTo>
                    <a:lnTo>
                      <a:pt x="19570" y="12088"/>
                    </a:lnTo>
                    <a:lnTo>
                      <a:pt x="19785" y="10330"/>
                    </a:lnTo>
                    <a:lnTo>
                      <a:pt x="19785" y="5934"/>
                    </a:lnTo>
                    <a:lnTo>
                      <a:pt x="19140" y="3297"/>
                    </a:lnTo>
                    <a:lnTo>
                      <a:pt x="19140" y="2857"/>
                    </a:lnTo>
                    <a:lnTo>
                      <a:pt x="18710" y="1538"/>
                    </a:lnTo>
                    <a:lnTo>
                      <a:pt x="13333" y="0"/>
                    </a:lnTo>
                    <a:lnTo>
                      <a:pt x="11828" y="2418"/>
                    </a:lnTo>
                    <a:lnTo>
                      <a:pt x="9462" y="1099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4189" name="Freeform 121"/>
              <p:cNvSpPr>
                <a:spLocks/>
              </p:cNvSpPr>
              <p:nvPr/>
            </p:nvSpPr>
            <p:spPr bwMode="auto">
              <a:xfrm>
                <a:off x="12312" y="11860"/>
                <a:ext cx="2183" cy="3487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w 20000"/>
                  <a:gd name="T11" fmla="*/ 0 h 20000"/>
                  <a:gd name="T12" fmla="*/ 0 w 20000"/>
                  <a:gd name="T13" fmla="*/ 0 h 20000"/>
                  <a:gd name="T14" fmla="*/ 0 w 20000"/>
                  <a:gd name="T15" fmla="*/ 0 h 20000"/>
                  <a:gd name="T16" fmla="*/ 0 w 20000"/>
                  <a:gd name="T17" fmla="*/ 0 h 20000"/>
                  <a:gd name="T18" fmla="*/ 0 w 20000"/>
                  <a:gd name="T19" fmla="*/ 0 h 20000"/>
                  <a:gd name="T20" fmla="*/ 0 w 20000"/>
                  <a:gd name="T21" fmla="*/ 0 h 20000"/>
                  <a:gd name="T22" fmla="*/ 0 w 20000"/>
                  <a:gd name="T23" fmla="*/ 0 h 20000"/>
                  <a:gd name="T24" fmla="*/ 0 w 20000"/>
                  <a:gd name="T25" fmla="*/ 0 h 20000"/>
                  <a:gd name="T26" fmla="*/ 0 w 20000"/>
                  <a:gd name="T27" fmla="*/ 0 h 20000"/>
                  <a:gd name="T28" fmla="*/ 0 w 20000"/>
                  <a:gd name="T29" fmla="*/ 0 h 20000"/>
                  <a:gd name="T30" fmla="*/ 0 w 20000"/>
                  <a:gd name="T31" fmla="*/ 0 h 20000"/>
                  <a:gd name="T32" fmla="*/ 0 w 20000"/>
                  <a:gd name="T33" fmla="*/ 0 h 20000"/>
                  <a:gd name="T34" fmla="*/ 0 w 20000"/>
                  <a:gd name="T35" fmla="*/ 0 h 20000"/>
                  <a:gd name="T36" fmla="*/ 0 w 20000"/>
                  <a:gd name="T37" fmla="*/ 0 h 20000"/>
                  <a:gd name="T38" fmla="*/ 0 w 20000"/>
                  <a:gd name="T39" fmla="*/ 0 h 20000"/>
                  <a:gd name="T40" fmla="*/ 0 w 20000"/>
                  <a:gd name="T41" fmla="*/ 0 h 200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0000"/>
                  <a:gd name="T64" fmla="*/ 0 h 20000"/>
                  <a:gd name="T65" fmla="*/ 20000 w 20000"/>
                  <a:gd name="T66" fmla="*/ 20000 h 2000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0000" h="20000">
                    <a:moveTo>
                      <a:pt x="4167" y="10000"/>
                    </a:moveTo>
                    <a:lnTo>
                      <a:pt x="556" y="11111"/>
                    </a:lnTo>
                    <a:lnTo>
                      <a:pt x="3056" y="15278"/>
                    </a:lnTo>
                    <a:lnTo>
                      <a:pt x="3611" y="15278"/>
                    </a:lnTo>
                    <a:lnTo>
                      <a:pt x="7222" y="14167"/>
                    </a:lnTo>
                    <a:lnTo>
                      <a:pt x="7778" y="14167"/>
                    </a:lnTo>
                    <a:lnTo>
                      <a:pt x="9444" y="19722"/>
                    </a:lnTo>
                    <a:lnTo>
                      <a:pt x="9722" y="19722"/>
                    </a:lnTo>
                    <a:lnTo>
                      <a:pt x="13611" y="18333"/>
                    </a:lnTo>
                    <a:lnTo>
                      <a:pt x="13611" y="17500"/>
                    </a:lnTo>
                    <a:lnTo>
                      <a:pt x="14167" y="16944"/>
                    </a:lnTo>
                    <a:lnTo>
                      <a:pt x="14722" y="14167"/>
                    </a:lnTo>
                    <a:lnTo>
                      <a:pt x="14722" y="13333"/>
                    </a:lnTo>
                    <a:lnTo>
                      <a:pt x="19722" y="10000"/>
                    </a:lnTo>
                    <a:lnTo>
                      <a:pt x="18056" y="4167"/>
                    </a:lnTo>
                    <a:lnTo>
                      <a:pt x="12222" y="5833"/>
                    </a:lnTo>
                    <a:lnTo>
                      <a:pt x="8889" y="5278"/>
                    </a:lnTo>
                    <a:lnTo>
                      <a:pt x="8889" y="4722"/>
                    </a:lnTo>
                    <a:lnTo>
                      <a:pt x="3611" y="0"/>
                    </a:lnTo>
                    <a:lnTo>
                      <a:pt x="0" y="5278"/>
                    </a:lnTo>
                    <a:lnTo>
                      <a:pt x="4167" y="1000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4190" name="Freeform 122"/>
              <p:cNvSpPr>
                <a:spLocks/>
              </p:cNvSpPr>
              <p:nvPr/>
            </p:nvSpPr>
            <p:spPr bwMode="auto">
              <a:xfrm>
                <a:off x="3510" y="11617"/>
                <a:ext cx="1755" cy="2425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w 20000"/>
                  <a:gd name="T11" fmla="*/ 0 h 20000"/>
                  <a:gd name="T12" fmla="*/ 0 w 20000"/>
                  <a:gd name="T13" fmla="*/ 0 h 20000"/>
                  <a:gd name="T14" fmla="*/ 0 w 20000"/>
                  <a:gd name="T15" fmla="*/ 0 h 20000"/>
                  <a:gd name="T16" fmla="*/ 0 w 20000"/>
                  <a:gd name="T17" fmla="*/ 0 h 20000"/>
                  <a:gd name="T18" fmla="*/ 0 w 20000"/>
                  <a:gd name="T19" fmla="*/ 0 h 20000"/>
                  <a:gd name="T20" fmla="*/ 0 w 20000"/>
                  <a:gd name="T21" fmla="*/ 0 h 20000"/>
                  <a:gd name="T22" fmla="*/ 0 w 20000"/>
                  <a:gd name="T23" fmla="*/ 0 h 20000"/>
                  <a:gd name="T24" fmla="*/ 0 w 20000"/>
                  <a:gd name="T25" fmla="*/ 0 h 20000"/>
                  <a:gd name="T26" fmla="*/ 0 w 20000"/>
                  <a:gd name="T27" fmla="*/ 0 h 200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000"/>
                  <a:gd name="T43" fmla="*/ 0 h 20000"/>
                  <a:gd name="T44" fmla="*/ 20000 w 20000"/>
                  <a:gd name="T45" fmla="*/ 20000 h 200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000" h="20000">
                    <a:moveTo>
                      <a:pt x="8621" y="4400"/>
                    </a:moveTo>
                    <a:lnTo>
                      <a:pt x="4138" y="0"/>
                    </a:lnTo>
                    <a:lnTo>
                      <a:pt x="690" y="3600"/>
                    </a:lnTo>
                    <a:lnTo>
                      <a:pt x="0" y="11600"/>
                    </a:lnTo>
                    <a:lnTo>
                      <a:pt x="1379" y="17200"/>
                    </a:lnTo>
                    <a:lnTo>
                      <a:pt x="4138" y="19600"/>
                    </a:lnTo>
                    <a:lnTo>
                      <a:pt x="10000" y="17600"/>
                    </a:lnTo>
                    <a:lnTo>
                      <a:pt x="15172" y="14000"/>
                    </a:lnTo>
                    <a:lnTo>
                      <a:pt x="16207" y="13200"/>
                    </a:lnTo>
                    <a:lnTo>
                      <a:pt x="19655" y="7600"/>
                    </a:lnTo>
                    <a:lnTo>
                      <a:pt x="19655" y="6800"/>
                    </a:lnTo>
                    <a:lnTo>
                      <a:pt x="16207" y="6000"/>
                    </a:lnTo>
                    <a:lnTo>
                      <a:pt x="12069" y="8400"/>
                    </a:lnTo>
                    <a:lnTo>
                      <a:pt x="8621" y="440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4" name="Group 123"/>
            <p:cNvGrpSpPr>
              <a:grpSpLocks/>
            </p:cNvGrpSpPr>
            <p:nvPr/>
          </p:nvGrpSpPr>
          <p:grpSpPr bwMode="auto">
            <a:xfrm>
              <a:off x="13186" y="7779"/>
              <a:ext cx="1643" cy="1506"/>
              <a:chOff x="0" y="0"/>
              <a:chExt cx="20000" cy="19998"/>
            </a:xfrm>
          </p:grpSpPr>
          <p:grpSp>
            <p:nvGrpSpPr>
              <p:cNvPr id="15" name="Group 124"/>
              <p:cNvGrpSpPr>
                <a:grpSpLocks/>
              </p:cNvGrpSpPr>
              <p:nvPr/>
            </p:nvGrpSpPr>
            <p:grpSpPr bwMode="auto">
              <a:xfrm>
                <a:off x="0" y="0"/>
                <a:ext cx="15788" cy="12814"/>
                <a:chOff x="-1" y="0"/>
                <a:chExt cx="20002" cy="19998"/>
              </a:xfrm>
            </p:grpSpPr>
            <p:sp>
              <p:nvSpPr>
                <p:cNvPr id="134180" name="Freeform 125"/>
                <p:cNvSpPr>
                  <a:spLocks/>
                </p:cNvSpPr>
                <p:nvPr/>
              </p:nvSpPr>
              <p:spPr bwMode="auto">
                <a:xfrm>
                  <a:off x="4579" y="0"/>
                  <a:ext cx="8667" cy="6611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0 h 20000"/>
                    <a:gd name="T4" fmla="*/ 1 w 20000"/>
                    <a:gd name="T5" fmla="*/ 0 h 20000"/>
                    <a:gd name="T6" fmla="*/ 1 w 20000"/>
                    <a:gd name="T7" fmla="*/ 0 h 20000"/>
                    <a:gd name="T8" fmla="*/ 2 w 20000"/>
                    <a:gd name="T9" fmla="*/ 0 h 20000"/>
                    <a:gd name="T10" fmla="*/ 2 w 20000"/>
                    <a:gd name="T11" fmla="*/ 0 h 20000"/>
                    <a:gd name="T12" fmla="*/ 2 w 20000"/>
                    <a:gd name="T13" fmla="*/ 0 h 20000"/>
                    <a:gd name="T14" fmla="*/ 2 w 20000"/>
                    <a:gd name="T15" fmla="*/ 0 h 20000"/>
                    <a:gd name="T16" fmla="*/ 1 w 20000"/>
                    <a:gd name="T17" fmla="*/ 0 h 20000"/>
                    <a:gd name="T18" fmla="*/ 1 w 20000"/>
                    <a:gd name="T19" fmla="*/ 0 h 20000"/>
                    <a:gd name="T20" fmla="*/ 1 w 20000"/>
                    <a:gd name="T21" fmla="*/ 0 h 20000"/>
                    <a:gd name="T22" fmla="*/ 1 w 20000"/>
                    <a:gd name="T23" fmla="*/ 0 h 20000"/>
                    <a:gd name="T24" fmla="*/ 1 w 20000"/>
                    <a:gd name="T25" fmla="*/ 0 h 20000"/>
                    <a:gd name="T26" fmla="*/ 0 w 20000"/>
                    <a:gd name="T27" fmla="*/ 0 h 20000"/>
                    <a:gd name="T28" fmla="*/ 0 w 20000"/>
                    <a:gd name="T29" fmla="*/ 0 h 20000"/>
                    <a:gd name="T30" fmla="*/ 0 w 20000"/>
                    <a:gd name="T31" fmla="*/ 0 h 20000"/>
                    <a:gd name="T32" fmla="*/ 0 w 20000"/>
                    <a:gd name="T33" fmla="*/ 0 h 20000"/>
                    <a:gd name="T34" fmla="*/ 0 w 20000"/>
                    <a:gd name="T35" fmla="*/ 0 h 20000"/>
                    <a:gd name="T36" fmla="*/ 0 w 20000"/>
                    <a:gd name="T37" fmla="*/ 0 h 20000"/>
                    <a:gd name="T38" fmla="*/ 1 w 20000"/>
                    <a:gd name="T39" fmla="*/ 0 h 2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0000"/>
                    <a:gd name="T61" fmla="*/ 0 h 20000"/>
                    <a:gd name="T62" fmla="*/ 20000 w 20000"/>
                    <a:gd name="T63" fmla="*/ 20000 h 2000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0000" h="20000">
                      <a:moveTo>
                        <a:pt x="8176" y="8947"/>
                      </a:moveTo>
                      <a:lnTo>
                        <a:pt x="7547" y="789"/>
                      </a:lnTo>
                      <a:lnTo>
                        <a:pt x="12956" y="0"/>
                      </a:lnTo>
                      <a:lnTo>
                        <a:pt x="12956" y="7895"/>
                      </a:lnTo>
                      <a:lnTo>
                        <a:pt x="17736" y="9211"/>
                      </a:lnTo>
                      <a:lnTo>
                        <a:pt x="19874" y="10263"/>
                      </a:lnTo>
                      <a:lnTo>
                        <a:pt x="19371" y="13421"/>
                      </a:lnTo>
                      <a:lnTo>
                        <a:pt x="17107" y="14474"/>
                      </a:lnTo>
                      <a:lnTo>
                        <a:pt x="14843" y="12895"/>
                      </a:lnTo>
                      <a:lnTo>
                        <a:pt x="12956" y="14474"/>
                      </a:lnTo>
                      <a:lnTo>
                        <a:pt x="12956" y="19737"/>
                      </a:lnTo>
                      <a:lnTo>
                        <a:pt x="8050" y="19211"/>
                      </a:lnTo>
                      <a:lnTo>
                        <a:pt x="7547" y="14737"/>
                      </a:lnTo>
                      <a:lnTo>
                        <a:pt x="4780" y="14474"/>
                      </a:lnTo>
                      <a:lnTo>
                        <a:pt x="3019" y="13421"/>
                      </a:lnTo>
                      <a:lnTo>
                        <a:pt x="0" y="11053"/>
                      </a:lnTo>
                      <a:lnTo>
                        <a:pt x="1132" y="8947"/>
                      </a:lnTo>
                      <a:lnTo>
                        <a:pt x="3019" y="8158"/>
                      </a:lnTo>
                      <a:lnTo>
                        <a:pt x="5660" y="8158"/>
                      </a:lnTo>
                      <a:lnTo>
                        <a:pt x="8176" y="89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81" name="Freeform 126"/>
                <p:cNvSpPr>
                  <a:spLocks/>
                </p:cNvSpPr>
                <p:nvPr/>
              </p:nvSpPr>
              <p:spPr bwMode="auto">
                <a:xfrm>
                  <a:off x="1263" y="7833"/>
                  <a:ext cx="18738" cy="12000"/>
                </a:xfrm>
                <a:custGeom>
                  <a:avLst/>
                  <a:gdLst>
                    <a:gd name="T0" fmla="*/ 9311 w 20000"/>
                    <a:gd name="T1" fmla="*/ 72 h 20000"/>
                    <a:gd name="T2" fmla="*/ 8061 w 20000"/>
                    <a:gd name="T3" fmla="*/ 71 h 20000"/>
                    <a:gd name="T4" fmla="*/ 7863 w 20000"/>
                    <a:gd name="T5" fmla="*/ 44 h 20000"/>
                    <a:gd name="T6" fmla="*/ 7777 w 20000"/>
                    <a:gd name="T7" fmla="*/ 38 h 20000"/>
                    <a:gd name="T8" fmla="*/ 7352 w 20000"/>
                    <a:gd name="T9" fmla="*/ 32 h 20000"/>
                    <a:gd name="T10" fmla="*/ 6358 w 20000"/>
                    <a:gd name="T11" fmla="*/ 32 h 20000"/>
                    <a:gd name="T12" fmla="*/ 4685 w 20000"/>
                    <a:gd name="T13" fmla="*/ 29 h 20000"/>
                    <a:gd name="T14" fmla="*/ 2243 w 20000"/>
                    <a:gd name="T15" fmla="*/ 35 h 20000"/>
                    <a:gd name="T16" fmla="*/ 0 w 20000"/>
                    <a:gd name="T17" fmla="*/ 32 h 20000"/>
                    <a:gd name="T18" fmla="*/ 0 w 20000"/>
                    <a:gd name="T19" fmla="*/ 2 h 20000"/>
                    <a:gd name="T20" fmla="*/ 1618 w 20000"/>
                    <a:gd name="T21" fmla="*/ 0 h 20000"/>
                    <a:gd name="T22" fmla="*/ 3748 w 20000"/>
                    <a:gd name="T23" fmla="*/ 2 h 20000"/>
                    <a:gd name="T24" fmla="*/ 5989 w 20000"/>
                    <a:gd name="T25" fmla="*/ 1 h 20000"/>
                    <a:gd name="T26" fmla="*/ 7579 w 20000"/>
                    <a:gd name="T27" fmla="*/ 4 h 20000"/>
                    <a:gd name="T28" fmla="*/ 9366 w 20000"/>
                    <a:gd name="T29" fmla="*/ 6 h 20000"/>
                    <a:gd name="T30" fmla="*/ 9651 w 20000"/>
                    <a:gd name="T31" fmla="*/ 13 h 20000"/>
                    <a:gd name="T32" fmla="*/ 9736 w 20000"/>
                    <a:gd name="T33" fmla="*/ 29 h 20000"/>
                    <a:gd name="T34" fmla="*/ 9736 w 20000"/>
                    <a:gd name="T35" fmla="*/ 48 h 20000"/>
                    <a:gd name="T36" fmla="*/ 9651 w 20000"/>
                    <a:gd name="T37" fmla="*/ 64 h 20000"/>
                    <a:gd name="T38" fmla="*/ 9311 w 20000"/>
                    <a:gd name="T39" fmla="*/ 72 h 2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0000"/>
                    <a:gd name="T61" fmla="*/ 0 h 20000"/>
                    <a:gd name="T62" fmla="*/ 20000 w 20000"/>
                    <a:gd name="T63" fmla="*/ 20000 h 2000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0000" h="20000">
                      <a:moveTo>
                        <a:pt x="19070" y="19855"/>
                      </a:moveTo>
                      <a:lnTo>
                        <a:pt x="16512" y="19420"/>
                      </a:lnTo>
                      <a:lnTo>
                        <a:pt x="16105" y="12174"/>
                      </a:lnTo>
                      <a:lnTo>
                        <a:pt x="15930" y="10435"/>
                      </a:lnTo>
                      <a:lnTo>
                        <a:pt x="15058" y="8696"/>
                      </a:lnTo>
                      <a:lnTo>
                        <a:pt x="13023" y="8841"/>
                      </a:lnTo>
                      <a:lnTo>
                        <a:pt x="9593" y="8116"/>
                      </a:lnTo>
                      <a:lnTo>
                        <a:pt x="4593" y="9565"/>
                      </a:lnTo>
                      <a:lnTo>
                        <a:pt x="0" y="8841"/>
                      </a:lnTo>
                      <a:lnTo>
                        <a:pt x="0" y="580"/>
                      </a:lnTo>
                      <a:lnTo>
                        <a:pt x="3314" y="0"/>
                      </a:lnTo>
                      <a:lnTo>
                        <a:pt x="7674" y="580"/>
                      </a:lnTo>
                      <a:lnTo>
                        <a:pt x="12267" y="435"/>
                      </a:lnTo>
                      <a:lnTo>
                        <a:pt x="15523" y="1014"/>
                      </a:lnTo>
                      <a:lnTo>
                        <a:pt x="19186" y="1739"/>
                      </a:lnTo>
                      <a:lnTo>
                        <a:pt x="19767" y="3478"/>
                      </a:lnTo>
                      <a:lnTo>
                        <a:pt x="19942" y="8116"/>
                      </a:lnTo>
                      <a:lnTo>
                        <a:pt x="19942" y="13188"/>
                      </a:lnTo>
                      <a:lnTo>
                        <a:pt x="19767" y="17681"/>
                      </a:lnTo>
                      <a:lnTo>
                        <a:pt x="19070" y="1985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82" name="Freeform 127"/>
                <p:cNvSpPr>
                  <a:spLocks/>
                </p:cNvSpPr>
                <p:nvPr/>
              </p:nvSpPr>
              <p:spPr bwMode="auto">
                <a:xfrm>
                  <a:off x="5935" y="6611"/>
                  <a:ext cx="6386" cy="8000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w 20000"/>
                    <a:gd name="T9" fmla="*/ 0 h 20000"/>
                    <a:gd name="T10" fmla="*/ 0 w 20000"/>
                    <a:gd name="T11" fmla="*/ 1 h 20000"/>
                    <a:gd name="T12" fmla="*/ 0 w 20000"/>
                    <a:gd name="T13" fmla="*/ 1 h 20000"/>
                    <a:gd name="T14" fmla="*/ 0 w 20000"/>
                    <a:gd name="T15" fmla="*/ 1 h 20000"/>
                    <a:gd name="T16" fmla="*/ 0 w 20000"/>
                    <a:gd name="T17" fmla="*/ 1 h 20000"/>
                    <a:gd name="T18" fmla="*/ 0 w 20000"/>
                    <a:gd name="T19" fmla="*/ 1 h 20000"/>
                    <a:gd name="T20" fmla="*/ 0 w 20000"/>
                    <a:gd name="T21" fmla="*/ 0 h 20000"/>
                    <a:gd name="T22" fmla="*/ 0 w 20000"/>
                    <a:gd name="T23" fmla="*/ 0 h 20000"/>
                    <a:gd name="T24" fmla="*/ 0 w 20000"/>
                    <a:gd name="T25" fmla="*/ 0 h 20000"/>
                    <a:gd name="T26" fmla="*/ 0 w 20000"/>
                    <a:gd name="T27" fmla="*/ 0 h 20000"/>
                    <a:gd name="T28" fmla="*/ 0 w 20000"/>
                    <a:gd name="T29" fmla="*/ 0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9060" y="0"/>
                      </a:moveTo>
                      <a:lnTo>
                        <a:pt x="14701" y="652"/>
                      </a:lnTo>
                      <a:lnTo>
                        <a:pt x="17607" y="2826"/>
                      </a:lnTo>
                      <a:lnTo>
                        <a:pt x="19145" y="7391"/>
                      </a:lnTo>
                      <a:lnTo>
                        <a:pt x="19829" y="11739"/>
                      </a:lnTo>
                      <a:lnTo>
                        <a:pt x="18120" y="17174"/>
                      </a:lnTo>
                      <a:lnTo>
                        <a:pt x="12991" y="19348"/>
                      </a:lnTo>
                      <a:lnTo>
                        <a:pt x="8034" y="19783"/>
                      </a:lnTo>
                      <a:lnTo>
                        <a:pt x="3419" y="19130"/>
                      </a:lnTo>
                      <a:lnTo>
                        <a:pt x="1538" y="18261"/>
                      </a:lnTo>
                      <a:lnTo>
                        <a:pt x="0" y="12826"/>
                      </a:lnTo>
                      <a:lnTo>
                        <a:pt x="684" y="7609"/>
                      </a:lnTo>
                      <a:lnTo>
                        <a:pt x="1538" y="4565"/>
                      </a:lnTo>
                      <a:lnTo>
                        <a:pt x="4103" y="652"/>
                      </a:lnTo>
                      <a:lnTo>
                        <a:pt x="906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183" name="Freeform 128"/>
                <p:cNvSpPr>
                  <a:spLocks/>
                </p:cNvSpPr>
                <p:nvPr/>
              </p:nvSpPr>
              <p:spPr bwMode="auto">
                <a:xfrm>
                  <a:off x="-1" y="1057"/>
                  <a:ext cx="1804" cy="18941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554 h 20000"/>
                    <a:gd name="T4" fmla="*/ 0 w 20000"/>
                    <a:gd name="T5" fmla="*/ 1261 h 20000"/>
                    <a:gd name="T6" fmla="*/ 0 w 20000"/>
                    <a:gd name="T7" fmla="*/ 2471 h 20000"/>
                    <a:gd name="T8" fmla="*/ 0 w 20000"/>
                    <a:gd name="T9" fmla="*/ 3633 h 20000"/>
                    <a:gd name="T10" fmla="*/ 0 w 20000"/>
                    <a:gd name="T11" fmla="*/ 4943 h 20000"/>
                    <a:gd name="T12" fmla="*/ 0 w 20000"/>
                    <a:gd name="T13" fmla="*/ 6052 h 20000"/>
                    <a:gd name="T14" fmla="*/ 0 w 20000"/>
                    <a:gd name="T15" fmla="*/ 7361 h 20000"/>
                    <a:gd name="T16" fmla="*/ 0 w 20000"/>
                    <a:gd name="T17" fmla="*/ 8320 h 20000"/>
                    <a:gd name="T18" fmla="*/ 0 w 20000"/>
                    <a:gd name="T19" fmla="*/ 9230 h 20000"/>
                    <a:gd name="T20" fmla="*/ 0 w 20000"/>
                    <a:gd name="T21" fmla="*/ 10086 h 20000"/>
                    <a:gd name="T22" fmla="*/ 0 w 20000"/>
                    <a:gd name="T23" fmla="*/ 10640 h 20000"/>
                    <a:gd name="T24" fmla="*/ 0 w 20000"/>
                    <a:gd name="T25" fmla="*/ 10944 h 20000"/>
                    <a:gd name="T26" fmla="*/ 0 w 20000"/>
                    <a:gd name="T27" fmla="*/ 0 h 200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0000"/>
                    <a:gd name="T43" fmla="*/ 0 h 20000"/>
                    <a:gd name="T44" fmla="*/ 20000 w 20000"/>
                    <a:gd name="T45" fmla="*/ 20000 h 2000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0000" h="20000">
                      <a:moveTo>
                        <a:pt x="0" y="0"/>
                      </a:moveTo>
                      <a:lnTo>
                        <a:pt x="10303" y="1009"/>
                      </a:lnTo>
                      <a:lnTo>
                        <a:pt x="16970" y="2294"/>
                      </a:lnTo>
                      <a:lnTo>
                        <a:pt x="16970" y="4495"/>
                      </a:lnTo>
                      <a:lnTo>
                        <a:pt x="19394" y="6606"/>
                      </a:lnTo>
                      <a:lnTo>
                        <a:pt x="16970" y="8991"/>
                      </a:lnTo>
                      <a:lnTo>
                        <a:pt x="16970" y="11009"/>
                      </a:lnTo>
                      <a:lnTo>
                        <a:pt x="16970" y="13394"/>
                      </a:lnTo>
                      <a:lnTo>
                        <a:pt x="16970" y="15138"/>
                      </a:lnTo>
                      <a:lnTo>
                        <a:pt x="16970" y="16789"/>
                      </a:lnTo>
                      <a:lnTo>
                        <a:pt x="16970" y="18349"/>
                      </a:lnTo>
                      <a:lnTo>
                        <a:pt x="10303" y="19358"/>
                      </a:lnTo>
                      <a:lnTo>
                        <a:pt x="0" y="199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134175" name="Freeform 129"/>
              <p:cNvSpPr>
                <a:spLocks/>
              </p:cNvSpPr>
              <p:nvPr/>
            </p:nvSpPr>
            <p:spPr bwMode="auto">
              <a:xfrm>
                <a:off x="16604" y="13040"/>
                <a:ext cx="3396" cy="4727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w 20000"/>
                  <a:gd name="T11" fmla="*/ 0 h 20000"/>
                  <a:gd name="T12" fmla="*/ 0 w 20000"/>
                  <a:gd name="T13" fmla="*/ 0 h 20000"/>
                  <a:gd name="T14" fmla="*/ 0 w 20000"/>
                  <a:gd name="T15" fmla="*/ 0 h 20000"/>
                  <a:gd name="T16" fmla="*/ 0 w 20000"/>
                  <a:gd name="T17" fmla="*/ 0 h 20000"/>
                  <a:gd name="T18" fmla="*/ 0 w 20000"/>
                  <a:gd name="T19" fmla="*/ 0 h 20000"/>
                  <a:gd name="T20" fmla="*/ 0 w 20000"/>
                  <a:gd name="T21" fmla="*/ 0 h 20000"/>
                  <a:gd name="T22" fmla="*/ 0 w 20000"/>
                  <a:gd name="T23" fmla="*/ 0 h 20000"/>
                  <a:gd name="T24" fmla="*/ 0 w 20000"/>
                  <a:gd name="T25" fmla="*/ 0 h 20000"/>
                  <a:gd name="T26" fmla="*/ 0 w 20000"/>
                  <a:gd name="T27" fmla="*/ 0 h 20000"/>
                  <a:gd name="T28" fmla="*/ 0 w 20000"/>
                  <a:gd name="T29" fmla="*/ 0 h 20000"/>
                  <a:gd name="T30" fmla="*/ 0 w 20000"/>
                  <a:gd name="T31" fmla="*/ 0 h 200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0000"/>
                  <a:gd name="T49" fmla="*/ 0 h 20000"/>
                  <a:gd name="T50" fmla="*/ 20000 w 20000"/>
                  <a:gd name="T51" fmla="*/ 20000 h 2000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0000" h="20000">
                    <a:moveTo>
                      <a:pt x="18987" y="10118"/>
                    </a:moveTo>
                    <a:lnTo>
                      <a:pt x="19747" y="6353"/>
                    </a:lnTo>
                    <a:lnTo>
                      <a:pt x="17215" y="3765"/>
                    </a:lnTo>
                    <a:lnTo>
                      <a:pt x="12152" y="0"/>
                    </a:lnTo>
                    <a:lnTo>
                      <a:pt x="7089" y="941"/>
                    </a:lnTo>
                    <a:lnTo>
                      <a:pt x="3038" y="3765"/>
                    </a:lnTo>
                    <a:lnTo>
                      <a:pt x="759" y="8000"/>
                    </a:lnTo>
                    <a:lnTo>
                      <a:pt x="0" y="12941"/>
                    </a:lnTo>
                    <a:lnTo>
                      <a:pt x="759" y="16941"/>
                    </a:lnTo>
                    <a:lnTo>
                      <a:pt x="1013" y="19765"/>
                    </a:lnTo>
                    <a:lnTo>
                      <a:pt x="2278" y="18118"/>
                    </a:lnTo>
                    <a:lnTo>
                      <a:pt x="4051" y="14588"/>
                    </a:lnTo>
                    <a:lnTo>
                      <a:pt x="5570" y="12941"/>
                    </a:lnTo>
                    <a:lnTo>
                      <a:pt x="10380" y="11765"/>
                    </a:lnTo>
                    <a:lnTo>
                      <a:pt x="14177" y="11765"/>
                    </a:lnTo>
                    <a:lnTo>
                      <a:pt x="18987" y="10118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4176" name="Freeform 130"/>
              <p:cNvSpPr>
                <a:spLocks/>
              </p:cNvSpPr>
              <p:nvPr/>
            </p:nvSpPr>
            <p:spPr bwMode="auto">
              <a:xfrm>
                <a:off x="5806" y="12309"/>
                <a:ext cx="10287" cy="7689"/>
              </a:xfrm>
              <a:custGeom>
                <a:avLst/>
                <a:gdLst>
                  <a:gd name="T0" fmla="*/ 13 w 20000"/>
                  <a:gd name="T1" fmla="*/ 0 h 20000"/>
                  <a:gd name="T2" fmla="*/ 13 w 20000"/>
                  <a:gd name="T3" fmla="*/ 0 h 20000"/>
                  <a:gd name="T4" fmla="*/ 13 w 20000"/>
                  <a:gd name="T5" fmla="*/ 0 h 20000"/>
                  <a:gd name="T6" fmla="*/ 13 w 20000"/>
                  <a:gd name="T7" fmla="*/ 0 h 20000"/>
                  <a:gd name="T8" fmla="*/ 12 w 20000"/>
                  <a:gd name="T9" fmla="*/ 0 h 20000"/>
                  <a:gd name="T10" fmla="*/ 11 w 20000"/>
                  <a:gd name="T11" fmla="*/ 0 h 20000"/>
                  <a:gd name="T12" fmla="*/ 10 w 20000"/>
                  <a:gd name="T13" fmla="*/ 0 h 20000"/>
                  <a:gd name="T14" fmla="*/ 10 w 20000"/>
                  <a:gd name="T15" fmla="*/ 0 h 20000"/>
                  <a:gd name="T16" fmla="*/ 9 w 20000"/>
                  <a:gd name="T17" fmla="*/ 0 h 20000"/>
                  <a:gd name="T18" fmla="*/ 9 w 20000"/>
                  <a:gd name="T19" fmla="*/ 0 h 20000"/>
                  <a:gd name="T20" fmla="*/ 9 w 20000"/>
                  <a:gd name="T21" fmla="*/ 0 h 20000"/>
                  <a:gd name="T22" fmla="*/ 8 w 20000"/>
                  <a:gd name="T23" fmla="*/ 0 h 20000"/>
                  <a:gd name="T24" fmla="*/ 7 w 20000"/>
                  <a:gd name="T25" fmla="*/ 0 h 20000"/>
                  <a:gd name="T26" fmla="*/ 7 w 20000"/>
                  <a:gd name="T27" fmla="*/ 0 h 20000"/>
                  <a:gd name="T28" fmla="*/ 7 w 20000"/>
                  <a:gd name="T29" fmla="*/ 0 h 20000"/>
                  <a:gd name="T30" fmla="*/ 6 w 20000"/>
                  <a:gd name="T31" fmla="*/ 0 h 20000"/>
                  <a:gd name="T32" fmla="*/ 6 w 20000"/>
                  <a:gd name="T33" fmla="*/ 0 h 20000"/>
                  <a:gd name="T34" fmla="*/ 6 w 20000"/>
                  <a:gd name="T35" fmla="*/ 0 h 20000"/>
                  <a:gd name="T36" fmla="*/ 6 w 20000"/>
                  <a:gd name="T37" fmla="*/ 0 h 20000"/>
                  <a:gd name="T38" fmla="*/ 5 w 20000"/>
                  <a:gd name="T39" fmla="*/ 0 h 20000"/>
                  <a:gd name="T40" fmla="*/ 4 w 20000"/>
                  <a:gd name="T41" fmla="*/ 0 h 20000"/>
                  <a:gd name="T42" fmla="*/ 4 w 20000"/>
                  <a:gd name="T43" fmla="*/ 0 h 20000"/>
                  <a:gd name="T44" fmla="*/ 3 w 20000"/>
                  <a:gd name="T45" fmla="*/ 0 h 20000"/>
                  <a:gd name="T46" fmla="*/ 3 w 20000"/>
                  <a:gd name="T47" fmla="*/ 0 h 20000"/>
                  <a:gd name="T48" fmla="*/ 2 w 20000"/>
                  <a:gd name="T49" fmla="*/ 0 h 20000"/>
                  <a:gd name="T50" fmla="*/ 1 w 20000"/>
                  <a:gd name="T51" fmla="*/ 0 h 20000"/>
                  <a:gd name="T52" fmla="*/ 1 w 20000"/>
                  <a:gd name="T53" fmla="*/ 0 h 20000"/>
                  <a:gd name="T54" fmla="*/ 0 w 20000"/>
                  <a:gd name="T55" fmla="*/ 0 h 20000"/>
                  <a:gd name="T56" fmla="*/ 1 w 20000"/>
                  <a:gd name="T57" fmla="*/ 0 h 20000"/>
                  <a:gd name="T58" fmla="*/ 1 w 20000"/>
                  <a:gd name="T59" fmla="*/ 0 h 20000"/>
                  <a:gd name="T60" fmla="*/ 1 w 20000"/>
                  <a:gd name="T61" fmla="*/ 0 h 20000"/>
                  <a:gd name="T62" fmla="*/ 1 w 20000"/>
                  <a:gd name="T63" fmla="*/ 1 h 2000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000"/>
                  <a:gd name="T97" fmla="*/ 0 h 20000"/>
                  <a:gd name="T98" fmla="*/ 20000 w 20000"/>
                  <a:gd name="T99" fmla="*/ 20000 h 2000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000" h="20000">
                    <a:moveTo>
                      <a:pt x="19079" y="17681"/>
                    </a:moveTo>
                    <a:lnTo>
                      <a:pt x="19916" y="15652"/>
                    </a:lnTo>
                    <a:lnTo>
                      <a:pt x="19916" y="13478"/>
                    </a:lnTo>
                    <a:lnTo>
                      <a:pt x="19331" y="11594"/>
                    </a:lnTo>
                    <a:lnTo>
                      <a:pt x="17741" y="11594"/>
                    </a:lnTo>
                    <a:lnTo>
                      <a:pt x="16234" y="13188"/>
                    </a:lnTo>
                    <a:lnTo>
                      <a:pt x="15481" y="14058"/>
                    </a:lnTo>
                    <a:lnTo>
                      <a:pt x="14393" y="13188"/>
                    </a:lnTo>
                    <a:lnTo>
                      <a:pt x="13808" y="11159"/>
                    </a:lnTo>
                    <a:lnTo>
                      <a:pt x="13808" y="7681"/>
                    </a:lnTo>
                    <a:lnTo>
                      <a:pt x="13473" y="5507"/>
                    </a:lnTo>
                    <a:lnTo>
                      <a:pt x="12636" y="2464"/>
                    </a:lnTo>
                    <a:lnTo>
                      <a:pt x="11213" y="1014"/>
                    </a:lnTo>
                    <a:lnTo>
                      <a:pt x="10460" y="1594"/>
                    </a:lnTo>
                    <a:lnTo>
                      <a:pt x="9707" y="2899"/>
                    </a:lnTo>
                    <a:lnTo>
                      <a:pt x="8954" y="4058"/>
                    </a:lnTo>
                    <a:lnTo>
                      <a:pt x="9205" y="6087"/>
                    </a:lnTo>
                    <a:lnTo>
                      <a:pt x="8954" y="8696"/>
                    </a:lnTo>
                    <a:lnTo>
                      <a:pt x="8117" y="10580"/>
                    </a:lnTo>
                    <a:lnTo>
                      <a:pt x="7280" y="9130"/>
                    </a:lnTo>
                    <a:lnTo>
                      <a:pt x="6527" y="7391"/>
                    </a:lnTo>
                    <a:lnTo>
                      <a:pt x="5941" y="4928"/>
                    </a:lnTo>
                    <a:lnTo>
                      <a:pt x="4770" y="2899"/>
                    </a:lnTo>
                    <a:lnTo>
                      <a:pt x="3515" y="1159"/>
                    </a:lnTo>
                    <a:lnTo>
                      <a:pt x="2594" y="0"/>
                    </a:lnTo>
                    <a:lnTo>
                      <a:pt x="1004" y="1014"/>
                    </a:lnTo>
                    <a:lnTo>
                      <a:pt x="335" y="3478"/>
                    </a:lnTo>
                    <a:lnTo>
                      <a:pt x="0" y="6812"/>
                    </a:lnTo>
                    <a:lnTo>
                      <a:pt x="837" y="10000"/>
                    </a:lnTo>
                    <a:lnTo>
                      <a:pt x="1506" y="13478"/>
                    </a:lnTo>
                    <a:lnTo>
                      <a:pt x="1339" y="16377"/>
                    </a:lnTo>
                    <a:lnTo>
                      <a:pt x="335" y="19855"/>
                    </a:lnTo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4177" name="Freeform 131"/>
              <p:cNvSpPr>
                <a:spLocks/>
              </p:cNvSpPr>
              <p:nvPr/>
            </p:nvSpPr>
            <p:spPr bwMode="auto">
              <a:xfrm>
                <a:off x="14157" y="13146"/>
                <a:ext cx="207" cy="3678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4000" y="0"/>
                    </a:moveTo>
                    <a:lnTo>
                      <a:pt x="16000" y="9697"/>
                    </a:lnTo>
                    <a:lnTo>
                      <a:pt x="0" y="14545"/>
                    </a:lnTo>
                    <a:lnTo>
                      <a:pt x="16000" y="19697"/>
                    </a:lnTo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4178" name="Freeform 132"/>
              <p:cNvSpPr>
                <a:spLocks/>
              </p:cNvSpPr>
              <p:nvPr/>
            </p:nvSpPr>
            <p:spPr bwMode="auto">
              <a:xfrm>
                <a:off x="14802" y="12535"/>
                <a:ext cx="426" cy="4396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w 20000"/>
                  <a:gd name="T11" fmla="*/ 0 h 20000"/>
                  <a:gd name="T12" fmla="*/ 0 w 20000"/>
                  <a:gd name="T13" fmla="*/ 0 h 20000"/>
                  <a:gd name="T14" fmla="*/ 0 w 20000"/>
                  <a:gd name="T15" fmla="*/ 0 h 20000"/>
                  <a:gd name="T16" fmla="*/ 0 w 20000"/>
                  <a:gd name="T17" fmla="*/ 0 h 20000"/>
                  <a:gd name="T18" fmla="*/ 0 w 20000"/>
                  <a:gd name="T19" fmla="*/ 0 h 20000"/>
                  <a:gd name="T20" fmla="*/ 0 w 20000"/>
                  <a:gd name="T21" fmla="*/ 0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6000" y="0"/>
                    </a:moveTo>
                    <a:lnTo>
                      <a:pt x="12000" y="2025"/>
                    </a:lnTo>
                    <a:lnTo>
                      <a:pt x="12000" y="4304"/>
                    </a:lnTo>
                    <a:lnTo>
                      <a:pt x="4000" y="6076"/>
                    </a:lnTo>
                    <a:lnTo>
                      <a:pt x="0" y="7089"/>
                    </a:lnTo>
                    <a:lnTo>
                      <a:pt x="0" y="9114"/>
                    </a:lnTo>
                    <a:lnTo>
                      <a:pt x="12000" y="10633"/>
                    </a:lnTo>
                    <a:lnTo>
                      <a:pt x="18000" y="12405"/>
                    </a:lnTo>
                    <a:lnTo>
                      <a:pt x="12000" y="14177"/>
                    </a:lnTo>
                    <a:lnTo>
                      <a:pt x="8000" y="15443"/>
                    </a:lnTo>
                    <a:lnTo>
                      <a:pt x="0" y="19747"/>
                    </a:lnTo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4179" name="Freeform 133"/>
              <p:cNvSpPr>
                <a:spLocks/>
              </p:cNvSpPr>
              <p:nvPr/>
            </p:nvSpPr>
            <p:spPr bwMode="auto">
              <a:xfrm>
                <a:off x="13171" y="12535"/>
                <a:ext cx="292" cy="4236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w 20000"/>
                  <a:gd name="T11" fmla="*/ 0 h 20000"/>
                  <a:gd name="T12" fmla="*/ 0 w 20000"/>
                  <a:gd name="T13" fmla="*/ 0 h 20000"/>
                  <a:gd name="T14" fmla="*/ 0 w 20000"/>
                  <a:gd name="T15" fmla="*/ 0 h 20000"/>
                  <a:gd name="T16" fmla="*/ 0 w 20000"/>
                  <a:gd name="T17" fmla="*/ 0 h 20000"/>
                  <a:gd name="T18" fmla="*/ 0 w 20000"/>
                  <a:gd name="T19" fmla="*/ 0 h 20000"/>
                  <a:gd name="T20" fmla="*/ 0 w 20000"/>
                  <a:gd name="T21" fmla="*/ 0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8571" y="0"/>
                    </a:moveTo>
                    <a:lnTo>
                      <a:pt x="5714" y="2105"/>
                    </a:lnTo>
                    <a:lnTo>
                      <a:pt x="5714" y="3947"/>
                    </a:lnTo>
                    <a:lnTo>
                      <a:pt x="17143" y="6579"/>
                    </a:lnTo>
                    <a:lnTo>
                      <a:pt x="17143" y="7368"/>
                    </a:lnTo>
                    <a:lnTo>
                      <a:pt x="17143" y="8947"/>
                    </a:lnTo>
                    <a:lnTo>
                      <a:pt x="5714" y="10789"/>
                    </a:lnTo>
                    <a:lnTo>
                      <a:pt x="0" y="12105"/>
                    </a:lnTo>
                    <a:lnTo>
                      <a:pt x="5714" y="14474"/>
                    </a:lnTo>
                    <a:lnTo>
                      <a:pt x="5714" y="15263"/>
                    </a:lnTo>
                    <a:lnTo>
                      <a:pt x="17143" y="19737"/>
                    </a:lnTo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6" name="Group 134"/>
          <p:cNvGrpSpPr>
            <a:grpSpLocks/>
          </p:cNvGrpSpPr>
          <p:nvPr/>
        </p:nvGrpSpPr>
        <p:grpSpPr bwMode="auto">
          <a:xfrm>
            <a:off x="533400" y="304800"/>
            <a:ext cx="8077200" cy="6324600"/>
            <a:chOff x="-3" y="-3"/>
            <a:chExt cx="3927" cy="2988"/>
          </a:xfrm>
        </p:grpSpPr>
        <p:grpSp>
          <p:nvGrpSpPr>
            <p:cNvPr id="17" name="Group 135"/>
            <p:cNvGrpSpPr>
              <a:grpSpLocks/>
            </p:cNvGrpSpPr>
            <p:nvPr/>
          </p:nvGrpSpPr>
          <p:grpSpPr bwMode="auto">
            <a:xfrm>
              <a:off x="0" y="0"/>
              <a:ext cx="3921" cy="2982"/>
              <a:chOff x="0" y="0"/>
              <a:chExt cx="3921" cy="2982"/>
            </a:xfrm>
          </p:grpSpPr>
          <p:grpSp>
            <p:nvGrpSpPr>
              <p:cNvPr id="18" name="Group 136"/>
              <p:cNvGrpSpPr>
                <a:grpSpLocks/>
              </p:cNvGrpSpPr>
              <p:nvPr/>
            </p:nvGrpSpPr>
            <p:grpSpPr bwMode="auto">
              <a:xfrm>
                <a:off x="0" y="0"/>
                <a:ext cx="3921" cy="2358"/>
                <a:chOff x="0" y="0"/>
                <a:chExt cx="3921" cy="2358"/>
              </a:xfrm>
            </p:grpSpPr>
            <p:sp>
              <p:nvSpPr>
                <p:cNvPr id="134155" name="Rectangle 137"/>
                <p:cNvSpPr>
                  <a:spLocks noChangeArrowheads="1"/>
                </p:cNvSpPr>
                <p:nvPr/>
              </p:nvSpPr>
              <p:spPr bwMode="auto">
                <a:xfrm>
                  <a:off x="11" y="0"/>
                  <a:ext cx="3899" cy="23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華康中楷體" pitchFamily="49" charset="-120"/>
                    </a:rPr>
                    <a:t> </a:t>
                  </a: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en-US" altLang="zh-TW" sz="1200">
                      <a:ea typeface="新細明體" pitchFamily="18" charset="-120"/>
                    </a:rPr>
                    <a:t> </a:t>
                  </a:r>
                </a:p>
                <a:p>
                  <a:pPr algn="ctr"/>
                  <a:endParaRPr kumimoji="1" lang="en-US" altLang="zh-TW">
                    <a:ea typeface="新細明體" pitchFamily="18" charset="-120"/>
                  </a:endParaRPr>
                </a:p>
              </p:txBody>
            </p:sp>
            <p:sp>
              <p:nvSpPr>
                <p:cNvPr id="134156" name="Rectangle 13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921" cy="235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9" name="Group 139"/>
              <p:cNvGrpSpPr>
                <a:grpSpLocks/>
              </p:cNvGrpSpPr>
              <p:nvPr/>
            </p:nvGrpSpPr>
            <p:grpSpPr bwMode="auto">
              <a:xfrm>
                <a:off x="0" y="2358"/>
                <a:ext cx="3921" cy="624"/>
                <a:chOff x="0" y="2358"/>
                <a:chExt cx="3921" cy="624"/>
              </a:xfrm>
            </p:grpSpPr>
            <p:sp>
              <p:nvSpPr>
                <p:cNvPr id="134153" name="Rectangle 140"/>
                <p:cNvSpPr>
                  <a:spLocks noChangeArrowheads="1"/>
                </p:cNvSpPr>
                <p:nvPr/>
              </p:nvSpPr>
              <p:spPr bwMode="auto">
                <a:xfrm>
                  <a:off x="11" y="2358"/>
                  <a:ext cx="3899" cy="6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/>
                  <a:r>
                    <a:rPr kumimoji="1" lang="en-US" altLang="zh-TW" sz="1100">
                      <a:ea typeface="新細明體" pitchFamily="18" charset="-120"/>
                    </a:rPr>
                    <a:t/>
                  </a:r>
                  <a:br>
                    <a:rPr kumimoji="1" lang="en-US" altLang="zh-TW" sz="1100">
                      <a:ea typeface="新細明體" pitchFamily="18" charset="-120"/>
                    </a:rPr>
                  </a:br>
                  <a:endParaRPr kumimoji="1" lang="en-US" altLang="zh-TW" sz="1200">
                    <a:ea typeface="新細明體" pitchFamily="18" charset="-120"/>
                  </a:endParaRPr>
                </a:p>
                <a:p>
                  <a:pPr algn="ctr"/>
                  <a:r>
                    <a:rPr kumimoji="1" lang="zh-TW" altLang="en-US" b="1">
                      <a:solidFill>
                        <a:srgbClr val="FF9933"/>
                      </a:solidFill>
                      <a:latin typeface="Arial" pitchFamily="34" charset="0"/>
                    </a:rPr>
                    <a:t>緊急計畫區域劃分示意圖</a:t>
                  </a:r>
                  <a:endParaRPr kumimoji="1" lang="zh-TW" altLang="en-US" b="1">
                    <a:solidFill>
                      <a:srgbClr val="FF9933"/>
                    </a:solidFill>
                  </a:endParaRPr>
                </a:p>
              </p:txBody>
            </p:sp>
            <p:sp>
              <p:nvSpPr>
                <p:cNvPr id="134154" name="Rectangle 141"/>
                <p:cNvSpPr>
                  <a:spLocks noChangeArrowheads="1"/>
                </p:cNvSpPr>
                <p:nvPr/>
              </p:nvSpPr>
              <p:spPr bwMode="auto">
                <a:xfrm>
                  <a:off x="0" y="2358"/>
                  <a:ext cx="3921" cy="62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134150" name="Rectangle 142"/>
            <p:cNvSpPr>
              <a:spLocks noChangeArrowheads="1"/>
            </p:cNvSpPr>
            <p:nvPr/>
          </p:nvSpPr>
          <p:spPr bwMode="auto">
            <a:xfrm>
              <a:off x="-3" y="-3"/>
              <a:ext cx="3927" cy="2988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43" name="投影片編號版面配置區 1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D10B40-C486-4ED8-B189-13A78F5EBF36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文字方塊 1"/>
          <p:cNvSpPr txBox="1">
            <a:spLocks noChangeArrowheads="1"/>
          </p:cNvSpPr>
          <p:nvPr/>
        </p:nvSpPr>
        <p:spPr bwMode="auto">
          <a:xfrm>
            <a:off x="2578100" y="1155700"/>
            <a:ext cx="3877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200" dirty="0"/>
              <a:t>日本福島核一廠事故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96264-DB6C-4CD4-AE00-9C3A98986020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4925" y="0"/>
            <a:ext cx="8912225" cy="6850063"/>
            <a:chOff x="34925" y="0"/>
            <a:chExt cx="8912225" cy="6850063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 flipV="1">
              <a:off x="1120775" y="180975"/>
              <a:ext cx="4551363" cy="3175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8937625" y="323850"/>
              <a:ext cx="6350" cy="6267450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9" name="Line 7"/>
            <p:cNvSpPr>
              <a:spLocks noChangeShapeType="1"/>
            </p:cNvSpPr>
            <p:nvPr/>
          </p:nvSpPr>
          <p:spPr bwMode="auto">
            <a:xfrm flipV="1">
              <a:off x="323850" y="6705600"/>
              <a:ext cx="4176713" cy="0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0" name="Line 8"/>
            <p:cNvSpPr>
              <a:spLocks noChangeShapeType="1"/>
            </p:cNvSpPr>
            <p:nvPr/>
          </p:nvSpPr>
          <p:spPr bwMode="auto">
            <a:xfrm flipH="1">
              <a:off x="179388" y="981075"/>
              <a:ext cx="0" cy="5616575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1" name="Text Box 9"/>
            <p:cNvSpPr txBox="1">
              <a:spLocks noChangeArrowheads="1"/>
            </p:cNvSpPr>
            <p:nvPr/>
          </p:nvSpPr>
          <p:spPr bwMode="auto">
            <a:xfrm>
              <a:off x="3851920" y="6545263"/>
              <a:ext cx="47609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zh-TW" sz="1400" b="1" i="1" dirty="0" smtClean="0">
                  <a:solidFill>
                    <a:srgbClr val="660066"/>
                  </a:solidFill>
                  <a:latin typeface="Arial" charset="0"/>
                </a:rPr>
                <a:t>Institute of Nuclear Engineering </a:t>
              </a:r>
              <a:r>
                <a:rPr lang="en-US" altLang="zh-TW" sz="1400" b="1" i="1" dirty="0">
                  <a:solidFill>
                    <a:srgbClr val="660066"/>
                  </a:solidFill>
                  <a:latin typeface="Arial" charset="0"/>
                </a:rPr>
                <a:t>and </a:t>
              </a:r>
              <a:r>
                <a:rPr lang="en-US" altLang="zh-TW" sz="1400" b="1" i="1" dirty="0" smtClean="0">
                  <a:solidFill>
                    <a:srgbClr val="660066"/>
                  </a:solidFill>
                  <a:latin typeface="Arial" charset="0"/>
                </a:rPr>
                <a:t>Science</a:t>
              </a:r>
              <a:endParaRPr lang="en-US" altLang="zh-TW" sz="1400" b="1" i="1" dirty="0">
                <a:solidFill>
                  <a:srgbClr val="660066"/>
                </a:solidFill>
                <a:latin typeface="Arial" charset="0"/>
              </a:endParaRPr>
            </a:p>
          </p:txBody>
        </p:sp>
        <p:sp>
          <p:nvSpPr>
            <p:cNvPr id="5132" name="Text Box 10"/>
            <p:cNvSpPr txBox="1">
              <a:spLocks noChangeArrowheads="1"/>
            </p:cNvSpPr>
            <p:nvPr/>
          </p:nvSpPr>
          <p:spPr bwMode="auto">
            <a:xfrm>
              <a:off x="5627688" y="0"/>
              <a:ext cx="32226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1600" b="1" i="1">
                  <a:solidFill>
                    <a:srgbClr val="660066"/>
                  </a:solidFill>
                  <a:latin typeface="Arial" charset="0"/>
                </a:rPr>
                <a:t>National Tsing-Hua University</a:t>
              </a:r>
            </a:p>
          </p:txBody>
        </p:sp>
        <p:sp>
          <p:nvSpPr>
            <p:cNvPr id="5133" name="Arc 11"/>
            <p:cNvSpPr>
              <a:spLocks/>
            </p:cNvSpPr>
            <p:nvPr/>
          </p:nvSpPr>
          <p:spPr bwMode="auto">
            <a:xfrm flipH="1" flipV="1">
              <a:off x="179388" y="65532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4" name="Arc 12"/>
            <p:cNvSpPr>
              <a:spLocks/>
            </p:cNvSpPr>
            <p:nvPr/>
          </p:nvSpPr>
          <p:spPr bwMode="auto">
            <a:xfrm rot="16200000" flipH="1" flipV="1">
              <a:off x="8794750" y="65532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5" name="Arc 13"/>
            <p:cNvSpPr>
              <a:spLocks/>
            </p:cNvSpPr>
            <p:nvPr/>
          </p:nvSpPr>
          <p:spPr bwMode="auto">
            <a:xfrm rot="10800000" flipH="1" flipV="1">
              <a:off x="8782050" y="1778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pic>
          <p:nvPicPr>
            <p:cNvPr id="5136" name="Picture 18" descr="NTHU_Logo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41275"/>
              <a:ext cx="1368425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矩形 16"/>
          <p:cNvSpPr/>
          <p:nvPr/>
        </p:nvSpPr>
        <p:spPr>
          <a:xfrm>
            <a:off x="971600" y="1531152"/>
            <a:ext cx="37804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altLang="zh-TW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2011</a:t>
            </a:r>
            <a:r>
              <a:rPr lang="zh-TW" altLang="en-US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月</a:t>
            </a:r>
            <a:r>
              <a:rPr lang="en-US" altLang="zh-TW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11</a:t>
            </a:r>
            <a:r>
              <a:rPr lang="zh-TW" altLang="en-US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日日本台北時間下午</a:t>
            </a:r>
            <a:r>
              <a:rPr lang="en-US" altLang="zh-TW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時</a:t>
            </a:r>
            <a:r>
              <a:rPr lang="en-US" altLang="zh-TW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46</a:t>
            </a:r>
            <a:r>
              <a:rPr lang="zh-TW" altLang="en-US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分，日本東北部地區發生規模</a:t>
            </a:r>
            <a:r>
              <a:rPr lang="en-US" altLang="zh-TW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9</a:t>
            </a:r>
            <a:r>
              <a:rPr lang="zh-TW" altLang="en-US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的強烈</a:t>
            </a:r>
            <a:r>
              <a:rPr lang="zh-TW" altLang="en-US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地震。</a:t>
            </a:r>
            <a:endParaRPr lang="en-US" altLang="zh-TW" dirty="0" smtClean="0">
              <a:solidFill>
                <a:srgbClr val="C00000"/>
              </a:solidFill>
              <a:ea typeface="標楷體" pitchFamily="65" charset="-120"/>
              <a:cs typeface="Times New Roman" pitchFamily="18" charset="0"/>
            </a:endParaRPr>
          </a:p>
          <a:p>
            <a:pPr marL="361950" indent="-36195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zh-TW" altLang="en-US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數十分鐘後</a:t>
            </a:r>
            <a:r>
              <a:rPr lang="zh-TW" altLang="en-US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高度超過</a:t>
            </a:r>
            <a:r>
              <a:rPr lang="en-US" altLang="zh-TW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10</a:t>
            </a:r>
            <a:r>
              <a:rPr lang="zh-TW" altLang="en-US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公尺的海嘯侵襲了東北幾個主要臨海縣份。</a:t>
            </a:r>
            <a:endParaRPr lang="en-US" altLang="zh-TW" dirty="0" smtClean="0">
              <a:solidFill>
                <a:srgbClr val="C00000"/>
              </a:solidFill>
              <a:ea typeface="標楷體" pitchFamily="65" charset="-120"/>
              <a:cs typeface="Times New Roman" pitchFamily="18" charset="0"/>
            </a:endParaRPr>
          </a:p>
          <a:p>
            <a:pPr marL="361950" indent="-36195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zh-TW" altLang="en-US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原本</a:t>
            </a:r>
            <a:r>
              <a:rPr lang="zh-TW" altLang="en-US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是令人心情愉悅的週五下午</a:t>
            </a:r>
            <a:r>
              <a:rPr lang="zh-TW" altLang="en-US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霎時間轉變成人間煉獄。</a:t>
            </a:r>
            <a:endParaRPr lang="en-US" altLang="zh-TW" dirty="0">
              <a:solidFill>
                <a:srgbClr val="C00000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5580112" y="5896436"/>
            <a:ext cx="283062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zh-TW" sz="1200" b="1" i="1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Source: http://www.e-japannavi.com</a:t>
            </a:r>
            <a:endParaRPr lang="en-US" altLang="zh-TW" sz="1200" b="1" i="1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1703540"/>
            <a:ext cx="3744416" cy="401370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38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4925" y="0"/>
            <a:ext cx="8912225" cy="6850063"/>
            <a:chOff x="34925" y="0"/>
            <a:chExt cx="8912225" cy="6850063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 flipV="1">
              <a:off x="1120775" y="180975"/>
              <a:ext cx="4551363" cy="3175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8937625" y="323850"/>
              <a:ext cx="6350" cy="6267450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9" name="Line 7"/>
            <p:cNvSpPr>
              <a:spLocks noChangeShapeType="1"/>
            </p:cNvSpPr>
            <p:nvPr/>
          </p:nvSpPr>
          <p:spPr bwMode="auto">
            <a:xfrm flipV="1">
              <a:off x="323850" y="6705600"/>
              <a:ext cx="4176713" cy="0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0" name="Line 8"/>
            <p:cNvSpPr>
              <a:spLocks noChangeShapeType="1"/>
            </p:cNvSpPr>
            <p:nvPr/>
          </p:nvSpPr>
          <p:spPr bwMode="auto">
            <a:xfrm flipH="1">
              <a:off x="179388" y="981075"/>
              <a:ext cx="0" cy="5616575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1" name="Text Box 9"/>
            <p:cNvSpPr txBox="1">
              <a:spLocks noChangeArrowheads="1"/>
            </p:cNvSpPr>
            <p:nvPr/>
          </p:nvSpPr>
          <p:spPr bwMode="auto">
            <a:xfrm>
              <a:off x="3851920" y="6545263"/>
              <a:ext cx="47609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zh-TW" sz="1400" b="1" i="1" dirty="0" smtClean="0">
                  <a:solidFill>
                    <a:srgbClr val="660066"/>
                  </a:solidFill>
                  <a:latin typeface="Arial" charset="0"/>
                </a:rPr>
                <a:t>Institute of Nuclear Engineering </a:t>
              </a:r>
              <a:r>
                <a:rPr lang="en-US" altLang="zh-TW" sz="1400" b="1" i="1" dirty="0">
                  <a:solidFill>
                    <a:srgbClr val="660066"/>
                  </a:solidFill>
                  <a:latin typeface="Arial" charset="0"/>
                </a:rPr>
                <a:t>and </a:t>
              </a:r>
              <a:r>
                <a:rPr lang="en-US" altLang="zh-TW" sz="1400" b="1" i="1" dirty="0" smtClean="0">
                  <a:solidFill>
                    <a:srgbClr val="660066"/>
                  </a:solidFill>
                  <a:latin typeface="Arial" charset="0"/>
                </a:rPr>
                <a:t>Science</a:t>
              </a:r>
              <a:endParaRPr lang="en-US" altLang="zh-TW" sz="1400" b="1" i="1" dirty="0">
                <a:solidFill>
                  <a:srgbClr val="660066"/>
                </a:solidFill>
                <a:latin typeface="Arial" charset="0"/>
              </a:endParaRPr>
            </a:p>
          </p:txBody>
        </p:sp>
        <p:sp>
          <p:nvSpPr>
            <p:cNvPr id="5132" name="Text Box 10"/>
            <p:cNvSpPr txBox="1">
              <a:spLocks noChangeArrowheads="1"/>
            </p:cNvSpPr>
            <p:nvPr/>
          </p:nvSpPr>
          <p:spPr bwMode="auto">
            <a:xfrm>
              <a:off x="5627688" y="0"/>
              <a:ext cx="32226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1600" b="1" i="1">
                  <a:solidFill>
                    <a:srgbClr val="660066"/>
                  </a:solidFill>
                  <a:latin typeface="Arial" charset="0"/>
                </a:rPr>
                <a:t>National Tsing-Hua University</a:t>
              </a:r>
            </a:p>
          </p:txBody>
        </p:sp>
        <p:sp>
          <p:nvSpPr>
            <p:cNvPr id="5133" name="Arc 11"/>
            <p:cNvSpPr>
              <a:spLocks/>
            </p:cNvSpPr>
            <p:nvPr/>
          </p:nvSpPr>
          <p:spPr bwMode="auto">
            <a:xfrm flipH="1" flipV="1">
              <a:off x="179388" y="65532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4" name="Arc 12"/>
            <p:cNvSpPr>
              <a:spLocks/>
            </p:cNvSpPr>
            <p:nvPr/>
          </p:nvSpPr>
          <p:spPr bwMode="auto">
            <a:xfrm rot="16200000" flipH="1" flipV="1">
              <a:off x="8794750" y="65532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5" name="Arc 13"/>
            <p:cNvSpPr>
              <a:spLocks/>
            </p:cNvSpPr>
            <p:nvPr/>
          </p:nvSpPr>
          <p:spPr bwMode="auto">
            <a:xfrm rot="10800000" flipH="1" flipV="1">
              <a:off x="8782050" y="1778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pic>
          <p:nvPicPr>
            <p:cNvPr id="5136" name="Picture 18" descr="NTHU_Logo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41275"/>
              <a:ext cx="1368425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矩形 16"/>
          <p:cNvSpPr/>
          <p:nvPr/>
        </p:nvSpPr>
        <p:spPr>
          <a:xfrm>
            <a:off x="946200" y="1327952"/>
            <a:ext cx="7439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zh-TW" altLang="en-US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共伴的歷史性天然災害使得災區目前的</a:t>
            </a:r>
            <a:r>
              <a:rPr lang="zh-TW" altLang="en-US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死亡與</a:t>
            </a:r>
            <a:r>
              <a:rPr lang="zh-TW" altLang="en-US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失蹤人數超過</a:t>
            </a:r>
            <a:r>
              <a:rPr lang="en-US" altLang="zh-TW" dirty="0">
                <a:solidFill>
                  <a:srgbClr val="C00000"/>
                </a:solidFill>
                <a:cs typeface="Times New Roman" pitchFamily="18" charset="0"/>
              </a:rPr>
              <a:t>26,000</a:t>
            </a:r>
            <a:r>
              <a:rPr lang="zh-TW" altLang="en-US" dirty="0">
                <a:solidFill>
                  <a:srgbClr val="C00000"/>
                </a:solidFill>
                <a:cs typeface="Times New Roman" pitchFamily="18" charset="0"/>
              </a:rPr>
              <a:t>人</a:t>
            </a:r>
            <a:r>
              <a:rPr lang="zh-TW" altLang="zh-TW" dirty="0">
                <a:solidFill>
                  <a:srgbClr val="C00000"/>
                </a:solidFill>
                <a:cs typeface="Times New Roman" pitchFamily="18" charset="0"/>
              </a:rPr>
              <a:t>（</a:t>
            </a:r>
            <a:r>
              <a:rPr lang="en-US" altLang="zh-TW" dirty="0">
                <a:solidFill>
                  <a:srgbClr val="C00000"/>
                </a:solidFill>
                <a:cs typeface="Times New Roman" pitchFamily="18" charset="0"/>
              </a:rPr>
              <a:t>4</a:t>
            </a:r>
            <a:r>
              <a:rPr lang="zh-TW" altLang="en-US" dirty="0">
                <a:solidFill>
                  <a:srgbClr val="C00000"/>
                </a:solidFill>
                <a:cs typeface="Times New Roman" pitchFamily="18" charset="0"/>
              </a:rPr>
              <a:t>月</a:t>
            </a:r>
            <a:r>
              <a:rPr lang="en-US" altLang="zh-TW" dirty="0">
                <a:solidFill>
                  <a:srgbClr val="C00000"/>
                </a:solidFill>
                <a:cs typeface="Times New Roman" pitchFamily="18" charset="0"/>
              </a:rPr>
              <a:t>25</a:t>
            </a:r>
            <a:r>
              <a:rPr lang="zh-TW" altLang="en-US" dirty="0">
                <a:solidFill>
                  <a:srgbClr val="C00000"/>
                </a:solidFill>
                <a:cs typeface="Times New Roman" pitchFamily="18" charset="0"/>
              </a:rPr>
              <a:t>日</a:t>
            </a:r>
            <a:r>
              <a:rPr lang="en-US" altLang="zh-TW" dirty="0">
                <a:solidFill>
                  <a:srgbClr val="C00000"/>
                </a:solidFill>
                <a:cs typeface="Times New Roman" pitchFamily="18" charset="0"/>
              </a:rPr>
              <a:t>NHK</a:t>
            </a:r>
            <a:r>
              <a:rPr lang="zh-TW" altLang="en-US" dirty="0">
                <a:solidFill>
                  <a:srgbClr val="C00000"/>
                </a:solidFill>
                <a:cs typeface="Times New Roman" pitchFamily="18" charset="0"/>
              </a:rPr>
              <a:t>數據</a:t>
            </a:r>
            <a:r>
              <a:rPr lang="zh-TW" altLang="zh-TW" dirty="0" smtClean="0">
                <a:solidFill>
                  <a:srgbClr val="C00000"/>
                </a:solidFill>
                <a:cs typeface="Times New Roman" pitchFamily="18" charset="0"/>
              </a:rPr>
              <a:t>）</a:t>
            </a:r>
            <a:r>
              <a:rPr lang="zh-TW" altLang="en-US" dirty="0" smtClean="0">
                <a:solidFill>
                  <a:srgbClr val="C00000"/>
                </a:solidFill>
                <a:latin typeface="新細明體"/>
                <a:ea typeface="新細明體"/>
                <a:cs typeface="Times New Roman" pitchFamily="18" charset="0"/>
              </a:rPr>
              <a:t>。</a:t>
            </a:r>
            <a:endParaRPr lang="en-US" altLang="zh-TW" dirty="0">
              <a:solidFill>
                <a:srgbClr val="C00000"/>
              </a:solidFill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050" name="Picture 2" descr="http://www.takungpao.com/upload/image/2011-03-28/1016416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7" y="4489953"/>
            <a:ext cx="2864318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phone.artjoey.com/wp-content/uploads/2011/03/%E6%97%A5%E6%9C%AC%E5%A4%A7%E5%9C%B0%E9%9C%87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11" y="2473729"/>
            <a:ext cx="2892309" cy="19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ic.pimg.tw/dreamyeh/86129b9df7cd8b0aaa40340d7e334d3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4"/>
          <a:stretch/>
        </p:blipFill>
        <p:spPr bwMode="auto">
          <a:xfrm>
            <a:off x="6126335" y="2473729"/>
            <a:ext cx="2730141" cy="19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pic.pimg.tw/kubra/e9cc85e4b1f0c29eafc62b89ca603a42_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73728"/>
            <a:ext cx="2854184" cy="190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h4.googleusercontent.com/-z0jfbaNxtCQ/TXnfJCVCnFI/AAAAAAAAJV4/1p0irV4bQPI/s400/%25E6%25B5%25B7%25E5%2598%25AF%25E8%25AD%25A6%25E5%25A0%25B1+%25E6%2597%25A5%25E6%259C%25AC%25E7%2599%25BC%25E7%2594%259F8.9%25E8%25B6%2585%25E7%25B4%259A%25E5%25A4%25A7%25E5%259C%25B0%25E9%259C%2587+%25E8%25B6%2585%25E7%25B4%259A%25E6%259C%2588%25E4%25BA%25AE%25E6%2583%25B9%25E7%25A6%258D-%25E6%25AD%25A3%25E5%25A6%25B9%25E4%25BE%25BF%25E5%2588%25A9%25E5%25B1%258B+%25282%252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b="-1"/>
          <a:stretch/>
        </p:blipFill>
        <p:spPr bwMode="auto">
          <a:xfrm>
            <a:off x="3210011" y="4489953"/>
            <a:ext cx="2880320" cy="183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mediachinese.com/files/preview/292x300.2011.04.15.10401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"/>
          <a:stretch/>
        </p:blipFill>
        <p:spPr bwMode="auto">
          <a:xfrm>
            <a:off x="6126334" y="4478306"/>
            <a:ext cx="2730141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15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4925" y="0"/>
            <a:ext cx="8912225" cy="6850063"/>
            <a:chOff x="34925" y="0"/>
            <a:chExt cx="8912225" cy="6850063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 flipV="1">
              <a:off x="1120775" y="180975"/>
              <a:ext cx="4551363" cy="3175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8937625" y="323850"/>
              <a:ext cx="6350" cy="6267450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9" name="Line 7"/>
            <p:cNvSpPr>
              <a:spLocks noChangeShapeType="1"/>
            </p:cNvSpPr>
            <p:nvPr/>
          </p:nvSpPr>
          <p:spPr bwMode="auto">
            <a:xfrm flipV="1">
              <a:off x="323850" y="6705600"/>
              <a:ext cx="4176713" cy="0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0" name="Line 8"/>
            <p:cNvSpPr>
              <a:spLocks noChangeShapeType="1"/>
            </p:cNvSpPr>
            <p:nvPr/>
          </p:nvSpPr>
          <p:spPr bwMode="auto">
            <a:xfrm flipH="1">
              <a:off x="179388" y="981075"/>
              <a:ext cx="0" cy="5616575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1" name="Text Box 9"/>
            <p:cNvSpPr txBox="1">
              <a:spLocks noChangeArrowheads="1"/>
            </p:cNvSpPr>
            <p:nvPr/>
          </p:nvSpPr>
          <p:spPr bwMode="auto">
            <a:xfrm>
              <a:off x="3851920" y="6545263"/>
              <a:ext cx="47609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zh-TW" sz="1400" b="1" i="1" dirty="0" smtClean="0">
                  <a:solidFill>
                    <a:srgbClr val="660066"/>
                  </a:solidFill>
                  <a:latin typeface="Arial" charset="0"/>
                </a:rPr>
                <a:t>Institute of Nuclear Engineering </a:t>
              </a:r>
              <a:r>
                <a:rPr lang="en-US" altLang="zh-TW" sz="1400" b="1" i="1" dirty="0">
                  <a:solidFill>
                    <a:srgbClr val="660066"/>
                  </a:solidFill>
                  <a:latin typeface="Arial" charset="0"/>
                </a:rPr>
                <a:t>and </a:t>
              </a:r>
              <a:r>
                <a:rPr lang="en-US" altLang="zh-TW" sz="1400" b="1" i="1" dirty="0" smtClean="0">
                  <a:solidFill>
                    <a:srgbClr val="660066"/>
                  </a:solidFill>
                  <a:latin typeface="Arial" charset="0"/>
                </a:rPr>
                <a:t>Science</a:t>
              </a:r>
              <a:endParaRPr lang="en-US" altLang="zh-TW" sz="1400" b="1" i="1" dirty="0">
                <a:solidFill>
                  <a:srgbClr val="660066"/>
                </a:solidFill>
                <a:latin typeface="Arial" charset="0"/>
              </a:endParaRPr>
            </a:p>
          </p:txBody>
        </p:sp>
        <p:sp>
          <p:nvSpPr>
            <p:cNvPr id="5132" name="Text Box 10"/>
            <p:cNvSpPr txBox="1">
              <a:spLocks noChangeArrowheads="1"/>
            </p:cNvSpPr>
            <p:nvPr/>
          </p:nvSpPr>
          <p:spPr bwMode="auto">
            <a:xfrm>
              <a:off x="5627688" y="0"/>
              <a:ext cx="32226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1600" b="1" i="1">
                  <a:solidFill>
                    <a:srgbClr val="660066"/>
                  </a:solidFill>
                  <a:latin typeface="Arial" charset="0"/>
                </a:rPr>
                <a:t>National Tsing-Hua University</a:t>
              </a:r>
            </a:p>
          </p:txBody>
        </p:sp>
        <p:sp>
          <p:nvSpPr>
            <p:cNvPr id="5133" name="Arc 11"/>
            <p:cNvSpPr>
              <a:spLocks/>
            </p:cNvSpPr>
            <p:nvPr/>
          </p:nvSpPr>
          <p:spPr bwMode="auto">
            <a:xfrm flipH="1" flipV="1">
              <a:off x="179388" y="65532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4" name="Arc 12"/>
            <p:cNvSpPr>
              <a:spLocks/>
            </p:cNvSpPr>
            <p:nvPr/>
          </p:nvSpPr>
          <p:spPr bwMode="auto">
            <a:xfrm rot="16200000" flipH="1" flipV="1">
              <a:off x="8794750" y="65532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5" name="Arc 13"/>
            <p:cNvSpPr>
              <a:spLocks/>
            </p:cNvSpPr>
            <p:nvPr/>
          </p:nvSpPr>
          <p:spPr bwMode="auto">
            <a:xfrm rot="10800000" flipH="1" flipV="1">
              <a:off x="8782050" y="1778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pic>
          <p:nvPicPr>
            <p:cNvPr id="5136" name="Picture 18" descr="NTHU_Logo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41275"/>
              <a:ext cx="1368425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66" name="Picture 2" descr="http://bushwarriors.files.wordpress.com/2011/03/tsunami-photo-credit-narutoki-dot-c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58" y="3645024"/>
            <a:ext cx="4021024" cy="25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wondrouspics.com/wp-content/uploads/2011/03/japan-tsunami-w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84" y="777428"/>
            <a:ext cx="3043012" cy="290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5328084" y="6210160"/>
            <a:ext cx="3132437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altLang="zh-TW" sz="1200" b="1" i="1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Source: http://www3.nhk.or.jp/nhkworld/</a:t>
            </a:r>
            <a:endParaRPr lang="en-US" altLang="zh-TW" sz="1200" b="1" i="1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31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E9392-4F4F-4503-9960-5C7111ED62A8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pic>
        <p:nvPicPr>
          <p:cNvPr id="278530" name="Picture 2" descr="C:\Users\Min  Lee\Desktop\9373157-stand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440738"/>
            <a:ext cx="4089400" cy="2724217"/>
          </a:xfrm>
          <a:prstGeom prst="rect">
            <a:avLst/>
          </a:prstGeom>
          <a:noFill/>
        </p:spPr>
      </p:pic>
      <p:pic>
        <p:nvPicPr>
          <p:cNvPr id="278531" name="Picture 3" descr="C:\Users\Min  Lee\Desktop\COR_HR_JPEG_02627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0" y="2767302"/>
            <a:ext cx="4787900" cy="3436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AAAF-D476-44BB-B766-1A73E77687CF}" type="slidenum">
              <a:rPr lang="en-US" altLang="zh-TW"/>
              <a:pPr/>
              <a:t>3</a:t>
            </a:fld>
            <a:endParaRPr lang="en-US" altLang="zh-TW" dirty="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715963" y="228600"/>
          <a:ext cx="6796087" cy="482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7" r:id="rId3" imgW="6416675" imgH="4437380" progId="">
                  <p:embed/>
                </p:oleObj>
              </mc:Choice>
              <mc:Fallback>
                <p:oleObj r:id="rId3" imgW="6416675" imgH="44373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949" t="-2188" r="-949" b="-2432"/>
                      <a:stretch>
                        <a:fillRect/>
                      </a:stretch>
                    </p:blipFill>
                    <p:spPr bwMode="auto">
                      <a:xfrm>
                        <a:off x="715963" y="228600"/>
                        <a:ext cx="6796087" cy="482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5105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Arial" pitchFamily="34" charset="0"/>
              </a:rPr>
              <a:t>自然界穩定存在之核種，其原子核內質子與中子數的配比關係。</a:t>
            </a:r>
          </a:p>
          <a:p>
            <a:pPr algn="ctr"/>
            <a:r>
              <a:rPr lang="zh-TW" altLang="en-US" dirty="0">
                <a:latin typeface="Arial" pitchFamily="34" charset="0"/>
              </a:rPr>
              <a:t>較輕的核種</a:t>
            </a:r>
            <a:r>
              <a:rPr lang="zh-TW" altLang="en-US" dirty="0" smtClean="0">
                <a:latin typeface="Arial" pitchFamily="34" charset="0"/>
              </a:rPr>
              <a:t>中，其</a:t>
            </a:r>
            <a:r>
              <a:rPr lang="zh-TW" altLang="en-US" dirty="0">
                <a:latin typeface="Arial" pitchFamily="34" charset="0"/>
              </a:rPr>
              <a:t>質子數約略等於中子</a:t>
            </a:r>
            <a:r>
              <a:rPr lang="zh-TW" altLang="en-US" dirty="0" smtClean="0">
                <a:latin typeface="Arial" pitchFamily="34" charset="0"/>
              </a:rPr>
              <a:t>數，而</a:t>
            </a:r>
            <a:r>
              <a:rPr lang="zh-TW" altLang="en-US" dirty="0">
                <a:latin typeface="Arial" pitchFamily="34" charset="0"/>
              </a:rPr>
              <a:t>較重核種的中，</a:t>
            </a:r>
          </a:p>
          <a:p>
            <a:pPr algn="ctr"/>
            <a:r>
              <a:rPr lang="zh-TW" altLang="en-US" dirty="0">
                <a:latin typeface="Arial" pitchFamily="34" charset="0"/>
              </a:rPr>
              <a:t>中子數大於質子數</a:t>
            </a:r>
            <a:r>
              <a:rPr lang="zh-TW" altLang="en-US" dirty="0">
                <a:latin typeface="Times New Roman" pitchFamily="18" charset="0"/>
                <a:ea typeface="新細明體" pitchFamily="18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日本電廠運轉現況032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376" y="1315368"/>
            <a:ext cx="7560840" cy="453650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2438400" y="482600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日本福島核能一廠事故</a:t>
            </a:r>
            <a:endParaRPr lang="zh-TW" alt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4" name="Picture 66" descr="Fukushima Sky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000" y="1345084"/>
            <a:ext cx="72009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2438400" y="4826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日本福島核能一廠</a:t>
            </a:r>
            <a:endParaRPr lang="zh-TW" alt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2870200" y="4445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日本福島核能一廠</a:t>
            </a:r>
            <a:endParaRPr lang="zh-TW" altLang="en-US" sz="3200" dirty="0"/>
          </a:p>
        </p:txBody>
      </p:sp>
      <p:graphicFrame>
        <p:nvGraphicFramePr>
          <p:cNvPr id="4" name="Group 6"/>
          <p:cNvGraphicFramePr>
            <a:graphicFrameLocks noGrp="1"/>
          </p:cNvGraphicFramePr>
          <p:nvPr/>
        </p:nvGraphicFramePr>
        <p:xfrm>
          <a:off x="222250" y="1524000"/>
          <a:ext cx="8683625" cy="4084320"/>
        </p:xfrm>
        <a:graphic>
          <a:graphicData uri="http://schemas.openxmlformats.org/drawingml/2006/table">
            <a:tbl>
              <a:tblPr/>
              <a:tblGrid>
                <a:gridCol w="1501775"/>
                <a:gridCol w="1196975"/>
                <a:gridCol w="1196975"/>
                <a:gridCol w="1196975"/>
                <a:gridCol w="1196975"/>
                <a:gridCol w="1196975"/>
                <a:gridCol w="1196975"/>
              </a:tblGrid>
              <a:tr h="365125"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福島一廠</a:t>
                      </a:r>
                      <a:endParaRPr kumimoji="1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機組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號機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號機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號機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號機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號機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號機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反應爐型式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BWR-3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BWR-4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BWR-4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BWR-4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BWR-4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BWR-5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裝置容量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46.0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萬瓩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78.4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萬瓩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78.4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萬瓩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78.4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萬瓩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78.4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萬瓩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110.0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萬瓩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商轉日期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1971.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3.26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1974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7.18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1976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3.27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1978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10.12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1978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4.18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1979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10.24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地震發生時機組狀態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正常運轉中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正常運轉中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正常運轉中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停機大修中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停機大修中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停機大修中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所在地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福島縣雙葉郡大熊町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所有者</a:t>
                      </a:r>
                      <a:endParaRPr kumimoji="1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東京電力公司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" pitchFamily="18" charset="0"/>
                          <a:ea typeface="標楷體" pitchFamily="65" charset="-120"/>
                          <a:cs typeface="Times New Roman" pitchFamily="18" charset="0"/>
                        </a:rPr>
                        <a:t>TEPCO</a:t>
                      </a: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33</a:t>
            </a:fld>
            <a:endParaRPr lang="en-US" altLang="zh-TW" dirty="0"/>
          </a:p>
        </p:txBody>
      </p:sp>
      <p:pic>
        <p:nvPicPr>
          <p:cNvPr id="91137" name="Picture 1" descr="Boiling Water Rea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876300"/>
            <a:ext cx="8394700" cy="4953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4038600" y="1346200"/>
            <a:ext cx="1651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汽</a:t>
            </a:r>
            <a:r>
              <a:rPr lang="zh-TW" altLang="en-US" dirty="0" smtClean="0"/>
              <a:t>機廠房</a:t>
            </a:r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 bwMode="auto">
          <a:xfrm>
            <a:off x="4165600" y="2044700"/>
            <a:ext cx="1485900" cy="2413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540000" y="2971800"/>
            <a:ext cx="457200" cy="177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298700" y="2146300"/>
            <a:ext cx="48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/>
              <a:t>水蒸汽</a:t>
            </a:r>
            <a:endParaRPr lang="zh-TW" altLang="en-US" sz="12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041400" y="5207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反應器廠房</a:t>
            </a:r>
            <a:endParaRPr lang="zh-TW" altLang="en-US" dirty="0"/>
          </a:p>
        </p:txBody>
      </p:sp>
      <p:sp>
        <p:nvSpPr>
          <p:cNvPr id="13" name="圓角矩形 12"/>
          <p:cNvSpPr/>
          <p:nvPr/>
        </p:nvSpPr>
        <p:spPr bwMode="auto">
          <a:xfrm>
            <a:off x="914400" y="1168400"/>
            <a:ext cx="1625600" cy="1651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045816" y="1270000"/>
            <a:ext cx="877163" cy="605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TW" altLang="en-US" sz="1800" dirty="0" smtClean="0"/>
              <a:t>一次</a:t>
            </a:r>
            <a:endParaRPr lang="en-US" altLang="zh-TW" sz="1800" dirty="0" smtClean="0"/>
          </a:p>
          <a:p>
            <a:pPr algn="ctr">
              <a:lnSpc>
                <a:spcPts val="2000"/>
              </a:lnSpc>
            </a:pPr>
            <a:r>
              <a:rPr lang="zh-TW" altLang="en-US" sz="1800" dirty="0" smtClean="0"/>
              <a:t>圍阻體</a:t>
            </a:r>
            <a:endParaRPr lang="zh-TW" altLang="en-US" sz="18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619500" y="3429000"/>
            <a:ext cx="4953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飼水泵</a:t>
            </a:r>
            <a:endParaRPr lang="zh-TW" altLang="en-US" sz="1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568700" y="3136900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冷凝器</a:t>
            </a:r>
            <a:endParaRPr lang="zh-TW" altLang="en-US" sz="1400" dirty="0"/>
          </a:p>
        </p:txBody>
      </p:sp>
      <p:sp>
        <p:nvSpPr>
          <p:cNvPr id="18" name="圓角矩形 17"/>
          <p:cNvSpPr/>
          <p:nvPr/>
        </p:nvSpPr>
        <p:spPr bwMode="auto">
          <a:xfrm>
            <a:off x="4533900" y="2679700"/>
            <a:ext cx="596900" cy="1016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096000" y="2438400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發電機</a:t>
            </a:r>
            <a:endParaRPr lang="zh-TW" altLang="en-US" sz="1400" dirty="0"/>
          </a:p>
        </p:txBody>
      </p:sp>
      <p:sp>
        <p:nvSpPr>
          <p:cNvPr id="21" name="矩形 20"/>
          <p:cNvSpPr/>
          <p:nvPr/>
        </p:nvSpPr>
        <p:spPr bwMode="auto">
          <a:xfrm>
            <a:off x="6997700" y="2946400"/>
            <a:ext cx="1739900" cy="1460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 bwMode="auto">
          <a:xfrm>
            <a:off x="7162800" y="4533900"/>
            <a:ext cx="457200" cy="1041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248400" y="5295900"/>
            <a:ext cx="9028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冷卻海水</a:t>
            </a:r>
            <a:endParaRPr lang="zh-TW" altLang="en-US" sz="1400" dirty="0"/>
          </a:p>
        </p:txBody>
      </p:sp>
      <p:sp>
        <p:nvSpPr>
          <p:cNvPr id="29" name="圓角矩形 28"/>
          <p:cNvSpPr/>
          <p:nvPr/>
        </p:nvSpPr>
        <p:spPr bwMode="auto">
          <a:xfrm>
            <a:off x="6858000" y="1435100"/>
            <a:ext cx="1206500" cy="4191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076700" y="4432300"/>
            <a:ext cx="15113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冷凝水</a:t>
            </a:r>
            <a:endParaRPr lang="zh-TW" altLang="en-US" sz="1400" dirty="0"/>
          </a:p>
        </p:txBody>
      </p:sp>
      <p:sp>
        <p:nvSpPr>
          <p:cNvPr id="31" name="手繪多邊形 30"/>
          <p:cNvSpPr/>
          <p:nvPr/>
        </p:nvSpPr>
        <p:spPr bwMode="auto">
          <a:xfrm>
            <a:off x="7404100" y="3937000"/>
            <a:ext cx="1565428" cy="1587501"/>
          </a:xfrm>
          <a:custGeom>
            <a:avLst/>
            <a:gdLst>
              <a:gd name="connsiteX0" fmla="*/ 0 w 1374928"/>
              <a:gd name="connsiteY0" fmla="*/ 585421 h 1309321"/>
              <a:gd name="connsiteX1" fmla="*/ 0 w 1374928"/>
              <a:gd name="connsiteY1" fmla="*/ 585421 h 1309321"/>
              <a:gd name="connsiteX2" fmla="*/ 266700 w 1374928"/>
              <a:gd name="connsiteY2" fmla="*/ 572721 h 1309321"/>
              <a:gd name="connsiteX3" fmla="*/ 304800 w 1374928"/>
              <a:gd name="connsiteY3" fmla="*/ 560021 h 1309321"/>
              <a:gd name="connsiteX4" fmla="*/ 355600 w 1374928"/>
              <a:gd name="connsiteY4" fmla="*/ 547321 h 1309321"/>
              <a:gd name="connsiteX5" fmla="*/ 393700 w 1374928"/>
              <a:gd name="connsiteY5" fmla="*/ 521921 h 1309321"/>
              <a:gd name="connsiteX6" fmla="*/ 419100 w 1374928"/>
              <a:gd name="connsiteY6" fmla="*/ 483821 h 1309321"/>
              <a:gd name="connsiteX7" fmla="*/ 482600 w 1374928"/>
              <a:gd name="connsiteY7" fmla="*/ 458421 h 1309321"/>
              <a:gd name="connsiteX8" fmla="*/ 558800 w 1374928"/>
              <a:gd name="connsiteY8" fmla="*/ 433021 h 1309321"/>
              <a:gd name="connsiteX9" fmla="*/ 584200 w 1374928"/>
              <a:gd name="connsiteY9" fmla="*/ 394921 h 1309321"/>
              <a:gd name="connsiteX10" fmla="*/ 571500 w 1374928"/>
              <a:gd name="connsiteY10" fmla="*/ 229821 h 1309321"/>
              <a:gd name="connsiteX11" fmla="*/ 495300 w 1374928"/>
              <a:gd name="connsiteY11" fmla="*/ 179021 h 1309321"/>
              <a:gd name="connsiteX12" fmla="*/ 457200 w 1374928"/>
              <a:gd name="connsiteY12" fmla="*/ 153621 h 1309321"/>
              <a:gd name="connsiteX13" fmla="*/ 342900 w 1374928"/>
              <a:gd name="connsiteY13" fmla="*/ 128221 h 1309321"/>
              <a:gd name="connsiteX14" fmla="*/ 279400 w 1374928"/>
              <a:gd name="connsiteY14" fmla="*/ 77421 h 1309321"/>
              <a:gd name="connsiteX15" fmla="*/ 381000 w 1374928"/>
              <a:gd name="connsiteY15" fmla="*/ 77421 h 1309321"/>
              <a:gd name="connsiteX16" fmla="*/ 431800 w 1374928"/>
              <a:gd name="connsiteY16" fmla="*/ 64721 h 1309321"/>
              <a:gd name="connsiteX17" fmla="*/ 571500 w 1374928"/>
              <a:gd name="connsiteY17" fmla="*/ 52021 h 1309321"/>
              <a:gd name="connsiteX18" fmla="*/ 762000 w 1374928"/>
              <a:gd name="connsiteY18" fmla="*/ 26621 h 1309321"/>
              <a:gd name="connsiteX19" fmla="*/ 939800 w 1374928"/>
              <a:gd name="connsiteY19" fmla="*/ 26621 h 1309321"/>
              <a:gd name="connsiteX20" fmla="*/ 1054100 w 1374928"/>
              <a:gd name="connsiteY20" fmla="*/ 52021 h 1309321"/>
              <a:gd name="connsiteX21" fmla="*/ 1104900 w 1374928"/>
              <a:gd name="connsiteY21" fmla="*/ 64721 h 1309321"/>
              <a:gd name="connsiteX22" fmla="*/ 1143000 w 1374928"/>
              <a:gd name="connsiteY22" fmla="*/ 77421 h 1309321"/>
              <a:gd name="connsiteX23" fmla="*/ 1231900 w 1374928"/>
              <a:gd name="connsiteY23" fmla="*/ 102821 h 1309321"/>
              <a:gd name="connsiteX24" fmla="*/ 1346200 w 1374928"/>
              <a:gd name="connsiteY24" fmla="*/ 102821 h 1309321"/>
              <a:gd name="connsiteX25" fmla="*/ 1358900 w 1374928"/>
              <a:gd name="connsiteY25" fmla="*/ 153621 h 1309321"/>
              <a:gd name="connsiteX26" fmla="*/ 1371600 w 1374928"/>
              <a:gd name="connsiteY26" fmla="*/ 433021 h 1309321"/>
              <a:gd name="connsiteX27" fmla="*/ 1346200 w 1374928"/>
              <a:gd name="connsiteY27" fmla="*/ 509221 h 1309321"/>
              <a:gd name="connsiteX28" fmla="*/ 1308100 w 1374928"/>
              <a:gd name="connsiteY28" fmla="*/ 585421 h 1309321"/>
              <a:gd name="connsiteX29" fmla="*/ 1295400 w 1374928"/>
              <a:gd name="connsiteY29" fmla="*/ 623521 h 1309321"/>
              <a:gd name="connsiteX30" fmla="*/ 1257300 w 1374928"/>
              <a:gd name="connsiteY30" fmla="*/ 661621 h 1309321"/>
              <a:gd name="connsiteX31" fmla="*/ 1193800 w 1374928"/>
              <a:gd name="connsiteY31" fmla="*/ 725121 h 1309321"/>
              <a:gd name="connsiteX32" fmla="*/ 1168400 w 1374928"/>
              <a:gd name="connsiteY32" fmla="*/ 826721 h 1309321"/>
              <a:gd name="connsiteX33" fmla="*/ 1155700 w 1374928"/>
              <a:gd name="connsiteY33" fmla="*/ 966421 h 1309321"/>
              <a:gd name="connsiteX34" fmla="*/ 1143000 w 1374928"/>
              <a:gd name="connsiteY34" fmla="*/ 1004521 h 1309321"/>
              <a:gd name="connsiteX35" fmla="*/ 1104900 w 1374928"/>
              <a:gd name="connsiteY35" fmla="*/ 1042621 h 1309321"/>
              <a:gd name="connsiteX36" fmla="*/ 1092200 w 1374928"/>
              <a:gd name="connsiteY36" fmla="*/ 1080721 h 1309321"/>
              <a:gd name="connsiteX37" fmla="*/ 1079500 w 1374928"/>
              <a:gd name="connsiteY37" fmla="*/ 1169621 h 1309321"/>
              <a:gd name="connsiteX38" fmla="*/ 1003300 w 1374928"/>
              <a:gd name="connsiteY38" fmla="*/ 1220421 h 1309321"/>
              <a:gd name="connsiteX39" fmla="*/ 952500 w 1374928"/>
              <a:gd name="connsiteY39" fmla="*/ 1245821 h 1309321"/>
              <a:gd name="connsiteX40" fmla="*/ 876300 w 1374928"/>
              <a:gd name="connsiteY40" fmla="*/ 1283921 h 1309321"/>
              <a:gd name="connsiteX41" fmla="*/ 762000 w 1374928"/>
              <a:gd name="connsiteY41" fmla="*/ 1296621 h 1309321"/>
              <a:gd name="connsiteX42" fmla="*/ 685800 w 1374928"/>
              <a:gd name="connsiteY42" fmla="*/ 1309321 h 1309321"/>
              <a:gd name="connsiteX43" fmla="*/ 558800 w 1374928"/>
              <a:gd name="connsiteY43" fmla="*/ 1296621 h 1309321"/>
              <a:gd name="connsiteX44" fmla="*/ 444500 w 1374928"/>
              <a:gd name="connsiteY44" fmla="*/ 1220421 h 1309321"/>
              <a:gd name="connsiteX45" fmla="*/ 406400 w 1374928"/>
              <a:gd name="connsiteY45" fmla="*/ 1207721 h 1309321"/>
              <a:gd name="connsiteX46" fmla="*/ 355600 w 1374928"/>
              <a:gd name="connsiteY46" fmla="*/ 1131521 h 1309321"/>
              <a:gd name="connsiteX47" fmla="*/ 342900 w 1374928"/>
              <a:gd name="connsiteY47" fmla="*/ 1004521 h 1309321"/>
              <a:gd name="connsiteX48" fmla="*/ 317500 w 1374928"/>
              <a:gd name="connsiteY48" fmla="*/ 966421 h 1309321"/>
              <a:gd name="connsiteX49" fmla="*/ 266700 w 1374928"/>
              <a:gd name="connsiteY49" fmla="*/ 890221 h 1309321"/>
              <a:gd name="connsiteX50" fmla="*/ 190500 w 1374928"/>
              <a:gd name="connsiteY50" fmla="*/ 902921 h 1309321"/>
              <a:gd name="connsiteX51" fmla="*/ 139700 w 1374928"/>
              <a:gd name="connsiteY51" fmla="*/ 915621 h 1309321"/>
              <a:gd name="connsiteX52" fmla="*/ 25400 w 1374928"/>
              <a:gd name="connsiteY52" fmla="*/ 902921 h 1309321"/>
              <a:gd name="connsiteX53" fmla="*/ 38100 w 1374928"/>
              <a:gd name="connsiteY53" fmla="*/ 814021 h 1309321"/>
              <a:gd name="connsiteX54" fmla="*/ 63500 w 1374928"/>
              <a:gd name="connsiteY54" fmla="*/ 674321 h 1309321"/>
              <a:gd name="connsiteX55" fmla="*/ 50800 w 1374928"/>
              <a:gd name="connsiteY55" fmla="*/ 623521 h 1309321"/>
              <a:gd name="connsiteX56" fmla="*/ 25400 w 1374928"/>
              <a:gd name="connsiteY56" fmla="*/ 585421 h 1309321"/>
              <a:gd name="connsiteX57" fmla="*/ 0 w 1374928"/>
              <a:gd name="connsiteY57" fmla="*/ 585421 h 130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374928" h="1309321">
                <a:moveTo>
                  <a:pt x="0" y="585421"/>
                </a:moveTo>
                <a:lnTo>
                  <a:pt x="0" y="585421"/>
                </a:lnTo>
                <a:cubicBezTo>
                  <a:pt x="88900" y="581188"/>
                  <a:pt x="178007" y="580112"/>
                  <a:pt x="266700" y="572721"/>
                </a:cubicBezTo>
                <a:cubicBezTo>
                  <a:pt x="280041" y="571609"/>
                  <a:pt x="291928" y="563699"/>
                  <a:pt x="304800" y="560021"/>
                </a:cubicBezTo>
                <a:cubicBezTo>
                  <a:pt x="321583" y="555226"/>
                  <a:pt x="338667" y="551554"/>
                  <a:pt x="355600" y="547321"/>
                </a:cubicBezTo>
                <a:cubicBezTo>
                  <a:pt x="368300" y="538854"/>
                  <a:pt x="382907" y="532714"/>
                  <a:pt x="393700" y="521921"/>
                </a:cubicBezTo>
                <a:cubicBezTo>
                  <a:pt x="404493" y="511128"/>
                  <a:pt x="406680" y="492693"/>
                  <a:pt x="419100" y="483821"/>
                </a:cubicBezTo>
                <a:cubicBezTo>
                  <a:pt x="437651" y="470570"/>
                  <a:pt x="461175" y="466212"/>
                  <a:pt x="482600" y="458421"/>
                </a:cubicBezTo>
                <a:cubicBezTo>
                  <a:pt x="507762" y="449271"/>
                  <a:pt x="558800" y="433021"/>
                  <a:pt x="558800" y="433021"/>
                </a:cubicBezTo>
                <a:cubicBezTo>
                  <a:pt x="567267" y="420321"/>
                  <a:pt x="583248" y="410155"/>
                  <a:pt x="584200" y="394921"/>
                </a:cubicBezTo>
                <a:cubicBezTo>
                  <a:pt x="587643" y="339833"/>
                  <a:pt x="592516" y="280859"/>
                  <a:pt x="571500" y="229821"/>
                </a:cubicBezTo>
                <a:cubicBezTo>
                  <a:pt x="559877" y="201593"/>
                  <a:pt x="520700" y="195954"/>
                  <a:pt x="495300" y="179021"/>
                </a:cubicBezTo>
                <a:cubicBezTo>
                  <a:pt x="482600" y="170554"/>
                  <a:pt x="471680" y="158448"/>
                  <a:pt x="457200" y="153621"/>
                </a:cubicBezTo>
                <a:cubicBezTo>
                  <a:pt x="394671" y="132778"/>
                  <a:pt x="432305" y="143122"/>
                  <a:pt x="342900" y="128221"/>
                </a:cubicBezTo>
                <a:cubicBezTo>
                  <a:pt x="196593" y="55068"/>
                  <a:pt x="169489" y="55439"/>
                  <a:pt x="279400" y="77421"/>
                </a:cubicBezTo>
                <a:cubicBezTo>
                  <a:pt x="366491" y="48391"/>
                  <a:pt x="258397" y="77421"/>
                  <a:pt x="381000" y="77421"/>
                </a:cubicBezTo>
                <a:cubicBezTo>
                  <a:pt x="398454" y="77421"/>
                  <a:pt x="414499" y="67028"/>
                  <a:pt x="431800" y="64721"/>
                </a:cubicBezTo>
                <a:cubicBezTo>
                  <a:pt x="478149" y="58541"/>
                  <a:pt x="524998" y="56916"/>
                  <a:pt x="571500" y="52021"/>
                </a:cubicBezTo>
                <a:cubicBezTo>
                  <a:pt x="633869" y="45456"/>
                  <a:pt x="699772" y="35511"/>
                  <a:pt x="762000" y="26621"/>
                </a:cubicBezTo>
                <a:cubicBezTo>
                  <a:pt x="841862" y="0"/>
                  <a:pt x="795841" y="9685"/>
                  <a:pt x="939800" y="26621"/>
                </a:cubicBezTo>
                <a:cubicBezTo>
                  <a:pt x="1037207" y="38081"/>
                  <a:pt x="987411" y="32967"/>
                  <a:pt x="1054100" y="52021"/>
                </a:cubicBezTo>
                <a:cubicBezTo>
                  <a:pt x="1070883" y="56816"/>
                  <a:pt x="1088117" y="59926"/>
                  <a:pt x="1104900" y="64721"/>
                </a:cubicBezTo>
                <a:cubicBezTo>
                  <a:pt x="1117772" y="68399"/>
                  <a:pt x="1130128" y="73743"/>
                  <a:pt x="1143000" y="77421"/>
                </a:cubicBezTo>
                <a:cubicBezTo>
                  <a:pt x="1254628" y="109315"/>
                  <a:pt x="1140549" y="72371"/>
                  <a:pt x="1231900" y="102821"/>
                </a:cubicBezTo>
                <a:cubicBezTo>
                  <a:pt x="1243479" y="100891"/>
                  <a:pt x="1324131" y="75235"/>
                  <a:pt x="1346200" y="102821"/>
                </a:cubicBezTo>
                <a:cubicBezTo>
                  <a:pt x="1357104" y="116451"/>
                  <a:pt x="1354667" y="136688"/>
                  <a:pt x="1358900" y="153621"/>
                </a:cubicBezTo>
                <a:cubicBezTo>
                  <a:pt x="1363133" y="246754"/>
                  <a:pt x="1374928" y="339851"/>
                  <a:pt x="1371600" y="433021"/>
                </a:cubicBezTo>
                <a:cubicBezTo>
                  <a:pt x="1370644" y="459778"/>
                  <a:pt x="1354667" y="483821"/>
                  <a:pt x="1346200" y="509221"/>
                </a:cubicBezTo>
                <a:cubicBezTo>
                  <a:pt x="1314278" y="604986"/>
                  <a:pt x="1357339" y="486944"/>
                  <a:pt x="1308100" y="585421"/>
                </a:cubicBezTo>
                <a:cubicBezTo>
                  <a:pt x="1302113" y="597395"/>
                  <a:pt x="1302826" y="612382"/>
                  <a:pt x="1295400" y="623521"/>
                </a:cubicBezTo>
                <a:cubicBezTo>
                  <a:pt x="1285437" y="638465"/>
                  <a:pt x="1268798" y="647823"/>
                  <a:pt x="1257300" y="661621"/>
                </a:cubicBezTo>
                <a:cubicBezTo>
                  <a:pt x="1204383" y="725121"/>
                  <a:pt x="1263650" y="678554"/>
                  <a:pt x="1193800" y="725121"/>
                </a:cubicBezTo>
                <a:cubicBezTo>
                  <a:pt x="1179977" y="766591"/>
                  <a:pt x="1174530" y="777680"/>
                  <a:pt x="1168400" y="826721"/>
                </a:cubicBezTo>
                <a:cubicBezTo>
                  <a:pt x="1162600" y="873119"/>
                  <a:pt x="1162313" y="920132"/>
                  <a:pt x="1155700" y="966421"/>
                </a:cubicBezTo>
                <a:cubicBezTo>
                  <a:pt x="1153807" y="979673"/>
                  <a:pt x="1150426" y="993382"/>
                  <a:pt x="1143000" y="1004521"/>
                </a:cubicBezTo>
                <a:cubicBezTo>
                  <a:pt x="1133037" y="1019465"/>
                  <a:pt x="1117600" y="1029921"/>
                  <a:pt x="1104900" y="1042621"/>
                </a:cubicBezTo>
                <a:cubicBezTo>
                  <a:pt x="1100667" y="1055321"/>
                  <a:pt x="1094825" y="1067594"/>
                  <a:pt x="1092200" y="1080721"/>
                </a:cubicBezTo>
                <a:cubicBezTo>
                  <a:pt x="1086329" y="1110074"/>
                  <a:pt x="1090617" y="1141828"/>
                  <a:pt x="1079500" y="1169621"/>
                </a:cubicBezTo>
                <a:cubicBezTo>
                  <a:pt x="1062977" y="1210928"/>
                  <a:pt x="1035301" y="1206706"/>
                  <a:pt x="1003300" y="1220421"/>
                </a:cubicBezTo>
                <a:cubicBezTo>
                  <a:pt x="985899" y="1227879"/>
                  <a:pt x="968938" y="1236428"/>
                  <a:pt x="952500" y="1245821"/>
                </a:cubicBezTo>
                <a:cubicBezTo>
                  <a:pt x="916361" y="1266472"/>
                  <a:pt x="917391" y="1277073"/>
                  <a:pt x="876300" y="1283921"/>
                </a:cubicBezTo>
                <a:cubicBezTo>
                  <a:pt x="838487" y="1290223"/>
                  <a:pt x="799998" y="1291555"/>
                  <a:pt x="762000" y="1296621"/>
                </a:cubicBezTo>
                <a:cubicBezTo>
                  <a:pt x="736476" y="1300024"/>
                  <a:pt x="711200" y="1305088"/>
                  <a:pt x="685800" y="1309321"/>
                </a:cubicBezTo>
                <a:cubicBezTo>
                  <a:pt x="643467" y="1305088"/>
                  <a:pt x="599908" y="1307583"/>
                  <a:pt x="558800" y="1296621"/>
                </a:cubicBezTo>
                <a:cubicBezTo>
                  <a:pt x="518249" y="1285807"/>
                  <a:pt x="479806" y="1240596"/>
                  <a:pt x="444500" y="1220421"/>
                </a:cubicBezTo>
                <a:cubicBezTo>
                  <a:pt x="432877" y="1213779"/>
                  <a:pt x="419100" y="1211954"/>
                  <a:pt x="406400" y="1207721"/>
                </a:cubicBezTo>
                <a:cubicBezTo>
                  <a:pt x="389467" y="1182321"/>
                  <a:pt x="358638" y="1161897"/>
                  <a:pt x="355600" y="1131521"/>
                </a:cubicBezTo>
                <a:cubicBezTo>
                  <a:pt x="351367" y="1089188"/>
                  <a:pt x="352467" y="1045976"/>
                  <a:pt x="342900" y="1004521"/>
                </a:cubicBezTo>
                <a:cubicBezTo>
                  <a:pt x="339468" y="989648"/>
                  <a:pt x="324326" y="980073"/>
                  <a:pt x="317500" y="966421"/>
                </a:cubicBezTo>
                <a:cubicBezTo>
                  <a:pt x="280741" y="892903"/>
                  <a:pt x="338925" y="962446"/>
                  <a:pt x="266700" y="890221"/>
                </a:cubicBezTo>
                <a:cubicBezTo>
                  <a:pt x="241300" y="894454"/>
                  <a:pt x="215750" y="897871"/>
                  <a:pt x="190500" y="902921"/>
                </a:cubicBezTo>
                <a:cubicBezTo>
                  <a:pt x="173384" y="906344"/>
                  <a:pt x="157154" y="915621"/>
                  <a:pt x="139700" y="915621"/>
                </a:cubicBezTo>
                <a:cubicBezTo>
                  <a:pt x="101366" y="915621"/>
                  <a:pt x="63500" y="907154"/>
                  <a:pt x="25400" y="902921"/>
                </a:cubicBezTo>
                <a:cubicBezTo>
                  <a:pt x="29633" y="873288"/>
                  <a:pt x="34144" y="843693"/>
                  <a:pt x="38100" y="814021"/>
                </a:cubicBezTo>
                <a:cubicBezTo>
                  <a:pt x="54056" y="694351"/>
                  <a:pt x="39381" y="746677"/>
                  <a:pt x="63500" y="674321"/>
                </a:cubicBezTo>
                <a:cubicBezTo>
                  <a:pt x="59267" y="657388"/>
                  <a:pt x="57676" y="639564"/>
                  <a:pt x="50800" y="623521"/>
                </a:cubicBezTo>
                <a:cubicBezTo>
                  <a:pt x="44787" y="609492"/>
                  <a:pt x="30227" y="599901"/>
                  <a:pt x="25400" y="585421"/>
                </a:cubicBezTo>
                <a:cubicBezTo>
                  <a:pt x="24061" y="581405"/>
                  <a:pt x="4233" y="585421"/>
                  <a:pt x="0" y="58542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7912100" y="45847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chemeClr val="bg1"/>
                </a:solidFill>
              </a:rPr>
              <a:t>大海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73100" y="2527300"/>
            <a:ext cx="6976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 smtClean="0"/>
              <a:t>爐心</a:t>
            </a:r>
            <a:endParaRPr lang="zh-TW" altLang="en-US" sz="20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1333500" y="4914900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800" dirty="0" smtClean="0"/>
              <a:t>再循環泵</a:t>
            </a:r>
            <a:endParaRPr lang="zh-TW" altLang="en-US" sz="1800" dirty="0"/>
          </a:p>
        </p:txBody>
      </p:sp>
      <p:sp>
        <p:nvSpPr>
          <p:cNvPr id="39" name="手繪多邊形 38"/>
          <p:cNvSpPr/>
          <p:nvPr/>
        </p:nvSpPr>
        <p:spPr bwMode="auto">
          <a:xfrm>
            <a:off x="1536700" y="2136897"/>
            <a:ext cx="597301" cy="314203"/>
          </a:xfrm>
          <a:custGeom>
            <a:avLst/>
            <a:gdLst>
              <a:gd name="connsiteX0" fmla="*/ 25400 w 597301"/>
              <a:gd name="connsiteY0" fmla="*/ 301503 h 314203"/>
              <a:gd name="connsiteX1" fmla="*/ 25400 w 597301"/>
              <a:gd name="connsiteY1" fmla="*/ 301503 h 314203"/>
              <a:gd name="connsiteX2" fmla="*/ 330200 w 597301"/>
              <a:gd name="connsiteY2" fmla="*/ 276103 h 314203"/>
              <a:gd name="connsiteX3" fmla="*/ 368300 w 597301"/>
              <a:gd name="connsiteY3" fmla="*/ 263403 h 314203"/>
              <a:gd name="connsiteX4" fmla="*/ 533400 w 597301"/>
              <a:gd name="connsiteY4" fmla="*/ 276103 h 314203"/>
              <a:gd name="connsiteX5" fmla="*/ 546100 w 597301"/>
              <a:gd name="connsiteY5" fmla="*/ 314203 h 314203"/>
              <a:gd name="connsiteX6" fmla="*/ 571500 w 597301"/>
              <a:gd name="connsiteY6" fmla="*/ 276103 h 314203"/>
              <a:gd name="connsiteX7" fmla="*/ 596900 w 597301"/>
              <a:gd name="connsiteY7" fmla="*/ 199903 h 314203"/>
              <a:gd name="connsiteX8" fmla="*/ 584200 w 597301"/>
              <a:gd name="connsiteY8" fmla="*/ 85603 h 314203"/>
              <a:gd name="connsiteX9" fmla="*/ 469900 w 597301"/>
              <a:gd name="connsiteY9" fmla="*/ 47503 h 314203"/>
              <a:gd name="connsiteX10" fmla="*/ 292100 w 597301"/>
              <a:gd name="connsiteY10" fmla="*/ 34803 h 314203"/>
              <a:gd name="connsiteX11" fmla="*/ 38100 w 597301"/>
              <a:gd name="connsiteY11" fmla="*/ 34803 h 314203"/>
              <a:gd name="connsiteX12" fmla="*/ 0 w 597301"/>
              <a:gd name="connsiteY12" fmla="*/ 111003 h 314203"/>
              <a:gd name="connsiteX13" fmla="*/ 25400 w 597301"/>
              <a:gd name="connsiteY13" fmla="*/ 276103 h 314203"/>
              <a:gd name="connsiteX14" fmla="*/ 25400 w 597301"/>
              <a:gd name="connsiteY14" fmla="*/ 301503 h 31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7301" h="314203">
                <a:moveTo>
                  <a:pt x="25400" y="301503"/>
                </a:moveTo>
                <a:lnTo>
                  <a:pt x="25400" y="301503"/>
                </a:lnTo>
                <a:cubicBezTo>
                  <a:pt x="130062" y="295688"/>
                  <a:pt x="229214" y="298544"/>
                  <a:pt x="330200" y="276103"/>
                </a:cubicBezTo>
                <a:cubicBezTo>
                  <a:pt x="343268" y="273199"/>
                  <a:pt x="355600" y="267636"/>
                  <a:pt x="368300" y="263403"/>
                </a:cubicBezTo>
                <a:cubicBezTo>
                  <a:pt x="423333" y="267636"/>
                  <a:pt x="480328" y="260940"/>
                  <a:pt x="533400" y="276103"/>
                </a:cubicBezTo>
                <a:cubicBezTo>
                  <a:pt x="546272" y="279781"/>
                  <a:pt x="532713" y="314203"/>
                  <a:pt x="546100" y="314203"/>
                </a:cubicBezTo>
                <a:cubicBezTo>
                  <a:pt x="561364" y="314203"/>
                  <a:pt x="565301" y="290051"/>
                  <a:pt x="571500" y="276103"/>
                </a:cubicBezTo>
                <a:cubicBezTo>
                  <a:pt x="582374" y="251637"/>
                  <a:pt x="596900" y="199903"/>
                  <a:pt x="596900" y="199903"/>
                </a:cubicBezTo>
                <a:cubicBezTo>
                  <a:pt x="592667" y="161803"/>
                  <a:pt x="597301" y="121629"/>
                  <a:pt x="584200" y="85603"/>
                </a:cubicBezTo>
                <a:cubicBezTo>
                  <a:pt x="572832" y="54341"/>
                  <a:pt x="479911" y="48504"/>
                  <a:pt x="469900" y="47503"/>
                </a:cubicBezTo>
                <a:cubicBezTo>
                  <a:pt x="410777" y="41591"/>
                  <a:pt x="351367" y="39036"/>
                  <a:pt x="292100" y="34803"/>
                </a:cubicBezTo>
                <a:cubicBezTo>
                  <a:pt x="197484" y="3264"/>
                  <a:pt x="203414" y="0"/>
                  <a:pt x="38100" y="34803"/>
                </a:cubicBezTo>
                <a:cubicBezTo>
                  <a:pt x="20448" y="38519"/>
                  <a:pt x="4218" y="98349"/>
                  <a:pt x="0" y="111003"/>
                </a:cubicBezTo>
                <a:cubicBezTo>
                  <a:pt x="3112" y="135898"/>
                  <a:pt x="13764" y="241195"/>
                  <a:pt x="25400" y="276103"/>
                </a:cubicBezTo>
                <a:cubicBezTo>
                  <a:pt x="27293" y="281783"/>
                  <a:pt x="25400" y="297270"/>
                  <a:pt x="25400" y="301503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800100" y="1257300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dirty="0" smtClean="0"/>
              <a:t>反應器</a:t>
            </a:r>
            <a:endParaRPr lang="en-US" altLang="zh-TW" sz="1800" dirty="0" smtClean="0"/>
          </a:p>
          <a:p>
            <a:r>
              <a:rPr lang="zh-TW" altLang="en-US" sz="1800" dirty="0" smtClean="0"/>
              <a:t>壓力槽</a:t>
            </a:r>
            <a:endParaRPr lang="zh-TW" altLang="en-US" sz="1800" dirty="0"/>
          </a:p>
        </p:txBody>
      </p:sp>
      <p:cxnSp>
        <p:nvCxnSpPr>
          <p:cNvPr id="42" name="直線單箭頭接點 41"/>
          <p:cNvCxnSpPr/>
          <p:nvPr/>
        </p:nvCxnSpPr>
        <p:spPr bwMode="auto">
          <a:xfrm rot="16200000" flipH="1">
            <a:off x="1295400" y="2070100"/>
            <a:ext cx="520700" cy="2159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文字方塊 44"/>
          <p:cNvSpPr txBox="1"/>
          <p:nvPr/>
        </p:nvSpPr>
        <p:spPr>
          <a:xfrm>
            <a:off x="736600" y="5130800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抑壓池</a:t>
            </a:r>
            <a:endParaRPr lang="zh-TW" altLang="en-US" sz="14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2311400" y="5105400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抑壓池</a:t>
            </a:r>
            <a:endParaRPr lang="zh-TW" altLang="en-US" sz="1400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2286000" y="56261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 smtClean="0"/>
              <a:t>控制棒</a:t>
            </a:r>
            <a:endParaRPr lang="zh-TW" altLang="en-US" sz="1800" b="1" dirty="0"/>
          </a:p>
        </p:txBody>
      </p:sp>
      <p:cxnSp>
        <p:nvCxnSpPr>
          <p:cNvPr id="49" name="直線單箭頭接點 48"/>
          <p:cNvCxnSpPr/>
          <p:nvPr/>
        </p:nvCxnSpPr>
        <p:spPr bwMode="auto">
          <a:xfrm rot="16200000" flipV="1">
            <a:off x="1562100" y="4660900"/>
            <a:ext cx="1257300" cy="6223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文字方塊 49"/>
          <p:cNvSpPr txBox="1"/>
          <p:nvPr/>
        </p:nvSpPr>
        <p:spPr>
          <a:xfrm>
            <a:off x="3492500" y="39370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第四型沸水式反應器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713" y="782638"/>
            <a:ext cx="7418387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6629400" y="2959100"/>
            <a:ext cx="2082800" cy="1569660"/>
          </a:xfrm>
          <a:prstGeom prst="rect">
            <a:avLst/>
          </a:prstGeom>
          <a:solidFill>
            <a:srgbClr val="FFFF66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設於海邊的</a:t>
            </a:r>
            <a:endParaRPr lang="en-US" altLang="zh-TW" dirty="0" smtClean="0"/>
          </a:p>
          <a:p>
            <a:r>
              <a:rPr lang="zh-TW" altLang="en-US" dirty="0" smtClean="0"/>
              <a:t>結構體被摧毀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" name="內容版面配置區 3" descr="http://nei.cachefly.net/static/images/BWR_illustration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572" y="381000"/>
            <a:ext cx="835292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2476500" y="457200"/>
            <a:ext cx="41275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chemeClr val="accent2"/>
                </a:solidFill>
              </a:rPr>
              <a:t>沸水式反應器第四型</a:t>
            </a:r>
            <a:endParaRPr lang="en-US" altLang="zh-TW" dirty="0" smtClean="0">
              <a:solidFill>
                <a:schemeClr val="accent2"/>
              </a:solidFill>
            </a:endParaRPr>
          </a:p>
          <a:p>
            <a:pPr algn="ctr"/>
            <a:r>
              <a:rPr lang="zh-TW" altLang="en-US" dirty="0" smtClean="0">
                <a:solidFill>
                  <a:schemeClr val="accent2"/>
                </a:solidFill>
              </a:rPr>
              <a:t>馬克一號圍阻體設計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20836" y="1917700"/>
            <a:ext cx="22588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反應器廠房</a:t>
            </a:r>
            <a:endParaRPr lang="en-US" altLang="zh-TW" dirty="0" smtClean="0"/>
          </a:p>
          <a:p>
            <a:pPr algn="ctr"/>
            <a:r>
              <a:rPr lang="en-US" altLang="zh-TW" sz="2000" dirty="0" smtClean="0">
                <a:solidFill>
                  <a:srgbClr val="FF0000"/>
                </a:solidFill>
              </a:rPr>
              <a:t>1</a:t>
            </a:r>
            <a:r>
              <a:rPr lang="zh-TW" altLang="en-US" sz="2000" dirty="0" smtClean="0">
                <a:solidFill>
                  <a:srgbClr val="FF0000"/>
                </a:solidFill>
              </a:rPr>
              <a:t>與</a:t>
            </a:r>
            <a:r>
              <a:rPr lang="en-US" altLang="zh-TW" sz="2000" dirty="0" smtClean="0">
                <a:solidFill>
                  <a:srgbClr val="FF0000"/>
                </a:solidFill>
              </a:rPr>
              <a:t>3</a:t>
            </a:r>
            <a:r>
              <a:rPr lang="zh-TW" altLang="en-US" sz="2000" dirty="0" smtClean="0">
                <a:solidFill>
                  <a:srgbClr val="FF0000"/>
                </a:solidFill>
              </a:rPr>
              <a:t>號機氫爆點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66700" y="2781300"/>
            <a:ext cx="22365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 smtClean="0"/>
              <a:t>圍阻體鋼殼結構體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812800" y="3225800"/>
            <a:ext cx="172354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 smtClean="0"/>
              <a:t>一次圍阻體之</a:t>
            </a:r>
            <a:endParaRPr lang="en-US" altLang="zh-TW" sz="2000" dirty="0" smtClean="0"/>
          </a:p>
          <a:p>
            <a:r>
              <a:rPr lang="zh-TW" altLang="en-US" sz="2000" dirty="0" smtClean="0"/>
              <a:t>混凝土結構體</a:t>
            </a:r>
            <a:endParaRPr lang="zh-TW" altLang="en-US" sz="2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654800" y="2832100"/>
            <a:ext cx="17235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 smtClean="0"/>
              <a:t>反應器壓力槽</a:t>
            </a:r>
            <a:endParaRPr lang="zh-TW" altLang="en-US" sz="2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794500" y="2387600"/>
            <a:ext cx="19800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用過燃料儲存池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416300" y="5689600"/>
            <a:ext cx="2133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抑壓池空間</a:t>
            </a:r>
            <a:endParaRPr lang="zh-TW" altLang="en-US" sz="20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553200" y="5295900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2 </a:t>
            </a:r>
            <a:r>
              <a:rPr lang="zh-TW" altLang="en-US" sz="2000" dirty="0" smtClean="0">
                <a:solidFill>
                  <a:srgbClr val="FF0000"/>
                </a:solidFill>
              </a:rPr>
              <a:t>號機爆炸點 </a:t>
            </a:r>
            <a:r>
              <a:rPr lang="en-US" altLang="zh-TW" sz="2000" dirty="0" smtClean="0">
                <a:solidFill>
                  <a:srgbClr val="FF0000"/>
                </a:solidFill>
              </a:rPr>
              <a:t>(?)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cxnSp>
        <p:nvCxnSpPr>
          <p:cNvPr id="16" name="直線接點 15"/>
          <p:cNvCxnSpPr/>
          <p:nvPr/>
        </p:nvCxnSpPr>
        <p:spPr bwMode="auto">
          <a:xfrm rot="10800000">
            <a:off x="5499100" y="4927600"/>
            <a:ext cx="1130300" cy="43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矩形 16"/>
          <p:cNvSpPr/>
          <p:nvPr/>
        </p:nvSpPr>
        <p:spPr bwMode="auto">
          <a:xfrm>
            <a:off x="3860800" y="6032500"/>
            <a:ext cx="11049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4396" y="616518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 </a:t>
            </a:r>
            <a:r>
              <a:rPr lang="en-US" altLang="zh-TW" sz="1200" dirty="0"/>
              <a:t>Photo taken from Nuclear Engineering Institute Webpage</a:t>
            </a:r>
            <a:endParaRPr lang="zh-TW" altLang="en-US" sz="12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6705600" y="3340100"/>
            <a:ext cx="2006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引海水灌入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</a:rPr>
              <a:t>反應器壓力槽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cxnSp>
        <p:nvCxnSpPr>
          <p:cNvPr id="21" name="直線接點 20">
            <a:hlinkClick r:id="" action="ppaction://noaction"/>
          </p:cNvPr>
          <p:cNvCxnSpPr/>
          <p:nvPr/>
        </p:nvCxnSpPr>
        <p:spPr bwMode="auto">
          <a:xfrm flipV="1">
            <a:off x="6946900" y="2743200"/>
            <a:ext cx="1663700" cy="12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35</a:t>
            </a:fld>
            <a:endParaRPr lang="en-US" altLang="zh-TW" dirty="0"/>
          </a:p>
        </p:txBody>
      </p:sp>
      <p:sp>
        <p:nvSpPr>
          <p:cNvPr id="3" name="文字方塊 2"/>
          <p:cNvSpPr txBox="1"/>
          <p:nvPr/>
        </p:nvSpPr>
        <p:spPr>
          <a:xfrm>
            <a:off x="2095500" y="254000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日本福島核能一廠事故說明</a:t>
            </a:r>
          </a:p>
          <a:p>
            <a:endParaRPr lang="zh-TW" altLang="en-US" sz="3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571500" y="850900"/>
            <a:ext cx="8032968" cy="5586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dirty="0" smtClean="0"/>
              <a:t> 地震發生後 </a:t>
            </a:r>
            <a:r>
              <a:rPr lang="en-US" altLang="zh-TW" dirty="0" smtClean="0"/>
              <a:t>(3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11</a:t>
            </a:r>
            <a:r>
              <a:rPr lang="zh-TW" altLang="en-US" dirty="0" smtClean="0"/>
              <a:t>日 </a:t>
            </a:r>
            <a:r>
              <a:rPr lang="en-US" altLang="zh-TW" dirty="0" smtClean="0"/>
              <a:t>14:46) </a:t>
            </a:r>
            <a:r>
              <a:rPr lang="zh-TW" altLang="en-US" dirty="0" smtClean="0"/>
              <a:t>，造成四座核電廠 </a:t>
            </a:r>
            <a:r>
              <a:rPr lang="en-US" altLang="zh-TW" dirty="0" smtClean="0"/>
              <a:t>11</a:t>
            </a:r>
            <a:r>
              <a:rPr lang="zh-TW" altLang="en-US" dirty="0" smtClean="0"/>
              <a:t>部</a:t>
            </a:r>
            <a:endParaRPr lang="en-US" altLang="zh-TW" dirty="0" smtClean="0"/>
          </a:p>
          <a:p>
            <a:r>
              <a:rPr lang="zh-TW" altLang="en-US" dirty="0" smtClean="0"/>
              <a:t>      機組跳機，控制棒成功插入爐心，終止核分裂連鎖反應</a:t>
            </a:r>
            <a:endParaRPr lang="en-US" altLang="zh-TW" dirty="0" smtClean="0"/>
          </a:p>
          <a:p>
            <a:r>
              <a:rPr lang="zh-TW" altLang="en-US" dirty="0" smtClean="0"/>
              <a:t>        </a:t>
            </a:r>
            <a:r>
              <a:rPr lang="en-US" altLang="zh-TW" dirty="0" smtClean="0"/>
              <a:t>-- </a:t>
            </a:r>
            <a:r>
              <a:rPr lang="zh-TW" altLang="en-US" dirty="0" smtClean="0"/>
              <a:t>福島核能一廠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三部運轉，三部停機維修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        </a:t>
            </a:r>
            <a:r>
              <a:rPr lang="en-US" altLang="zh-TW" dirty="0" smtClean="0"/>
              <a:t>-- </a:t>
            </a:r>
            <a:r>
              <a:rPr lang="zh-TW" altLang="en-US" dirty="0" smtClean="0"/>
              <a:t>福島核能二廠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三部機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        -- </a:t>
            </a:r>
            <a:r>
              <a:rPr lang="zh-TW" altLang="en-US" dirty="0" smtClean="0"/>
              <a:t>女川核電廠 </a:t>
            </a:r>
            <a:r>
              <a:rPr lang="en-US" altLang="zh-TW" dirty="0" smtClean="0"/>
              <a:t>(</a:t>
            </a:r>
            <a:r>
              <a:rPr lang="zh-TW" altLang="en-US" dirty="0" smtClean="0"/>
              <a:t>四部機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        -- </a:t>
            </a:r>
            <a:r>
              <a:rPr lang="zh-TW" altLang="en-US" dirty="0" smtClean="0"/>
              <a:t>東海核電廠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一部機</a:t>
            </a:r>
            <a:r>
              <a:rPr lang="en-US" altLang="zh-TW" dirty="0" smtClean="0"/>
              <a:t>)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地震造成電廠喪失廠外電源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緊急柴油發電機正常啟動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高達</a:t>
            </a:r>
            <a:r>
              <a:rPr lang="en-US" altLang="zh-TW" dirty="0" smtClean="0"/>
              <a:t>14</a:t>
            </a:r>
            <a:r>
              <a:rPr lang="zh-TW" altLang="en-US" dirty="0" smtClean="0"/>
              <a:t>公尺的海嘯，沖毀福島核能一廠的緊急柴油機的</a:t>
            </a:r>
            <a:endParaRPr lang="en-US" altLang="zh-TW" dirty="0" smtClean="0"/>
          </a:p>
          <a:p>
            <a:r>
              <a:rPr lang="zh-TW" altLang="en-US" dirty="0" smtClean="0"/>
              <a:t>     供油設備，電廠喪失全部電源  </a:t>
            </a:r>
            <a:r>
              <a:rPr lang="en-US" altLang="zh-TW" dirty="0" smtClean="0"/>
              <a:t>(</a:t>
            </a:r>
            <a:r>
              <a:rPr lang="zh-TW" altLang="en-US" dirty="0" smtClean="0"/>
              <a:t>電廠全黑事故</a:t>
            </a:r>
            <a:r>
              <a:rPr lang="en-US" altLang="zh-TW" dirty="0" smtClean="0"/>
              <a:t>)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三部跳機後的機組依靠</a:t>
            </a:r>
            <a:r>
              <a:rPr lang="zh-TW" altLang="en-US" dirty="0" smtClean="0">
                <a:solidFill>
                  <a:srgbClr val="C00000"/>
                </a:solidFill>
              </a:rPr>
              <a:t>蒸汽驅動注水設備</a:t>
            </a:r>
            <a:r>
              <a:rPr lang="zh-TW" altLang="en-US" dirty="0" smtClean="0"/>
              <a:t>維持爐心水位</a:t>
            </a:r>
            <a:endParaRPr lang="en-US" altLang="zh-TW" dirty="0" smtClean="0"/>
          </a:p>
          <a:p>
            <a:pPr>
              <a:spcBef>
                <a:spcPts val="600"/>
              </a:spcBef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弧形箭號 (上彎) 4">
            <a:hlinkClick r:id="rId2" action="ppaction://hlinksldjump"/>
          </p:cNvPr>
          <p:cNvSpPr/>
          <p:nvPr/>
        </p:nvSpPr>
        <p:spPr bwMode="auto">
          <a:xfrm>
            <a:off x="8242300" y="4775200"/>
            <a:ext cx="225552" cy="2489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  <p:sp>
        <p:nvSpPr>
          <p:cNvPr id="4" name="文字方塊 3"/>
          <p:cNvSpPr txBox="1"/>
          <p:nvPr/>
        </p:nvSpPr>
        <p:spPr>
          <a:xfrm>
            <a:off x="1930400" y="279400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日本福島核能一廠事故說明</a:t>
            </a:r>
          </a:p>
          <a:p>
            <a:endParaRPr lang="zh-TW" altLang="en-US" sz="3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7163" y="1092200"/>
            <a:ext cx="8816837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zh-TW" altLang="en-US" dirty="0" smtClean="0"/>
              <a:t>蒸汽驅動注水設備僅能補水，無法將讓排出系統； 熱累積</a:t>
            </a:r>
            <a:endParaRPr lang="en-US" altLang="zh-TW" dirty="0" smtClean="0"/>
          </a:p>
          <a:p>
            <a:r>
              <a:rPr lang="zh-TW" altLang="en-US" dirty="0" smtClean="0"/>
              <a:t>     於圍阻體內，圍阻體壓力上升；為避免圍阻體因過壓喪失</a:t>
            </a:r>
            <a:endParaRPr lang="en-US" altLang="zh-TW" dirty="0" smtClean="0"/>
          </a:p>
          <a:p>
            <a:r>
              <a:rPr lang="zh-TW" altLang="en-US" dirty="0" smtClean="0"/>
              <a:t>      功能，須以圍阻體排氣釋出能量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電池電力耗盡後，注水功能完全喪失，冷卻水逐漸蒸發，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水位下降，終致燃料不再為水淹蓋， 爐心裸露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爐心裸露後，燃料棒護套溫度上升，鋯與水蒸汽發生劇烈</a:t>
            </a:r>
            <a:endParaRPr lang="en-US" altLang="zh-TW" dirty="0" smtClean="0"/>
          </a:p>
          <a:p>
            <a:r>
              <a:rPr lang="zh-TW" altLang="en-US" dirty="0" smtClean="0"/>
              <a:t>    反應，產生氫氣；部分揮發性較高的放射性物質 </a:t>
            </a:r>
            <a:r>
              <a:rPr lang="en-US" altLang="zh-TW" dirty="0" smtClean="0"/>
              <a:t>(</a:t>
            </a:r>
            <a:r>
              <a:rPr lang="zh-TW" altLang="en-US" dirty="0" smtClean="0"/>
              <a:t>銫</a:t>
            </a:r>
            <a:r>
              <a:rPr lang="en-US" altLang="zh-TW" dirty="0" smtClean="0"/>
              <a:t>-137,</a:t>
            </a:r>
          </a:p>
          <a:p>
            <a:r>
              <a:rPr lang="en-US" altLang="zh-TW" dirty="0" smtClean="0"/>
              <a:t>     </a:t>
            </a:r>
            <a:r>
              <a:rPr lang="zh-TW" altLang="en-US" dirty="0" smtClean="0"/>
              <a:t>碘</a:t>
            </a:r>
            <a:r>
              <a:rPr lang="en-US" altLang="zh-TW" dirty="0" smtClean="0"/>
              <a:t>-131, </a:t>
            </a:r>
            <a:r>
              <a:rPr lang="zh-TW" altLang="en-US" dirty="0" smtClean="0"/>
              <a:t>惰性氣體</a:t>
            </a:r>
            <a:r>
              <a:rPr lang="en-US" altLang="zh-TW" dirty="0" smtClean="0"/>
              <a:t>)</a:t>
            </a:r>
            <a:r>
              <a:rPr lang="zh-TW" altLang="en-US" dirty="0" smtClean="0"/>
              <a:t>自燃料丸釋出，進入圍阻體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正常運轉時，馬克一型圍阻體內部充氮氣，故沒有氫爆的顧慮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運轉人員為避免圍阻體因過壓喪失功能，進行圍阻體排氣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508000" y="1006902"/>
            <a:ext cx="8331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氫氣進入反應器廠房，與氧氣接觸，發生氫爆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 </a:t>
            </a:r>
            <a:r>
              <a:rPr lang="en-US" altLang="zh-TW" dirty="0" smtClean="0"/>
              <a:t>1 </a:t>
            </a:r>
            <a:r>
              <a:rPr lang="zh-TW" altLang="en-US" dirty="0" smtClean="0"/>
              <a:t>號機</a:t>
            </a:r>
            <a:r>
              <a:rPr lang="en-US" altLang="zh-TW" dirty="0" smtClean="0"/>
              <a:t>:12</a:t>
            </a:r>
            <a:r>
              <a:rPr lang="zh-TW" altLang="en-US" dirty="0" smtClean="0"/>
              <a:t>日下午 </a:t>
            </a:r>
            <a:r>
              <a:rPr lang="en-US" altLang="zh-TW" dirty="0" smtClean="0"/>
              <a:t>3:36</a:t>
            </a:r>
            <a:r>
              <a:rPr lang="zh-TW" altLang="en-US" dirty="0" smtClean="0"/>
              <a:t>； 圍阻體未喪失功能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 </a:t>
            </a:r>
            <a:r>
              <a:rPr lang="en-US" altLang="zh-TW" dirty="0" smtClean="0"/>
              <a:t>3 </a:t>
            </a:r>
            <a:r>
              <a:rPr lang="zh-TW" altLang="en-US" dirty="0" smtClean="0"/>
              <a:t>號機</a:t>
            </a:r>
            <a:r>
              <a:rPr lang="en-US" altLang="zh-TW" dirty="0" smtClean="0"/>
              <a:t>:14</a:t>
            </a:r>
            <a:r>
              <a:rPr lang="zh-TW" altLang="en-US" dirty="0" smtClean="0"/>
              <a:t>日上午 </a:t>
            </a:r>
            <a:r>
              <a:rPr lang="en-US" altLang="zh-TW" dirty="0" smtClean="0"/>
              <a:t>3:36 </a:t>
            </a:r>
            <a:r>
              <a:rPr lang="zh-TW" altLang="en-US" dirty="0" smtClean="0"/>
              <a:t>； 圍阻體未喪失功能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en-US" altLang="zh-TW" dirty="0" smtClean="0"/>
              <a:t>         2 </a:t>
            </a:r>
            <a:r>
              <a:rPr lang="zh-TW" altLang="en-US" dirty="0" smtClean="0"/>
              <a:t>號機於 </a:t>
            </a:r>
            <a:r>
              <a:rPr lang="en-US" altLang="zh-TW" dirty="0" smtClean="0"/>
              <a:t>14</a:t>
            </a:r>
            <a:r>
              <a:rPr lang="zh-TW" altLang="en-US" dirty="0" smtClean="0"/>
              <a:t>日下午</a:t>
            </a:r>
            <a:r>
              <a:rPr lang="en-US" altLang="zh-TW" dirty="0" smtClean="0"/>
              <a:t>1:25 </a:t>
            </a:r>
            <a:r>
              <a:rPr lang="zh-TW" altLang="en-US" dirty="0" smtClean="0"/>
              <a:t>喪失冷卻；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                 </a:t>
            </a:r>
            <a:r>
              <a:rPr lang="en-US" altLang="zh-TW" dirty="0" smtClean="0"/>
              <a:t>15</a:t>
            </a:r>
            <a:r>
              <a:rPr lang="zh-TW" altLang="en-US" dirty="0" smtClean="0"/>
              <a:t>日上午</a:t>
            </a:r>
            <a:r>
              <a:rPr lang="en-US" altLang="zh-TW" dirty="0" smtClean="0"/>
              <a:t>6:00</a:t>
            </a:r>
            <a:r>
              <a:rPr lang="zh-TW" altLang="en-US" dirty="0" smtClean="0"/>
              <a:t>，發生爆炸 ，位置與</a:t>
            </a:r>
            <a:r>
              <a:rPr lang="en-US" altLang="zh-TW" dirty="0" smtClean="0"/>
              <a:t>1 </a:t>
            </a:r>
            <a:r>
              <a:rPr lang="zh-TW" altLang="en-US" dirty="0" smtClean="0"/>
              <a:t>號機及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                     </a:t>
            </a:r>
            <a:r>
              <a:rPr lang="en-US" altLang="zh-TW" dirty="0" smtClean="0"/>
              <a:t>3 </a:t>
            </a:r>
            <a:r>
              <a:rPr lang="zh-TW" altLang="en-US" dirty="0" smtClean="0"/>
              <a:t>號機不同，發生於抑壓池區間的附近；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                     </a:t>
            </a:r>
            <a:r>
              <a:rPr lang="zh-TW" altLang="en-US" dirty="0" smtClean="0">
                <a:solidFill>
                  <a:srgbClr val="FF0000"/>
                </a:solidFill>
              </a:rPr>
              <a:t>圍阻體可能喪失完整性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zh-TW" altLang="en-US" dirty="0" smtClean="0">
                <a:solidFill>
                  <a:srgbClr val="FF0000"/>
                </a:solidFill>
              </a:rPr>
              <a:t>                放射性物質開始外釋，廠區輻射快速上升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為降低爐心溫度，將海水灌入爐心</a:t>
            </a:r>
            <a:endParaRPr lang="en-US" altLang="zh-TW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zh-TW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zh-TW" altLang="en-US" dirty="0" smtClean="0"/>
              <a:t> </a:t>
            </a:r>
            <a:r>
              <a:rPr lang="en-US" altLang="zh-TW" dirty="0" smtClean="0"/>
              <a:t>1 </a:t>
            </a:r>
            <a:r>
              <a:rPr lang="zh-TW" altLang="en-US" dirty="0" smtClean="0"/>
              <a:t>號機</a:t>
            </a:r>
            <a:r>
              <a:rPr lang="en-US" altLang="zh-TW" dirty="0" smtClean="0"/>
              <a:t>:12</a:t>
            </a:r>
            <a:r>
              <a:rPr lang="zh-TW" altLang="en-US" dirty="0" smtClean="0"/>
              <a:t>日下午 </a:t>
            </a:r>
            <a:r>
              <a:rPr lang="en-US" altLang="zh-TW" dirty="0" smtClean="0"/>
              <a:t>8:05</a:t>
            </a:r>
            <a:r>
              <a:rPr lang="zh-TW" altLang="en-US" dirty="0" smtClean="0"/>
              <a:t>； </a:t>
            </a:r>
            <a:r>
              <a:rPr lang="en-US" altLang="zh-TW" dirty="0" smtClean="0"/>
              <a:t>2 </a:t>
            </a:r>
            <a:r>
              <a:rPr lang="zh-TW" altLang="en-US" dirty="0" smtClean="0"/>
              <a:t>號機</a:t>
            </a:r>
            <a:r>
              <a:rPr lang="en-US" altLang="zh-TW" dirty="0" smtClean="0"/>
              <a:t>:15</a:t>
            </a:r>
            <a:r>
              <a:rPr lang="zh-TW" altLang="en-US" dirty="0" smtClean="0"/>
              <a:t>日上午 </a:t>
            </a:r>
            <a:r>
              <a:rPr lang="en-US" altLang="zh-TW" dirty="0" smtClean="0"/>
              <a:t>10:30</a:t>
            </a:r>
            <a:r>
              <a:rPr lang="zh-TW" altLang="en-US" dirty="0" smtClean="0"/>
              <a:t>；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  </a:t>
            </a:r>
            <a:r>
              <a:rPr lang="en-US" altLang="zh-TW" dirty="0" smtClean="0"/>
              <a:t>3 </a:t>
            </a:r>
            <a:r>
              <a:rPr lang="zh-TW" altLang="en-US" dirty="0" smtClean="0"/>
              <a:t>號機</a:t>
            </a:r>
            <a:r>
              <a:rPr lang="en-US" altLang="zh-TW" dirty="0" smtClean="0"/>
              <a:t>:13</a:t>
            </a:r>
            <a:r>
              <a:rPr lang="zh-TW" altLang="en-US" dirty="0" smtClean="0"/>
              <a:t>日下午 </a:t>
            </a:r>
            <a:r>
              <a:rPr lang="en-US" altLang="zh-TW" dirty="0" smtClean="0"/>
              <a:t>1:12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壓力槽內的壓力阻礙了海水的灌入</a:t>
            </a:r>
            <a:endParaRPr lang="en-US" altLang="zh-TW" dirty="0" smtClean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006600" y="279400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日本福島核能一廠事故說明</a:t>
            </a:r>
          </a:p>
          <a:p>
            <a:endParaRPr lang="zh-TW" altLang="en-US" sz="3200" dirty="0"/>
          </a:p>
        </p:txBody>
      </p:sp>
      <p:sp>
        <p:nvSpPr>
          <p:cNvPr id="5" name="弧形箭號 (上彎) 4">
            <a:hlinkClick r:id="rId2" action="ppaction://hlinksldjump"/>
          </p:cNvPr>
          <p:cNvSpPr/>
          <p:nvPr/>
        </p:nvSpPr>
        <p:spPr bwMode="auto">
          <a:xfrm>
            <a:off x="7213600" y="1346200"/>
            <a:ext cx="174752" cy="2616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4925" y="0"/>
            <a:ext cx="8912225" cy="6850063"/>
            <a:chOff x="34925" y="0"/>
            <a:chExt cx="8912225" cy="6850063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 flipV="1">
              <a:off x="1120775" y="180975"/>
              <a:ext cx="4551363" cy="3175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8937625" y="323850"/>
              <a:ext cx="6350" cy="6267450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9" name="Line 7"/>
            <p:cNvSpPr>
              <a:spLocks noChangeShapeType="1"/>
            </p:cNvSpPr>
            <p:nvPr/>
          </p:nvSpPr>
          <p:spPr bwMode="auto">
            <a:xfrm flipV="1">
              <a:off x="323850" y="6705600"/>
              <a:ext cx="4176713" cy="0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0" name="Line 8"/>
            <p:cNvSpPr>
              <a:spLocks noChangeShapeType="1"/>
            </p:cNvSpPr>
            <p:nvPr/>
          </p:nvSpPr>
          <p:spPr bwMode="auto">
            <a:xfrm flipH="1">
              <a:off x="179388" y="981075"/>
              <a:ext cx="0" cy="5616575"/>
            </a:xfrm>
            <a:prstGeom prst="line">
              <a:avLst/>
            </a:pr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1" name="Text Box 9"/>
            <p:cNvSpPr txBox="1">
              <a:spLocks noChangeArrowheads="1"/>
            </p:cNvSpPr>
            <p:nvPr/>
          </p:nvSpPr>
          <p:spPr bwMode="auto">
            <a:xfrm>
              <a:off x="3851920" y="6545263"/>
              <a:ext cx="47609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zh-TW" sz="1400" b="1" i="1" dirty="0" smtClean="0">
                  <a:solidFill>
                    <a:srgbClr val="660066"/>
                  </a:solidFill>
                  <a:latin typeface="Arial" charset="0"/>
                </a:rPr>
                <a:t>Institute of Nuclear Engineering </a:t>
              </a:r>
              <a:r>
                <a:rPr lang="en-US" altLang="zh-TW" sz="1400" b="1" i="1" dirty="0">
                  <a:solidFill>
                    <a:srgbClr val="660066"/>
                  </a:solidFill>
                  <a:latin typeface="Arial" charset="0"/>
                </a:rPr>
                <a:t>and </a:t>
              </a:r>
              <a:r>
                <a:rPr lang="en-US" altLang="zh-TW" sz="1400" b="1" i="1" dirty="0" smtClean="0">
                  <a:solidFill>
                    <a:srgbClr val="660066"/>
                  </a:solidFill>
                  <a:latin typeface="Arial" charset="0"/>
                </a:rPr>
                <a:t>Science</a:t>
              </a:r>
              <a:endParaRPr lang="en-US" altLang="zh-TW" sz="1400" b="1" i="1" dirty="0">
                <a:solidFill>
                  <a:srgbClr val="660066"/>
                </a:solidFill>
                <a:latin typeface="Arial" charset="0"/>
              </a:endParaRPr>
            </a:p>
          </p:txBody>
        </p:sp>
        <p:sp>
          <p:nvSpPr>
            <p:cNvPr id="5132" name="Text Box 10"/>
            <p:cNvSpPr txBox="1">
              <a:spLocks noChangeArrowheads="1"/>
            </p:cNvSpPr>
            <p:nvPr/>
          </p:nvSpPr>
          <p:spPr bwMode="auto">
            <a:xfrm>
              <a:off x="5627688" y="0"/>
              <a:ext cx="32226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1600" b="1" i="1">
                  <a:solidFill>
                    <a:srgbClr val="660066"/>
                  </a:solidFill>
                  <a:latin typeface="Arial" charset="0"/>
                </a:rPr>
                <a:t>National Tsing-Hua University</a:t>
              </a:r>
            </a:p>
          </p:txBody>
        </p:sp>
        <p:sp>
          <p:nvSpPr>
            <p:cNvPr id="5133" name="Arc 11"/>
            <p:cNvSpPr>
              <a:spLocks/>
            </p:cNvSpPr>
            <p:nvPr/>
          </p:nvSpPr>
          <p:spPr bwMode="auto">
            <a:xfrm flipH="1" flipV="1">
              <a:off x="179388" y="65532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4" name="Arc 12"/>
            <p:cNvSpPr>
              <a:spLocks/>
            </p:cNvSpPr>
            <p:nvPr/>
          </p:nvSpPr>
          <p:spPr bwMode="auto">
            <a:xfrm rot="16200000" flipH="1" flipV="1">
              <a:off x="8794750" y="65532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35" name="Arc 13"/>
            <p:cNvSpPr>
              <a:spLocks/>
            </p:cNvSpPr>
            <p:nvPr/>
          </p:nvSpPr>
          <p:spPr bwMode="auto">
            <a:xfrm rot="10800000" flipH="1" flipV="1">
              <a:off x="8782050" y="17780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1678521 w 21600"/>
                <a:gd name="T3" fmla="*/ 1678521 h 21600"/>
                <a:gd name="T4" fmla="*/ 0 w 21600"/>
                <a:gd name="T5" fmla="*/ 167852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pic>
          <p:nvPicPr>
            <p:cNvPr id="5136" name="Picture 18" descr="NTHU_Logo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41275"/>
              <a:ext cx="1368425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矩形 15"/>
          <p:cNvSpPr/>
          <p:nvPr/>
        </p:nvSpPr>
        <p:spPr>
          <a:xfrm>
            <a:off x="770965" y="1531152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ctr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zh-TW" altLang="zh-TW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約</a:t>
            </a:r>
            <a:r>
              <a:rPr lang="en-US" altLang="zh-TW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8</a:t>
            </a:r>
            <a:r>
              <a:rPr lang="zh-TW" altLang="zh-TW" dirty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小時後</a:t>
            </a:r>
            <a:r>
              <a:rPr lang="zh-TW" altLang="zh-TW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dirty="0" smtClean="0">
                <a:solidFill>
                  <a:srgbClr val="C00000"/>
                </a:solidFill>
                <a:ea typeface="標楷體" pitchFamily="65" charset="-120"/>
                <a:cs typeface="Times New Roman" pitchFamily="18" charset="0"/>
              </a:rPr>
              <a:t>倖存的</a:t>
            </a:r>
            <a:r>
              <a:rPr lang="zh-TW" altLang="zh-TW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「爐心隔離冷卻系統」</a:t>
            </a:r>
            <a:r>
              <a:rPr lang="zh-TW" altLang="en-US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亦因</a:t>
            </a:r>
            <a:r>
              <a:rPr lang="zh-TW" altLang="en-US" dirty="0" smtClean="0">
                <a:solidFill>
                  <a:srgbClr val="C00000"/>
                </a:solidFill>
                <a:latin typeface="新細明體"/>
                <a:ea typeface="新細明體"/>
                <a:cs typeface="Times New Roman" pitchFamily="18" charset="0"/>
              </a:rPr>
              <a:t>。</a:t>
            </a:r>
            <a:endParaRPr lang="zh-TW" altLang="en-US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58968" y="800708"/>
            <a:ext cx="3405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25000"/>
              </a:spcBef>
              <a:tabLst>
                <a:tab pos="361950" algn="l"/>
              </a:tabLst>
            </a:pPr>
            <a:r>
              <a:rPr lang="en-US" altLang="zh-TW" sz="280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3.</a:t>
            </a:r>
            <a:r>
              <a:rPr lang="en-US" altLang="zh-TW" sz="28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	</a:t>
            </a:r>
            <a:r>
              <a:rPr lang="zh-TW" altLang="en-US" sz="280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事故經過</a:t>
            </a:r>
            <a:r>
              <a:rPr lang="zh-TW" altLang="en-US" sz="280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/>
                <a:cs typeface="Arial" pitchFamily="34" charset="0"/>
              </a:rPr>
              <a:t>（</a:t>
            </a:r>
            <a:r>
              <a:rPr lang="en-US" altLang="zh-TW" sz="280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/>
                <a:cs typeface="Arial" pitchFamily="34" charset="0"/>
              </a:rPr>
              <a:t>5/10</a:t>
            </a:r>
            <a:r>
              <a:rPr lang="zh-TW" altLang="en-US" sz="280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/>
                <a:cs typeface="Arial" pitchFamily="34" charset="0"/>
              </a:rPr>
              <a:t>）</a:t>
            </a:r>
            <a:endParaRPr lang="en-US" altLang="zh-TW" sz="2800" dirty="0">
              <a:solidFill>
                <a:srgbClr val="99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74675"/>
            <a:ext cx="8020050" cy="59150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3419475" y="2636838"/>
            <a:ext cx="28448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6227763" y="2636838"/>
            <a:ext cx="0" cy="79216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227763" y="3392488"/>
            <a:ext cx="39687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6624638" y="3392488"/>
            <a:ext cx="0" cy="68421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6624638" y="4041775"/>
            <a:ext cx="12239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7848600" y="4076700"/>
            <a:ext cx="0" cy="46831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H="1">
            <a:off x="5976938" y="4581525"/>
            <a:ext cx="18716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5976938" y="4545013"/>
            <a:ext cx="0" cy="16922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 flipH="1">
            <a:off x="5472113" y="6237288"/>
            <a:ext cx="53975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 flipV="1">
            <a:off x="5472113" y="2744788"/>
            <a:ext cx="0" cy="34925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 flipH="1">
            <a:off x="3348038" y="2781300"/>
            <a:ext cx="212407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32" name="Line 52"/>
          <p:cNvSpPr>
            <a:spLocks noChangeShapeType="1"/>
          </p:cNvSpPr>
          <p:nvPr/>
        </p:nvSpPr>
        <p:spPr bwMode="auto">
          <a:xfrm>
            <a:off x="2232025" y="4545013"/>
            <a:ext cx="0" cy="10445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33" name="Line 53"/>
          <p:cNvSpPr>
            <a:spLocks noChangeShapeType="1"/>
          </p:cNvSpPr>
          <p:nvPr/>
        </p:nvSpPr>
        <p:spPr bwMode="auto">
          <a:xfrm>
            <a:off x="3095625" y="4905375"/>
            <a:ext cx="0" cy="68421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34" name="Line 54"/>
          <p:cNvSpPr>
            <a:spLocks noChangeShapeType="1"/>
          </p:cNvSpPr>
          <p:nvPr/>
        </p:nvSpPr>
        <p:spPr bwMode="auto">
          <a:xfrm flipH="1">
            <a:off x="1692275" y="5589588"/>
            <a:ext cx="140335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35" name="Line 55"/>
          <p:cNvSpPr>
            <a:spLocks noChangeShapeType="1"/>
          </p:cNvSpPr>
          <p:nvPr/>
        </p:nvSpPr>
        <p:spPr bwMode="auto">
          <a:xfrm>
            <a:off x="1692275" y="5589588"/>
            <a:ext cx="0" cy="17938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36" name="Line 56"/>
          <p:cNvSpPr>
            <a:spLocks noChangeShapeType="1"/>
          </p:cNvSpPr>
          <p:nvPr/>
        </p:nvSpPr>
        <p:spPr bwMode="auto">
          <a:xfrm>
            <a:off x="1692275" y="5768975"/>
            <a:ext cx="34925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37" name="Line 57"/>
          <p:cNvSpPr>
            <a:spLocks noChangeShapeType="1"/>
          </p:cNvSpPr>
          <p:nvPr/>
        </p:nvSpPr>
        <p:spPr bwMode="auto">
          <a:xfrm flipV="1">
            <a:off x="5184775" y="2781300"/>
            <a:ext cx="0" cy="29876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38" name="Line 58"/>
          <p:cNvSpPr>
            <a:spLocks noChangeShapeType="1"/>
          </p:cNvSpPr>
          <p:nvPr/>
        </p:nvSpPr>
        <p:spPr bwMode="auto">
          <a:xfrm flipH="1">
            <a:off x="3348038" y="2781300"/>
            <a:ext cx="1836737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39" name="Line 79"/>
          <p:cNvSpPr>
            <a:spLocks noChangeShapeType="1"/>
          </p:cNvSpPr>
          <p:nvPr/>
        </p:nvSpPr>
        <p:spPr bwMode="auto">
          <a:xfrm>
            <a:off x="2124075" y="4545013"/>
            <a:ext cx="0" cy="7207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40" name="Line 81"/>
          <p:cNvSpPr>
            <a:spLocks noChangeShapeType="1"/>
          </p:cNvSpPr>
          <p:nvPr/>
        </p:nvSpPr>
        <p:spPr bwMode="auto">
          <a:xfrm flipV="1">
            <a:off x="1223963" y="2636838"/>
            <a:ext cx="0" cy="2628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41" name="Line 82"/>
          <p:cNvSpPr>
            <a:spLocks noChangeShapeType="1"/>
          </p:cNvSpPr>
          <p:nvPr/>
        </p:nvSpPr>
        <p:spPr bwMode="auto">
          <a:xfrm>
            <a:off x="1223963" y="2636838"/>
            <a:ext cx="158432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42" name="Line 83"/>
          <p:cNvSpPr>
            <a:spLocks noChangeShapeType="1"/>
          </p:cNvSpPr>
          <p:nvPr/>
        </p:nvSpPr>
        <p:spPr bwMode="auto">
          <a:xfrm flipV="1">
            <a:off x="2808288" y="2528888"/>
            <a:ext cx="0" cy="1079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43" name="Line 84"/>
          <p:cNvSpPr>
            <a:spLocks noChangeShapeType="1"/>
          </p:cNvSpPr>
          <p:nvPr/>
        </p:nvSpPr>
        <p:spPr bwMode="auto">
          <a:xfrm>
            <a:off x="2808288" y="2528888"/>
            <a:ext cx="287337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44" name="Line 85"/>
          <p:cNvSpPr>
            <a:spLocks noChangeShapeType="1"/>
          </p:cNvSpPr>
          <p:nvPr/>
        </p:nvSpPr>
        <p:spPr bwMode="auto">
          <a:xfrm flipH="1">
            <a:off x="2916238" y="3141663"/>
            <a:ext cx="14287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45" name="Line 86"/>
          <p:cNvSpPr>
            <a:spLocks noChangeShapeType="1"/>
          </p:cNvSpPr>
          <p:nvPr/>
        </p:nvSpPr>
        <p:spPr bwMode="auto">
          <a:xfrm>
            <a:off x="2916238" y="3141663"/>
            <a:ext cx="0" cy="104298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46" name="Line 87"/>
          <p:cNvSpPr>
            <a:spLocks noChangeShapeType="1"/>
          </p:cNvSpPr>
          <p:nvPr/>
        </p:nvSpPr>
        <p:spPr bwMode="auto">
          <a:xfrm flipH="1">
            <a:off x="2700338" y="4184650"/>
            <a:ext cx="2159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47" name="Line 88"/>
          <p:cNvSpPr>
            <a:spLocks noChangeShapeType="1"/>
          </p:cNvSpPr>
          <p:nvPr/>
        </p:nvSpPr>
        <p:spPr bwMode="auto">
          <a:xfrm>
            <a:off x="2700338" y="4184650"/>
            <a:ext cx="0" cy="5762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48" name="Line 89"/>
          <p:cNvSpPr>
            <a:spLocks noChangeShapeType="1"/>
          </p:cNvSpPr>
          <p:nvPr/>
        </p:nvSpPr>
        <p:spPr bwMode="auto">
          <a:xfrm flipH="1">
            <a:off x="1979613" y="4724400"/>
            <a:ext cx="719137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49" name="Line 90"/>
          <p:cNvSpPr>
            <a:spLocks noChangeShapeType="1"/>
          </p:cNvSpPr>
          <p:nvPr/>
        </p:nvSpPr>
        <p:spPr bwMode="auto">
          <a:xfrm>
            <a:off x="2016125" y="4473575"/>
            <a:ext cx="0" cy="2873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50" name="Line 91"/>
          <p:cNvSpPr>
            <a:spLocks noChangeShapeType="1"/>
          </p:cNvSpPr>
          <p:nvPr/>
        </p:nvSpPr>
        <p:spPr bwMode="auto">
          <a:xfrm>
            <a:off x="1223963" y="5265738"/>
            <a:ext cx="176371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51" name="Line 92"/>
          <p:cNvSpPr>
            <a:spLocks noChangeShapeType="1"/>
          </p:cNvSpPr>
          <p:nvPr/>
        </p:nvSpPr>
        <p:spPr bwMode="auto">
          <a:xfrm flipV="1">
            <a:off x="2987675" y="4905375"/>
            <a:ext cx="0" cy="3603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52" name="Line 101"/>
          <p:cNvSpPr>
            <a:spLocks noChangeShapeType="1"/>
          </p:cNvSpPr>
          <p:nvPr/>
        </p:nvSpPr>
        <p:spPr bwMode="auto">
          <a:xfrm>
            <a:off x="2376488" y="4508500"/>
            <a:ext cx="0" cy="15843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53" name="Line 102"/>
          <p:cNvSpPr>
            <a:spLocks noChangeShapeType="1"/>
          </p:cNvSpPr>
          <p:nvPr/>
        </p:nvSpPr>
        <p:spPr bwMode="auto">
          <a:xfrm>
            <a:off x="3240088" y="4905375"/>
            <a:ext cx="0" cy="10080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54" name="Line 103"/>
          <p:cNvSpPr>
            <a:spLocks noChangeShapeType="1"/>
          </p:cNvSpPr>
          <p:nvPr/>
        </p:nvSpPr>
        <p:spPr bwMode="auto">
          <a:xfrm flipH="1">
            <a:off x="2376488" y="5913438"/>
            <a:ext cx="8636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55" name="Line 104"/>
          <p:cNvSpPr>
            <a:spLocks noChangeShapeType="1"/>
          </p:cNvSpPr>
          <p:nvPr/>
        </p:nvSpPr>
        <p:spPr bwMode="auto">
          <a:xfrm>
            <a:off x="2376488" y="6092825"/>
            <a:ext cx="298767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56" name="Line 105"/>
          <p:cNvSpPr>
            <a:spLocks noChangeShapeType="1"/>
          </p:cNvSpPr>
          <p:nvPr/>
        </p:nvSpPr>
        <p:spPr bwMode="auto">
          <a:xfrm flipV="1">
            <a:off x="5364163" y="2744788"/>
            <a:ext cx="0" cy="334803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57" name="Line 106"/>
          <p:cNvSpPr>
            <a:spLocks noChangeShapeType="1"/>
          </p:cNvSpPr>
          <p:nvPr/>
        </p:nvSpPr>
        <p:spPr bwMode="auto">
          <a:xfrm flipH="1">
            <a:off x="3384550" y="2744788"/>
            <a:ext cx="197961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58" name="Line 107"/>
          <p:cNvSpPr>
            <a:spLocks noChangeShapeType="1"/>
          </p:cNvSpPr>
          <p:nvPr/>
        </p:nvSpPr>
        <p:spPr bwMode="auto">
          <a:xfrm flipH="1">
            <a:off x="2914650" y="3141663"/>
            <a:ext cx="14446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59" name="Line 108"/>
          <p:cNvSpPr>
            <a:spLocks noChangeShapeType="1"/>
          </p:cNvSpPr>
          <p:nvPr/>
        </p:nvSpPr>
        <p:spPr bwMode="auto">
          <a:xfrm>
            <a:off x="2916238" y="3141663"/>
            <a:ext cx="0" cy="104298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60" name="Line 109"/>
          <p:cNvSpPr>
            <a:spLocks noChangeShapeType="1"/>
          </p:cNvSpPr>
          <p:nvPr/>
        </p:nvSpPr>
        <p:spPr bwMode="auto">
          <a:xfrm flipH="1">
            <a:off x="2700338" y="4184650"/>
            <a:ext cx="2159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61" name="Line 110"/>
          <p:cNvSpPr>
            <a:spLocks noChangeShapeType="1"/>
          </p:cNvSpPr>
          <p:nvPr/>
        </p:nvSpPr>
        <p:spPr bwMode="auto">
          <a:xfrm>
            <a:off x="2663825" y="4184650"/>
            <a:ext cx="0" cy="5397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62" name="Line 111"/>
          <p:cNvSpPr>
            <a:spLocks noChangeShapeType="1"/>
          </p:cNvSpPr>
          <p:nvPr/>
        </p:nvSpPr>
        <p:spPr bwMode="auto">
          <a:xfrm flipH="1">
            <a:off x="1979613" y="4724400"/>
            <a:ext cx="68421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63" name="Line 112"/>
          <p:cNvSpPr>
            <a:spLocks noChangeShapeType="1"/>
          </p:cNvSpPr>
          <p:nvPr/>
        </p:nvSpPr>
        <p:spPr bwMode="auto">
          <a:xfrm>
            <a:off x="2016125" y="4473575"/>
            <a:ext cx="0" cy="2873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64" name="Text Box 113"/>
          <p:cNvSpPr txBox="1">
            <a:spLocks noChangeArrowheads="1"/>
          </p:cNvSpPr>
          <p:nvPr/>
        </p:nvSpPr>
        <p:spPr bwMode="auto">
          <a:xfrm>
            <a:off x="3656520" y="1313603"/>
            <a:ext cx="190817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800">
                <a:solidFill>
                  <a:srgbClr val="3333FF"/>
                </a:solidFill>
                <a:ea typeface="標楷體" pitchFamily="65" charset="-120"/>
              </a:rPr>
              <a:t>高壓注水系統</a:t>
            </a:r>
          </a:p>
          <a:p>
            <a:pPr algn="ctr">
              <a:spcBef>
                <a:spcPct val="50000"/>
              </a:spcBef>
            </a:pPr>
            <a:endParaRPr lang="zh-TW" altLang="en-US" sz="1800" baseline="50000">
              <a:solidFill>
                <a:srgbClr val="3333FF"/>
              </a:solidFill>
              <a:ea typeface="標楷體" pitchFamily="65" charset="-120"/>
            </a:endParaRPr>
          </a:p>
        </p:txBody>
      </p:sp>
      <p:sp>
        <p:nvSpPr>
          <p:cNvPr id="65" name="Text Box 114"/>
          <p:cNvSpPr txBox="1">
            <a:spLocks noChangeArrowheads="1"/>
          </p:cNvSpPr>
          <p:nvPr/>
        </p:nvSpPr>
        <p:spPr bwMode="auto">
          <a:xfrm>
            <a:off x="3872420" y="1324715"/>
            <a:ext cx="1908175" cy="78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800">
                <a:solidFill>
                  <a:srgbClr val="3333FF"/>
                </a:solidFill>
                <a:ea typeface="標楷體" pitchFamily="65" charset="-120"/>
              </a:rPr>
              <a:t>爐心噴灑系統</a:t>
            </a:r>
          </a:p>
          <a:p>
            <a:pPr algn="ctr">
              <a:spcBef>
                <a:spcPct val="50000"/>
              </a:spcBef>
            </a:pPr>
            <a:endParaRPr lang="zh-TW" altLang="en-US" sz="1800">
              <a:solidFill>
                <a:srgbClr val="3333FF"/>
              </a:solidFill>
              <a:ea typeface="標楷體" pitchFamily="65" charset="-120"/>
            </a:endParaRPr>
          </a:p>
        </p:txBody>
      </p:sp>
      <p:sp>
        <p:nvSpPr>
          <p:cNvPr id="66" name="Text Box 115"/>
          <p:cNvSpPr txBox="1">
            <a:spLocks noChangeArrowheads="1"/>
          </p:cNvSpPr>
          <p:nvPr/>
        </p:nvSpPr>
        <p:spPr bwMode="auto">
          <a:xfrm>
            <a:off x="3620008" y="1204065"/>
            <a:ext cx="2160587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800">
                <a:solidFill>
                  <a:srgbClr val="3333FF"/>
                </a:solidFill>
                <a:ea typeface="標楷體" pitchFamily="65" charset="-120"/>
              </a:rPr>
              <a:t>正常停機及緊急停機冷卻系統</a:t>
            </a:r>
          </a:p>
          <a:p>
            <a:pPr algn="ctr">
              <a:spcBef>
                <a:spcPct val="50000"/>
              </a:spcBef>
            </a:pPr>
            <a:endParaRPr lang="zh-TW" altLang="en-US" sz="1800" baseline="50000">
              <a:solidFill>
                <a:srgbClr val="3333FF"/>
              </a:solidFill>
              <a:ea typeface="標楷體" pitchFamily="65" charset="-120"/>
            </a:endParaRPr>
          </a:p>
        </p:txBody>
      </p:sp>
      <p:sp>
        <p:nvSpPr>
          <p:cNvPr id="67" name="Text Box 116"/>
          <p:cNvSpPr txBox="1">
            <a:spLocks noChangeArrowheads="1"/>
          </p:cNvSpPr>
          <p:nvPr/>
        </p:nvSpPr>
        <p:spPr bwMode="auto">
          <a:xfrm>
            <a:off x="3404108" y="1348528"/>
            <a:ext cx="248443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800" dirty="0">
                <a:solidFill>
                  <a:srgbClr val="3333FF"/>
                </a:solidFill>
                <a:ea typeface="標楷體" pitchFamily="65" charset="-120"/>
              </a:rPr>
              <a:t>爐心隔離冷卻系統</a:t>
            </a:r>
          </a:p>
          <a:p>
            <a:pPr algn="ctr">
              <a:spcBef>
                <a:spcPct val="50000"/>
              </a:spcBef>
            </a:pPr>
            <a:endParaRPr lang="zh-TW" altLang="en-US" sz="1800" baseline="50000" dirty="0">
              <a:solidFill>
                <a:srgbClr val="3333FF"/>
              </a:solidFill>
              <a:ea typeface="標楷體" pitchFamily="65" charset="-120"/>
            </a:endParaRPr>
          </a:p>
        </p:txBody>
      </p:sp>
      <p:sp>
        <p:nvSpPr>
          <p:cNvPr id="68" name="Text Box 118"/>
          <p:cNvSpPr txBox="1">
            <a:spLocks noChangeArrowheads="1"/>
          </p:cNvSpPr>
          <p:nvPr/>
        </p:nvSpPr>
        <p:spPr bwMode="auto">
          <a:xfrm>
            <a:off x="3369183" y="1385040"/>
            <a:ext cx="287972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800" dirty="0">
                <a:solidFill>
                  <a:srgbClr val="3333FF"/>
                </a:solidFill>
                <a:ea typeface="標楷體" pitchFamily="65" charset="-120"/>
              </a:rPr>
              <a:t>正常冷卻水循環系統</a:t>
            </a:r>
          </a:p>
        </p:txBody>
      </p:sp>
      <p:sp>
        <p:nvSpPr>
          <p:cNvPr id="69" name="Line 123"/>
          <p:cNvSpPr>
            <a:spLocks noChangeShapeType="1"/>
          </p:cNvSpPr>
          <p:nvPr/>
        </p:nvSpPr>
        <p:spPr bwMode="auto">
          <a:xfrm>
            <a:off x="3419475" y="2636838"/>
            <a:ext cx="2808288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70" name="Line 124"/>
          <p:cNvSpPr>
            <a:spLocks noChangeShapeType="1"/>
          </p:cNvSpPr>
          <p:nvPr/>
        </p:nvSpPr>
        <p:spPr bwMode="auto">
          <a:xfrm>
            <a:off x="6227763" y="2636838"/>
            <a:ext cx="0" cy="7556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71" name="Line 125"/>
          <p:cNvSpPr>
            <a:spLocks noChangeShapeType="1"/>
          </p:cNvSpPr>
          <p:nvPr/>
        </p:nvSpPr>
        <p:spPr bwMode="auto">
          <a:xfrm>
            <a:off x="6227763" y="3392488"/>
            <a:ext cx="39687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72" name="Line 126"/>
          <p:cNvSpPr>
            <a:spLocks noChangeShapeType="1"/>
          </p:cNvSpPr>
          <p:nvPr/>
        </p:nvSpPr>
        <p:spPr bwMode="auto">
          <a:xfrm>
            <a:off x="6624638" y="3392488"/>
            <a:ext cx="0" cy="64928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73" name="Line 127"/>
          <p:cNvSpPr>
            <a:spLocks noChangeShapeType="1"/>
          </p:cNvSpPr>
          <p:nvPr/>
        </p:nvSpPr>
        <p:spPr bwMode="auto">
          <a:xfrm>
            <a:off x="6624638" y="4041775"/>
            <a:ext cx="12239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7848600" y="4041775"/>
            <a:ext cx="0" cy="5397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75" name="Line 129"/>
          <p:cNvSpPr>
            <a:spLocks noChangeShapeType="1"/>
          </p:cNvSpPr>
          <p:nvPr/>
        </p:nvSpPr>
        <p:spPr bwMode="auto">
          <a:xfrm flipH="1">
            <a:off x="5976938" y="4581525"/>
            <a:ext cx="18716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76" name="Line 130"/>
          <p:cNvSpPr>
            <a:spLocks noChangeShapeType="1"/>
          </p:cNvSpPr>
          <p:nvPr/>
        </p:nvSpPr>
        <p:spPr bwMode="auto">
          <a:xfrm>
            <a:off x="5976938" y="4581525"/>
            <a:ext cx="0" cy="16922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77" name="Line 131"/>
          <p:cNvSpPr>
            <a:spLocks noChangeShapeType="1"/>
          </p:cNvSpPr>
          <p:nvPr/>
        </p:nvSpPr>
        <p:spPr bwMode="auto">
          <a:xfrm flipH="1">
            <a:off x="5470525" y="6273800"/>
            <a:ext cx="541338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78" name="Line 132"/>
          <p:cNvSpPr>
            <a:spLocks noChangeShapeType="1"/>
          </p:cNvSpPr>
          <p:nvPr/>
        </p:nvSpPr>
        <p:spPr bwMode="auto">
          <a:xfrm flipV="1">
            <a:off x="5472113" y="2816225"/>
            <a:ext cx="0" cy="34575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79" name="Line 133"/>
          <p:cNvSpPr>
            <a:spLocks noChangeShapeType="1"/>
          </p:cNvSpPr>
          <p:nvPr/>
        </p:nvSpPr>
        <p:spPr bwMode="auto">
          <a:xfrm flipH="1">
            <a:off x="3384550" y="2781300"/>
            <a:ext cx="205105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80" name="Line 134"/>
          <p:cNvSpPr>
            <a:spLocks noChangeShapeType="1"/>
          </p:cNvSpPr>
          <p:nvPr/>
        </p:nvSpPr>
        <p:spPr bwMode="auto">
          <a:xfrm flipH="1">
            <a:off x="1476375" y="2924175"/>
            <a:ext cx="1582738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81" name="Line 135"/>
          <p:cNvSpPr>
            <a:spLocks noChangeShapeType="1"/>
          </p:cNvSpPr>
          <p:nvPr/>
        </p:nvSpPr>
        <p:spPr bwMode="auto">
          <a:xfrm>
            <a:off x="1476375" y="2924175"/>
            <a:ext cx="0" cy="18002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82" name="Line 136"/>
          <p:cNvSpPr>
            <a:spLocks noChangeShapeType="1"/>
          </p:cNvSpPr>
          <p:nvPr/>
        </p:nvSpPr>
        <p:spPr bwMode="auto">
          <a:xfrm>
            <a:off x="1439863" y="4724400"/>
            <a:ext cx="133191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83" name="Line 137"/>
          <p:cNvSpPr>
            <a:spLocks noChangeShapeType="1"/>
          </p:cNvSpPr>
          <p:nvPr/>
        </p:nvSpPr>
        <p:spPr bwMode="auto">
          <a:xfrm flipV="1">
            <a:off x="2735263" y="4184650"/>
            <a:ext cx="0" cy="5397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84" name="Line 138"/>
          <p:cNvSpPr>
            <a:spLocks noChangeShapeType="1"/>
          </p:cNvSpPr>
          <p:nvPr/>
        </p:nvSpPr>
        <p:spPr bwMode="auto">
          <a:xfrm>
            <a:off x="2735263" y="4184650"/>
            <a:ext cx="2159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85" name="Line 139"/>
          <p:cNvSpPr>
            <a:spLocks noChangeShapeType="1"/>
          </p:cNvSpPr>
          <p:nvPr/>
        </p:nvSpPr>
        <p:spPr bwMode="auto">
          <a:xfrm flipV="1">
            <a:off x="2951163" y="3141663"/>
            <a:ext cx="0" cy="10445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86" name="Line 140"/>
          <p:cNvSpPr>
            <a:spLocks noChangeShapeType="1"/>
          </p:cNvSpPr>
          <p:nvPr/>
        </p:nvSpPr>
        <p:spPr bwMode="auto">
          <a:xfrm>
            <a:off x="2951163" y="3141663"/>
            <a:ext cx="10795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87" name="Line 141"/>
          <p:cNvSpPr>
            <a:spLocks noChangeShapeType="1"/>
          </p:cNvSpPr>
          <p:nvPr/>
        </p:nvSpPr>
        <p:spPr bwMode="auto">
          <a:xfrm>
            <a:off x="1979613" y="4473575"/>
            <a:ext cx="0" cy="2508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TW" altLang="en-US"/>
          </a:p>
        </p:txBody>
      </p:sp>
      <p:sp>
        <p:nvSpPr>
          <p:cNvPr id="88" name="矩形 87"/>
          <p:cNvSpPr/>
          <p:nvPr/>
        </p:nvSpPr>
        <p:spPr>
          <a:xfrm>
            <a:off x="1464798" y="191118"/>
            <a:ext cx="4873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  <a:tabLst>
                <a:tab pos="361950" algn="l"/>
              </a:tabLst>
            </a:pPr>
            <a:r>
              <a:rPr lang="en-US" altLang="zh-TW" sz="200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2.</a:t>
            </a:r>
            <a:r>
              <a:rPr lang="en-US" altLang="zh-TW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	</a:t>
            </a:r>
            <a:r>
              <a:rPr lang="zh-TW" altLang="en-US" sz="200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標楷體" pitchFamily="65" charset="-120"/>
              </a:rPr>
              <a:t>核能發電廠</a:t>
            </a:r>
            <a:r>
              <a:rPr lang="zh-TW" altLang="en-US" sz="200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/>
                <a:cs typeface="Arial" pitchFamily="34" charset="0"/>
              </a:rPr>
              <a:t>（</a:t>
            </a:r>
            <a:r>
              <a:rPr lang="en-US" altLang="zh-TW" sz="200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/>
                <a:cs typeface="Arial" pitchFamily="34" charset="0"/>
              </a:rPr>
              <a:t>5/5</a:t>
            </a:r>
            <a:r>
              <a:rPr lang="zh-TW" altLang="en-US" sz="2000" dirty="0" smtClean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/>
                <a:cs typeface="Arial" pitchFamily="34" charset="0"/>
              </a:rPr>
              <a:t>）</a:t>
            </a:r>
            <a:endParaRPr lang="en-US" altLang="zh-TW" sz="2000" dirty="0">
              <a:solidFill>
                <a:srgbClr val="99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89" name="弧形箭號 (上彎) 88">
            <a:hlinkClick r:id="rId5" action="ppaction://hlinksldjump"/>
          </p:cNvPr>
          <p:cNvSpPr/>
          <p:nvPr/>
        </p:nvSpPr>
        <p:spPr bwMode="auto">
          <a:xfrm>
            <a:off x="7734300" y="5549900"/>
            <a:ext cx="365252" cy="3124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514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7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2082800" y="279400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日本福島核能一廠事故說明</a:t>
            </a: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508000" y="1006902"/>
            <a:ext cx="8331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zh-TW" altLang="en-US" dirty="0" smtClean="0"/>
              <a:t> </a:t>
            </a:r>
            <a:r>
              <a:rPr lang="en-US" altLang="zh-TW" dirty="0" smtClean="0"/>
              <a:t>4 </a:t>
            </a:r>
            <a:r>
              <a:rPr lang="zh-TW" altLang="en-US" dirty="0" smtClean="0"/>
              <a:t>號機： </a:t>
            </a:r>
            <a:r>
              <a:rPr lang="en-US" altLang="zh-TW" dirty="0" smtClean="0"/>
              <a:t>15</a:t>
            </a:r>
            <a:r>
              <a:rPr lang="zh-TW" altLang="en-US" dirty="0" smtClean="0"/>
              <a:t>日上午</a:t>
            </a:r>
            <a:r>
              <a:rPr lang="en-US" altLang="zh-TW" dirty="0" smtClean="0"/>
              <a:t>6:00</a:t>
            </a:r>
            <a:r>
              <a:rPr lang="zh-TW" altLang="en-US" dirty="0" smtClean="0"/>
              <a:t>左右，反應器廠房發生爆炸；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                   上午</a:t>
            </a:r>
            <a:r>
              <a:rPr lang="en-US" altLang="zh-TW" dirty="0" smtClean="0"/>
              <a:t>9:30</a:t>
            </a:r>
            <a:r>
              <a:rPr lang="zh-TW" altLang="en-US" dirty="0" smtClean="0"/>
              <a:t>，反應器廠房火災，</a:t>
            </a:r>
            <a:r>
              <a:rPr lang="en-US" altLang="zh-TW" dirty="0" smtClean="0"/>
              <a:t>11:00</a:t>
            </a:r>
            <a:r>
              <a:rPr lang="zh-TW" altLang="en-US" dirty="0" smtClean="0"/>
              <a:t> 熄滅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en-US" altLang="zh-TW" dirty="0" smtClean="0"/>
              <a:t> </a:t>
            </a:r>
            <a:r>
              <a:rPr lang="zh-TW" altLang="en-US" dirty="0" smtClean="0"/>
              <a:t>                   </a:t>
            </a:r>
            <a:r>
              <a:rPr lang="en-US" altLang="zh-TW" dirty="0" smtClean="0"/>
              <a:t>16</a:t>
            </a:r>
            <a:r>
              <a:rPr lang="zh-TW" altLang="en-US" dirty="0" smtClean="0"/>
              <a:t>日上午</a:t>
            </a:r>
            <a:r>
              <a:rPr lang="en-US" altLang="zh-TW" dirty="0" smtClean="0"/>
              <a:t>5:45 </a:t>
            </a:r>
            <a:r>
              <a:rPr lang="zh-TW" altLang="en-US" dirty="0" smtClean="0"/>
              <a:t>，反應器廠房火災，</a:t>
            </a:r>
            <a:r>
              <a:rPr lang="en-US" altLang="zh-TW" dirty="0" smtClean="0"/>
              <a:t>6:15</a:t>
            </a:r>
            <a:r>
              <a:rPr lang="zh-TW" altLang="en-US" dirty="0" smtClean="0"/>
              <a:t> 熄滅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用過燃料儲存池存放自爐心退出之使用過的核燃料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用過核燃料內有大量放射性物質，須採用強制對流將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衰變熱移除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燃料頂端的上方有</a:t>
            </a:r>
            <a:r>
              <a:rPr lang="en-US" altLang="zh-TW" dirty="0" smtClean="0"/>
              <a:t>6</a:t>
            </a:r>
            <a:r>
              <a:rPr lang="zh-TW" altLang="en-US" dirty="0" smtClean="0"/>
              <a:t>公尺深的水作為輻射屏蔽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即使儲存池喪失冷卻，大量的水也可以維持燃料的冷卻達 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一段時間，而一個位於開放空間的水池，可以非常容易的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補水                             </a:t>
            </a:r>
            <a:endParaRPr lang="en-US" altLang="zh-TW" dirty="0" smtClean="0">
              <a:solidFill>
                <a:srgbClr val="FF0000"/>
              </a:solidFill>
            </a:endParaRPr>
          </a:p>
        </p:txBody>
      </p:sp>
      <p:sp>
        <p:nvSpPr>
          <p:cNvPr id="5" name="弧形箭號 (上彎) 4">
            <a:hlinkClick r:id="rId2" action="ppaction://hlinksldjump"/>
          </p:cNvPr>
          <p:cNvSpPr/>
          <p:nvPr/>
        </p:nvSpPr>
        <p:spPr bwMode="auto">
          <a:xfrm>
            <a:off x="8153400" y="2209800"/>
            <a:ext cx="276352" cy="3505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6" name="弧形箭號 (上彎) 5">
            <a:hlinkClick r:id="rId3" action="ppaction://hlinksldjump"/>
          </p:cNvPr>
          <p:cNvSpPr/>
          <p:nvPr/>
        </p:nvSpPr>
        <p:spPr bwMode="auto">
          <a:xfrm>
            <a:off x="8077200" y="1041400"/>
            <a:ext cx="276352" cy="3505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ESS-4100_Fall_2008</a:t>
            </a:r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Historical Review  of Nuclear Power</a:t>
            </a:r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C1BF-5E22-4D53-B561-5C159A1FBA87}" type="slidenum">
              <a:rPr lang="en-US" altLang="zh-TW"/>
              <a:pPr/>
              <a:t>4</a:t>
            </a:fld>
            <a:endParaRPr lang="en-US" altLang="zh-TW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882650" y="338138"/>
          <a:ext cx="6756400" cy="469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5" r:id="rId3" imgW="6322060" imgH="4468495" progId="">
                  <p:embed/>
                </p:oleObj>
              </mc:Choice>
              <mc:Fallback>
                <p:oleObj r:id="rId3" imgW="6322060" imgH="446849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3987" t="-2089" r="-3755" b="-1364"/>
                      <a:stretch>
                        <a:fillRect/>
                      </a:stretch>
                    </p:blipFill>
                    <p:spPr bwMode="auto">
                      <a:xfrm>
                        <a:off x="882650" y="338138"/>
                        <a:ext cx="6756400" cy="469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TW" altLang="en-US">
                <a:latin typeface="Times New Roman" pitchFamily="18" charset="0"/>
              </a:rPr>
              <a:t>核子平均束縛能與原子核質量數間的關係。輕原子核束縛能隨質量數的增加而迅速增加；鐵</a:t>
            </a:r>
            <a:r>
              <a:rPr lang="en-US" altLang="zh-TW">
                <a:latin typeface="Times New Roman" pitchFamily="18" charset="0"/>
              </a:rPr>
              <a:t>-56</a:t>
            </a:r>
            <a:r>
              <a:rPr lang="zh-TW" altLang="en-US">
                <a:latin typeface="Times New Roman" pitchFamily="18" charset="0"/>
              </a:rPr>
              <a:t>的平均束縛能達到極大值，之後核子平</a:t>
            </a:r>
          </a:p>
          <a:p>
            <a:r>
              <a:rPr lang="zh-TW" altLang="en-US">
                <a:latin typeface="Times New Roman" pitchFamily="18" charset="0"/>
              </a:rPr>
              <a:t>                 均束縛能隨著原子核質量數的增加緩緩下降。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  <p:graphicFrame>
        <p:nvGraphicFramePr>
          <p:cNvPr id="102401" name="Object 1"/>
          <p:cNvGraphicFramePr>
            <a:graphicFrameLocks noChangeAspect="1"/>
          </p:cNvGraphicFramePr>
          <p:nvPr/>
        </p:nvGraphicFramePr>
        <p:xfrm>
          <a:off x="1473200" y="338004"/>
          <a:ext cx="6245225" cy="4503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7" r:id="rId3" imgW="5430520" imgH="3989705" progId="">
                  <p:embed/>
                </p:oleObj>
              </mc:Choice>
              <mc:Fallback>
                <p:oleObj r:id="rId3" imgW="5430520" imgH="398970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187" t="-2611" r="-5168" b="-2611"/>
                      <a:stretch>
                        <a:fillRect/>
                      </a:stretch>
                    </p:blipFill>
                    <p:spPr bwMode="auto">
                      <a:xfrm>
                        <a:off x="1473200" y="338004"/>
                        <a:ext cx="6245225" cy="45038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2451100" y="5374670"/>
            <a:ext cx="596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kern="100" dirty="0" smtClean="0">
                <a:latin typeface="Arial"/>
                <a:ea typeface="標楷體"/>
                <a:cs typeface="Times New Roman"/>
              </a:rPr>
              <a:t>反應器停機一個月後，反應器衰變熱</a:t>
            </a:r>
            <a:endParaRPr lang="en-US" altLang="zh-TW" b="1" kern="100" dirty="0" smtClean="0">
              <a:latin typeface="Arial"/>
              <a:ea typeface="標楷體"/>
              <a:cs typeface="Times New Roman"/>
            </a:endParaRPr>
          </a:p>
          <a:p>
            <a:r>
              <a:rPr lang="zh-TW" altLang="zh-TW" b="1" kern="100" dirty="0" smtClean="0">
                <a:latin typeface="Arial"/>
                <a:ea typeface="標楷體"/>
                <a:cs typeface="Times New Roman"/>
              </a:rPr>
              <a:t>仍然</a:t>
            </a:r>
            <a:r>
              <a:rPr lang="zh-TW" altLang="en-US" b="1" kern="100" dirty="0" smtClean="0">
                <a:latin typeface="Arial"/>
                <a:ea typeface="標楷體"/>
                <a:cs typeface="Times New Roman"/>
              </a:rPr>
              <a:t>為</a:t>
            </a:r>
            <a:r>
              <a:rPr lang="zh-TW" altLang="zh-TW" b="1" kern="100" dirty="0" smtClean="0">
                <a:latin typeface="Arial"/>
                <a:ea typeface="標楷體"/>
                <a:cs typeface="Times New Roman"/>
              </a:rPr>
              <a:t>正常運轉功率的千分之一左右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184400" y="4816902"/>
            <a:ext cx="61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kern="100" dirty="0" smtClean="0">
                <a:latin typeface="Arial"/>
                <a:ea typeface="標楷體"/>
                <a:cs typeface="Times New Roman"/>
              </a:rPr>
              <a:t>分裂產物衰變熱產生量隨時間之變化圖</a:t>
            </a:r>
            <a:endParaRPr lang="zh-TW" altLang="en-US" dirty="0"/>
          </a:p>
        </p:txBody>
      </p:sp>
      <p:sp>
        <p:nvSpPr>
          <p:cNvPr id="7" name="弧形箭號 (上彎) 6">
            <a:hlinkClick r:id="rId5" action="ppaction://hlinksldjump"/>
          </p:cNvPr>
          <p:cNvSpPr/>
          <p:nvPr/>
        </p:nvSpPr>
        <p:spPr bwMode="auto">
          <a:xfrm>
            <a:off x="1104900" y="5588000"/>
            <a:ext cx="365252" cy="3124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2006600" y="254000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日本福島核能一廠事故說明</a:t>
            </a:r>
          </a:p>
          <a:p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508000" y="1006902"/>
            <a:ext cx="8331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若用過燃料裸露，及不再為水所覆蓋，同樣會溫度上升，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護套會與水蒸汽反應產生氫氣，揮發性較高的放射性物質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亦會外釋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 若反應器廠房損壞，放射性物質會釋放到環境</a:t>
            </a:r>
            <a:endParaRPr lang="en-US" altLang="zh-TW" dirty="0" smtClean="0"/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zh-TW" altLang="en-US" dirty="0" smtClean="0"/>
              <a:t>沒有水作為屏障，自燃料棒內的放射性物質釋出的輻射，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會在廠房上空與廠址，造成極高的劑量</a:t>
            </a:r>
            <a:endParaRPr lang="en-US" altLang="zh-TW" dirty="0" smtClean="0"/>
          </a:p>
          <a:p>
            <a:pPr>
              <a:spcBef>
                <a:spcPts val="0"/>
              </a:spcBef>
            </a:pPr>
            <a:r>
              <a:rPr lang="zh-TW" altLang="en-US" dirty="0" smtClean="0"/>
              <a:t>                             </a:t>
            </a:r>
            <a:endParaRPr lang="en-US" altLang="zh-TW" dirty="0" smtClean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5800" y="4059704"/>
            <a:ext cx="78867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zh-TW" altLang="en-US" sz="3200" dirty="0" smtClean="0">
                <a:solidFill>
                  <a:srgbClr val="FF0000"/>
                </a:solidFill>
              </a:rPr>
              <a:t>用過燃料池喪失冷卻，且嚴重到燃料裸露，造成廠區高劑量，甚致產生氫爆與放射性物質物外釋，應該是最讓人不解與訝異的地方</a:t>
            </a:r>
            <a:endParaRPr lang="en-US" altLang="zh-TW" sz="32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1450" y="222250"/>
            <a:ext cx="8972550" cy="6699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標楷體" pitchFamily="65" charset="-120"/>
                <a:cs typeface="+mj-cs"/>
              </a:rPr>
              <a:t>福島一廠海嘯前後空照圖</a:t>
            </a:r>
          </a:p>
        </p:txBody>
      </p:sp>
      <p:pic>
        <p:nvPicPr>
          <p:cNvPr id="3" name="Picture 3" descr="fukushima-nuclear-plant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1065213"/>
            <a:ext cx="5059363" cy="284638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4" name="Picture 4" descr="fukushima-nuclear-plant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6075" y="3409950"/>
            <a:ext cx="4987925" cy="280511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38363" y="3119438"/>
            <a:ext cx="140335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ea typeface="標楷體" pitchFamily="65" charset="-120"/>
              </a:rPr>
              <a:t>海嘯前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113463" y="5675313"/>
            <a:ext cx="140335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ea typeface="標楷體" pitchFamily="65" charset="-120"/>
              </a:rPr>
              <a:t>海嘯後</a:t>
            </a:r>
          </a:p>
        </p:txBody>
      </p:sp>
      <p:sp>
        <p:nvSpPr>
          <p:cNvPr id="7" name="投影片編號版面配置區 5"/>
          <p:cNvSpPr txBox="1">
            <a:spLocks noGrp="1"/>
          </p:cNvSpPr>
          <p:nvPr/>
        </p:nvSpPr>
        <p:spPr bwMode="auto">
          <a:xfrm>
            <a:off x="6748463" y="6299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/>
            <a:r>
              <a:rPr lang="en-US" altLang="zh-TW" sz="1600" b="1">
                <a:solidFill>
                  <a:srgbClr val="800080"/>
                </a:solidFill>
                <a:latin typeface="Comic Sans MS" pitchFamily="66" charset="0"/>
              </a:rPr>
              <a:t>6</a:t>
            </a:r>
            <a:endParaRPr lang="en-US" altLang="zh-TW" sz="1600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308350" y="2230438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Arial" pitchFamily="34" charset="0"/>
              </a:rPr>
              <a:t>#1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35250" y="2141538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Arial" pitchFamily="34" charset="0"/>
              </a:rPr>
              <a:t>#2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47850" y="2166938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Arial" pitchFamily="34" charset="0"/>
              </a:rPr>
              <a:t>#3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831850" y="2128838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Arial" pitchFamily="34" charset="0"/>
              </a:rPr>
              <a:t>#4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991100" y="3989388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Arial" pitchFamily="34" charset="0"/>
              </a:rPr>
              <a:t>#4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921375" y="3976688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Arial" pitchFamily="34" charset="0"/>
              </a:rPr>
              <a:t>#3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761163" y="3976688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Arial" pitchFamily="34" charset="0"/>
              </a:rPr>
              <a:t>#2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488238" y="4038600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Arial" pitchFamily="34" charset="0"/>
              </a:rPr>
              <a:t>#1</a:t>
            </a:r>
          </a:p>
        </p:txBody>
      </p:sp>
      <p:sp>
        <p:nvSpPr>
          <p:cNvPr id="16" name="弧形箭號 (上彎) 15">
            <a:hlinkClick r:id="rId4" action="ppaction://hlinksldjump"/>
          </p:cNvPr>
          <p:cNvSpPr/>
          <p:nvPr/>
        </p:nvSpPr>
        <p:spPr bwMode="auto">
          <a:xfrm>
            <a:off x="8421624" y="762000"/>
            <a:ext cx="200152" cy="2235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95034"/>
            <a:ext cx="3322976" cy="247883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39104-82A6-46D0-90E1-A224B4259F3F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800" y="1303037"/>
            <a:ext cx="6337300" cy="485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447675"/>
            <a:ext cx="8229600" cy="1143000"/>
          </a:xfrm>
          <a:noFill/>
          <a:ln/>
        </p:spPr>
        <p:txBody>
          <a:bodyPr/>
          <a:lstStyle/>
          <a:p>
            <a:r>
              <a:rPr lang="zh-TW" altLang="en-US" sz="36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福</a:t>
            </a:r>
            <a:r>
              <a:rPr lang="zh-TW" altLang="en-US" sz="3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島核能一廠</a:t>
            </a:r>
            <a:r>
              <a:rPr lang="en-US" altLang="zh-TW" sz="3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1</a:t>
            </a:r>
            <a:r>
              <a:rPr lang="zh-TW" altLang="en-US" sz="3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號機反應器廠房</a:t>
            </a:r>
            <a:r>
              <a:rPr lang="zh-TW" altLang="en-US" sz="32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/>
            </a:r>
            <a:br>
              <a:rPr lang="zh-TW" altLang="en-US" sz="32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</a:br>
            <a:endParaRPr lang="en-US" altLang="zh-TW" sz="32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E059D-FFBA-4345-A7A5-B8F2FD3C05B8}" type="slidenum">
              <a:rPr lang="en-US" altLang="zh-TW"/>
              <a:pPr/>
              <a:t>44</a:t>
            </a:fld>
            <a:endParaRPr lang="en-US" altLang="zh-TW"/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9775"/>
            <a:ext cx="8229600" cy="1143000"/>
          </a:xfrm>
          <a:noFill/>
          <a:ln/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福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島核能一廠</a:t>
            </a:r>
            <a:r>
              <a:rPr lang="zh-TW" altLang="en-US" sz="32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/>
            </a:r>
            <a:br>
              <a:rPr lang="zh-TW" altLang="en-US" sz="32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(2011-3-16)</a:t>
            </a:r>
          </a:p>
        </p:txBody>
      </p:sp>
      <p:pic>
        <p:nvPicPr>
          <p:cNvPr id="234499" name="Picture 3" descr="福島第一, 1-4機(2011-3-17)照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038" y="2238375"/>
            <a:ext cx="7272337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1600200" y="3024188"/>
            <a:ext cx="833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  <a:ea typeface="新細明體" pitchFamily="18" charset="-120"/>
              </a:rPr>
              <a:t>1</a:t>
            </a:r>
            <a:r>
              <a:rPr lang="zh-TW" altLang="en-US" sz="2000" b="1">
                <a:solidFill>
                  <a:srgbClr val="FF0000"/>
                </a:solidFill>
                <a:ea typeface="新細明體" pitchFamily="18" charset="-120"/>
              </a:rPr>
              <a:t>號機</a:t>
            </a: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378200" y="3352800"/>
            <a:ext cx="833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  <a:ea typeface="新細明體" pitchFamily="18" charset="-120"/>
              </a:rPr>
              <a:t>2</a:t>
            </a:r>
            <a:r>
              <a:rPr lang="zh-TW" altLang="en-US" sz="2000" b="1">
                <a:solidFill>
                  <a:srgbClr val="FF0000"/>
                </a:solidFill>
                <a:ea typeface="新細明體" pitchFamily="18" charset="-120"/>
              </a:rPr>
              <a:t>號機</a:t>
            </a:r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4818063" y="3713163"/>
            <a:ext cx="833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  <a:ea typeface="新細明體" pitchFamily="18" charset="-120"/>
              </a:rPr>
              <a:t>3</a:t>
            </a:r>
            <a:r>
              <a:rPr lang="zh-TW" altLang="en-US" sz="2000" b="1">
                <a:solidFill>
                  <a:srgbClr val="FF0000"/>
                </a:solidFill>
                <a:ea typeface="新細明體" pitchFamily="18" charset="-120"/>
              </a:rPr>
              <a:t>號機</a:t>
            </a:r>
          </a:p>
        </p:txBody>
      </p:sp>
      <p:sp>
        <p:nvSpPr>
          <p:cNvPr id="234503" name="Text Box 7"/>
          <p:cNvSpPr txBox="1">
            <a:spLocks noChangeArrowheads="1"/>
          </p:cNvSpPr>
          <p:nvPr/>
        </p:nvSpPr>
        <p:spPr bwMode="auto">
          <a:xfrm>
            <a:off x="5970588" y="3713163"/>
            <a:ext cx="833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  <a:ea typeface="新細明體" pitchFamily="18" charset="-120"/>
              </a:rPr>
              <a:t>4</a:t>
            </a:r>
            <a:r>
              <a:rPr lang="zh-TW" altLang="en-US" sz="2000" b="1">
                <a:solidFill>
                  <a:srgbClr val="FF0000"/>
                </a:solidFill>
                <a:ea typeface="新細明體" pitchFamily="18" charset="-120"/>
              </a:rPr>
              <a:t>號機</a:t>
            </a:r>
          </a:p>
        </p:txBody>
      </p:sp>
      <p:sp>
        <p:nvSpPr>
          <p:cNvPr id="9" name="弧形箭號 (上彎) 8">
            <a:hlinkClick r:id="rId4" action="ppaction://hlinksldjump"/>
          </p:cNvPr>
          <p:cNvSpPr/>
          <p:nvPr/>
        </p:nvSpPr>
        <p:spPr bwMode="auto">
          <a:xfrm>
            <a:off x="8432800" y="5283200"/>
            <a:ext cx="241300" cy="2616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  <p:pic>
        <p:nvPicPr>
          <p:cNvPr id="3" name="Picture 2" descr="C:\Users\Min  Lee\Desktop\RR002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284" y="1096320"/>
            <a:ext cx="7560840" cy="516207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111500" y="292100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</a:rPr>
              <a:t>用過燃料儲存池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弧形箭號 (上彎) 4">
            <a:hlinkClick r:id="rId3" action="ppaction://hlinksldjump"/>
          </p:cNvPr>
          <p:cNvSpPr/>
          <p:nvPr/>
        </p:nvSpPr>
        <p:spPr bwMode="auto">
          <a:xfrm>
            <a:off x="177800" y="4267200"/>
            <a:ext cx="543052" cy="3124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6689A-8758-4547-BA58-64072B105582}" type="slidenum">
              <a:rPr lang="en-US" altLang="zh-TW"/>
              <a:pPr/>
              <a:t>46</a:t>
            </a:fld>
            <a:endParaRPr lang="en-US" altLang="zh-TW"/>
          </a:p>
        </p:txBody>
      </p:sp>
      <p:pic>
        <p:nvPicPr>
          <p:cNvPr id="236547" name="Picture 3" descr="福島第一, 4號機(2011-3-16)照片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1916113"/>
            <a:ext cx="7200900" cy="4043362"/>
          </a:xfrm>
          <a:noFill/>
          <a:ln/>
        </p:spPr>
      </p:pic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158750" y="2944813"/>
            <a:ext cx="777875" cy="3762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cs typeface="新細明體" pitchFamily="18" charset="-120"/>
              </a:rPr>
              <a:t>3</a:t>
            </a:r>
            <a:r>
              <a:rPr lang="zh-TW" altLang="en-US">
                <a:cs typeface="新細明體" pitchFamily="18" charset="-120"/>
              </a:rPr>
              <a:t>號機</a:t>
            </a: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684213" y="3357563"/>
            <a:ext cx="287337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6351588" y="3160713"/>
            <a:ext cx="777875" cy="3762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cs typeface="新細明體" pitchFamily="18" charset="-120"/>
              </a:rPr>
              <a:t>4</a:t>
            </a:r>
            <a:r>
              <a:rPr lang="zh-TW" altLang="en-US">
                <a:cs typeface="新細明體" pitchFamily="18" charset="-120"/>
              </a:rPr>
              <a:t>號機</a:t>
            </a:r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 flipH="1">
            <a:off x="5580063" y="3357563"/>
            <a:ext cx="7207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3400" y="384175"/>
            <a:ext cx="8229600" cy="1143000"/>
          </a:xfrm>
          <a:prstGeom prst="rect">
            <a:avLst/>
          </a:prstGeom>
          <a:noFill/>
          <a:ln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j-cs"/>
              </a:rPr>
              <a:t>福島核能一廠</a:t>
            </a: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j-cs"/>
              </a:rPr>
              <a:t/>
            </a:r>
            <a:b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j-cs"/>
              </a:rPr>
            </a:br>
            <a:r>
              <a:rPr kumimoji="1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j-cs"/>
              </a:rPr>
              <a:t>(2011-3-16)</a:t>
            </a:r>
            <a:endParaRPr kumimoji="1" lang="en-US" altLang="zh-TW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j-cs"/>
            </a:endParaRPr>
          </a:p>
        </p:txBody>
      </p:sp>
      <p:sp>
        <p:nvSpPr>
          <p:cNvPr id="12" name="弧形箭號 (上彎) 11">
            <a:hlinkClick r:id="rId4" action="ppaction://hlinksldjump"/>
          </p:cNvPr>
          <p:cNvSpPr/>
          <p:nvPr/>
        </p:nvSpPr>
        <p:spPr bwMode="auto">
          <a:xfrm>
            <a:off x="8496300" y="5308600"/>
            <a:ext cx="492252" cy="4394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1816100" y="1524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日本福島核能一廠事故評析</a:t>
            </a:r>
            <a:endParaRPr lang="zh-TW" altLang="en-US" sz="3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54000" y="736600"/>
            <a:ext cx="8890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dirty="0" smtClean="0"/>
              <a:t> 與美國三浬島與前蘇聯車諾比災變比較</a:t>
            </a:r>
            <a:endParaRPr lang="en-US" altLang="zh-TW" dirty="0" smtClean="0"/>
          </a:p>
          <a:p>
            <a:pPr>
              <a:spcBef>
                <a:spcPts val="1200"/>
              </a:spcBef>
            </a:pPr>
            <a:r>
              <a:rPr lang="zh-TW" altLang="en-US" dirty="0" smtClean="0"/>
              <a:t>    反應器類型：</a:t>
            </a:r>
            <a:r>
              <a:rPr lang="en-US" altLang="zh-TW" dirty="0" smtClean="0"/>
              <a:t> </a:t>
            </a:r>
            <a:r>
              <a:rPr lang="zh-TW" altLang="en-US" dirty="0" smtClean="0"/>
              <a:t>三浬島 </a:t>
            </a:r>
            <a:r>
              <a:rPr lang="en-US" altLang="zh-TW" dirty="0" smtClean="0"/>
              <a:t>-- </a:t>
            </a:r>
            <a:r>
              <a:rPr lang="zh-TW" altLang="en-US" dirty="0" smtClean="0"/>
              <a:t>壓水式反應器</a:t>
            </a:r>
            <a:endParaRPr lang="en-US" altLang="zh-TW" dirty="0" smtClean="0"/>
          </a:p>
          <a:p>
            <a:r>
              <a:rPr lang="zh-TW" altLang="en-US" dirty="0" smtClean="0"/>
              <a:t>                           車諾比 </a:t>
            </a:r>
            <a:r>
              <a:rPr lang="en-US" altLang="zh-TW" dirty="0" smtClean="0"/>
              <a:t>-- </a:t>
            </a:r>
            <a:r>
              <a:rPr lang="zh-TW" altLang="en-US" dirty="0" smtClean="0"/>
              <a:t>石墨水冷反應器</a:t>
            </a:r>
            <a:endParaRPr lang="en-US" altLang="zh-TW" dirty="0" smtClean="0"/>
          </a:p>
          <a:p>
            <a:r>
              <a:rPr lang="zh-TW" altLang="en-US" dirty="0" smtClean="0"/>
              <a:t>                            福 島 </a:t>
            </a:r>
            <a:r>
              <a:rPr lang="en-US" altLang="zh-TW" dirty="0" smtClean="0"/>
              <a:t>-- </a:t>
            </a:r>
            <a:r>
              <a:rPr lang="zh-TW" altLang="en-US" dirty="0" smtClean="0"/>
              <a:t>沸水式反應器</a:t>
            </a:r>
            <a:endParaRPr lang="en-US" altLang="zh-TW" dirty="0" smtClean="0"/>
          </a:p>
          <a:p>
            <a:pPr>
              <a:spcBef>
                <a:spcPts val="1200"/>
              </a:spcBef>
            </a:pPr>
            <a:r>
              <a:rPr lang="zh-TW" altLang="en-US" dirty="0" smtClean="0"/>
              <a:t>    事故肇因：三浬島 </a:t>
            </a:r>
            <a:r>
              <a:rPr lang="en-US" altLang="zh-TW" dirty="0" smtClean="0"/>
              <a:t>-- </a:t>
            </a:r>
            <a:r>
              <a:rPr lang="zh-TW" altLang="en-US" dirty="0" smtClean="0"/>
              <a:t>機件故障與人為誤失</a:t>
            </a:r>
            <a:endParaRPr lang="en-US" altLang="zh-TW" dirty="0" smtClean="0"/>
          </a:p>
          <a:p>
            <a:r>
              <a:rPr lang="zh-TW" altLang="en-US" dirty="0" smtClean="0"/>
              <a:t>                         車諾比 </a:t>
            </a:r>
            <a:r>
              <a:rPr lang="en-US" altLang="zh-TW" dirty="0" smtClean="0"/>
              <a:t>-- </a:t>
            </a:r>
            <a:r>
              <a:rPr lang="zh-TW" altLang="en-US" dirty="0" smtClean="0"/>
              <a:t>嚴重設計缺陷</a:t>
            </a:r>
            <a:endParaRPr lang="en-US" altLang="zh-TW" dirty="0" smtClean="0"/>
          </a:p>
          <a:p>
            <a:r>
              <a:rPr lang="zh-TW" altLang="en-US" dirty="0" smtClean="0"/>
              <a:t>                          福 島 </a:t>
            </a:r>
            <a:r>
              <a:rPr lang="en-US" altLang="zh-TW" dirty="0" smtClean="0"/>
              <a:t>--</a:t>
            </a:r>
            <a:r>
              <a:rPr lang="zh-TW" altLang="en-US" dirty="0" smtClean="0"/>
              <a:t> 天然災害</a:t>
            </a:r>
            <a:endParaRPr lang="en-US" altLang="zh-TW" dirty="0" smtClean="0"/>
          </a:p>
          <a:p>
            <a:r>
              <a:rPr lang="zh-TW" altLang="en-US" dirty="0" smtClean="0"/>
              <a:t>     事故特質：</a:t>
            </a:r>
            <a:endParaRPr lang="en-US" altLang="zh-TW" dirty="0" smtClean="0"/>
          </a:p>
          <a:p>
            <a:r>
              <a:rPr lang="zh-TW" altLang="en-US" dirty="0" smtClean="0"/>
              <a:t>        三浬島：喪失冷卻，爐心熔毀，放射性物質自燃料丸釋出，  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00"/>
                </a:solidFill>
              </a:rPr>
              <a:t>              但處置適當，圍阻體保持完整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        車諾比：反應器連鎖反應失去控制，造成反應器</a:t>
            </a:r>
            <a:r>
              <a:rPr lang="zh-TW" altLang="en-US" dirty="0" smtClean="0">
                <a:solidFill>
                  <a:srgbClr val="FF0000"/>
                </a:solidFill>
              </a:rPr>
              <a:t>瞬間</a:t>
            </a:r>
            <a:r>
              <a:rPr lang="zh-TW" altLang="en-US" dirty="0" smtClean="0"/>
              <a:t>因水蒸</a:t>
            </a:r>
            <a:endParaRPr lang="en-US" altLang="zh-TW" dirty="0" smtClean="0"/>
          </a:p>
          <a:p>
            <a:r>
              <a:rPr lang="zh-TW" altLang="en-US" dirty="0" smtClean="0"/>
              <a:t>              汽與氫氣爆炸而解體，大量放射性物質外釋</a:t>
            </a:r>
            <a:endParaRPr lang="en-US" altLang="zh-TW" dirty="0" smtClean="0"/>
          </a:p>
          <a:p>
            <a:r>
              <a:rPr lang="zh-TW" altLang="en-US" dirty="0" smtClean="0"/>
              <a:t>         福 島：多機組同時發生事故，喪失冷卻，爐心熔毀，放射性</a:t>
            </a:r>
            <a:endParaRPr lang="en-US" altLang="zh-TW" dirty="0" smtClean="0"/>
          </a:p>
          <a:p>
            <a:r>
              <a:rPr lang="zh-TW" altLang="en-US" dirty="0" smtClean="0"/>
              <a:t>              物質自燃料丸釋出，</a:t>
            </a:r>
            <a:r>
              <a:rPr lang="zh-TW" altLang="en-US" dirty="0" smtClean="0">
                <a:solidFill>
                  <a:srgbClr val="FF0000"/>
                </a:solidFill>
              </a:rPr>
              <a:t>一部機組的圍阻體喪失能，用過燃料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>
                <a:solidFill>
                  <a:srgbClr val="FF0000"/>
                </a:solidFill>
              </a:rPr>
              <a:t>              儲存池中的燃料未為水覆蓋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5" name="橢圓 4"/>
          <p:cNvSpPr/>
          <p:nvPr/>
        </p:nvSpPr>
        <p:spPr bwMode="auto">
          <a:xfrm>
            <a:off x="6972300" y="4622800"/>
            <a:ext cx="1295400" cy="711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1816100" y="1524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日本福島核能一廠事故評析</a:t>
            </a:r>
            <a:endParaRPr lang="zh-TW" altLang="en-US" sz="3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54000" y="736600"/>
            <a:ext cx="8890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dirty="0" smtClean="0"/>
              <a:t> 與美國三浬島與前蘇聯車諾比災變比較</a:t>
            </a:r>
            <a:endParaRPr lang="en-US" altLang="zh-TW" dirty="0" smtClean="0"/>
          </a:p>
          <a:p>
            <a:pPr>
              <a:spcBef>
                <a:spcPts val="1200"/>
              </a:spcBef>
            </a:pPr>
            <a:r>
              <a:rPr lang="zh-TW" altLang="en-US" dirty="0" smtClean="0"/>
              <a:t>     事故影響</a:t>
            </a:r>
            <a:endParaRPr lang="en-US" altLang="zh-TW" dirty="0" smtClean="0"/>
          </a:p>
          <a:p>
            <a:pPr>
              <a:spcBef>
                <a:spcPts val="1200"/>
              </a:spcBef>
            </a:pPr>
            <a:r>
              <a:rPr lang="zh-TW" altLang="en-US" dirty="0" smtClean="0"/>
              <a:t>        三浬島：極微量的放射性物質外釋，</a:t>
            </a:r>
            <a:r>
              <a:rPr lang="zh-TW" altLang="en-US" dirty="0" smtClean="0">
                <a:solidFill>
                  <a:srgbClr val="FF0000"/>
                </a:solidFill>
              </a:rPr>
              <a:t>未對電廠員工或附近民眾造成任何程度的輻射傷害</a:t>
            </a:r>
            <a:r>
              <a:rPr lang="zh-TW" altLang="en-US" dirty="0" smtClean="0"/>
              <a:t>；使核工業界認識到輕水式反應器的爐心會熔毀，後續的軟硬體措施的改善，</a:t>
            </a:r>
            <a:r>
              <a:rPr lang="zh-TW" altLang="en-US" dirty="0" smtClean="0">
                <a:solidFill>
                  <a:srgbClr val="FF0000"/>
                </a:solidFill>
              </a:rPr>
              <a:t>全世界在過去</a:t>
            </a:r>
            <a:r>
              <a:rPr lang="en-US" altLang="zh-TW" dirty="0" smtClean="0">
                <a:solidFill>
                  <a:srgbClr val="FF0000"/>
                </a:solidFill>
              </a:rPr>
              <a:t>30</a:t>
            </a:r>
            <a:r>
              <a:rPr lang="zh-TW" altLang="en-US" dirty="0" smtClean="0">
                <a:solidFill>
                  <a:srgbClr val="FF0000"/>
                </a:solidFill>
              </a:rPr>
              <a:t>年中，累積超過</a:t>
            </a:r>
            <a:r>
              <a:rPr lang="en-US" altLang="zh-TW" dirty="0" smtClean="0">
                <a:solidFill>
                  <a:srgbClr val="FF0000"/>
                </a:solidFill>
              </a:rPr>
              <a:t>12,000</a:t>
            </a:r>
            <a:r>
              <a:rPr lang="zh-TW" altLang="en-US" dirty="0" smtClean="0">
                <a:solidFill>
                  <a:srgbClr val="FF0000"/>
                </a:solidFill>
              </a:rPr>
              <a:t> 反應器</a:t>
            </a:r>
            <a:r>
              <a:rPr lang="en-US" altLang="zh-TW" dirty="0" smtClean="0">
                <a:solidFill>
                  <a:srgbClr val="FF0000"/>
                </a:solidFill>
              </a:rPr>
              <a:t>-</a:t>
            </a:r>
            <a:r>
              <a:rPr lang="zh-TW" altLang="en-US" dirty="0" smtClean="0">
                <a:solidFill>
                  <a:srgbClr val="FF0000"/>
                </a:solidFill>
              </a:rPr>
              <a:t>年未再發生類似事故 。 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zh-TW" altLang="en-US" dirty="0" smtClean="0"/>
              <a:t>       車諾比：水蒸汽與輕器爆炸及後續之石墨火災造成</a:t>
            </a:r>
            <a:r>
              <a:rPr lang="zh-TW" altLang="en-US" dirty="0" smtClean="0">
                <a:solidFill>
                  <a:srgbClr val="FF0000"/>
                </a:solidFill>
              </a:rPr>
              <a:t>極大量</a:t>
            </a:r>
            <a:r>
              <a:rPr lang="zh-TW" altLang="en-US" dirty="0" smtClean="0"/>
              <a:t>放射性物質外釋到外界環境，</a:t>
            </a:r>
            <a:r>
              <a:rPr lang="en-US" altLang="zh-TW" dirty="0" smtClean="0">
                <a:solidFill>
                  <a:srgbClr val="FF0000"/>
                </a:solidFill>
              </a:rPr>
              <a:t>237</a:t>
            </a:r>
            <a:r>
              <a:rPr lang="zh-TW" altLang="en-US" dirty="0" smtClean="0">
                <a:solidFill>
                  <a:srgbClr val="FF0000"/>
                </a:solidFill>
              </a:rPr>
              <a:t>名</a:t>
            </a:r>
            <a:r>
              <a:rPr lang="zh-TW" altLang="en-US" dirty="0" smtClean="0"/>
              <a:t>電廠員工與救災人員因劑量過高，有</a:t>
            </a:r>
            <a:r>
              <a:rPr lang="en-US" altLang="zh-TW" dirty="0" smtClean="0"/>
              <a:t>『</a:t>
            </a:r>
            <a:r>
              <a:rPr lang="zh-TW" altLang="en-US" dirty="0" smtClean="0"/>
              <a:t>急性輻射傷害症狀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，</a:t>
            </a:r>
            <a:r>
              <a:rPr lang="en-US" altLang="zh-TW" dirty="0" smtClean="0">
                <a:solidFill>
                  <a:srgbClr val="FF0000"/>
                </a:solidFill>
              </a:rPr>
              <a:t>31</a:t>
            </a:r>
            <a:r>
              <a:rPr lang="zh-TW" altLang="en-US" dirty="0" smtClean="0">
                <a:solidFill>
                  <a:srgbClr val="FF0000"/>
                </a:solidFill>
              </a:rPr>
              <a:t>人於三個月內死亡</a:t>
            </a:r>
            <a:r>
              <a:rPr lang="zh-TW" altLang="en-US" dirty="0" smtClean="0"/>
              <a:t>，但沒有民眾有此症狀；電廠附近</a:t>
            </a:r>
            <a:r>
              <a:rPr lang="en-US" altLang="zh-TW" dirty="0" smtClean="0">
                <a:solidFill>
                  <a:srgbClr val="FF0000"/>
                </a:solidFill>
              </a:rPr>
              <a:t>4,300</a:t>
            </a:r>
            <a:r>
              <a:rPr lang="zh-TW" altLang="en-US" dirty="0" smtClean="0">
                <a:solidFill>
                  <a:srgbClr val="FF0000"/>
                </a:solidFill>
              </a:rPr>
              <a:t>平方公里</a:t>
            </a:r>
            <a:r>
              <a:rPr lang="zh-TW" altLang="en-US" dirty="0" smtClean="0"/>
              <a:t>的土地被劃為禁入區，</a:t>
            </a:r>
            <a:r>
              <a:rPr lang="en-US" altLang="zh-TW" dirty="0" smtClean="0">
                <a:solidFill>
                  <a:srgbClr val="FF0000"/>
                </a:solidFill>
              </a:rPr>
              <a:t>220,000</a:t>
            </a:r>
            <a:r>
              <a:rPr lang="en-US" altLang="zh-TW" dirty="0" smtClean="0"/>
              <a:t> </a:t>
            </a:r>
            <a:r>
              <a:rPr lang="zh-TW" altLang="en-US" dirty="0" smtClean="0"/>
              <a:t>居民遷移。受輻射影響居民的健康效應是許多研究的重點。外釋的輻射擴散到全歐洲。不再興建石墨水冷反應器，目前仍有</a:t>
            </a:r>
            <a:r>
              <a:rPr lang="en-US" altLang="zh-TW" dirty="0" smtClean="0"/>
              <a:t>11</a:t>
            </a:r>
            <a:r>
              <a:rPr lang="zh-TW" altLang="en-US" dirty="0" smtClean="0"/>
              <a:t>部機組運轉中。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183484"/>
            <a:ext cx="8636000" cy="643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 bwMode="auto">
          <a:xfrm>
            <a:off x="8140700" y="203200"/>
            <a:ext cx="736600" cy="5969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3E76-768F-4DD1-A891-8985B9AD2F50}" type="slidenum">
              <a:rPr lang="en-US" altLang="zh-TW"/>
              <a:pPr/>
              <a:t>5</a:t>
            </a:fld>
            <a:endParaRPr lang="en-US" altLang="zh-TW"/>
          </a:p>
        </p:txBody>
      </p:sp>
      <p:sp>
        <p:nvSpPr>
          <p:cNvPr id="23596" name="Text Box 44"/>
          <p:cNvSpPr txBox="1">
            <a:spLocks noChangeArrowheads="1"/>
          </p:cNvSpPr>
          <p:nvPr/>
        </p:nvSpPr>
        <p:spPr bwMode="auto">
          <a:xfrm>
            <a:off x="4174331" y="5164666"/>
            <a:ext cx="1403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CC3300"/>
                </a:solidFill>
                <a:latin typeface="Times New Roman" pitchFamily="18" charset="0"/>
              </a:rPr>
              <a:t>核融合</a:t>
            </a:r>
          </a:p>
        </p:txBody>
      </p:sp>
      <p:pic>
        <p:nvPicPr>
          <p:cNvPr id="46" name="Picture 2" descr="File:Deuterium-tritium fusio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3" y="1165706"/>
            <a:ext cx="3322638" cy="30765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 descr="File:Sun in X-Ray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09" y="1162531"/>
            <a:ext cx="42545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字方塊 11"/>
          <p:cNvSpPr txBox="1">
            <a:spLocks noChangeArrowheads="1"/>
          </p:cNvSpPr>
          <p:nvPr/>
        </p:nvSpPr>
        <p:spPr bwMode="auto">
          <a:xfrm>
            <a:off x="4363509" y="4251806"/>
            <a:ext cx="4062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dist" eaLnBrk="1" hangingPunct="1"/>
            <a:r>
              <a:rPr lang="zh-TW" altLang="en-US" sz="1600" b="1" dirty="0"/>
              <a:t>太陽本身即是一座規模極大的核融合反應器</a:t>
            </a:r>
          </a:p>
        </p:txBody>
      </p:sp>
      <p:sp>
        <p:nvSpPr>
          <p:cNvPr id="50" name="文字方塊 12"/>
          <p:cNvSpPr txBox="1">
            <a:spLocks noChangeArrowheads="1"/>
          </p:cNvSpPr>
          <p:nvPr/>
        </p:nvSpPr>
        <p:spPr bwMode="auto">
          <a:xfrm>
            <a:off x="764911" y="4259744"/>
            <a:ext cx="32940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600" b="1"/>
              <a:t>典型的核融合反應，氘和氚經融合後釋放出氦</a:t>
            </a:r>
            <a:r>
              <a:rPr lang="en-US" altLang="en-US" sz="1600" b="1"/>
              <a:t>、</a:t>
            </a:r>
            <a:r>
              <a:rPr lang="zh-TW" altLang="en-US" sz="1600" b="1"/>
              <a:t>中子以及巨大能量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1701800" y="2159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日本福島核能一廠事故評析</a:t>
            </a:r>
            <a:endParaRPr lang="zh-TW" altLang="en-US" sz="3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54000" y="952500"/>
            <a:ext cx="8890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dirty="0" smtClean="0"/>
              <a:t> 與美國三浬島與前蘇聯車諾比災變比較</a:t>
            </a:r>
            <a:endParaRPr lang="en-US" altLang="zh-TW" dirty="0" smtClean="0"/>
          </a:p>
          <a:p>
            <a:pPr>
              <a:spcBef>
                <a:spcPts val="1200"/>
              </a:spcBef>
            </a:pPr>
            <a:r>
              <a:rPr lang="zh-TW" altLang="en-US" dirty="0" smtClean="0"/>
              <a:t>     事故影響</a:t>
            </a:r>
            <a:endParaRPr lang="en-US" altLang="zh-TW" dirty="0" smtClean="0"/>
          </a:p>
          <a:p>
            <a:pPr>
              <a:spcBef>
                <a:spcPts val="1200"/>
              </a:spcBef>
            </a:pPr>
            <a:r>
              <a:rPr lang="zh-TW" altLang="en-US" dirty="0" smtClean="0"/>
              <a:t>        福 島：大量</a:t>
            </a:r>
            <a:r>
              <a:rPr lang="zh-TW" altLang="en-US" dirty="0" smtClean="0">
                <a:solidFill>
                  <a:srgbClr val="FF0000"/>
                </a:solidFill>
              </a:rPr>
              <a:t>高揮發性放射性物質</a:t>
            </a:r>
            <a:r>
              <a:rPr lang="zh-TW" altLang="en-US" dirty="0" smtClean="0"/>
              <a:t>外釋，依日本政府的最近之評估，外釋量已達國際原子能總署事故分類的第七級。日本政府依緊急應變規劃，在極大範圍內，採取民眾防護設施。尚未傳出有任何工作人員有</a:t>
            </a:r>
            <a:r>
              <a:rPr lang="en-US" altLang="zh-TW" dirty="0" smtClean="0"/>
              <a:t>『</a:t>
            </a:r>
            <a:r>
              <a:rPr lang="zh-TW" altLang="en-US" dirty="0" smtClean="0"/>
              <a:t>急性輻射傷害症狀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。</a:t>
            </a:r>
            <a:r>
              <a:rPr lang="zh-TW" altLang="en-US" dirty="0" smtClean="0">
                <a:solidFill>
                  <a:srgbClr val="FF0000"/>
                </a:solidFill>
              </a:rPr>
              <a:t>勢必讓全球的核能使用國家檢討核電廠防震與防海嘯設計，以及廠內外緊急應變的相關程序。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  <p:pic>
        <p:nvPicPr>
          <p:cNvPr id="3" name="Picture 8" descr="CMHT A 1stYrDoseEst 08Apr20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203200"/>
            <a:ext cx="8216900" cy="573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6819900" y="2616200"/>
            <a:ext cx="174278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2000 </a:t>
            </a:r>
            <a:r>
              <a:rPr lang="en-US" altLang="zh-TW" dirty="0" err="1" smtClean="0"/>
              <a:t>mrem</a:t>
            </a:r>
            <a:endParaRPr lang="en-US" altLang="zh-TW" dirty="0" smtClean="0"/>
          </a:p>
          <a:p>
            <a:r>
              <a:rPr lang="en-US" altLang="zh-TW" dirty="0" smtClean="0"/>
              <a:t>= 20 </a:t>
            </a:r>
            <a:r>
              <a:rPr lang="zh-TW" altLang="zh-TW" dirty="0" smtClean="0"/>
              <a:t>毫西弗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268384" y="3441700"/>
            <a:ext cx="35609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年背景值為 </a:t>
            </a:r>
            <a:r>
              <a:rPr lang="en-US" altLang="zh-TW" dirty="0" smtClean="0">
                <a:solidFill>
                  <a:srgbClr val="FF0000"/>
                </a:solidFill>
              </a:rPr>
              <a:t>3~5</a:t>
            </a:r>
            <a:r>
              <a:rPr lang="zh-TW" altLang="zh-TW" dirty="0" smtClean="0">
                <a:solidFill>
                  <a:srgbClr val="FF0000"/>
                </a:solidFill>
              </a:rPr>
              <a:t>毫西弗</a:t>
            </a:r>
          </a:p>
        </p:txBody>
      </p:sp>
      <p:sp>
        <p:nvSpPr>
          <p:cNvPr id="6" name="矩形 5"/>
          <p:cNvSpPr/>
          <p:nvPr/>
        </p:nvSpPr>
        <p:spPr>
          <a:xfrm>
            <a:off x="1181100" y="5959902"/>
            <a:ext cx="7962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dirty="0" smtClean="0">
                <a:solidFill>
                  <a:srgbClr val="FF0000"/>
                </a:solidFill>
              </a:rPr>
              <a:t>增加癌症罹患機率之最低年劑量值：</a:t>
            </a:r>
            <a:r>
              <a:rPr lang="en-US" altLang="zh-TW" b="1" dirty="0" smtClean="0">
                <a:solidFill>
                  <a:srgbClr val="FF0000"/>
                </a:solidFill>
              </a:rPr>
              <a:t>100</a:t>
            </a:r>
            <a:r>
              <a:rPr lang="zh-TW" altLang="zh-TW" b="1" dirty="0" smtClean="0">
                <a:solidFill>
                  <a:srgbClr val="FF0000"/>
                </a:solidFill>
              </a:rPr>
              <a:t>毫西弗</a:t>
            </a:r>
          </a:p>
        </p:txBody>
      </p:sp>
      <p:sp>
        <p:nvSpPr>
          <p:cNvPr id="7" name="矩形 6"/>
          <p:cNvSpPr/>
          <p:nvPr/>
        </p:nvSpPr>
        <p:spPr>
          <a:xfrm>
            <a:off x="1841500" y="4702602"/>
            <a:ext cx="45720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zh-TW" altLang="zh-TW" dirty="0" smtClean="0">
                <a:solidFill>
                  <a:srgbClr val="C00000"/>
                </a:solidFill>
              </a:rPr>
              <a:t>胸部電腦斷層掃描： </a:t>
            </a:r>
            <a:r>
              <a:rPr lang="en-US" altLang="zh-TW" dirty="0" smtClean="0">
                <a:solidFill>
                  <a:srgbClr val="C00000"/>
                </a:solidFill>
              </a:rPr>
              <a:t>5.8</a:t>
            </a:r>
            <a:r>
              <a:rPr lang="zh-TW" altLang="zh-TW" dirty="0" smtClean="0">
                <a:solidFill>
                  <a:srgbClr val="C00000"/>
                </a:solidFill>
              </a:rPr>
              <a:t>毫西弗</a:t>
            </a:r>
            <a:endParaRPr lang="en-US" altLang="zh-TW" dirty="0" smtClean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19651" y="4061768"/>
            <a:ext cx="35108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zh-TW" dirty="0" smtClean="0">
                <a:solidFill>
                  <a:srgbClr val="C00000"/>
                </a:solidFill>
              </a:rPr>
              <a:t>乳房 </a:t>
            </a:r>
            <a:r>
              <a:rPr lang="en-US" altLang="zh-TW" dirty="0" smtClean="0">
                <a:solidFill>
                  <a:srgbClr val="C00000"/>
                </a:solidFill>
              </a:rPr>
              <a:t>X-</a:t>
            </a:r>
            <a:r>
              <a:rPr lang="zh-TW" altLang="zh-TW" dirty="0" smtClean="0">
                <a:solidFill>
                  <a:srgbClr val="C00000"/>
                </a:solidFill>
              </a:rPr>
              <a:t>光檢查：</a:t>
            </a:r>
            <a:r>
              <a:rPr lang="en-US" altLang="zh-TW" dirty="0" smtClean="0">
                <a:solidFill>
                  <a:srgbClr val="C00000"/>
                </a:solidFill>
              </a:rPr>
              <a:t>3</a:t>
            </a:r>
            <a:r>
              <a:rPr lang="zh-TW" altLang="zh-TW" dirty="0" smtClean="0">
                <a:solidFill>
                  <a:srgbClr val="C00000"/>
                </a:solidFill>
              </a:rPr>
              <a:t>毫西弗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1638300" y="215900"/>
            <a:ext cx="571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/>
              <a:t>日本福島核能一廠事故對</a:t>
            </a:r>
            <a:endParaRPr lang="en-US" altLang="zh-TW" sz="3200" dirty="0" smtClean="0"/>
          </a:p>
          <a:p>
            <a:pPr algn="ctr"/>
            <a:r>
              <a:rPr lang="zh-TW" altLang="en-US" sz="3200" dirty="0" smtClean="0"/>
              <a:t>台灣核電廠安全運轉的衝擊</a:t>
            </a:r>
            <a:endParaRPr lang="zh-TW" altLang="en-US" sz="3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65100" y="1422400"/>
            <a:ext cx="904767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dirty="0" smtClean="0"/>
              <a:t> 現有安全設計：</a:t>
            </a:r>
            <a:endParaRPr lang="en-US" altLang="zh-TW" dirty="0" smtClean="0"/>
          </a:p>
          <a:p>
            <a:r>
              <a:rPr lang="zh-TW" altLang="en-US" dirty="0" smtClean="0"/>
              <a:t>        氣渦輪發電機提供另一項交流電源，</a:t>
            </a:r>
            <a:endParaRPr lang="en-US" altLang="zh-TW" dirty="0" smtClean="0"/>
          </a:p>
          <a:p>
            <a:r>
              <a:rPr lang="zh-TW" altLang="en-US" dirty="0" smtClean="0"/>
              <a:t>        電廠後方山上之</a:t>
            </a:r>
            <a:r>
              <a:rPr lang="en-US" altLang="zh-TW" dirty="0" smtClean="0"/>
              <a:t>『</a:t>
            </a:r>
            <a:r>
              <a:rPr lang="zh-TW" altLang="en-US" dirty="0" smtClean="0"/>
              <a:t>生水池</a:t>
            </a:r>
            <a:r>
              <a:rPr lang="en-US" altLang="zh-TW" dirty="0" smtClean="0"/>
              <a:t>』</a:t>
            </a:r>
            <a:r>
              <a:rPr lang="zh-TW" altLang="en-US" dirty="0" smtClean="0"/>
              <a:t>提共大量額外水源</a:t>
            </a:r>
            <a:endParaRPr lang="en-US" altLang="zh-TW" dirty="0" smtClean="0"/>
          </a:p>
          <a:p>
            <a:r>
              <a:rPr lang="zh-TW" altLang="en-US" dirty="0" smtClean="0"/>
              <a:t>        電廠主要設施離海岸距離較遠</a:t>
            </a:r>
            <a:endParaRPr lang="en-US" altLang="zh-TW" dirty="0" smtClean="0"/>
          </a:p>
          <a:p>
            <a:endParaRPr lang="en-US" altLang="zh-TW" dirty="0" smtClean="0"/>
          </a:p>
          <a:p>
            <a:pPr>
              <a:buFont typeface="Wingdings" pitchFamily="2" charset="2"/>
              <a:buChar char="Ø"/>
            </a:pPr>
            <a:r>
              <a:rPr lang="en-US" altLang="zh-TW" dirty="0" smtClean="0">
                <a:solidFill>
                  <a:srgbClr val="FF0000"/>
                </a:solidFill>
              </a:rPr>
              <a:t>『</a:t>
            </a:r>
            <a:r>
              <a:rPr lang="zh-TW" altLang="en-US" dirty="0" smtClean="0">
                <a:solidFill>
                  <a:srgbClr val="FF0000"/>
                </a:solidFill>
              </a:rPr>
              <a:t>前事不忘，後事之師</a:t>
            </a:r>
            <a:r>
              <a:rPr lang="en-US" altLang="zh-TW" dirty="0" smtClean="0">
                <a:solidFill>
                  <a:srgbClr val="FF0000"/>
                </a:solidFill>
              </a:rPr>
              <a:t>』</a:t>
            </a:r>
            <a:r>
              <a:rPr lang="zh-TW" altLang="en-US" dirty="0" smtClean="0"/>
              <a:t>，劍及履及與持續不斷的改善，</a:t>
            </a:r>
            <a:endParaRPr lang="en-US" altLang="zh-TW" dirty="0" smtClean="0"/>
          </a:p>
          <a:p>
            <a:r>
              <a:rPr lang="zh-TW" altLang="en-US" dirty="0" smtClean="0"/>
              <a:t>     是台灣核能電廠運轉積效能夠高居全球第四名的主要原因。 </a:t>
            </a:r>
            <a:endParaRPr lang="en-US" altLang="zh-TW" dirty="0" smtClean="0"/>
          </a:p>
          <a:p>
            <a:r>
              <a:rPr lang="zh-TW" altLang="en-US" dirty="0" smtClean="0"/>
              <a:t>        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前三名為</a:t>
            </a:r>
            <a:r>
              <a:rPr lang="zh-TW" altLang="zh-TW" dirty="0" smtClean="0"/>
              <a:t>芬蘭、荷蘭、與羅馬尼亞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pPr>
              <a:buFont typeface="Wingdings" pitchFamily="2" charset="2"/>
              <a:buChar char="Ø"/>
            </a:pPr>
            <a:r>
              <a:rPr lang="zh-TW" altLang="en-US" dirty="0" smtClean="0">
                <a:solidFill>
                  <a:srgbClr val="FF0000"/>
                </a:solidFill>
              </a:rPr>
              <a:t>日本福島核能一廠事故的經驗，將成為國內提升核能安全的主要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>
                <a:solidFill>
                  <a:srgbClr val="FF0000"/>
                </a:solidFill>
              </a:rPr>
              <a:t>        依據，國內的核電廠勢必會更加的安全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5" name="弧形箭號 (上彎) 4">
            <a:hlinkClick r:id="rId2" action="ppaction://hlinksldjump"/>
          </p:cNvPr>
          <p:cNvSpPr/>
          <p:nvPr/>
        </p:nvSpPr>
        <p:spPr bwMode="auto">
          <a:xfrm>
            <a:off x="7442200" y="2133600"/>
            <a:ext cx="289052" cy="1854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pPr>
              <a:defRPr/>
            </a:pPr>
            <a:fld id="{7A87DDCC-4D50-4101-908B-21815639D54A}" type="slidenum">
              <a:rPr lang="en-US" altLang="zh-TW"/>
              <a:pPr>
                <a:defRPr/>
              </a:pPr>
              <a:t>53</a:t>
            </a:fld>
            <a:endParaRPr lang="en-US" altLang="zh-TW"/>
          </a:p>
        </p:txBody>
      </p:sp>
      <p:sp>
        <p:nvSpPr>
          <p:cNvPr id="107524" name="Rectangle 6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04950" y="239713"/>
            <a:ext cx="6189663" cy="508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zh-TW" altLang="en-US" sz="3600" smtClean="0">
                <a:ea typeface="標楷體" pitchFamily="65" charset="-120"/>
              </a:rPr>
              <a:t>核一廠各廠房設施高程示意圖</a:t>
            </a:r>
          </a:p>
        </p:txBody>
      </p:sp>
      <p:grpSp>
        <p:nvGrpSpPr>
          <p:cNvPr id="2" name="Group 82"/>
          <p:cNvGrpSpPr>
            <a:grpSpLocks/>
          </p:cNvGrpSpPr>
          <p:nvPr/>
        </p:nvGrpSpPr>
        <p:grpSpPr bwMode="auto">
          <a:xfrm>
            <a:off x="-53975" y="847725"/>
            <a:ext cx="9477375" cy="5118100"/>
            <a:chOff x="-34" y="534"/>
            <a:chExt cx="5970" cy="3224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937" y="3054"/>
              <a:ext cx="759" cy="704"/>
              <a:chOff x="818" y="2926"/>
              <a:chExt cx="759" cy="704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818" y="2926"/>
                <a:ext cx="759" cy="704"/>
                <a:chOff x="818" y="2926"/>
                <a:chExt cx="759" cy="704"/>
              </a:xfrm>
            </p:grpSpPr>
            <p:sp>
              <p:nvSpPr>
                <p:cNvPr id="107527" name="Rectangle 4"/>
                <p:cNvSpPr>
                  <a:spLocks noChangeArrowheads="1"/>
                </p:cNvSpPr>
                <p:nvPr/>
              </p:nvSpPr>
              <p:spPr bwMode="auto">
                <a:xfrm>
                  <a:off x="818" y="3182"/>
                  <a:ext cx="759" cy="44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zh-TW"/>
                </a:p>
              </p:txBody>
            </p:sp>
            <p:sp>
              <p:nvSpPr>
                <p:cNvPr id="107528" name="Rectangle 5"/>
                <p:cNvSpPr>
                  <a:spLocks noChangeArrowheads="1"/>
                </p:cNvSpPr>
                <p:nvPr/>
              </p:nvSpPr>
              <p:spPr bwMode="auto">
                <a:xfrm>
                  <a:off x="1266" y="2926"/>
                  <a:ext cx="311" cy="256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zh-TW"/>
                </a:p>
              </p:txBody>
            </p:sp>
          </p:grpSp>
          <p:sp>
            <p:nvSpPr>
              <p:cNvPr id="107529" name="Rectangle 6"/>
              <p:cNvSpPr>
                <a:spLocks noChangeArrowheads="1"/>
              </p:cNvSpPr>
              <p:nvPr/>
            </p:nvSpPr>
            <p:spPr bwMode="auto">
              <a:xfrm>
                <a:off x="1250" y="3032"/>
                <a:ext cx="40" cy="144"/>
              </a:xfrm>
              <a:prstGeom prst="rect">
                <a:avLst/>
              </a:prstGeom>
              <a:solidFill>
                <a:srgbClr val="9966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zh-TW"/>
              </a:p>
            </p:txBody>
          </p:sp>
        </p:grpSp>
        <p:sp>
          <p:nvSpPr>
            <p:cNvPr id="107530" name="Line 7"/>
            <p:cNvSpPr>
              <a:spLocks noChangeShapeType="1"/>
            </p:cNvSpPr>
            <p:nvPr/>
          </p:nvSpPr>
          <p:spPr bwMode="auto">
            <a:xfrm flipV="1">
              <a:off x="176" y="3751"/>
              <a:ext cx="4874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07531" name="Line 8"/>
            <p:cNvSpPr>
              <a:spLocks noChangeShapeType="1"/>
            </p:cNvSpPr>
            <p:nvPr/>
          </p:nvSpPr>
          <p:spPr bwMode="auto">
            <a:xfrm flipV="1">
              <a:off x="824" y="3439"/>
              <a:ext cx="4226" cy="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07532" name="Freeform 9"/>
            <p:cNvSpPr>
              <a:spLocks/>
            </p:cNvSpPr>
            <p:nvPr/>
          </p:nvSpPr>
          <p:spPr bwMode="auto">
            <a:xfrm>
              <a:off x="1744" y="2845"/>
              <a:ext cx="165" cy="843"/>
            </a:xfrm>
            <a:custGeom>
              <a:avLst/>
              <a:gdLst>
                <a:gd name="T0" fmla="*/ 2147483647 w 311"/>
                <a:gd name="T1" fmla="*/ 0 h 814"/>
                <a:gd name="T2" fmla="*/ 2147483647 w 311"/>
                <a:gd name="T3" fmla="*/ 2147483647 h 814"/>
                <a:gd name="T4" fmla="*/ 0 w 311"/>
                <a:gd name="T5" fmla="*/ 2147483647 h 814"/>
                <a:gd name="T6" fmla="*/ 0 60000 65536"/>
                <a:gd name="T7" fmla="*/ 0 60000 65536"/>
                <a:gd name="T8" fmla="*/ 0 60000 65536"/>
                <a:gd name="T9" fmla="*/ 0 w 311"/>
                <a:gd name="T10" fmla="*/ 0 h 814"/>
                <a:gd name="T11" fmla="*/ 311 w 311"/>
                <a:gd name="T12" fmla="*/ 814 h 8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" h="814">
                  <a:moveTo>
                    <a:pt x="311" y="0"/>
                  </a:moveTo>
                  <a:lnTo>
                    <a:pt x="91" y="814"/>
                  </a:lnTo>
                  <a:lnTo>
                    <a:pt x="0" y="814"/>
                  </a:lnTo>
                </a:path>
              </a:pathLst>
            </a:custGeom>
            <a:noFill/>
            <a:ln w="12700" cap="flat" cmpd="sng">
              <a:solidFill>
                <a:srgbClr val="CC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07533" name="Freeform 10"/>
            <p:cNvSpPr>
              <a:spLocks/>
            </p:cNvSpPr>
            <p:nvPr/>
          </p:nvSpPr>
          <p:spPr bwMode="auto">
            <a:xfrm>
              <a:off x="3218" y="2481"/>
              <a:ext cx="76" cy="403"/>
            </a:xfrm>
            <a:custGeom>
              <a:avLst/>
              <a:gdLst>
                <a:gd name="T0" fmla="*/ 2147483647 w 311"/>
                <a:gd name="T1" fmla="*/ 0 h 814"/>
                <a:gd name="T2" fmla="*/ 2147483647 w 311"/>
                <a:gd name="T3" fmla="*/ 2147483647 h 814"/>
                <a:gd name="T4" fmla="*/ 0 w 311"/>
                <a:gd name="T5" fmla="*/ 2147483647 h 814"/>
                <a:gd name="T6" fmla="*/ 0 60000 65536"/>
                <a:gd name="T7" fmla="*/ 0 60000 65536"/>
                <a:gd name="T8" fmla="*/ 0 60000 65536"/>
                <a:gd name="T9" fmla="*/ 0 w 311"/>
                <a:gd name="T10" fmla="*/ 0 h 814"/>
                <a:gd name="T11" fmla="*/ 311 w 311"/>
                <a:gd name="T12" fmla="*/ 814 h 8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" h="814">
                  <a:moveTo>
                    <a:pt x="311" y="0"/>
                  </a:moveTo>
                  <a:lnTo>
                    <a:pt x="91" y="814"/>
                  </a:lnTo>
                  <a:lnTo>
                    <a:pt x="0" y="814"/>
                  </a:lnTo>
                </a:path>
              </a:pathLst>
            </a:custGeom>
            <a:noFill/>
            <a:ln w="12700" cap="flat" cmpd="sng">
              <a:solidFill>
                <a:srgbClr val="CC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07534" name="Freeform 11"/>
            <p:cNvSpPr>
              <a:spLocks/>
            </p:cNvSpPr>
            <p:nvPr/>
          </p:nvSpPr>
          <p:spPr bwMode="auto">
            <a:xfrm>
              <a:off x="3904" y="2024"/>
              <a:ext cx="112" cy="480"/>
            </a:xfrm>
            <a:custGeom>
              <a:avLst/>
              <a:gdLst>
                <a:gd name="T0" fmla="*/ 2147483647 w 311"/>
                <a:gd name="T1" fmla="*/ 0 h 814"/>
                <a:gd name="T2" fmla="*/ 2147483647 w 311"/>
                <a:gd name="T3" fmla="*/ 2147483647 h 814"/>
                <a:gd name="T4" fmla="*/ 0 w 311"/>
                <a:gd name="T5" fmla="*/ 2147483647 h 814"/>
                <a:gd name="T6" fmla="*/ 0 60000 65536"/>
                <a:gd name="T7" fmla="*/ 0 60000 65536"/>
                <a:gd name="T8" fmla="*/ 0 60000 65536"/>
                <a:gd name="T9" fmla="*/ 0 w 311"/>
                <a:gd name="T10" fmla="*/ 0 h 814"/>
                <a:gd name="T11" fmla="*/ 311 w 311"/>
                <a:gd name="T12" fmla="*/ 814 h 8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" h="814">
                  <a:moveTo>
                    <a:pt x="311" y="0"/>
                  </a:moveTo>
                  <a:lnTo>
                    <a:pt x="91" y="814"/>
                  </a:lnTo>
                  <a:lnTo>
                    <a:pt x="0" y="814"/>
                  </a:lnTo>
                </a:path>
              </a:pathLst>
            </a:custGeom>
            <a:noFill/>
            <a:ln w="12700" cap="flat" cmpd="sng">
              <a:solidFill>
                <a:srgbClr val="CC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07535" name="Line 13"/>
            <p:cNvSpPr>
              <a:spLocks noChangeShapeType="1"/>
            </p:cNvSpPr>
            <p:nvPr/>
          </p:nvSpPr>
          <p:spPr bwMode="auto">
            <a:xfrm flipV="1">
              <a:off x="824" y="2892"/>
              <a:ext cx="4452" cy="0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07536" name="Line 14"/>
            <p:cNvSpPr>
              <a:spLocks noChangeShapeType="1"/>
            </p:cNvSpPr>
            <p:nvPr/>
          </p:nvSpPr>
          <p:spPr bwMode="auto">
            <a:xfrm flipV="1">
              <a:off x="808" y="2488"/>
              <a:ext cx="4452" cy="1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07537" name="Line 15"/>
            <p:cNvSpPr>
              <a:spLocks noChangeShapeType="1"/>
            </p:cNvSpPr>
            <p:nvPr/>
          </p:nvSpPr>
          <p:spPr bwMode="auto">
            <a:xfrm>
              <a:off x="808" y="1984"/>
              <a:ext cx="4511" cy="0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327" y="3108"/>
              <a:ext cx="1445" cy="650"/>
              <a:chOff x="201" y="2980"/>
              <a:chExt cx="1445" cy="650"/>
            </a:xfrm>
          </p:grpSpPr>
          <p:sp>
            <p:nvSpPr>
              <p:cNvPr id="107539" name="Rectangle 18" descr="波浪"/>
              <p:cNvSpPr>
                <a:spLocks noChangeArrowheads="1"/>
              </p:cNvSpPr>
              <p:nvPr/>
            </p:nvSpPr>
            <p:spPr bwMode="auto">
              <a:xfrm>
                <a:off x="201" y="3328"/>
                <a:ext cx="1445" cy="302"/>
              </a:xfrm>
              <a:prstGeom prst="rect">
                <a:avLst/>
              </a:prstGeom>
              <a:pattFill prst="wave">
                <a:fgClr>
                  <a:srgbClr val="00CCFF">
                    <a:alpha val="87842"/>
                  </a:srgbClr>
                </a:fgClr>
                <a:bgClr>
                  <a:srgbClr val="66FFFF">
                    <a:alpha val="87842"/>
                  </a:srgbClr>
                </a:bgClr>
              </a:patt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zh-TW"/>
              </a:p>
            </p:txBody>
          </p:sp>
          <p:sp>
            <p:nvSpPr>
              <p:cNvPr id="107540" name="Freeform 19" descr="波浪"/>
              <p:cNvSpPr>
                <a:spLocks/>
              </p:cNvSpPr>
              <p:nvPr/>
            </p:nvSpPr>
            <p:spPr bwMode="auto">
              <a:xfrm>
                <a:off x="318" y="2980"/>
                <a:ext cx="388" cy="358"/>
              </a:xfrm>
              <a:custGeom>
                <a:avLst/>
                <a:gdLst>
                  <a:gd name="T0" fmla="*/ 0 w 388"/>
                  <a:gd name="T1" fmla="*/ 347 h 358"/>
                  <a:gd name="T2" fmla="*/ 69 w 388"/>
                  <a:gd name="T3" fmla="*/ 284 h 358"/>
                  <a:gd name="T4" fmla="*/ 123 w 388"/>
                  <a:gd name="T5" fmla="*/ 176 h 358"/>
                  <a:gd name="T6" fmla="*/ 156 w 388"/>
                  <a:gd name="T7" fmla="*/ 68 h 358"/>
                  <a:gd name="T8" fmla="*/ 237 w 388"/>
                  <a:gd name="T9" fmla="*/ 8 h 358"/>
                  <a:gd name="T10" fmla="*/ 351 w 388"/>
                  <a:gd name="T11" fmla="*/ 20 h 358"/>
                  <a:gd name="T12" fmla="*/ 387 w 388"/>
                  <a:gd name="T13" fmla="*/ 86 h 358"/>
                  <a:gd name="T14" fmla="*/ 345 w 388"/>
                  <a:gd name="T15" fmla="*/ 95 h 358"/>
                  <a:gd name="T16" fmla="*/ 327 w 388"/>
                  <a:gd name="T17" fmla="*/ 65 h 358"/>
                  <a:gd name="T18" fmla="*/ 297 w 388"/>
                  <a:gd name="T19" fmla="*/ 65 h 358"/>
                  <a:gd name="T20" fmla="*/ 309 w 388"/>
                  <a:gd name="T21" fmla="*/ 116 h 358"/>
                  <a:gd name="T22" fmla="*/ 264 w 388"/>
                  <a:gd name="T23" fmla="*/ 134 h 358"/>
                  <a:gd name="T24" fmla="*/ 225 w 388"/>
                  <a:gd name="T25" fmla="*/ 113 h 358"/>
                  <a:gd name="T26" fmla="*/ 210 w 388"/>
                  <a:gd name="T27" fmla="*/ 128 h 358"/>
                  <a:gd name="T28" fmla="*/ 228 w 388"/>
                  <a:gd name="T29" fmla="*/ 167 h 358"/>
                  <a:gd name="T30" fmla="*/ 177 w 388"/>
                  <a:gd name="T31" fmla="*/ 185 h 358"/>
                  <a:gd name="T32" fmla="*/ 168 w 388"/>
                  <a:gd name="T33" fmla="*/ 221 h 358"/>
                  <a:gd name="T34" fmla="*/ 192 w 388"/>
                  <a:gd name="T35" fmla="*/ 284 h 358"/>
                  <a:gd name="T36" fmla="*/ 231 w 388"/>
                  <a:gd name="T37" fmla="*/ 317 h 358"/>
                  <a:gd name="T38" fmla="*/ 309 w 388"/>
                  <a:gd name="T39" fmla="*/ 353 h 358"/>
                  <a:gd name="T40" fmla="*/ 195 w 388"/>
                  <a:gd name="T41" fmla="*/ 347 h 358"/>
                  <a:gd name="T42" fmla="*/ 72 w 388"/>
                  <a:gd name="T43" fmla="*/ 350 h 358"/>
                  <a:gd name="T44" fmla="*/ 0 w 388"/>
                  <a:gd name="T45" fmla="*/ 347 h 3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"/>
                  <a:gd name="T70" fmla="*/ 0 h 358"/>
                  <a:gd name="T71" fmla="*/ 388 w 388"/>
                  <a:gd name="T72" fmla="*/ 358 h 3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" h="358">
                    <a:moveTo>
                      <a:pt x="0" y="347"/>
                    </a:moveTo>
                    <a:cubicBezTo>
                      <a:pt x="0" y="336"/>
                      <a:pt x="49" y="312"/>
                      <a:pt x="69" y="284"/>
                    </a:cubicBezTo>
                    <a:cubicBezTo>
                      <a:pt x="89" y="256"/>
                      <a:pt x="109" y="212"/>
                      <a:pt x="123" y="176"/>
                    </a:cubicBezTo>
                    <a:cubicBezTo>
                      <a:pt x="137" y="140"/>
                      <a:pt x="137" y="96"/>
                      <a:pt x="156" y="68"/>
                    </a:cubicBezTo>
                    <a:cubicBezTo>
                      <a:pt x="175" y="40"/>
                      <a:pt x="205" y="16"/>
                      <a:pt x="237" y="8"/>
                    </a:cubicBezTo>
                    <a:cubicBezTo>
                      <a:pt x="269" y="0"/>
                      <a:pt x="326" y="7"/>
                      <a:pt x="351" y="20"/>
                    </a:cubicBezTo>
                    <a:cubicBezTo>
                      <a:pt x="376" y="33"/>
                      <a:pt x="388" y="74"/>
                      <a:pt x="387" y="86"/>
                    </a:cubicBezTo>
                    <a:cubicBezTo>
                      <a:pt x="386" y="98"/>
                      <a:pt x="355" y="98"/>
                      <a:pt x="345" y="95"/>
                    </a:cubicBezTo>
                    <a:cubicBezTo>
                      <a:pt x="335" y="92"/>
                      <a:pt x="335" y="70"/>
                      <a:pt x="327" y="65"/>
                    </a:cubicBezTo>
                    <a:cubicBezTo>
                      <a:pt x="319" y="60"/>
                      <a:pt x="300" y="57"/>
                      <a:pt x="297" y="65"/>
                    </a:cubicBezTo>
                    <a:cubicBezTo>
                      <a:pt x="294" y="73"/>
                      <a:pt x="314" y="105"/>
                      <a:pt x="309" y="116"/>
                    </a:cubicBezTo>
                    <a:cubicBezTo>
                      <a:pt x="304" y="127"/>
                      <a:pt x="278" y="134"/>
                      <a:pt x="264" y="134"/>
                    </a:cubicBezTo>
                    <a:cubicBezTo>
                      <a:pt x="250" y="134"/>
                      <a:pt x="234" y="114"/>
                      <a:pt x="225" y="113"/>
                    </a:cubicBezTo>
                    <a:cubicBezTo>
                      <a:pt x="216" y="112"/>
                      <a:pt x="210" y="119"/>
                      <a:pt x="210" y="128"/>
                    </a:cubicBezTo>
                    <a:cubicBezTo>
                      <a:pt x="210" y="137"/>
                      <a:pt x="233" y="158"/>
                      <a:pt x="228" y="167"/>
                    </a:cubicBezTo>
                    <a:cubicBezTo>
                      <a:pt x="223" y="176"/>
                      <a:pt x="187" y="176"/>
                      <a:pt x="177" y="185"/>
                    </a:cubicBezTo>
                    <a:cubicBezTo>
                      <a:pt x="167" y="194"/>
                      <a:pt x="166" y="205"/>
                      <a:pt x="168" y="221"/>
                    </a:cubicBezTo>
                    <a:cubicBezTo>
                      <a:pt x="170" y="237"/>
                      <a:pt x="182" y="268"/>
                      <a:pt x="192" y="284"/>
                    </a:cubicBezTo>
                    <a:cubicBezTo>
                      <a:pt x="202" y="300"/>
                      <a:pt x="212" y="306"/>
                      <a:pt x="231" y="317"/>
                    </a:cubicBezTo>
                    <a:cubicBezTo>
                      <a:pt x="250" y="328"/>
                      <a:pt x="315" y="348"/>
                      <a:pt x="309" y="353"/>
                    </a:cubicBezTo>
                    <a:cubicBezTo>
                      <a:pt x="303" y="358"/>
                      <a:pt x="234" y="347"/>
                      <a:pt x="195" y="347"/>
                    </a:cubicBezTo>
                    <a:cubicBezTo>
                      <a:pt x="156" y="347"/>
                      <a:pt x="104" y="350"/>
                      <a:pt x="72" y="350"/>
                    </a:cubicBezTo>
                    <a:cubicBezTo>
                      <a:pt x="40" y="350"/>
                      <a:pt x="0" y="358"/>
                      <a:pt x="0" y="347"/>
                    </a:cubicBezTo>
                    <a:close/>
                  </a:path>
                </a:pathLst>
              </a:custGeom>
              <a:pattFill prst="wave">
                <a:fgClr>
                  <a:srgbClr val="00CCFF">
                    <a:alpha val="87842"/>
                  </a:srgbClr>
                </a:fgClr>
                <a:bgClr>
                  <a:srgbClr val="66FFFF">
                    <a:alpha val="87842"/>
                  </a:srgbClr>
                </a:bgClr>
              </a:pattFill>
              <a:ln w="127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7541" name="Freeform 20"/>
              <p:cNvSpPr>
                <a:spLocks/>
              </p:cNvSpPr>
              <p:nvPr/>
            </p:nvSpPr>
            <p:spPr bwMode="auto">
              <a:xfrm>
                <a:off x="474" y="3037"/>
                <a:ext cx="236" cy="291"/>
              </a:xfrm>
              <a:custGeom>
                <a:avLst/>
                <a:gdLst>
                  <a:gd name="T0" fmla="*/ 228 w 236"/>
                  <a:gd name="T1" fmla="*/ 14 h 291"/>
                  <a:gd name="T2" fmla="*/ 228 w 236"/>
                  <a:gd name="T3" fmla="*/ 68 h 291"/>
                  <a:gd name="T4" fmla="*/ 180 w 236"/>
                  <a:gd name="T5" fmla="*/ 62 h 291"/>
                  <a:gd name="T6" fmla="*/ 150 w 236"/>
                  <a:gd name="T7" fmla="*/ 89 h 291"/>
                  <a:gd name="T8" fmla="*/ 108 w 236"/>
                  <a:gd name="T9" fmla="*/ 92 h 291"/>
                  <a:gd name="T10" fmla="*/ 87 w 236"/>
                  <a:gd name="T11" fmla="*/ 128 h 291"/>
                  <a:gd name="T12" fmla="*/ 51 w 236"/>
                  <a:gd name="T13" fmla="*/ 146 h 291"/>
                  <a:gd name="T14" fmla="*/ 54 w 236"/>
                  <a:gd name="T15" fmla="*/ 191 h 291"/>
                  <a:gd name="T16" fmla="*/ 87 w 236"/>
                  <a:gd name="T17" fmla="*/ 248 h 291"/>
                  <a:gd name="T18" fmla="*/ 150 w 236"/>
                  <a:gd name="T19" fmla="*/ 290 h 291"/>
                  <a:gd name="T20" fmla="*/ 63 w 236"/>
                  <a:gd name="T21" fmla="*/ 257 h 291"/>
                  <a:gd name="T22" fmla="*/ 6 w 236"/>
                  <a:gd name="T23" fmla="*/ 155 h 291"/>
                  <a:gd name="T24" fmla="*/ 27 w 236"/>
                  <a:gd name="T25" fmla="*/ 122 h 291"/>
                  <a:gd name="T26" fmla="*/ 72 w 236"/>
                  <a:gd name="T27" fmla="*/ 110 h 291"/>
                  <a:gd name="T28" fmla="*/ 60 w 236"/>
                  <a:gd name="T29" fmla="*/ 80 h 291"/>
                  <a:gd name="T30" fmla="*/ 60 w 236"/>
                  <a:gd name="T31" fmla="*/ 56 h 291"/>
                  <a:gd name="T32" fmla="*/ 102 w 236"/>
                  <a:gd name="T33" fmla="*/ 74 h 291"/>
                  <a:gd name="T34" fmla="*/ 144 w 236"/>
                  <a:gd name="T35" fmla="*/ 62 h 291"/>
                  <a:gd name="T36" fmla="*/ 144 w 236"/>
                  <a:gd name="T37" fmla="*/ 26 h 291"/>
                  <a:gd name="T38" fmla="*/ 141 w 236"/>
                  <a:gd name="T39" fmla="*/ 5 h 291"/>
                  <a:gd name="T40" fmla="*/ 171 w 236"/>
                  <a:gd name="T41" fmla="*/ 5 h 291"/>
                  <a:gd name="T42" fmla="*/ 186 w 236"/>
                  <a:gd name="T43" fmla="*/ 38 h 291"/>
                  <a:gd name="T44" fmla="*/ 219 w 236"/>
                  <a:gd name="T45" fmla="*/ 35 h 291"/>
                  <a:gd name="T46" fmla="*/ 228 w 236"/>
                  <a:gd name="T47" fmla="*/ 14 h 2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6"/>
                  <a:gd name="T73" fmla="*/ 0 h 291"/>
                  <a:gd name="T74" fmla="*/ 236 w 236"/>
                  <a:gd name="T75" fmla="*/ 291 h 29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6" h="291">
                    <a:moveTo>
                      <a:pt x="228" y="14"/>
                    </a:moveTo>
                    <a:cubicBezTo>
                      <a:pt x="229" y="19"/>
                      <a:pt x="236" y="60"/>
                      <a:pt x="228" y="68"/>
                    </a:cubicBezTo>
                    <a:cubicBezTo>
                      <a:pt x="220" y="76"/>
                      <a:pt x="193" y="59"/>
                      <a:pt x="180" y="62"/>
                    </a:cubicBezTo>
                    <a:cubicBezTo>
                      <a:pt x="167" y="65"/>
                      <a:pt x="162" y="84"/>
                      <a:pt x="150" y="89"/>
                    </a:cubicBezTo>
                    <a:cubicBezTo>
                      <a:pt x="138" y="94"/>
                      <a:pt x="118" y="85"/>
                      <a:pt x="108" y="92"/>
                    </a:cubicBezTo>
                    <a:cubicBezTo>
                      <a:pt x="98" y="99"/>
                      <a:pt x="96" y="119"/>
                      <a:pt x="87" y="128"/>
                    </a:cubicBezTo>
                    <a:cubicBezTo>
                      <a:pt x="78" y="137"/>
                      <a:pt x="56" y="136"/>
                      <a:pt x="51" y="146"/>
                    </a:cubicBezTo>
                    <a:cubicBezTo>
                      <a:pt x="46" y="156"/>
                      <a:pt x="48" y="174"/>
                      <a:pt x="54" y="191"/>
                    </a:cubicBezTo>
                    <a:cubicBezTo>
                      <a:pt x="60" y="208"/>
                      <a:pt x="71" y="231"/>
                      <a:pt x="87" y="248"/>
                    </a:cubicBezTo>
                    <a:cubicBezTo>
                      <a:pt x="103" y="265"/>
                      <a:pt x="154" y="289"/>
                      <a:pt x="150" y="290"/>
                    </a:cubicBezTo>
                    <a:cubicBezTo>
                      <a:pt x="146" y="291"/>
                      <a:pt x="87" y="279"/>
                      <a:pt x="63" y="257"/>
                    </a:cubicBezTo>
                    <a:cubicBezTo>
                      <a:pt x="39" y="235"/>
                      <a:pt x="12" y="177"/>
                      <a:pt x="6" y="155"/>
                    </a:cubicBezTo>
                    <a:cubicBezTo>
                      <a:pt x="0" y="133"/>
                      <a:pt x="16" y="129"/>
                      <a:pt x="27" y="122"/>
                    </a:cubicBezTo>
                    <a:cubicBezTo>
                      <a:pt x="38" y="115"/>
                      <a:pt x="67" y="117"/>
                      <a:pt x="72" y="110"/>
                    </a:cubicBezTo>
                    <a:cubicBezTo>
                      <a:pt x="77" y="103"/>
                      <a:pt x="62" y="89"/>
                      <a:pt x="60" y="80"/>
                    </a:cubicBezTo>
                    <a:cubicBezTo>
                      <a:pt x="58" y="71"/>
                      <a:pt x="53" y="57"/>
                      <a:pt x="60" y="56"/>
                    </a:cubicBezTo>
                    <a:cubicBezTo>
                      <a:pt x="67" y="55"/>
                      <a:pt x="88" y="73"/>
                      <a:pt x="102" y="74"/>
                    </a:cubicBezTo>
                    <a:cubicBezTo>
                      <a:pt x="116" y="75"/>
                      <a:pt x="137" y="70"/>
                      <a:pt x="144" y="62"/>
                    </a:cubicBezTo>
                    <a:cubicBezTo>
                      <a:pt x="151" y="54"/>
                      <a:pt x="144" y="35"/>
                      <a:pt x="144" y="26"/>
                    </a:cubicBezTo>
                    <a:cubicBezTo>
                      <a:pt x="144" y="17"/>
                      <a:pt x="137" y="8"/>
                      <a:pt x="141" y="5"/>
                    </a:cubicBezTo>
                    <a:cubicBezTo>
                      <a:pt x="145" y="2"/>
                      <a:pt x="164" y="0"/>
                      <a:pt x="171" y="5"/>
                    </a:cubicBezTo>
                    <a:cubicBezTo>
                      <a:pt x="178" y="10"/>
                      <a:pt x="178" y="33"/>
                      <a:pt x="186" y="38"/>
                    </a:cubicBezTo>
                    <a:cubicBezTo>
                      <a:pt x="194" y="43"/>
                      <a:pt x="212" y="38"/>
                      <a:pt x="219" y="35"/>
                    </a:cubicBezTo>
                    <a:cubicBezTo>
                      <a:pt x="226" y="32"/>
                      <a:pt x="227" y="9"/>
                      <a:pt x="228" y="14"/>
                    </a:cubicBezTo>
                    <a:close/>
                  </a:path>
                </a:pathLst>
              </a:custGeom>
              <a:solidFill>
                <a:srgbClr val="B2B2B2">
                  <a:alpha val="54117"/>
                </a:srgbClr>
              </a:solidFill>
              <a:ln w="127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  <p:sp>
          <p:nvSpPr>
            <p:cNvPr id="107542" name="Line 21"/>
            <p:cNvSpPr>
              <a:spLocks noChangeShapeType="1"/>
            </p:cNvSpPr>
            <p:nvPr/>
          </p:nvSpPr>
          <p:spPr bwMode="auto">
            <a:xfrm>
              <a:off x="474" y="3118"/>
              <a:ext cx="89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07543" name="Text Box 22"/>
            <p:cNvSpPr txBox="1">
              <a:spLocks noChangeArrowheads="1"/>
            </p:cNvSpPr>
            <p:nvPr/>
          </p:nvSpPr>
          <p:spPr bwMode="auto">
            <a:xfrm>
              <a:off x="0" y="2996"/>
              <a:ext cx="692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10.73</a:t>
              </a:r>
              <a:r>
                <a:rPr lang="zh-TW" altLang="en-US" sz="16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公尺</a:t>
              </a:r>
            </a:p>
          </p:txBody>
        </p:sp>
        <p:sp>
          <p:nvSpPr>
            <p:cNvPr id="107544" name="Text Box 24"/>
            <p:cNvSpPr txBox="1">
              <a:spLocks noChangeArrowheads="1"/>
            </p:cNvSpPr>
            <p:nvPr/>
          </p:nvSpPr>
          <p:spPr bwMode="auto">
            <a:xfrm>
              <a:off x="273" y="2350"/>
              <a:ext cx="500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16</a:t>
              </a:r>
              <a:r>
                <a:rPr lang="zh-TW" altLang="en-US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公尺</a:t>
              </a:r>
            </a:p>
          </p:txBody>
        </p:sp>
        <p:sp>
          <p:nvSpPr>
            <p:cNvPr id="107545" name="Text Box 25"/>
            <p:cNvSpPr txBox="1">
              <a:spLocks noChangeArrowheads="1"/>
            </p:cNvSpPr>
            <p:nvPr/>
          </p:nvSpPr>
          <p:spPr bwMode="auto">
            <a:xfrm>
              <a:off x="273" y="1854"/>
              <a:ext cx="500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22</a:t>
              </a:r>
              <a:r>
                <a:rPr lang="zh-TW" altLang="en-US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公尺</a:t>
              </a:r>
            </a:p>
          </p:txBody>
        </p:sp>
        <p:grpSp>
          <p:nvGrpSpPr>
            <p:cNvPr id="6" name="Group 87"/>
            <p:cNvGrpSpPr>
              <a:grpSpLocks/>
            </p:cNvGrpSpPr>
            <p:nvPr/>
          </p:nvGrpSpPr>
          <p:grpSpPr bwMode="auto">
            <a:xfrm>
              <a:off x="2862" y="2088"/>
              <a:ext cx="1110" cy="512"/>
              <a:chOff x="2934" y="1664"/>
              <a:chExt cx="1110" cy="512"/>
            </a:xfrm>
          </p:grpSpPr>
          <p:grpSp>
            <p:nvGrpSpPr>
              <p:cNvPr id="7" name="Group 71"/>
              <p:cNvGrpSpPr>
                <a:grpSpLocks/>
              </p:cNvGrpSpPr>
              <p:nvPr/>
            </p:nvGrpSpPr>
            <p:grpSpPr bwMode="auto">
              <a:xfrm>
                <a:off x="3491" y="1664"/>
                <a:ext cx="404" cy="401"/>
                <a:chOff x="3595" y="1600"/>
                <a:chExt cx="540" cy="465"/>
              </a:xfrm>
            </p:grpSpPr>
            <p:sp>
              <p:nvSpPr>
                <p:cNvPr id="107548" name="Rectangle 37"/>
                <p:cNvSpPr>
                  <a:spLocks noChangeArrowheads="1"/>
                </p:cNvSpPr>
                <p:nvPr/>
              </p:nvSpPr>
              <p:spPr bwMode="auto">
                <a:xfrm>
                  <a:off x="3595" y="1864"/>
                  <a:ext cx="284" cy="201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zh-TW"/>
                </a:p>
              </p:txBody>
            </p:sp>
            <p:grpSp>
              <p:nvGrpSpPr>
                <p:cNvPr id="8" name="Group 38"/>
                <p:cNvGrpSpPr>
                  <a:grpSpLocks/>
                </p:cNvGrpSpPr>
                <p:nvPr/>
              </p:nvGrpSpPr>
              <p:grpSpPr bwMode="auto">
                <a:xfrm>
                  <a:off x="3906" y="1600"/>
                  <a:ext cx="229" cy="457"/>
                  <a:chOff x="2505" y="759"/>
                  <a:chExt cx="293" cy="585"/>
                </a:xfrm>
              </p:grpSpPr>
              <p:sp>
                <p:nvSpPr>
                  <p:cNvPr id="107550" name="Freeform 39"/>
                  <p:cNvSpPr>
                    <a:spLocks/>
                  </p:cNvSpPr>
                  <p:nvPr/>
                </p:nvSpPr>
                <p:spPr bwMode="auto">
                  <a:xfrm>
                    <a:off x="2505" y="759"/>
                    <a:ext cx="293" cy="585"/>
                  </a:xfrm>
                  <a:custGeom>
                    <a:avLst/>
                    <a:gdLst>
                      <a:gd name="T0" fmla="*/ 0 w 293"/>
                      <a:gd name="T1" fmla="*/ 576 h 585"/>
                      <a:gd name="T2" fmla="*/ 146 w 293"/>
                      <a:gd name="T3" fmla="*/ 0 h 585"/>
                      <a:gd name="T4" fmla="*/ 293 w 293"/>
                      <a:gd name="T5" fmla="*/ 585 h 585"/>
                      <a:gd name="T6" fmla="*/ 0 60000 65536"/>
                      <a:gd name="T7" fmla="*/ 0 60000 65536"/>
                      <a:gd name="T8" fmla="*/ 0 60000 65536"/>
                      <a:gd name="T9" fmla="*/ 0 w 293"/>
                      <a:gd name="T10" fmla="*/ 0 h 585"/>
                      <a:gd name="T11" fmla="*/ 293 w 293"/>
                      <a:gd name="T12" fmla="*/ 585 h 58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3" h="585">
                        <a:moveTo>
                          <a:pt x="0" y="576"/>
                        </a:moveTo>
                        <a:lnTo>
                          <a:pt x="146" y="0"/>
                        </a:lnTo>
                        <a:lnTo>
                          <a:pt x="293" y="585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0755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533" y="823"/>
                    <a:ext cx="22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0755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2533" y="900"/>
                    <a:ext cx="22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0755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533" y="978"/>
                    <a:ext cx="22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/>
                  <a:lstStyle/>
                  <a:p>
                    <a:endParaRPr lang="zh-TW" altLang="en-US"/>
                  </a:p>
                </p:txBody>
              </p:sp>
            </p:grpSp>
          </p:grpSp>
          <p:sp>
            <p:nvSpPr>
              <p:cNvPr id="107554" name="Line 43"/>
              <p:cNvSpPr>
                <a:spLocks noChangeShapeType="1"/>
              </p:cNvSpPr>
              <p:nvPr/>
            </p:nvSpPr>
            <p:spPr bwMode="auto">
              <a:xfrm>
                <a:off x="3377" y="2065"/>
                <a:ext cx="6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107555" name="Rectangle 44" descr="5%"/>
              <p:cNvSpPr>
                <a:spLocks noChangeArrowheads="1"/>
              </p:cNvSpPr>
              <p:nvPr/>
            </p:nvSpPr>
            <p:spPr bwMode="auto">
              <a:xfrm>
                <a:off x="3372" y="2074"/>
                <a:ext cx="672" cy="102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C0C0C0"/>
                </a:bgClr>
              </a:patt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zh-TW"/>
              </a:p>
            </p:txBody>
          </p:sp>
          <p:sp>
            <p:nvSpPr>
              <p:cNvPr id="107556" name="Text Box 45"/>
              <p:cNvSpPr txBox="1">
                <a:spLocks noChangeArrowheads="1"/>
              </p:cNvSpPr>
              <p:nvPr/>
            </p:nvSpPr>
            <p:spPr bwMode="auto">
              <a:xfrm>
                <a:off x="2934" y="1837"/>
                <a:ext cx="59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zh-TW" altLang="en-US" sz="2000">
                    <a:solidFill>
                      <a:schemeClr val="tx1"/>
                    </a:solidFill>
                    <a:ea typeface="標楷體" pitchFamily="65" charset="-120"/>
                  </a:rPr>
                  <a:t>開關場</a:t>
                </a:r>
              </a:p>
            </p:txBody>
          </p:sp>
        </p:grpSp>
        <p:grpSp>
          <p:nvGrpSpPr>
            <p:cNvPr id="9" name="Group 88"/>
            <p:cNvGrpSpPr>
              <a:grpSpLocks/>
            </p:cNvGrpSpPr>
            <p:nvPr/>
          </p:nvGrpSpPr>
          <p:grpSpPr bwMode="auto">
            <a:xfrm>
              <a:off x="2687" y="1575"/>
              <a:ext cx="2016" cy="521"/>
              <a:chOff x="2759" y="999"/>
              <a:chExt cx="2016" cy="521"/>
            </a:xfrm>
          </p:grpSpPr>
          <p:sp>
            <p:nvSpPr>
              <p:cNvPr id="107558" name="Rectangle 47" descr="5%"/>
              <p:cNvSpPr>
                <a:spLocks noChangeArrowheads="1"/>
              </p:cNvSpPr>
              <p:nvPr/>
            </p:nvSpPr>
            <p:spPr bwMode="auto">
              <a:xfrm>
                <a:off x="4076" y="1418"/>
                <a:ext cx="675" cy="102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C0C0C0"/>
                </a:bgClr>
              </a:patt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zh-TW"/>
              </a:p>
            </p:txBody>
          </p:sp>
          <p:grpSp>
            <p:nvGrpSpPr>
              <p:cNvPr id="10" name="Group 72"/>
              <p:cNvGrpSpPr>
                <a:grpSpLocks/>
              </p:cNvGrpSpPr>
              <p:nvPr/>
            </p:nvGrpSpPr>
            <p:grpSpPr bwMode="auto">
              <a:xfrm>
                <a:off x="4193" y="999"/>
                <a:ext cx="412" cy="409"/>
                <a:chOff x="4505" y="943"/>
                <a:chExt cx="532" cy="465"/>
              </a:xfrm>
            </p:grpSpPr>
            <p:sp>
              <p:nvSpPr>
                <p:cNvPr id="107560" name="Rectangle 49"/>
                <p:cNvSpPr>
                  <a:spLocks noChangeArrowheads="1"/>
                </p:cNvSpPr>
                <p:nvPr/>
              </p:nvSpPr>
              <p:spPr bwMode="auto">
                <a:xfrm>
                  <a:off x="4505" y="1207"/>
                  <a:ext cx="280" cy="201"/>
                </a:xfrm>
                <a:prstGeom prst="rect">
                  <a:avLst/>
                </a:prstGeom>
                <a:solidFill>
                  <a:srgbClr val="0099FF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zh-TW"/>
                </a:p>
              </p:txBody>
            </p:sp>
            <p:grpSp>
              <p:nvGrpSpPr>
                <p:cNvPr id="11" name="Group 50"/>
                <p:cNvGrpSpPr>
                  <a:grpSpLocks/>
                </p:cNvGrpSpPr>
                <p:nvPr/>
              </p:nvGrpSpPr>
              <p:grpSpPr bwMode="auto">
                <a:xfrm>
                  <a:off x="4811" y="943"/>
                  <a:ext cx="226" cy="457"/>
                  <a:chOff x="2505" y="759"/>
                  <a:chExt cx="293" cy="585"/>
                </a:xfrm>
              </p:grpSpPr>
              <p:sp>
                <p:nvSpPr>
                  <p:cNvPr id="107562" name="Freeform 51"/>
                  <p:cNvSpPr>
                    <a:spLocks/>
                  </p:cNvSpPr>
                  <p:nvPr/>
                </p:nvSpPr>
                <p:spPr bwMode="auto">
                  <a:xfrm>
                    <a:off x="2505" y="759"/>
                    <a:ext cx="293" cy="585"/>
                  </a:xfrm>
                  <a:custGeom>
                    <a:avLst/>
                    <a:gdLst>
                      <a:gd name="T0" fmla="*/ 0 w 293"/>
                      <a:gd name="T1" fmla="*/ 576 h 585"/>
                      <a:gd name="T2" fmla="*/ 146 w 293"/>
                      <a:gd name="T3" fmla="*/ 0 h 585"/>
                      <a:gd name="T4" fmla="*/ 293 w 293"/>
                      <a:gd name="T5" fmla="*/ 585 h 585"/>
                      <a:gd name="T6" fmla="*/ 0 60000 65536"/>
                      <a:gd name="T7" fmla="*/ 0 60000 65536"/>
                      <a:gd name="T8" fmla="*/ 0 60000 65536"/>
                      <a:gd name="T9" fmla="*/ 0 w 293"/>
                      <a:gd name="T10" fmla="*/ 0 h 585"/>
                      <a:gd name="T11" fmla="*/ 293 w 293"/>
                      <a:gd name="T12" fmla="*/ 585 h 58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93" h="585">
                        <a:moveTo>
                          <a:pt x="0" y="576"/>
                        </a:moveTo>
                        <a:lnTo>
                          <a:pt x="146" y="0"/>
                        </a:lnTo>
                        <a:lnTo>
                          <a:pt x="293" y="585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wrap="none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07563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533" y="823"/>
                    <a:ext cx="22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07564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2533" y="900"/>
                    <a:ext cx="22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07565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533" y="978"/>
                    <a:ext cx="22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/>
                  <a:lstStyle/>
                  <a:p>
                    <a:endParaRPr lang="zh-TW" altLang="en-US"/>
                  </a:p>
                </p:txBody>
              </p:sp>
            </p:grpSp>
          </p:grpSp>
          <p:sp>
            <p:nvSpPr>
              <p:cNvPr id="107566" name="Line 55"/>
              <p:cNvSpPr>
                <a:spLocks noChangeShapeType="1"/>
              </p:cNvSpPr>
              <p:nvPr/>
            </p:nvSpPr>
            <p:spPr bwMode="auto">
              <a:xfrm>
                <a:off x="4041" y="1408"/>
                <a:ext cx="73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107567" name="Text Box 56"/>
              <p:cNvSpPr txBox="1">
                <a:spLocks noChangeArrowheads="1"/>
              </p:cNvSpPr>
              <p:nvPr/>
            </p:nvSpPr>
            <p:spPr bwMode="auto">
              <a:xfrm>
                <a:off x="2759" y="1181"/>
                <a:ext cx="1473" cy="25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zh-TW" altLang="en-US" sz="2000">
                    <a:solidFill>
                      <a:schemeClr val="tx1"/>
                    </a:solidFill>
                    <a:ea typeface="標楷體" pitchFamily="65" charset="-120"/>
                  </a:rPr>
                  <a:t>氣渦輪發電機廠房</a:t>
                </a:r>
              </a:p>
            </p:txBody>
          </p:sp>
        </p:grpSp>
        <p:sp>
          <p:nvSpPr>
            <p:cNvPr id="107568" name="Text Box 58"/>
            <p:cNvSpPr txBox="1">
              <a:spLocks noChangeArrowheads="1"/>
            </p:cNvSpPr>
            <p:nvPr/>
          </p:nvSpPr>
          <p:spPr bwMode="auto">
            <a:xfrm>
              <a:off x="5260" y="2766"/>
              <a:ext cx="500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12</a:t>
              </a:r>
              <a:r>
                <a:rPr lang="zh-TW" altLang="en-US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公尺</a:t>
              </a:r>
            </a:p>
          </p:txBody>
        </p:sp>
        <p:sp>
          <p:nvSpPr>
            <p:cNvPr id="107569" name="Text Box 59"/>
            <p:cNvSpPr txBox="1">
              <a:spLocks noChangeArrowheads="1"/>
            </p:cNvSpPr>
            <p:nvPr/>
          </p:nvSpPr>
          <p:spPr bwMode="auto">
            <a:xfrm>
              <a:off x="5260" y="2358"/>
              <a:ext cx="500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16</a:t>
              </a:r>
              <a:r>
                <a:rPr lang="zh-TW" altLang="en-US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公尺</a:t>
              </a:r>
            </a:p>
          </p:txBody>
        </p:sp>
        <p:sp>
          <p:nvSpPr>
            <p:cNvPr id="107570" name="Text Box 60"/>
            <p:cNvSpPr txBox="1">
              <a:spLocks noChangeArrowheads="1"/>
            </p:cNvSpPr>
            <p:nvPr/>
          </p:nvSpPr>
          <p:spPr bwMode="auto">
            <a:xfrm>
              <a:off x="5260" y="1885"/>
              <a:ext cx="500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22</a:t>
              </a:r>
              <a:r>
                <a:rPr lang="zh-TW" altLang="en-US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公尺</a:t>
              </a:r>
            </a:p>
          </p:txBody>
        </p:sp>
        <p:sp>
          <p:nvSpPr>
            <p:cNvPr id="107571" name="Rectangle 64"/>
            <p:cNvSpPr>
              <a:spLocks noChangeArrowheads="1"/>
            </p:cNvSpPr>
            <p:nvPr/>
          </p:nvSpPr>
          <p:spPr bwMode="auto">
            <a:xfrm>
              <a:off x="132" y="534"/>
              <a:ext cx="125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eaLnBrk="1" hangingPunct="1">
                <a:spcBef>
                  <a:spcPct val="20000"/>
                </a:spcBef>
              </a:pPr>
              <a:r>
                <a:rPr lang="zh-TW" altLang="en-US" sz="2000">
                  <a:solidFill>
                    <a:schemeClr val="tx1"/>
                  </a:solidFill>
                  <a:ea typeface="標楷體" pitchFamily="65" charset="-120"/>
                </a:rPr>
                <a:t>海平面以上高度</a:t>
              </a:r>
            </a:p>
          </p:txBody>
        </p:sp>
        <p:sp>
          <p:nvSpPr>
            <p:cNvPr id="107572" name="Text Box 65"/>
            <p:cNvSpPr txBox="1">
              <a:spLocks noChangeArrowheads="1"/>
            </p:cNvSpPr>
            <p:nvPr/>
          </p:nvSpPr>
          <p:spPr bwMode="auto">
            <a:xfrm>
              <a:off x="345" y="3326"/>
              <a:ext cx="628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/>
              <a:r>
                <a:rPr lang="zh-TW" altLang="en-US" sz="1600">
                  <a:solidFill>
                    <a:schemeClr val="tx1"/>
                  </a:solidFill>
                  <a:ea typeface="標楷體" pitchFamily="65" charset="-120"/>
                </a:rPr>
                <a:t>正常水位</a:t>
              </a:r>
            </a:p>
          </p:txBody>
        </p:sp>
        <p:sp>
          <p:nvSpPr>
            <p:cNvPr id="107573" name="Text Box 66"/>
            <p:cNvSpPr txBox="1">
              <a:spLocks noChangeArrowheads="1"/>
            </p:cNvSpPr>
            <p:nvPr/>
          </p:nvSpPr>
          <p:spPr bwMode="auto">
            <a:xfrm>
              <a:off x="-34" y="3324"/>
              <a:ext cx="540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0</a:t>
              </a:r>
              <a:r>
                <a:rPr lang="zh-TW" altLang="en-US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公尺</a:t>
              </a:r>
              <a:r>
                <a:rPr lang="en-US" altLang="zh-TW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-</a:t>
              </a:r>
            </a:p>
          </p:txBody>
        </p:sp>
        <p:sp>
          <p:nvSpPr>
            <p:cNvPr id="107574" name="Text Box 67"/>
            <p:cNvSpPr txBox="1">
              <a:spLocks noChangeArrowheads="1"/>
            </p:cNvSpPr>
            <p:nvPr/>
          </p:nvSpPr>
          <p:spPr bwMode="auto">
            <a:xfrm>
              <a:off x="1624" y="3095"/>
              <a:ext cx="107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/>
              <a:r>
                <a:rPr lang="zh-TW" altLang="en-US" sz="2000">
                  <a:solidFill>
                    <a:schemeClr val="tx1"/>
                  </a:solidFill>
                  <a:ea typeface="標楷體" pitchFamily="65" charset="-120"/>
                </a:rPr>
                <a:t>緊急海水泵室</a:t>
              </a:r>
            </a:p>
          </p:txBody>
        </p:sp>
        <p:sp>
          <p:nvSpPr>
            <p:cNvPr id="107575" name="圓角矩形圖說文字 68"/>
            <p:cNvSpPr>
              <a:spLocks noChangeArrowheads="1"/>
            </p:cNvSpPr>
            <p:nvPr/>
          </p:nvSpPr>
          <p:spPr bwMode="auto">
            <a:xfrm>
              <a:off x="736" y="2528"/>
              <a:ext cx="679" cy="408"/>
            </a:xfrm>
            <a:prstGeom prst="wedgeRoundRectCallout">
              <a:avLst>
                <a:gd name="adj1" fmla="val -39690"/>
                <a:gd name="adj2" fmla="val 93384"/>
                <a:gd name="adj3" fmla="val 16667"/>
              </a:avLst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0" tIns="0" rIns="0" bIns="0"/>
            <a:lstStyle/>
            <a:p>
              <a:r>
                <a:rPr lang="zh-TW" altLang="en-US" sz="1800">
                  <a:solidFill>
                    <a:srgbClr val="FF0000"/>
                  </a:solidFill>
                  <a:ea typeface="標楷體" pitchFamily="65" charset="-120"/>
                </a:rPr>
                <a:t>海嘯最大上溯高度</a:t>
              </a:r>
            </a:p>
            <a:p>
              <a:endParaRPr lang="en-US" altLang="zh-TW" sz="1800"/>
            </a:p>
          </p:txBody>
        </p:sp>
        <p:grpSp>
          <p:nvGrpSpPr>
            <p:cNvPr id="12" name="Group 86"/>
            <p:cNvGrpSpPr>
              <a:grpSpLocks/>
            </p:cNvGrpSpPr>
            <p:nvPr/>
          </p:nvGrpSpPr>
          <p:grpSpPr bwMode="auto">
            <a:xfrm>
              <a:off x="1588" y="2442"/>
              <a:ext cx="2006" cy="568"/>
              <a:chOff x="1588" y="2018"/>
              <a:chExt cx="2006" cy="568"/>
            </a:xfrm>
          </p:grpSpPr>
          <p:sp>
            <p:nvSpPr>
              <p:cNvPr id="107577" name="Line 33"/>
              <p:cNvSpPr>
                <a:spLocks noChangeShapeType="1"/>
              </p:cNvSpPr>
              <p:nvPr/>
            </p:nvSpPr>
            <p:spPr bwMode="auto">
              <a:xfrm>
                <a:off x="1864" y="2468"/>
                <a:ext cx="14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grpSp>
            <p:nvGrpSpPr>
              <p:cNvPr id="13" name="Group 69"/>
              <p:cNvGrpSpPr>
                <a:grpSpLocks/>
              </p:cNvGrpSpPr>
              <p:nvPr/>
            </p:nvGrpSpPr>
            <p:grpSpPr bwMode="auto">
              <a:xfrm>
                <a:off x="2011" y="2018"/>
                <a:ext cx="709" cy="458"/>
                <a:chOff x="2011" y="2010"/>
                <a:chExt cx="813" cy="458"/>
              </a:xfrm>
            </p:grpSpPr>
            <p:grpSp>
              <p:nvGrpSpPr>
                <p:cNvPr id="14" name="Group 27"/>
                <p:cNvGrpSpPr>
                  <a:grpSpLocks/>
                </p:cNvGrpSpPr>
                <p:nvPr/>
              </p:nvGrpSpPr>
              <p:grpSpPr bwMode="auto">
                <a:xfrm>
                  <a:off x="2504" y="2010"/>
                  <a:ext cx="320" cy="458"/>
                  <a:chOff x="3172" y="2111"/>
                  <a:chExt cx="320" cy="458"/>
                </a:xfrm>
              </p:grpSpPr>
              <p:sp>
                <p:nvSpPr>
                  <p:cNvPr id="107580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172" y="2111"/>
                    <a:ext cx="320" cy="3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zh-TW" altLang="zh-TW"/>
                  </a:p>
                </p:txBody>
              </p:sp>
              <p:sp>
                <p:nvSpPr>
                  <p:cNvPr id="107581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2276"/>
                    <a:ext cx="311" cy="293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zh-TW" altLang="zh-TW"/>
                  </a:p>
                </p:txBody>
              </p:sp>
            </p:grpSp>
            <p:sp>
              <p:nvSpPr>
                <p:cNvPr id="107582" name="Rectangle 30"/>
                <p:cNvSpPr>
                  <a:spLocks noChangeArrowheads="1"/>
                </p:cNvSpPr>
                <p:nvPr/>
              </p:nvSpPr>
              <p:spPr bwMode="auto">
                <a:xfrm>
                  <a:off x="2011" y="2230"/>
                  <a:ext cx="494" cy="238"/>
                </a:xfrm>
                <a:prstGeom prst="rect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zh-TW"/>
                </a:p>
              </p:txBody>
            </p:sp>
          </p:grpSp>
          <p:sp>
            <p:nvSpPr>
              <p:cNvPr id="107583" name="Rectangle 31"/>
              <p:cNvSpPr>
                <a:spLocks noChangeArrowheads="1"/>
              </p:cNvSpPr>
              <p:nvPr/>
            </p:nvSpPr>
            <p:spPr bwMode="auto">
              <a:xfrm>
                <a:off x="2764" y="2267"/>
                <a:ext cx="284" cy="201"/>
              </a:xfrm>
              <a:prstGeom prst="rect">
                <a:avLst/>
              </a:prstGeom>
              <a:solidFill>
                <a:srgbClr val="CCCC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zh-TW"/>
              </a:p>
            </p:txBody>
          </p:sp>
          <p:sp>
            <p:nvSpPr>
              <p:cNvPr id="107584" name="Rectangle 32" descr="5%"/>
              <p:cNvSpPr>
                <a:spLocks noChangeArrowheads="1"/>
              </p:cNvSpPr>
              <p:nvPr/>
            </p:nvSpPr>
            <p:spPr bwMode="auto">
              <a:xfrm>
                <a:off x="1909" y="2476"/>
                <a:ext cx="1390" cy="110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C0C0C0"/>
                </a:bgClr>
              </a:patt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zh-TW"/>
              </a:p>
            </p:txBody>
          </p:sp>
          <p:sp>
            <p:nvSpPr>
              <p:cNvPr id="107585" name="Text Box 34"/>
              <p:cNvSpPr txBox="1">
                <a:spLocks noChangeArrowheads="1"/>
              </p:cNvSpPr>
              <p:nvPr/>
            </p:nvSpPr>
            <p:spPr bwMode="auto">
              <a:xfrm>
                <a:off x="1588" y="2237"/>
                <a:ext cx="43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zh-TW" altLang="en-US" sz="2000">
                    <a:solidFill>
                      <a:schemeClr val="tx1"/>
                    </a:solidFill>
                    <a:ea typeface="標楷體" pitchFamily="65" charset="-120"/>
                  </a:rPr>
                  <a:t>廠址</a:t>
                </a:r>
              </a:p>
            </p:txBody>
          </p:sp>
          <p:sp>
            <p:nvSpPr>
              <p:cNvPr id="107586" name="Text Box 35"/>
              <p:cNvSpPr txBox="1">
                <a:spLocks noChangeArrowheads="1"/>
              </p:cNvSpPr>
              <p:nvPr/>
            </p:nvSpPr>
            <p:spPr bwMode="auto">
              <a:xfrm>
                <a:off x="2678" y="2110"/>
                <a:ext cx="916" cy="165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zh-TW" altLang="en-US" sz="1400">
                    <a:solidFill>
                      <a:schemeClr val="tx1"/>
                    </a:solidFill>
                    <a:ea typeface="標楷體" pitchFamily="65" charset="-120"/>
                  </a:rPr>
                  <a:t>緊急柴油發電機</a:t>
                </a:r>
              </a:p>
            </p:txBody>
          </p:sp>
        </p:grpSp>
        <p:sp>
          <p:nvSpPr>
            <p:cNvPr id="107587" name="Line 15"/>
            <p:cNvSpPr>
              <a:spLocks noChangeShapeType="1"/>
            </p:cNvSpPr>
            <p:nvPr/>
          </p:nvSpPr>
          <p:spPr bwMode="auto">
            <a:xfrm>
              <a:off x="808" y="848"/>
              <a:ext cx="4511" cy="0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07588" name="Text Box 25"/>
            <p:cNvSpPr txBox="1">
              <a:spLocks noChangeArrowheads="1"/>
            </p:cNvSpPr>
            <p:nvPr/>
          </p:nvSpPr>
          <p:spPr bwMode="auto">
            <a:xfrm>
              <a:off x="265" y="726"/>
              <a:ext cx="504" cy="2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62</a:t>
              </a:r>
              <a:r>
                <a:rPr lang="zh-TW" altLang="en-US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公尺</a:t>
              </a:r>
            </a:p>
          </p:txBody>
        </p:sp>
        <p:sp>
          <p:nvSpPr>
            <p:cNvPr id="107589" name="Freeform 11"/>
            <p:cNvSpPr>
              <a:spLocks/>
            </p:cNvSpPr>
            <p:nvPr/>
          </p:nvSpPr>
          <p:spPr bwMode="auto">
            <a:xfrm>
              <a:off x="4576" y="848"/>
              <a:ext cx="27" cy="1152"/>
            </a:xfrm>
            <a:custGeom>
              <a:avLst/>
              <a:gdLst>
                <a:gd name="T0" fmla="*/ 2147483647 w 311"/>
                <a:gd name="T1" fmla="*/ 0 h 814"/>
                <a:gd name="T2" fmla="*/ 2147483647 w 311"/>
                <a:gd name="T3" fmla="*/ 2147483647 h 814"/>
                <a:gd name="T4" fmla="*/ 0 w 311"/>
                <a:gd name="T5" fmla="*/ 2147483647 h 814"/>
                <a:gd name="T6" fmla="*/ 0 60000 65536"/>
                <a:gd name="T7" fmla="*/ 0 60000 65536"/>
                <a:gd name="T8" fmla="*/ 0 60000 65536"/>
                <a:gd name="T9" fmla="*/ 0 w 311"/>
                <a:gd name="T10" fmla="*/ 0 h 814"/>
                <a:gd name="T11" fmla="*/ 311 w 311"/>
                <a:gd name="T12" fmla="*/ 814 h 8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" h="814">
                  <a:moveTo>
                    <a:pt x="311" y="0"/>
                  </a:moveTo>
                  <a:lnTo>
                    <a:pt x="91" y="814"/>
                  </a:lnTo>
                  <a:lnTo>
                    <a:pt x="0" y="814"/>
                  </a:lnTo>
                </a:path>
              </a:pathLst>
            </a:custGeom>
            <a:noFill/>
            <a:ln w="12700" cap="flat" cmpd="sng">
              <a:solidFill>
                <a:srgbClr val="CC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TW" altLang="en-US"/>
            </a:p>
          </p:txBody>
        </p:sp>
        <p:grpSp>
          <p:nvGrpSpPr>
            <p:cNvPr id="15" name="群組 83"/>
            <p:cNvGrpSpPr>
              <a:grpSpLocks/>
            </p:cNvGrpSpPr>
            <p:nvPr/>
          </p:nvGrpSpPr>
          <p:grpSpPr bwMode="auto">
            <a:xfrm>
              <a:off x="4552" y="688"/>
              <a:ext cx="800" cy="269"/>
              <a:chOff x="6275029" y="1066801"/>
              <a:chExt cx="2232384" cy="439737"/>
            </a:xfrm>
          </p:grpSpPr>
          <p:sp>
            <p:nvSpPr>
              <p:cNvPr id="107591" name="Rectangle 47" descr="5%"/>
              <p:cNvSpPr>
                <a:spLocks noChangeArrowheads="1"/>
              </p:cNvSpPr>
              <p:nvPr/>
            </p:nvSpPr>
            <p:spPr bwMode="auto">
              <a:xfrm>
                <a:off x="6332816" y="1344613"/>
                <a:ext cx="2052941" cy="161925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C0C0C0"/>
                </a:bgClr>
              </a:patt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zh-TW"/>
              </a:p>
            </p:txBody>
          </p:sp>
          <p:sp>
            <p:nvSpPr>
              <p:cNvPr id="107592" name="Line 55"/>
              <p:cNvSpPr>
                <a:spLocks noChangeShapeType="1"/>
              </p:cNvSpPr>
              <p:nvPr/>
            </p:nvSpPr>
            <p:spPr bwMode="auto">
              <a:xfrm>
                <a:off x="6275029" y="1333501"/>
                <a:ext cx="22323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grpSp>
            <p:nvGrpSpPr>
              <p:cNvPr id="16" name="Group 81"/>
              <p:cNvGrpSpPr>
                <a:grpSpLocks/>
              </p:cNvGrpSpPr>
              <p:nvPr/>
            </p:nvGrpSpPr>
            <p:grpSpPr bwMode="auto">
              <a:xfrm>
                <a:off x="6344981" y="1066801"/>
                <a:ext cx="875922" cy="266700"/>
                <a:chOff x="4792" y="672"/>
                <a:chExt cx="288" cy="168"/>
              </a:xfrm>
            </p:grpSpPr>
            <p:sp>
              <p:nvSpPr>
                <p:cNvPr id="9294" name="Rectangle 78"/>
                <p:cNvSpPr>
                  <a:spLocks noChangeArrowheads="1"/>
                </p:cNvSpPr>
                <p:nvPr/>
              </p:nvSpPr>
              <p:spPr bwMode="auto">
                <a:xfrm>
                  <a:off x="4792" y="672"/>
                  <a:ext cx="288" cy="16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50000">
                      <a:schemeClr val="bg1"/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ea typeface="新細明體" pitchFamily="18" charset="-120"/>
                  </a:endParaRPr>
                </a:p>
              </p:txBody>
            </p:sp>
            <p:sp>
              <p:nvSpPr>
                <p:cNvPr id="107595" name="Rectangle 80"/>
                <p:cNvSpPr>
                  <a:spLocks noChangeArrowheads="1"/>
                </p:cNvSpPr>
                <p:nvPr/>
              </p:nvSpPr>
              <p:spPr bwMode="auto">
                <a:xfrm>
                  <a:off x="4797" y="690"/>
                  <a:ext cx="281" cy="148"/>
                </a:xfrm>
                <a:prstGeom prst="rect">
                  <a:avLst/>
                </a:prstGeom>
                <a:solidFill>
                  <a:srgbClr val="00FFFF">
                    <a:alpha val="18039"/>
                  </a:srgbClr>
                </a:solidFill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7" name="Group 82"/>
              <p:cNvGrpSpPr>
                <a:grpSpLocks/>
              </p:cNvGrpSpPr>
              <p:nvPr/>
            </p:nvGrpSpPr>
            <p:grpSpPr bwMode="auto">
              <a:xfrm>
                <a:off x="7385138" y="1069976"/>
                <a:ext cx="875922" cy="266700"/>
                <a:chOff x="4792" y="672"/>
                <a:chExt cx="288" cy="168"/>
              </a:xfrm>
            </p:grpSpPr>
            <p:sp>
              <p:nvSpPr>
                <p:cNvPr id="9299" name="Rectangle 83"/>
                <p:cNvSpPr>
                  <a:spLocks noChangeArrowheads="1"/>
                </p:cNvSpPr>
                <p:nvPr/>
              </p:nvSpPr>
              <p:spPr bwMode="auto">
                <a:xfrm>
                  <a:off x="4792" y="672"/>
                  <a:ext cx="288" cy="16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50000">
                      <a:schemeClr val="bg1"/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TW" altLang="en-US">
                    <a:ea typeface="新細明體" pitchFamily="18" charset="-120"/>
                  </a:endParaRPr>
                </a:p>
              </p:txBody>
            </p:sp>
            <p:sp>
              <p:nvSpPr>
                <p:cNvPr id="107598" name="Rectangle 84"/>
                <p:cNvSpPr>
                  <a:spLocks noChangeArrowheads="1"/>
                </p:cNvSpPr>
                <p:nvPr/>
              </p:nvSpPr>
              <p:spPr bwMode="auto">
                <a:xfrm>
                  <a:off x="4797" y="690"/>
                  <a:ext cx="281" cy="148"/>
                </a:xfrm>
                <a:prstGeom prst="rect">
                  <a:avLst/>
                </a:prstGeom>
                <a:solidFill>
                  <a:srgbClr val="00FFFF">
                    <a:alpha val="18039"/>
                  </a:srgbClr>
                </a:solidFill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107599" name="Text Box 56"/>
            <p:cNvSpPr txBox="1">
              <a:spLocks noChangeArrowheads="1"/>
            </p:cNvSpPr>
            <p:nvPr/>
          </p:nvSpPr>
          <p:spPr bwMode="auto">
            <a:xfrm>
              <a:off x="3124" y="651"/>
              <a:ext cx="1524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/>
              <a:r>
                <a:rPr lang="en-US" altLang="zh-TW" sz="1800">
                  <a:solidFill>
                    <a:schemeClr val="tx1"/>
                  </a:solidFill>
                  <a:ea typeface="標楷體" pitchFamily="65" charset="-120"/>
                </a:rPr>
                <a:t>2</a:t>
              </a:r>
              <a:r>
                <a:rPr lang="zh-TW" altLang="en-US" sz="1800">
                  <a:solidFill>
                    <a:schemeClr val="tx1"/>
                  </a:solidFill>
                  <a:ea typeface="標楷體" pitchFamily="65" charset="-120"/>
                </a:rPr>
                <a:t>個共</a:t>
              </a:r>
              <a:r>
                <a:rPr lang="en-US" altLang="zh-TW" sz="1800">
                  <a:solidFill>
                    <a:schemeClr val="tx1"/>
                  </a:solidFill>
                  <a:ea typeface="標楷體" pitchFamily="65" charset="-120"/>
                </a:rPr>
                <a:t>10.6</a:t>
              </a:r>
              <a:r>
                <a:rPr lang="zh-TW" altLang="en-US" sz="1800">
                  <a:solidFill>
                    <a:schemeClr val="tx1"/>
                  </a:solidFill>
                  <a:ea typeface="標楷體" pitchFamily="65" charset="-120"/>
                </a:rPr>
                <a:t>萬噸生水池</a:t>
              </a:r>
              <a:endParaRPr lang="en-US" altLang="zh-TW" sz="1800">
                <a:solidFill>
                  <a:schemeClr val="tx1"/>
                </a:solidFill>
                <a:ea typeface="標楷體" pitchFamily="65" charset="-120"/>
              </a:endParaRPr>
            </a:p>
          </p:txBody>
        </p:sp>
        <p:sp>
          <p:nvSpPr>
            <p:cNvPr id="107600" name="Text Box 60"/>
            <p:cNvSpPr txBox="1">
              <a:spLocks noChangeArrowheads="1"/>
            </p:cNvSpPr>
            <p:nvPr/>
          </p:nvSpPr>
          <p:spPr bwMode="auto">
            <a:xfrm>
              <a:off x="5204" y="725"/>
              <a:ext cx="732" cy="2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en-US" altLang="zh-TW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62</a:t>
              </a:r>
              <a:r>
                <a:rPr lang="zh-TW" altLang="en-US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公尺</a:t>
              </a:r>
            </a:p>
          </p:txBody>
        </p:sp>
        <p:sp>
          <p:nvSpPr>
            <p:cNvPr id="107601" name="Text Box 58"/>
            <p:cNvSpPr txBox="1">
              <a:spLocks noChangeArrowheads="1"/>
            </p:cNvSpPr>
            <p:nvPr/>
          </p:nvSpPr>
          <p:spPr bwMode="auto">
            <a:xfrm>
              <a:off x="268" y="2758"/>
              <a:ext cx="500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12</a:t>
              </a:r>
              <a:r>
                <a:rPr lang="zh-TW" altLang="en-US" sz="16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公尺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pPr>
              <a:defRPr/>
            </a:pPr>
            <a:fld id="{EE4568AB-354B-4464-975F-CF2AD4859233}" type="slidenum">
              <a:rPr lang="en-US" altLang="zh-TW"/>
              <a:pPr>
                <a:defRPr/>
              </a:pPr>
              <a:t>54</a:t>
            </a:fld>
            <a:endParaRPr lang="en-US" altLang="zh-TW"/>
          </a:p>
        </p:txBody>
      </p:sp>
      <p:pic>
        <p:nvPicPr>
          <p:cNvPr id="188420" name="Picture 4" descr="DSCF4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650" y="744538"/>
            <a:ext cx="7440613" cy="5580062"/>
          </a:xfrm>
          <a:prstGeom prst="rect">
            <a:avLst/>
          </a:prstGeom>
          <a:noFill/>
        </p:spPr>
      </p:pic>
      <p:sp>
        <p:nvSpPr>
          <p:cNvPr id="188421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85725"/>
            <a:ext cx="8229600" cy="609600"/>
          </a:xfrm>
          <a:noFill/>
          <a:ln w="12700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zh-TW" altLang="en-US" sz="3600" smtClean="0">
                <a:solidFill>
                  <a:schemeClr val="tx1"/>
                </a:solidFill>
                <a:ea typeface="標楷體" pitchFamily="65" charset="-120"/>
              </a:rPr>
              <a:t>核一廠氣渦輪發電機廠房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pPr>
              <a:defRPr/>
            </a:pPr>
            <a:fld id="{990E7533-D8A3-4F31-9D84-078F080D6072}" type="slidenum">
              <a:rPr lang="en-US" altLang="zh-TW"/>
              <a:pPr>
                <a:defRPr/>
              </a:pPr>
              <a:t>55</a:t>
            </a:fld>
            <a:endParaRPr lang="en-US" altLang="zh-TW"/>
          </a:p>
        </p:txBody>
      </p:sp>
      <p:pic>
        <p:nvPicPr>
          <p:cNvPr id="187396" name="Picture 4" descr="DSCF0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550" y="685800"/>
            <a:ext cx="7518400" cy="5638800"/>
          </a:xfrm>
          <a:prstGeom prst="rect">
            <a:avLst/>
          </a:prstGeom>
          <a:noFill/>
        </p:spPr>
      </p:pic>
      <p:sp>
        <p:nvSpPr>
          <p:cNvPr id="187397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8313" y="65088"/>
            <a:ext cx="8229600" cy="544512"/>
          </a:xfrm>
          <a:noFill/>
          <a:ln w="12700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zh-TW" altLang="en-US" sz="3600" smtClean="0">
                <a:solidFill>
                  <a:schemeClr val="tx1"/>
                </a:solidFill>
                <a:ea typeface="標楷體" pitchFamily="65" charset="-120"/>
              </a:rPr>
              <a:t>核一廠生水池</a:t>
            </a:r>
            <a:endParaRPr lang="en-US" altLang="zh-TW" sz="3600" smtClean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5" name="弧形箭號 (上彎) 4">
            <a:hlinkClick r:id="rId3" action="ppaction://hlinksldjump"/>
          </p:cNvPr>
          <p:cNvSpPr/>
          <p:nvPr/>
        </p:nvSpPr>
        <p:spPr bwMode="auto">
          <a:xfrm>
            <a:off x="8585200" y="4991100"/>
            <a:ext cx="403352" cy="3251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3333750" y="350838"/>
            <a:ext cx="2478088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kumimoji="1" lang="zh-TW" altLang="en-US" sz="3600" b="1" i="1">
                <a:latin typeface="Arial" pitchFamily="34" charset="0"/>
              </a:rPr>
              <a:t>風險的選擇</a:t>
            </a:r>
          </a:p>
        </p:txBody>
      </p:sp>
      <p:sp>
        <p:nvSpPr>
          <p:cNvPr id="470019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4343400" cy="34591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en-US" altLang="zh-TW" sz="2800" b="1">
                <a:latin typeface="標楷體" pitchFamily="65" charset="-120"/>
              </a:rPr>
              <a:t>※</a:t>
            </a:r>
            <a:r>
              <a:rPr kumimoji="1" lang="zh-TW" altLang="en-US" sz="2800" b="1"/>
              <a:t>使用核能發電的風險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kumimoji="1" lang="zh-TW" altLang="en-US" sz="2000" b="1">
              <a:latin typeface="標楷體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sz="2000" b="1">
                <a:latin typeface="標楷體" pitchFamily="65" charset="-120"/>
              </a:rPr>
              <a:t>   </a:t>
            </a:r>
            <a:r>
              <a:rPr kumimoji="1" lang="zh-TW" altLang="en-US" b="1">
                <a:latin typeface="Arial" pitchFamily="34" charset="0"/>
                <a:ea typeface="華康隸書體" pitchFamily="49" charset="-120"/>
              </a:rPr>
              <a:t>◎</a:t>
            </a:r>
            <a:r>
              <a:rPr kumimoji="1" lang="zh-TW" altLang="en-US" sz="2000" b="1">
                <a:latin typeface="標楷體" pitchFamily="65" charset="-120"/>
              </a:rPr>
              <a:t>微量放射性物質排放所造成的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sz="2000" b="1">
                <a:latin typeface="標楷體" pitchFamily="65" charset="-120"/>
              </a:rPr>
              <a:t>      健康效應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sz="2000" b="1">
                <a:latin typeface="標楷體" pitchFamily="65" charset="-120"/>
              </a:rPr>
              <a:t>   </a:t>
            </a:r>
            <a:r>
              <a:rPr kumimoji="1" lang="zh-TW" altLang="en-US" b="1">
                <a:latin typeface="Arial" pitchFamily="34" charset="0"/>
                <a:ea typeface="華康隸書體" pitchFamily="49" charset="-120"/>
              </a:rPr>
              <a:t>◎</a:t>
            </a:r>
            <a:r>
              <a:rPr kumimoji="1" lang="zh-TW" altLang="en-US" sz="2000" b="1">
                <a:latin typeface="標楷體" pitchFamily="65" charset="-120"/>
              </a:rPr>
              <a:t>核電廠發生嚴重事故的影響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sz="2000" b="1">
                <a:latin typeface="標楷體" pitchFamily="65" charset="-120"/>
              </a:rPr>
              <a:t>   </a:t>
            </a:r>
            <a:r>
              <a:rPr kumimoji="1" lang="zh-TW" altLang="en-US" b="1">
                <a:latin typeface="Arial" pitchFamily="34" charset="0"/>
                <a:ea typeface="華康隸書體" pitchFamily="49" charset="-120"/>
              </a:rPr>
              <a:t>◎</a:t>
            </a:r>
            <a:r>
              <a:rPr kumimoji="1" lang="zh-TW" altLang="en-US" sz="2000" b="1">
                <a:latin typeface="標楷體" pitchFamily="65" charset="-120"/>
              </a:rPr>
              <a:t>核電廠興建所帶來的社會對立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sz="2000" b="1">
                <a:latin typeface="標楷體" pitchFamily="65" charset="-120"/>
              </a:rPr>
              <a:t>   </a:t>
            </a:r>
            <a:r>
              <a:rPr kumimoji="1" lang="zh-TW" altLang="en-US" b="1">
                <a:latin typeface="Arial" pitchFamily="34" charset="0"/>
                <a:ea typeface="華康隸書體" pitchFamily="49" charset="-120"/>
              </a:rPr>
              <a:t>◎</a:t>
            </a:r>
            <a:r>
              <a:rPr kumimoji="1" lang="zh-TW" altLang="en-US" sz="2000" b="1">
                <a:latin typeface="標楷體" pitchFamily="65" charset="-120"/>
              </a:rPr>
              <a:t>核廢料處理所帶來的社會對立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sz="2000" b="1">
                <a:latin typeface="標楷體" pitchFamily="65" charset="-120"/>
              </a:rPr>
              <a:t>   </a:t>
            </a:r>
            <a:r>
              <a:rPr kumimoji="1" lang="zh-TW" altLang="en-US" b="1">
                <a:latin typeface="Arial" pitchFamily="34" charset="0"/>
                <a:ea typeface="華康隸書體" pitchFamily="49" charset="-120"/>
              </a:rPr>
              <a:t>◎</a:t>
            </a:r>
            <a:r>
              <a:rPr kumimoji="1" lang="zh-TW" altLang="en-US" sz="2000" b="1">
                <a:latin typeface="標楷體" pitchFamily="65" charset="-120"/>
              </a:rPr>
              <a:t>核能電廠會成為戰爭攻擊目標</a:t>
            </a:r>
          </a:p>
          <a:p>
            <a:pPr eaLnBrk="1" hangingPunct="1"/>
            <a:endParaRPr kumimoji="1" lang="en-US" altLang="zh-TW" sz="2000" b="1">
              <a:latin typeface="標楷體" pitchFamily="65" charset="-120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4572000" y="1371600"/>
            <a:ext cx="4572000" cy="4030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en-US" altLang="zh-TW" sz="2800" b="1">
                <a:latin typeface="標楷體" pitchFamily="65" charset="-120"/>
              </a:rPr>
              <a:t>※</a:t>
            </a:r>
            <a:r>
              <a:rPr kumimoji="1" lang="zh-TW" altLang="en-US" sz="2800" b="1">
                <a:latin typeface="標楷體" pitchFamily="65" charset="-120"/>
              </a:rPr>
              <a:t>不使用核能發電的風險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kumimoji="1" lang="zh-TW" altLang="en-US" sz="1800" b="1">
              <a:latin typeface="標楷體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b="1">
                <a:latin typeface="Arial" pitchFamily="34" charset="0"/>
                <a:ea typeface="華康隸書體" pitchFamily="49" charset="-120"/>
              </a:rPr>
              <a:t>◎</a:t>
            </a:r>
            <a:r>
              <a:rPr kumimoji="1" lang="zh-TW" altLang="en-US" sz="2000" b="1">
                <a:latin typeface="標楷體" pitchFamily="65" charset="-120"/>
              </a:rPr>
              <a:t>能源危機再度發生時</a:t>
            </a:r>
            <a:r>
              <a:rPr kumimoji="1" lang="en-US" altLang="zh-TW" sz="2000" b="1">
                <a:latin typeface="標楷體" pitchFamily="65" charset="-120"/>
              </a:rPr>
              <a:t>,</a:t>
            </a:r>
            <a:r>
              <a:rPr kumimoji="1" lang="zh-TW" altLang="en-US" sz="2000" b="1">
                <a:latin typeface="標楷體" pitchFamily="65" charset="-120"/>
              </a:rPr>
              <a:t>對經濟發展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sz="2000" b="1">
                <a:latin typeface="標楷體" pitchFamily="65" charset="-120"/>
              </a:rPr>
              <a:t>  所帶來的衝擊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b="1">
                <a:latin typeface="Arial" pitchFamily="34" charset="0"/>
                <a:ea typeface="華康隸書體" pitchFamily="49" charset="-120"/>
              </a:rPr>
              <a:t>◎</a:t>
            </a:r>
            <a:r>
              <a:rPr kumimoji="1" lang="zh-TW" altLang="en-US" sz="2000" b="1">
                <a:latin typeface="標楷體" pitchFamily="65" charset="-120"/>
              </a:rPr>
              <a:t>國際上決定管制二氧化碳時</a:t>
            </a:r>
            <a:r>
              <a:rPr kumimoji="1" lang="en-US" altLang="zh-TW" sz="2000" b="1">
                <a:latin typeface="標楷體" pitchFamily="65" charset="-120"/>
              </a:rPr>
              <a:t>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en-US" altLang="zh-TW" sz="2000" b="1">
                <a:latin typeface="標楷體" pitchFamily="65" charset="-120"/>
              </a:rPr>
              <a:t>  </a:t>
            </a:r>
            <a:r>
              <a:rPr kumimoji="1" lang="zh-TW" altLang="en-US" sz="2000" b="1">
                <a:latin typeface="標楷體" pitchFamily="65" charset="-120"/>
              </a:rPr>
              <a:t>對經濟發展所帶來的衝擊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b="1">
                <a:latin typeface="Arial" pitchFamily="34" charset="0"/>
                <a:ea typeface="華康隸書體" pitchFamily="49" charset="-120"/>
              </a:rPr>
              <a:t>◎</a:t>
            </a:r>
            <a:r>
              <a:rPr kumimoji="1" lang="zh-TW" altLang="en-US" sz="2000" b="1">
                <a:latin typeface="標楷體" pitchFamily="65" charset="-120"/>
              </a:rPr>
              <a:t>國際能源供需失衡時</a:t>
            </a:r>
            <a:r>
              <a:rPr kumimoji="1" lang="en-US" altLang="zh-TW" sz="2000" b="1">
                <a:latin typeface="標楷體" pitchFamily="65" charset="-120"/>
              </a:rPr>
              <a:t>,</a:t>
            </a:r>
            <a:r>
              <a:rPr kumimoji="1" lang="zh-TW" altLang="en-US" sz="2000" b="1">
                <a:latin typeface="標楷體" pitchFamily="65" charset="-120"/>
              </a:rPr>
              <a:t>國內能源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sz="2000" b="1">
                <a:latin typeface="標楷體" pitchFamily="65" charset="-120"/>
              </a:rPr>
              <a:t>  供應的穩定性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b="1">
                <a:latin typeface="Arial" pitchFamily="34" charset="0"/>
                <a:ea typeface="華康隸書體" pitchFamily="49" charset="-120"/>
              </a:rPr>
              <a:t>◎</a:t>
            </a:r>
            <a:r>
              <a:rPr kumimoji="1" lang="zh-TW" altLang="en-US" sz="2000" b="1">
                <a:latin typeface="標楷體" pitchFamily="65" charset="-120"/>
              </a:rPr>
              <a:t>能源輸送入境遭封鎖時</a:t>
            </a:r>
            <a:r>
              <a:rPr kumimoji="1" lang="en-US" altLang="zh-TW" sz="2000" b="1">
                <a:latin typeface="標楷體" pitchFamily="65" charset="-120"/>
              </a:rPr>
              <a:t>,</a:t>
            </a:r>
            <a:r>
              <a:rPr kumimoji="1" lang="zh-TW" altLang="en-US" sz="2000" b="1">
                <a:latin typeface="標楷體" pitchFamily="65" charset="-120"/>
              </a:rPr>
              <a:t>國內能源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zh-TW" altLang="en-US" sz="2000" b="1">
                <a:latin typeface="標楷體" pitchFamily="65" charset="-120"/>
              </a:rPr>
              <a:t>  的持續供應</a:t>
            </a:r>
          </a:p>
          <a:p>
            <a:pPr eaLnBrk="1" hangingPunct="1"/>
            <a:endParaRPr kumimoji="1" lang="en-US" altLang="zh-TW" sz="2000" b="1">
              <a:latin typeface="標楷體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CB1B0-36A6-4E57-AEEB-1AA4D594BA54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19" grpId="0" autoUpdateAnimBg="0"/>
      <p:bldP spid="470020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  <p:sp>
        <p:nvSpPr>
          <p:cNvPr id="153601" name="Rectangle 1"/>
          <p:cNvSpPr>
            <a:spLocks noChangeArrowheads="1"/>
          </p:cNvSpPr>
          <p:nvPr/>
        </p:nvSpPr>
        <p:spPr bwMode="auto">
          <a:xfrm>
            <a:off x="0" y="1022341"/>
            <a:ext cx="949651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德國總理梅克爾早在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15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日即要求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7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座運轉較久的核能機組停機。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依中央社的新聞報導，德國在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7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部核能機組停機後，電力供應不足，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已向法國核電廠購電。據聯合報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16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日的報導，德國將於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2020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關閉所有的核電廠，估計每年將額外支出約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20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億歐元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 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標楷體" pitchFamily="65" charset="-12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新台幣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840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億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，德國將花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130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億美元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(3800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億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，經建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3,600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公里的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輸配電，整合不穩定的再生能源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。德國產煤，但電力公司應該大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手筆投資煤與天然氣及再生能源，分析家認為德國將更仰靠從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俄國進口天然氣。為了廢核，德國將耗資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Times New Roman" pitchFamily="18" charset="0"/>
              </a:rPr>
              <a:t>50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億歐元執行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『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新六點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能源技計畫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』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，此項計畫尚未執行</a:t>
            </a:r>
            <a:r>
              <a:rPr kumimoji="1" lang="zh-TW" altLang="en-US" dirty="0" smtClean="0">
                <a:latin typeface="標楷體" pitchFamily="65" charset="-120"/>
                <a:cs typeface="Times New Roman" pitchFamily="18" charset="0"/>
              </a:rPr>
              <a:t>已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有爭議。</a:t>
            </a:r>
            <a:endParaRPr kumimoji="1" lang="zh-TW" altLang="en-US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011237" y="655320"/>
          <a:ext cx="7688263" cy="731520"/>
        </p:xfrm>
        <a:graphic>
          <a:graphicData uri="http://schemas.openxmlformats.org/drawingml/2006/table">
            <a:tbl>
              <a:tblPr/>
              <a:tblGrid>
                <a:gridCol w="7688263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450"/>
                        </a:spcAft>
                      </a:pPr>
                      <a:r>
                        <a:rPr lang="zh-TW" sz="2400" b="1" kern="0" baseline="0" dirty="0">
                          <a:solidFill>
                            <a:srgbClr val="000000"/>
                          </a:solidFill>
                          <a:latin typeface="Calibri"/>
                          <a:ea typeface="SimSun"/>
                          <a:cs typeface="新細明體"/>
                        </a:rPr>
                        <a:t>歐盟天然氣問題協調小組將討論對歐供氣安全</a:t>
                      </a:r>
                      <a:endParaRPr lang="zh-TW" sz="2400" kern="100" baseline="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kern="0" baseline="0" dirty="0" smtClean="0">
                          <a:solidFill>
                            <a:srgbClr val="A02225"/>
                          </a:solidFill>
                          <a:latin typeface="SimSun"/>
                          <a:ea typeface="新細明體"/>
                          <a:cs typeface="新細明體"/>
                        </a:rPr>
                        <a:t>14:44  2009-07-02</a:t>
                      </a:r>
                      <a:endParaRPr lang="zh-TW" sz="2400" kern="100" baseline="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91489" name="Rectangle 1"/>
          <p:cNvSpPr>
            <a:spLocks noChangeArrowheads="1"/>
          </p:cNvSpPr>
          <p:nvPr/>
        </p:nvSpPr>
        <p:spPr bwMode="auto">
          <a:xfrm>
            <a:off x="341590" y="1586975"/>
            <a:ext cx="880241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俄新網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RUSNEWS.CN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布魯塞爾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7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月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2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日電 俄新社記者從歐洲委員會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新聞處獲悉，歐盟天然氣問題協調小組布魯塞爾會議將討論對歐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供氣安全問題。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SimSun" pitchFamily="2" charset="-122"/>
                <a:cs typeface="新細明體" pitchFamily="18" charset="-120"/>
              </a:rPr>
              <a:t> </a:t>
            </a:r>
            <a:endParaRPr kumimoji="1" lang="zh-TW" altLang="en-US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歐盟執行委員會主席巴羅佐昨天表示，歐盟委員會將在近幾周內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提交對歐供氣安全保障建議。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SimSun" pitchFamily="2" charset="-122"/>
                <a:cs typeface="新細明體" pitchFamily="18" charset="-120"/>
              </a:rPr>
              <a:t> </a:t>
            </a:r>
            <a:endParaRPr kumimoji="1" lang="zh-TW" altLang="en-US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6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月</a:t>
            </a:r>
            <a:r>
              <a:rPr kumimoji="1" lang="en-US" altLang="zh-TW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19</a:t>
            </a: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日，歐盟天然氣問題協調小組會議在比利時首都布魯塞爾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舉行。在會議結束後發表的聲明中說，歐盟委員會呼籲俄羅斯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天然氣工業公司和烏克蘭國家石油天然氣公司就保障對歐供氣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達成穩定和長期的協議，執行與此相關的法律上的責任和合同</a:t>
            </a:r>
            <a:endParaRPr kumimoji="1" lang="en-US" altLang="zh-TW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規定的責任</a:t>
            </a:r>
            <a:r>
              <a:rPr kumimoji="1" lang="zh-TW" altLang="en-US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cs typeface="新細明體" pitchFamily="18" charset="-120"/>
              </a:rPr>
              <a:t>。</a:t>
            </a: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7200" y="5495836"/>
            <a:ext cx="810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/>
              <a:t>http://big5.rusnews.cn/guojiyaowen/guoji_caijing/20090702/42521035.html</a:t>
            </a:r>
            <a:endParaRPr lang="zh-TW" alt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254000" y="624513"/>
            <a:ext cx="8445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/>
              <a:t>電價比陸便宜 用國人性命換的</a:t>
            </a:r>
            <a:r>
              <a:rPr lang="en-US" altLang="zh-TW" dirty="0" smtClean="0"/>
              <a:t> - Yahoo!</a:t>
            </a:r>
            <a:r>
              <a:rPr lang="zh-TW" altLang="zh-TW" dirty="0" smtClean="0"/>
              <a:t>奇摩新聞</a:t>
            </a:r>
            <a:r>
              <a:rPr lang="en-US" altLang="zh-TW" dirty="0" smtClean="0"/>
              <a:t>  (1/2)</a:t>
            </a:r>
            <a:br>
              <a:rPr lang="en-US" altLang="zh-TW" dirty="0" smtClean="0"/>
            </a:br>
            <a:r>
              <a:rPr lang="zh-TW" altLang="en-US" dirty="0" smtClean="0"/>
              <a:t>   </a:t>
            </a:r>
            <a:r>
              <a:rPr lang="zh-TW" altLang="zh-TW" dirty="0" smtClean="0"/>
              <a:t>更新日期：</a:t>
            </a:r>
            <a:r>
              <a:rPr lang="en-US" altLang="zh-TW" dirty="0" smtClean="0"/>
              <a:t>2011/04/19 16:05 </a:t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4</a:t>
            </a:r>
            <a:r>
              <a:rPr lang="zh-TW" altLang="zh-TW" dirty="0" smtClean="0"/>
              <a:t>月</a:t>
            </a:r>
            <a:r>
              <a:rPr lang="en-US" altLang="zh-TW" dirty="0" smtClean="0"/>
              <a:t>22</a:t>
            </a:r>
            <a:r>
              <a:rPr lang="zh-TW" altLang="zh-TW" dirty="0" smtClean="0"/>
              <a:t>日地球日，今年特別不同。一場日本福島核災，掀起全台一波波反核潮。台灣的能源供需，最迫切的，可能根本不是開源，而是節流。而我們的電價，便宜到根本讓人沒有省電的誘因。台灣每人每年排碳量竟高居亞洲第一，「節能減碳」僅成了企業維護形象的口號。超低電價，到底讓台灣人民付出了哪些代價？</a:t>
            </a:r>
            <a:endParaRPr lang="en-US" altLang="zh-TW" dirty="0" smtClean="0"/>
          </a:p>
        </p:txBody>
      </p:sp>
      <p:sp>
        <p:nvSpPr>
          <p:cNvPr id="4" name="文字方塊 3"/>
          <p:cNvSpPr txBox="1"/>
          <p:nvPr/>
        </p:nvSpPr>
        <p:spPr>
          <a:xfrm>
            <a:off x="3606800" y="3848100"/>
            <a:ext cx="1415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 smtClean="0"/>
              <a:t>……</a:t>
            </a:r>
          </a:p>
          <a:p>
            <a:r>
              <a:rPr lang="en-US" altLang="zh-TW" sz="4800" dirty="0" smtClean="0"/>
              <a:t>……</a:t>
            </a:r>
          </a:p>
          <a:p>
            <a:r>
              <a:rPr lang="en-US" altLang="zh-TW" sz="4800" dirty="0" smtClean="0"/>
              <a:t>……</a:t>
            </a:r>
            <a:endParaRPr lang="zh-TW" altLang="en-US" sz="4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385763" y="2679700"/>
            <a:ext cx="88900" cy="112713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619125" y="2743200"/>
            <a:ext cx="37306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sm" len="lg"/>
            <a:tailEnd type="triangle" w="sm" len="lg"/>
          </a:ln>
        </p:spPr>
        <p:txBody>
          <a:bodyPr wrap="none"/>
          <a:lstStyle/>
          <a:p>
            <a:endParaRPr lang="zh-TW" altLang="en-US"/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1219200" y="2489200"/>
            <a:ext cx="465138" cy="492125"/>
            <a:chOff x="0" y="6"/>
            <a:chExt cx="20000" cy="19997"/>
          </a:xfrm>
        </p:grpSpPr>
        <p:grpSp>
          <p:nvGrpSpPr>
            <p:cNvPr id="36034" name="Group 5"/>
            <p:cNvGrpSpPr>
              <a:grpSpLocks/>
            </p:cNvGrpSpPr>
            <p:nvPr/>
          </p:nvGrpSpPr>
          <p:grpSpPr bwMode="auto">
            <a:xfrm>
              <a:off x="0" y="6"/>
              <a:ext cx="20000" cy="19997"/>
              <a:chOff x="0" y="6"/>
              <a:chExt cx="20000" cy="19997"/>
            </a:xfrm>
          </p:grpSpPr>
          <p:sp>
            <p:nvSpPr>
              <p:cNvPr id="36037" name="Oval 6"/>
              <p:cNvSpPr>
                <a:spLocks noChangeArrowheads="1"/>
              </p:cNvSpPr>
              <p:nvPr/>
            </p:nvSpPr>
            <p:spPr bwMode="auto">
              <a:xfrm>
                <a:off x="9929" y="5162"/>
                <a:ext cx="3848" cy="4570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38" name="Oval 7"/>
              <p:cNvSpPr>
                <a:spLocks noChangeArrowheads="1"/>
              </p:cNvSpPr>
              <p:nvPr/>
            </p:nvSpPr>
            <p:spPr bwMode="auto">
              <a:xfrm>
                <a:off x="7459" y="5851"/>
                <a:ext cx="3848" cy="457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39" name="Oval 8"/>
              <p:cNvSpPr>
                <a:spLocks noChangeArrowheads="1"/>
              </p:cNvSpPr>
              <p:nvPr/>
            </p:nvSpPr>
            <p:spPr bwMode="auto">
              <a:xfrm>
                <a:off x="6826" y="9191"/>
                <a:ext cx="3847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40" name="Oval 9"/>
              <p:cNvSpPr>
                <a:spLocks noChangeArrowheads="1"/>
              </p:cNvSpPr>
              <p:nvPr/>
            </p:nvSpPr>
            <p:spPr bwMode="auto">
              <a:xfrm>
                <a:off x="6541" y="4427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41" name="Oval 10"/>
              <p:cNvSpPr>
                <a:spLocks noChangeArrowheads="1"/>
              </p:cNvSpPr>
              <p:nvPr/>
            </p:nvSpPr>
            <p:spPr bwMode="auto">
              <a:xfrm>
                <a:off x="8742" y="11748"/>
                <a:ext cx="3847" cy="457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42" name="Oval 11"/>
              <p:cNvSpPr>
                <a:spLocks noChangeArrowheads="1"/>
              </p:cNvSpPr>
              <p:nvPr/>
            </p:nvSpPr>
            <p:spPr bwMode="auto">
              <a:xfrm>
                <a:off x="4055" y="9538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43" name="Oval 12"/>
              <p:cNvSpPr>
                <a:spLocks noChangeArrowheads="1"/>
              </p:cNvSpPr>
              <p:nvPr/>
            </p:nvSpPr>
            <p:spPr bwMode="auto">
              <a:xfrm>
                <a:off x="3437" y="1481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44" name="Oval 13"/>
              <p:cNvSpPr>
                <a:spLocks noChangeArrowheads="1"/>
              </p:cNvSpPr>
              <p:nvPr/>
            </p:nvSpPr>
            <p:spPr bwMode="auto">
              <a:xfrm>
                <a:off x="3104" y="11799"/>
                <a:ext cx="3848" cy="4570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45" name="Oval 14"/>
              <p:cNvSpPr>
                <a:spLocks noChangeArrowheads="1"/>
              </p:cNvSpPr>
              <p:nvPr/>
            </p:nvSpPr>
            <p:spPr bwMode="auto">
              <a:xfrm>
                <a:off x="1536" y="2563"/>
                <a:ext cx="3848" cy="4570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46" name="Oval 15"/>
              <p:cNvSpPr>
                <a:spLocks noChangeArrowheads="1"/>
              </p:cNvSpPr>
              <p:nvPr/>
            </p:nvSpPr>
            <p:spPr bwMode="auto">
              <a:xfrm>
                <a:off x="11180" y="12535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47" name="Oval 16"/>
              <p:cNvSpPr>
                <a:spLocks noChangeArrowheads="1"/>
              </p:cNvSpPr>
              <p:nvPr/>
            </p:nvSpPr>
            <p:spPr bwMode="auto">
              <a:xfrm>
                <a:off x="12748" y="6638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48" name="Oval 17"/>
              <p:cNvSpPr>
                <a:spLocks noChangeArrowheads="1"/>
              </p:cNvSpPr>
              <p:nvPr/>
            </p:nvSpPr>
            <p:spPr bwMode="auto">
              <a:xfrm>
                <a:off x="1869" y="4034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49" name="Oval 18"/>
              <p:cNvSpPr>
                <a:spLocks noChangeArrowheads="1"/>
              </p:cNvSpPr>
              <p:nvPr/>
            </p:nvSpPr>
            <p:spPr bwMode="auto">
              <a:xfrm>
                <a:off x="11465" y="1823"/>
                <a:ext cx="3848" cy="457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50" name="Oval 19"/>
              <p:cNvSpPr>
                <a:spLocks noChangeArrowheads="1"/>
              </p:cNvSpPr>
              <p:nvPr/>
            </p:nvSpPr>
            <p:spPr bwMode="auto">
              <a:xfrm>
                <a:off x="13001" y="12141"/>
                <a:ext cx="3848" cy="457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51" name="Oval 20"/>
              <p:cNvSpPr>
                <a:spLocks noChangeArrowheads="1"/>
              </p:cNvSpPr>
              <p:nvPr/>
            </p:nvSpPr>
            <p:spPr bwMode="auto">
              <a:xfrm>
                <a:off x="13365" y="8849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52" name="Oval 21"/>
              <p:cNvSpPr>
                <a:spLocks noChangeArrowheads="1"/>
              </p:cNvSpPr>
              <p:nvPr/>
            </p:nvSpPr>
            <p:spPr bwMode="auto">
              <a:xfrm>
                <a:off x="13666" y="3349"/>
                <a:ext cx="3848" cy="4570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53" name="Oval 22"/>
              <p:cNvSpPr>
                <a:spLocks noChangeArrowheads="1"/>
              </p:cNvSpPr>
              <p:nvPr/>
            </p:nvSpPr>
            <p:spPr bwMode="auto">
              <a:xfrm>
                <a:off x="1251" y="5902"/>
                <a:ext cx="3848" cy="4570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54" name="Oval 23"/>
              <p:cNvSpPr>
                <a:spLocks noChangeArrowheads="1"/>
              </p:cNvSpPr>
              <p:nvPr/>
            </p:nvSpPr>
            <p:spPr bwMode="auto">
              <a:xfrm>
                <a:off x="15234" y="6985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55" name="Oval 24"/>
              <p:cNvSpPr>
                <a:spLocks noChangeArrowheads="1"/>
              </p:cNvSpPr>
              <p:nvPr/>
            </p:nvSpPr>
            <p:spPr bwMode="auto">
              <a:xfrm>
                <a:off x="9311" y="6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56" name="Oval 25"/>
              <p:cNvSpPr>
                <a:spLocks noChangeArrowheads="1"/>
              </p:cNvSpPr>
              <p:nvPr/>
            </p:nvSpPr>
            <p:spPr bwMode="auto">
              <a:xfrm>
                <a:off x="7158" y="14010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57" name="Oval 26"/>
              <p:cNvSpPr>
                <a:spLocks noChangeArrowheads="1"/>
              </p:cNvSpPr>
              <p:nvPr/>
            </p:nvSpPr>
            <p:spPr bwMode="auto">
              <a:xfrm>
                <a:off x="16137" y="9982"/>
                <a:ext cx="3863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58" name="Oval 27"/>
              <p:cNvSpPr>
                <a:spLocks noChangeArrowheads="1"/>
              </p:cNvSpPr>
              <p:nvPr/>
            </p:nvSpPr>
            <p:spPr bwMode="auto">
              <a:xfrm>
                <a:off x="7458" y="1088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59" name="Oval 28"/>
              <p:cNvSpPr>
                <a:spLocks noChangeArrowheads="1"/>
              </p:cNvSpPr>
              <p:nvPr/>
            </p:nvSpPr>
            <p:spPr bwMode="auto">
              <a:xfrm>
                <a:off x="9311" y="15434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60" name="Oval 29"/>
              <p:cNvSpPr>
                <a:spLocks noChangeArrowheads="1"/>
              </p:cNvSpPr>
              <p:nvPr/>
            </p:nvSpPr>
            <p:spPr bwMode="auto">
              <a:xfrm>
                <a:off x="0" y="8062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61" name="Oval 30"/>
              <p:cNvSpPr>
                <a:spLocks noChangeArrowheads="1"/>
              </p:cNvSpPr>
              <p:nvPr/>
            </p:nvSpPr>
            <p:spPr bwMode="auto">
              <a:xfrm>
                <a:off x="8409" y="6638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62" name="Oval 31"/>
              <p:cNvSpPr>
                <a:spLocks noChangeArrowheads="1"/>
              </p:cNvSpPr>
              <p:nvPr/>
            </p:nvSpPr>
            <p:spPr bwMode="auto">
              <a:xfrm>
                <a:off x="8361" y="8848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63" name="Oval 32"/>
              <p:cNvSpPr>
                <a:spLocks noChangeArrowheads="1"/>
              </p:cNvSpPr>
              <p:nvPr/>
            </p:nvSpPr>
            <p:spPr bwMode="auto">
              <a:xfrm>
                <a:off x="5590" y="399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64" name="Oval 33"/>
              <p:cNvSpPr>
                <a:spLocks noChangeArrowheads="1"/>
              </p:cNvSpPr>
              <p:nvPr/>
            </p:nvSpPr>
            <p:spPr bwMode="auto">
              <a:xfrm>
                <a:off x="380" y="11059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65" name="Oval 34"/>
              <p:cNvSpPr>
                <a:spLocks noChangeArrowheads="1"/>
              </p:cNvSpPr>
              <p:nvPr/>
            </p:nvSpPr>
            <p:spPr bwMode="auto">
              <a:xfrm>
                <a:off x="8741" y="11406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66" name="Oval 35"/>
              <p:cNvSpPr>
                <a:spLocks noChangeArrowheads="1"/>
              </p:cNvSpPr>
              <p:nvPr/>
            </p:nvSpPr>
            <p:spPr bwMode="auto">
              <a:xfrm>
                <a:off x="5970" y="15087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67" name="Oval 36"/>
              <p:cNvSpPr>
                <a:spLocks noChangeArrowheads="1"/>
              </p:cNvSpPr>
              <p:nvPr/>
            </p:nvSpPr>
            <p:spPr bwMode="auto">
              <a:xfrm>
                <a:off x="12795" y="15087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68" name="Oval 37"/>
              <p:cNvSpPr>
                <a:spLocks noChangeArrowheads="1"/>
              </p:cNvSpPr>
              <p:nvPr/>
            </p:nvSpPr>
            <p:spPr bwMode="auto">
              <a:xfrm>
                <a:off x="15281" y="12876"/>
                <a:ext cx="3848" cy="457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69" name="Oval 38"/>
              <p:cNvSpPr>
                <a:spLocks noChangeArrowheads="1"/>
              </p:cNvSpPr>
              <p:nvPr/>
            </p:nvSpPr>
            <p:spPr bwMode="auto">
              <a:xfrm>
                <a:off x="10895" y="6985"/>
                <a:ext cx="3848" cy="4564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70" name="Oval 39"/>
              <p:cNvSpPr>
                <a:spLocks noChangeArrowheads="1"/>
              </p:cNvSpPr>
              <p:nvPr/>
            </p:nvSpPr>
            <p:spPr bwMode="auto">
              <a:xfrm>
                <a:off x="12747" y="6985"/>
                <a:ext cx="3848" cy="4564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71" name="Oval 40"/>
              <p:cNvSpPr>
                <a:spLocks noChangeArrowheads="1"/>
              </p:cNvSpPr>
              <p:nvPr/>
            </p:nvSpPr>
            <p:spPr bwMode="auto">
              <a:xfrm>
                <a:off x="4687" y="3641"/>
                <a:ext cx="3848" cy="456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72" name="Oval 41"/>
              <p:cNvSpPr>
                <a:spLocks noChangeArrowheads="1"/>
              </p:cNvSpPr>
              <p:nvPr/>
            </p:nvSpPr>
            <p:spPr bwMode="auto">
              <a:xfrm>
                <a:off x="2486" y="13616"/>
                <a:ext cx="3848" cy="457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73" name="Oval 42"/>
              <p:cNvSpPr>
                <a:spLocks noChangeArrowheads="1"/>
              </p:cNvSpPr>
              <p:nvPr/>
            </p:nvSpPr>
            <p:spPr bwMode="auto">
              <a:xfrm>
                <a:off x="6255" y="6541"/>
                <a:ext cx="3848" cy="456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  <p:sp>
          <p:nvSpPr>
            <p:cNvPr id="36035" name="Oval 43"/>
            <p:cNvSpPr>
              <a:spLocks noChangeArrowheads="1"/>
            </p:cNvSpPr>
            <p:nvPr/>
          </p:nvSpPr>
          <p:spPr bwMode="auto">
            <a:xfrm>
              <a:off x="12177" y="10324"/>
              <a:ext cx="3848" cy="4569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6036" name="Oval 44"/>
            <p:cNvSpPr>
              <a:spLocks noChangeArrowheads="1"/>
            </p:cNvSpPr>
            <p:nvPr/>
          </p:nvSpPr>
          <p:spPr bwMode="auto">
            <a:xfrm>
              <a:off x="8440" y="5902"/>
              <a:ext cx="3848" cy="457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2222500" y="1790700"/>
            <a:ext cx="760413" cy="1909763"/>
            <a:chOff x="0" y="8"/>
            <a:chExt cx="20002" cy="19982"/>
          </a:xfrm>
        </p:grpSpPr>
        <p:grpSp>
          <p:nvGrpSpPr>
            <p:cNvPr id="35972" name="Group 46"/>
            <p:cNvGrpSpPr>
              <a:grpSpLocks/>
            </p:cNvGrpSpPr>
            <p:nvPr/>
          </p:nvGrpSpPr>
          <p:grpSpPr bwMode="auto">
            <a:xfrm>
              <a:off x="4216" y="5316"/>
              <a:ext cx="11220" cy="9315"/>
              <a:chOff x="19" y="5"/>
              <a:chExt cx="19982" cy="19987"/>
            </a:xfrm>
          </p:grpSpPr>
          <p:sp>
            <p:nvSpPr>
              <p:cNvPr id="35983" name="Oval 47"/>
              <p:cNvSpPr>
                <a:spLocks noChangeArrowheads="1"/>
              </p:cNvSpPr>
              <p:nvPr/>
            </p:nvSpPr>
            <p:spPr bwMode="auto">
              <a:xfrm>
                <a:off x="9239" y="7519"/>
                <a:ext cx="4205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84" name="Oval 48"/>
              <p:cNvSpPr>
                <a:spLocks noChangeArrowheads="1"/>
              </p:cNvSpPr>
              <p:nvPr/>
            </p:nvSpPr>
            <p:spPr bwMode="auto">
              <a:xfrm>
                <a:off x="6523" y="7897"/>
                <a:ext cx="4205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85" name="Oval 49"/>
              <p:cNvSpPr>
                <a:spLocks noChangeArrowheads="1"/>
              </p:cNvSpPr>
              <p:nvPr/>
            </p:nvSpPr>
            <p:spPr bwMode="auto">
              <a:xfrm>
                <a:off x="5848" y="9740"/>
                <a:ext cx="4205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86" name="Oval 50"/>
              <p:cNvSpPr>
                <a:spLocks noChangeArrowheads="1"/>
              </p:cNvSpPr>
              <p:nvPr/>
            </p:nvSpPr>
            <p:spPr bwMode="auto">
              <a:xfrm>
                <a:off x="7561" y="5075"/>
                <a:ext cx="4205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87" name="Oval 51"/>
              <p:cNvSpPr>
                <a:spLocks noChangeArrowheads="1"/>
              </p:cNvSpPr>
              <p:nvPr/>
            </p:nvSpPr>
            <p:spPr bwMode="auto">
              <a:xfrm>
                <a:off x="7925" y="11152"/>
                <a:ext cx="4205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88" name="Oval 52"/>
              <p:cNvSpPr>
                <a:spLocks noChangeArrowheads="1"/>
              </p:cNvSpPr>
              <p:nvPr/>
            </p:nvSpPr>
            <p:spPr bwMode="auto">
              <a:xfrm>
                <a:off x="3495" y="8519"/>
                <a:ext cx="4205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89" name="Oval 53"/>
              <p:cNvSpPr>
                <a:spLocks noChangeArrowheads="1"/>
              </p:cNvSpPr>
              <p:nvPr/>
            </p:nvSpPr>
            <p:spPr bwMode="auto">
              <a:xfrm>
                <a:off x="3858" y="3637"/>
                <a:ext cx="4205" cy="2524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90" name="Oval 54"/>
              <p:cNvSpPr>
                <a:spLocks noChangeArrowheads="1"/>
              </p:cNvSpPr>
              <p:nvPr/>
            </p:nvSpPr>
            <p:spPr bwMode="auto">
              <a:xfrm>
                <a:off x="2457" y="11394"/>
                <a:ext cx="4205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91" name="Oval 55"/>
              <p:cNvSpPr>
                <a:spLocks noChangeArrowheads="1"/>
              </p:cNvSpPr>
              <p:nvPr/>
            </p:nvSpPr>
            <p:spPr bwMode="auto">
              <a:xfrm>
                <a:off x="53" y="6079"/>
                <a:ext cx="4203" cy="2521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92" name="Oval 56"/>
              <p:cNvSpPr>
                <a:spLocks noChangeArrowheads="1"/>
              </p:cNvSpPr>
              <p:nvPr/>
            </p:nvSpPr>
            <p:spPr bwMode="auto">
              <a:xfrm>
                <a:off x="13980" y="11587"/>
                <a:ext cx="4205" cy="2521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93" name="Oval 57"/>
              <p:cNvSpPr>
                <a:spLocks noChangeArrowheads="1"/>
              </p:cNvSpPr>
              <p:nvPr/>
            </p:nvSpPr>
            <p:spPr bwMode="auto">
              <a:xfrm>
                <a:off x="12320" y="8330"/>
                <a:ext cx="4203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94" name="Oval 58"/>
              <p:cNvSpPr>
                <a:spLocks noChangeArrowheads="1"/>
              </p:cNvSpPr>
              <p:nvPr/>
            </p:nvSpPr>
            <p:spPr bwMode="auto">
              <a:xfrm>
                <a:off x="416" y="4234"/>
                <a:ext cx="4205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95" name="Oval 59"/>
              <p:cNvSpPr>
                <a:spLocks noChangeArrowheads="1"/>
              </p:cNvSpPr>
              <p:nvPr/>
            </p:nvSpPr>
            <p:spPr bwMode="auto">
              <a:xfrm>
                <a:off x="10919" y="5671"/>
                <a:ext cx="4203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96" name="Oval 60"/>
              <p:cNvSpPr>
                <a:spLocks noChangeArrowheads="1"/>
              </p:cNvSpPr>
              <p:nvPr/>
            </p:nvSpPr>
            <p:spPr bwMode="auto">
              <a:xfrm>
                <a:off x="12579" y="13593"/>
                <a:ext cx="4204" cy="252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97" name="Oval 61"/>
              <p:cNvSpPr>
                <a:spLocks noChangeArrowheads="1"/>
              </p:cNvSpPr>
              <p:nvPr/>
            </p:nvSpPr>
            <p:spPr bwMode="auto">
              <a:xfrm>
                <a:off x="12995" y="9550"/>
                <a:ext cx="4203" cy="2522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98" name="Oval 62"/>
              <p:cNvSpPr>
                <a:spLocks noChangeArrowheads="1"/>
              </p:cNvSpPr>
              <p:nvPr/>
            </p:nvSpPr>
            <p:spPr bwMode="auto">
              <a:xfrm>
                <a:off x="8929" y="1631"/>
                <a:ext cx="4203" cy="2521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99" name="Oval 63"/>
              <p:cNvSpPr>
                <a:spLocks noChangeArrowheads="1"/>
              </p:cNvSpPr>
              <p:nvPr/>
            </p:nvSpPr>
            <p:spPr bwMode="auto">
              <a:xfrm>
                <a:off x="15711" y="16412"/>
                <a:ext cx="4203" cy="2524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00" name="Oval 64"/>
              <p:cNvSpPr>
                <a:spLocks noChangeArrowheads="1"/>
              </p:cNvSpPr>
              <p:nvPr/>
            </p:nvSpPr>
            <p:spPr bwMode="auto">
              <a:xfrm>
                <a:off x="468" y="8302"/>
                <a:ext cx="4205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01" name="Oval 65"/>
              <p:cNvSpPr>
                <a:spLocks noChangeArrowheads="1"/>
              </p:cNvSpPr>
              <p:nvPr/>
            </p:nvSpPr>
            <p:spPr bwMode="auto">
              <a:xfrm>
                <a:off x="15036" y="8519"/>
                <a:ext cx="4203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02" name="Oval 66"/>
              <p:cNvSpPr>
                <a:spLocks noChangeArrowheads="1"/>
              </p:cNvSpPr>
              <p:nvPr/>
            </p:nvSpPr>
            <p:spPr bwMode="auto">
              <a:xfrm>
                <a:off x="13305" y="5890"/>
                <a:ext cx="4205" cy="2521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03" name="Oval 67"/>
              <p:cNvSpPr>
                <a:spLocks noChangeArrowheads="1"/>
              </p:cNvSpPr>
              <p:nvPr/>
            </p:nvSpPr>
            <p:spPr bwMode="auto">
              <a:xfrm>
                <a:off x="5848" y="12398"/>
                <a:ext cx="4205" cy="2521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04" name="Oval 68"/>
              <p:cNvSpPr>
                <a:spLocks noChangeArrowheads="1"/>
              </p:cNvSpPr>
              <p:nvPr/>
            </p:nvSpPr>
            <p:spPr bwMode="auto">
              <a:xfrm>
                <a:off x="19" y="9956"/>
                <a:ext cx="4203" cy="2524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05" name="Oval 69"/>
              <p:cNvSpPr>
                <a:spLocks noChangeArrowheads="1"/>
              </p:cNvSpPr>
              <p:nvPr/>
            </p:nvSpPr>
            <p:spPr bwMode="auto">
              <a:xfrm>
                <a:off x="9551" y="13186"/>
                <a:ext cx="4222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06" name="Oval 70"/>
              <p:cNvSpPr>
                <a:spLocks noChangeArrowheads="1"/>
              </p:cNvSpPr>
              <p:nvPr/>
            </p:nvSpPr>
            <p:spPr bwMode="auto">
              <a:xfrm>
                <a:off x="4812" y="10935"/>
                <a:ext cx="4203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07" name="Oval 71"/>
              <p:cNvSpPr>
                <a:spLocks noChangeArrowheads="1"/>
              </p:cNvSpPr>
              <p:nvPr/>
            </p:nvSpPr>
            <p:spPr bwMode="auto">
              <a:xfrm>
                <a:off x="5226" y="6892"/>
                <a:ext cx="4204" cy="2524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08" name="Oval 72"/>
              <p:cNvSpPr>
                <a:spLocks noChangeArrowheads="1"/>
              </p:cNvSpPr>
              <p:nvPr/>
            </p:nvSpPr>
            <p:spPr bwMode="auto">
              <a:xfrm>
                <a:off x="8514" y="7300"/>
                <a:ext cx="4203" cy="2521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09" name="Oval 73"/>
              <p:cNvSpPr>
                <a:spLocks noChangeArrowheads="1"/>
              </p:cNvSpPr>
              <p:nvPr/>
            </p:nvSpPr>
            <p:spPr bwMode="auto">
              <a:xfrm>
                <a:off x="4500" y="5"/>
                <a:ext cx="4203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10" name="Oval 74"/>
              <p:cNvSpPr>
                <a:spLocks noChangeArrowheads="1"/>
              </p:cNvSpPr>
              <p:nvPr/>
            </p:nvSpPr>
            <p:spPr bwMode="auto">
              <a:xfrm>
                <a:off x="470" y="2417"/>
                <a:ext cx="4203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11" name="Oval 75"/>
              <p:cNvSpPr>
                <a:spLocks noChangeArrowheads="1"/>
              </p:cNvSpPr>
              <p:nvPr/>
            </p:nvSpPr>
            <p:spPr bwMode="auto">
              <a:xfrm>
                <a:off x="10277" y="16659"/>
                <a:ext cx="4205" cy="252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12" name="Oval 76"/>
              <p:cNvSpPr>
                <a:spLocks noChangeArrowheads="1"/>
              </p:cNvSpPr>
              <p:nvPr/>
            </p:nvSpPr>
            <p:spPr bwMode="auto">
              <a:xfrm>
                <a:off x="6213" y="15029"/>
                <a:ext cx="4203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13" name="Oval 77"/>
              <p:cNvSpPr>
                <a:spLocks noChangeArrowheads="1"/>
              </p:cNvSpPr>
              <p:nvPr/>
            </p:nvSpPr>
            <p:spPr bwMode="auto">
              <a:xfrm>
                <a:off x="13047" y="16250"/>
                <a:ext cx="4203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14" name="Oval 78"/>
              <p:cNvSpPr>
                <a:spLocks noChangeArrowheads="1"/>
              </p:cNvSpPr>
              <p:nvPr/>
            </p:nvSpPr>
            <p:spPr bwMode="auto">
              <a:xfrm>
                <a:off x="14119" y="17471"/>
                <a:ext cx="4221" cy="252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15" name="Oval 79"/>
              <p:cNvSpPr>
                <a:spLocks noChangeArrowheads="1"/>
              </p:cNvSpPr>
              <p:nvPr/>
            </p:nvSpPr>
            <p:spPr bwMode="auto">
              <a:xfrm>
                <a:off x="9914" y="14407"/>
                <a:ext cx="4205" cy="2521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16" name="Oval 80"/>
              <p:cNvSpPr>
                <a:spLocks noChangeArrowheads="1"/>
              </p:cNvSpPr>
              <p:nvPr/>
            </p:nvSpPr>
            <p:spPr bwMode="auto">
              <a:xfrm>
                <a:off x="15036" y="11369"/>
                <a:ext cx="4203" cy="252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17" name="Oval 81"/>
              <p:cNvSpPr>
                <a:spLocks noChangeArrowheads="1"/>
              </p:cNvSpPr>
              <p:nvPr/>
            </p:nvSpPr>
            <p:spPr bwMode="auto">
              <a:xfrm>
                <a:off x="4170" y="2610"/>
                <a:ext cx="4223" cy="252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18" name="Oval 82"/>
              <p:cNvSpPr>
                <a:spLocks noChangeArrowheads="1"/>
              </p:cNvSpPr>
              <p:nvPr/>
            </p:nvSpPr>
            <p:spPr bwMode="auto">
              <a:xfrm>
                <a:off x="2459" y="13186"/>
                <a:ext cx="4203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19" name="Oval 83"/>
              <p:cNvSpPr>
                <a:spLocks noChangeArrowheads="1"/>
              </p:cNvSpPr>
              <p:nvPr/>
            </p:nvSpPr>
            <p:spPr bwMode="auto">
              <a:xfrm>
                <a:off x="6628" y="14218"/>
                <a:ext cx="4203" cy="251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20" name="Oval 84"/>
              <p:cNvSpPr>
                <a:spLocks noChangeArrowheads="1"/>
              </p:cNvSpPr>
              <p:nvPr/>
            </p:nvSpPr>
            <p:spPr bwMode="auto">
              <a:xfrm>
                <a:off x="15796" y="10148"/>
                <a:ext cx="4205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21" name="Oval 85"/>
              <p:cNvSpPr>
                <a:spLocks noChangeArrowheads="1"/>
              </p:cNvSpPr>
              <p:nvPr/>
            </p:nvSpPr>
            <p:spPr bwMode="auto">
              <a:xfrm>
                <a:off x="3946" y="4453"/>
                <a:ext cx="4205" cy="2521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22" name="Oval 86"/>
              <p:cNvSpPr>
                <a:spLocks noChangeArrowheads="1"/>
              </p:cNvSpPr>
              <p:nvPr/>
            </p:nvSpPr>
            <p:spPr bwMode="auto">
              <a:xfrm>
                <a:off x="11627" y="3423"/>
                <a:ext cx="4223" cy="251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23" name="Oval 87"/>
              <p:cNvSpPr>
                <a:spLocks noChangeArrowheads="1"/>
              </p:cNvSpPr>
              <p:nvPr/>
            </p:nvSpPr>
            <p:spPr bwMode="auto">
              <a:xfrm>
                <a:off x="555" y="737"/>
                <a:ext cx="4205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24" name="Oval 88"/>
              <p:cNvSpPr>
                <a:spLocks noChangeArrowheads="1"/>
              </p:cNvSpPr>
              <p:nvPr/>
            </p:nvSpPr>
            <p:spPr bwMode="auto">
              <a:xfrm>
                <a:off x="2233" y="1198"/>
                <a:ext cx="4204" cy="252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25" name="Oval 89"/>
              <p:cNvSpPr>
                <a:spLocks noChangeArrowheads="1"/>
              </p:cNvSpPr>
              <p:nvPr/>
            </p:nvSpPr>
            <p:spPr bwMode="auto">
              <a:xfrm>
                <a:off x="15123" y="12778"/>
                <a:ext cx="4203" cy="2521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26" name="Oval 90"/>
              <p:cNvSpPr>
                <a:spLocks noChangeArrowheads="1"/>
              </p:cNvSpPr>
              <p:nvPr/>
            </p:nvSpPr>
            <p:spPr bwMode="auto">
              <a:xfrm>
                <a:off x="15745" y="14407"/>
                <a:ext cx="4204" cy="252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27" name="Oval 91"/>
              <p:cNvSpPr>
                <a:spLocks noChangeArrowheads="1"/>
              </p:cNvSpPr>
              <p:nvPr/>
            </p:nvSpPr>
            <p:spPr bwMode="auto">
              <a:xfrm>
                <a:off x="12908" y="13591"/>
                <a:ext cx="4204" cy="2524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28" name="Oval 92"/>
              <p:cNvSpPr>
                <a:spLocks noChangeArrowheads="1"/>
              </p:cNvSpPr>
              <p:nvPr/>
            </p:nvSpPr>
            <p:spPr bwMode="auto">
              <a:xfrm>
                <a:off x="2856" y="6487"/>
                <a:ext cx="4221" cy="252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29" name="Oval 93"/>
              <p:cNvSpPr>
                <a:spLocks noChangeArrowheads="1"/>
              </p:cNvSpPr>
              <p:nvPr/>
            </p:nvSpPr>
            <p:spPr bwMode="auto">
              <a:xfrm>
                <a:off x="10331" y="5455"/>
                <a:ext cx="4203" cy="2523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30" name="Oval 94"/>
              <p:cNvSpPr>
                <a:spLocks noChangeArrowheads="1"/>
              </p:cNvSpPr>
              <p:nvPr/>
            </p:nvSpPr>
            <p:spPr bwMode="auto">
              <a:xfrm>
                <a:off x="7303" y="790"/>
                <a:ext cx="4203" cy="2524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31" name="Oval 95"/>
              <p:cNvSpPr>
                <a:spLocks noChangeArrowheads="1"/>
              </p:cNvSpPr>
              <p:nvPr/>
            </p:nvSpPr>
            <p:spPr bwMode="auto">
              <a:xfrm>
                <a:off x="4811" y="2610"/>
                <a:ext cx="4203" cy="2521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32" name="Oval 96"/>
              <p:cNvSpPr>
                <a:spLocks noChangeArrowheads="1"/>
              </p:cNvSpPr>
              <p:nvPr/>
            </p:nvSpPr>
            <p:spPr bwMode="auto">
              <a:xfrm>
                <a:off x="13046" y="6893"/>
                <a:ext cx="4203" cy="2523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6033" name="Oval 97"/>
              <p:cNvSpPr>
                <a:spLocks noChangeArrowheads="1"/>
              </p:cNvSpPr>
              <p:nvPr/>
            </p:nvSpPr>
            <p:spPr bwMode="auto">
              <a:xfrm>
                <a:off x="10279" y="9931"/>
                <a:ext cx="4203" cy="252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  <p:grpSp>
          <p:nvGrpSpPr>
            <p:cNvPr id="35973" name="Group 98"/>
            <p:cNvGrpSpPr>
              <a:grpSpLocks/>
            </p:cNvGrpSpPr>
            <p:nvPr/>
          </p:nvGrpSpPr>
          <p:grpSpPr bwMode="auto">
            <a:xfrm>
              <a:off x="0" y="8"/>
              <a:ext cx="7393" cy="6180"/>
              <a:chOff x="0" y="3"/>
              <a:chExt cx="20000" cy="19997"/>
            </a:xfrm>
          </p:grpSpPr>
          <p:sp>
            <p:nvSpPr>
              <p:cNvPr id="35979" name="Oval 99"/>
              <p:cNvSpPr>
                <a:spLocks noChangeArrowheads="1"/>
              </p:cNvSpPr>
              <p:nvPr/>
            </p:nvSpPr>
            <p:spPr bwMode="auto">
              <a:xfrm>
                <a:off x="13586" y="16198"/>
                <a:ext cx="6414" cy="380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80" name="Line 100"/>
              <p:cNvSpPr>
                <a:spLocks noChangeShapeType="1"/>
              </p:cNvSpPr>
              <p:nvPr/>
            </p:nvSpPr>
            <p:spPr bwMode="auto">
              <a:xfrm>
                <a:off x="2051" y="2744"/>
                <a:ext cx="11405" cy="12312"/>
              </a:xfrm>
              <a:prstGeom prst="line">
                <a:avLst/>
              </a:prstGeom>
              <a:noFill/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81" name="Freeform 101"/>
              <p:cNvSpPr>
                <a:spLocks/>
              </p:cNvSpPr>
              <p:nvPr/>
            </p:nvSpPr>
            <p:spPr bwMode="auto">
              <a:xfrm>
                <a:off x="0" y="3"/>
                <a:ext cx="4678" cy="5236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0" y="0"/>
                    </a:moveTo>
                    <a:lnTo>
                      <a:pt x="4412" y="19844"/>
                    </a:lnTo>
                    <a:lnTo>
                      <a:pt x="19706" y="14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82" name="Freeform 102"/>
              <p:cNvSpPr>
                <a:spLocks/>
              </p:cNvSpPr>
              <p:nvPr/>
            </p:nvSpPr>
            <p:spPr bwMode="auto">
              <a:xfrm>
                <a:off x="8724" y="11005"/>
                <a:ext cx="4678" cy="5232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9706" y="19844"/>
                    </a:moveTo>
                    <a:lnTo>
                      <a:pt x="15294" y="0"/>
                    </a:lnTo>
                    <a:lnTo>
                      <a:pt x="0" y="5781"/>
                    </a:lnTo>
                    <a:lnTo>
                      <a:pt x="19706" y="19844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  <p:sp>
          <p:nvSpPr>
            <p:cNvPr id="35974" name="Oval 103"/>
            <p:cNvSpPr>
              <a:spLocks noChangeArrowheads="1"/>
            </p:cNvSpPr>
            <p:nvPr/>
          </p:nvSpPr>
          <p:spPr bwMode="auto">
            <a:xfrm>
              <a:off x="7130" y="7099"/>
              <a:ext cx="2361" cy="1175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grpSp>
          <p:nvGrpSpPr>
            <p:cNvPr id="35975" name="Group 104"/>
            <p:cNvGrpSpPr>
              <a:grpSpLocks/>
            </p:cNvGrpSpPr>
            <p:nvPr/>
          </p:nvGrpSpPr>
          <p:grpSpPr bwMode="auto">
            <a:xfrm>
              <a:off x="15028" y="14973"/>
              <a:ext cx="4974" cy="5017"/>
              <a:chOff x="0" y="4"/>
              <a:chExt cx="20000" cy="19996"/>
            </a:xfrm>
          </p:grpSpPr>
          <p:sp>
            <p:nvSpPr>
              <p:cNvPr id="35976" name="Line 105"/>
              <p:cNvSpPr>
                <a:spLocks noChangeShapeType="1"/>
              </p:cNvSpPr>
              <p:nvPr/>
            </p:nvSpPr>
            <p:spPr bwMode="auto">
              <a:xfrm>
                <a:off x="3048" y="3380"/>
                <a:ext cx="16952" cy="15161"/>
              </a:xfrm>
              <a:prstGeom prst="line">
                <a:avLst/>
              </a:prstGeom>
              <a:noFill/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77" name="Freeform 106"/>
              <p:cNvSpPr>
                <a:spLocks/>
              </p:cNvSpPr>
              <p:nvPr/>
            </p:nvSpPr>
            <p:spPr bwMode="auto">
              <a:xfrm>
                <a:off x="0" y="4"/>
                <a:ext cx="6916" cy="6449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0" y="0"/>
                    </a:moveTo>
                    <a:lnTo>
                      <a:pt x="4412" y="19844"/>
                    </a:lnTo>
                    <a:lnTo>
                      <a:pt x="19706" y="14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78" name="Freeform 107"/>
              <p:cNvSpPr>
                <a:spLocks/>
              </p:cNvSpPr>
              <p:nvPr/>
            </p:nvSpPr>
            <p:spPr bwMode="auto">
              <a:xfrm>
                <a:off x="12967" y="13559"/>
                <a:ext cx="6916" cy="6441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9706" y="19844"/>
                    </a:moveTo>
                    <a:lnTo>
                      <a:pt x="15294" y="0"/>
                    </a:lnTo>
                    <a:lnTo>
                      <a:pt x="0" y="5781"/>
                    </a:lnTo>
                    <a:lnTo>
                      <a:pt x="19706" y="19844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</p:grpSp>
      <p:grpSp>
        <p:nvGrpSpPr>
          <p:cNvPr id="8" name="Group 108"/>
          <p:cNvGrpSpPr>
            <a:grpSpLocks/>
          </p:cNvGrpSpPr>
          <p:nvPr/>
        </p:nvGrpSpPr>
        <p:grpSpPr bwMode="auto">
          <a:xfrm>
            <a:off x="3033713" y="1541463"/>
            <a:ext cx="760412" cy="2057400"/>
            <a:chOff x="-1" y="-1"/>
            <a:chExt cx="20002" cy="20005"/>
          </a:xfrm>
        </p:grpSpPr>
        <p:grpSp>
          <p:nvGrpSpPr>
            <p:cNvPr id="35918" name="Group 109"/>
            <p:cNvGrpSpPr>
              <a:grpSpLocks/>
            </p:cNvGrpSpPr>
            <p:nvPr/>
          </p:nvGrpSpPr>
          <p:grpSpPr bwMode="auto">
            <a:xfrm>
              <a:off x="4636" y="5594"/>
              <a:ext cx="11892" cy="9120"/>
              <a:chOff x="0" y="0"/>
              <a:chExt cx="19999" cy="20001"/>
            </a:xfrm>
          </p:grpSpPr>
          <p:sp>
            <p:nvSpPr>
              <p:cNvPr id="35925" name="Oval 110"/>
              <p:cNvSpPr>
                <a:spLocks noChangeArrowheads="1"/>
              </p:cNvSpPr>
              <p:nvPr/>
            </p:nvSpPr>
            <p:spPr bwMode="auto">
              <a:xfrm>
                <a:off x="2267" y="0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26" name="Oval 111"/>
              <p:cNvSpPr>
                <a:spLocks noChangeArrowheads="1"/>
              </p:cNvSpPr>
              <p:nvPr/>
            </p:nvSpPr>
            <p:spPr bwMode="auto">
              <a:xfrm>
                <a:off x="4828" y="386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27" name="Oval 112"/>
              <p:cNvSpPr>
                <a:spLocks noChangeArrowheads="1"/>
              </p:cNvSpPr>
              <p:nvPr/>
            </p:nvSpPr>
            <p:spPr bwMode="auto">
              <a:xfrm>
                <a:off x="16035" y="14691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28" name="Oval 113"/>
              <p:cNvSpPr>
                <a:spLocks noChangeArrowheads="1"/>
              </p:cNvSpPr>
              <p:nvPr/>
            </p:nvSpPr>
            <p:spPr bwMode="auto">
              <a:xfrm>
                <a:off x="11516" y="14562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29" name="Oval 114"/>
              <p:cNvSpPr>
                <a:spLocks noChangeArrowheads="1"/>
              </p:cNvSpPr>
              <p:nvPr/>
            </p:nvSpPr>
            <p:spPr bwMode="auto">
              <a:xfrm>
                <a:off x="3197" y="1779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30" name="Oval 115"/>
              <p:cNvSpPr>
                <a:spLocks noChangeArrowheads="1"/>
              </p:cNvSpPr>
              <p:nvPr/>
            </p:nvSpPr>
            <p:spPr bwMode="auto">
              <a:xfrm>
                <a:off x="653" y="2939"/>
                <a:ext cx="3963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31" name="Oval 116"/>
              <p:cNvSpPr>
                <a:spLocks noChangeArrowheads="1"/>
              </p:cNvSpPr>
              <p:nvPr/>
            </p:nvSpPr>
            <p:spPr bwMode="auto">
              <a:xfrm>
                <a:off x="9934" y="4717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32" name="Oval 117"/>
              <p:cNvSpPr>
                <a:spLocks noChangeArrowheads="1"/>
              </p:cNvSpPr>
              <p:nvPr/>
            </p:nvSpPr>
            <p:spPr bwMode="auto">
              <a:xfrm>
                <a:off x="13474" y="16470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33" name="Oval 118"/>
              <p:cNvSpPr>
                <a:spLocks noChangeArrowheads="1"/>
              </p:cNvSpPr>
              <p:nvPr/>
            </p:nvSpPr>
            <p:spPr bwMode="auto">
              <a:xfrm>
                <a:off x="49" y="6623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34" name="Oval 119"/>
              <p:cNvSpPr>
                <a:spLocks noChangeArrowheads="1"/>
              </p:cNvSpPr>
              <p:nvPr/>
            </p:nvSpPr>
            <p:spPr bwMode="auto">
              <a:xfrm>
                <a:off x="979" y="1623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35" name="Oval 120"/>
              <p:cNvSpPr>
                <a:spLocks noChangeArrowheads="1"/>
              </p:cNvSpPr>
              <p:nvPr/>
            </p:nvSpPr>
            <p:spPr bwMode="auto">
              <a:xfrm>
                <a:off x="8955" y="5849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36" name="Oval 121"/>
              <p:cNvSpPr>
                <a:spLocks noChangeArrowheads="1"/>
              </p:cNvSpPr>
              <p:nvPr/>
            </p:nvSpPr>
            <p:spPr bwMode="auto">
              <a:xfrm>
                <a:off x="3165" y="825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37" name="Oval 122"/>
              <p:cNvSpPr>
                <a:spLocks noChangeArrowheads="1"/>
              </p:cNvSpPr>
              <p:nvPr/>
            </p:nvSpPr>
            <p:spPr bwMode="auto">
              <a:xfrm>
                <a:off x="14078" y="14742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38" name="Oval 123"/>
              <p:cNvSpPr>
                <a:spLocks noChangeArrowheads="1"/>
              </p:cNvSpPr>
              <p:nvPr/>
            </p:nvSpPr>
            <p:spPr bwMode="auto">
              <a:xfrm>
                <a:off x="2267" y="4123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39" name="Oval 124"/>
              <p:cNvSpPr>
                <a:spLocks noChangeArrowheads="1"/>
              </p:cNvSpPr>
              <p:nvPr/>
            </p:nvSpPr>
            <p:spPr bwMode="auto">
              <a:xfrm>
                <a:off x="0" y="4691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40" name="Oval 125"/>
              <p:cNvSpPr>
                <a:spLocks noChangeArrowheads="1"/>
              </p:cNvSpPr>
              <p:nvPr/>
            </p:nvSpPr>
            <p:spPr bwMode="auto">
              <a:xfrm>
                <a:off x="8025" y="14768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41" name="Oval 126"/>
              <p:cNvSpPr>
                <a:spLocks noChangeArrowheads="1"/>
              </p:cNvSpPr>
              <p:nvPr/>
            </p:nvSpPr>
            <p:spPr bwMode="auto">
              <a:xfrm>
                <a:off x="2218" y="7242"/>
                <a:ext cx="3964" cy="2399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42" name="Oval 127"/>
              <p:cNvSpPr>
                <a:spLocks noChangeArrowheads="1"/>
              </p:cNvSpPr>
              <p:nvPr/>
            </p:nvSpPr>
            <p:spPr bwMode="auto">
              <a:xfrm>
                <a:off x="9593" y="6441"/>
                <a:ext cx="3963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43" name="Oval 128"/>
              <p:cNvSpPr>
                <a:spLocks noChangeArrowheads="1"/>
              </p:cNvSpPr>
              <p:nvPr/>
            </p:nvSpPr>
            <p:spPr bwMode="auto">
              <a:xfrm>
                <a:off x="3849" y="6055"/>
                <a:ext cx="3964" cy="239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44" name="Oval 129"/>
              <p:cNvSpPr>
                <a:spLocks noChangeArrowheads="1"/>
              </p:cNvSpPr>
              <p:nvPr/>
            </p:nvSpPr>
            <p:spPr bwMode="auto">
              <a:xfrm>
                <a:off x="8025" y="2963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45" name="Oval 130"/>
              <p:cNvSpPr>
                <a:spLocks noChangeArrowheads="1"/>
              </p:cNvSpPr>
              <p:nvPr/>
            </p:nvSpPr>
            <p:spPr bwMode="auto">
              <a:xfrm>
                <a:off x="4519" y="8581"/>
                <a:ext cx="3964" cy="2398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46" name="Oval 131"/>
              <p:cNvSpPr>
                <a:spLocks noChangeArrowheads="1"/>
              </p:cNvSpPr>
              <p:nvPr/>
            </p:nvSpPr>
            <p:spPr bwMode="auto">
              <a:xfrm>
                <a:off x="8319" y="7810"/>
                <a:ext cx="3964" cy="2394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47" name="Oval 132"/>
              <p:cNvSpPr>
                <a:spLocks noChangeArrowheads="1"/>
              </p:cNvSpPr>
              <p:nvPr/>
            </p:nvSpPr>
            <p:spPr bwMode="auto">
              <a:xfrm>
                <a:off x="4828" y="3145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48" name="Oval 133"/>
              <p:cNvSpPr>
                <a:spLocks noChangeArrowheads="1"/>
              </p:cNvSpPr>
              <p:nvPr/>
            </p:nvSpPr>
            <p:spPr bwMode="auto">
              <a:xfrm>
                <a:off x="8319" y="4691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49" name="Oval 134"/>
              <p:cNvSpPr>
                <a:spLocks noChangeArrowheads="1"/>
              </p:cNvSpPr>
              <p:nvPr/>
            </p:nvSpPr>
            <p:spPr bwMode="auto">
              <a:xfrm>
                <a:off x="5807" y="1597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50" name="Oval 135"/>
              <p:cNvSpPr>
                <a:spLocks noChangeArrowheads="1"/>
              </p:cNvSpPr>
              <p:nvPr/>
            </p:nvSpPr>
            <p:spPr bwMode="auto">
              <a:xfrm>
                <a:off x="14372" y="16702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51" name="Oval 136"/>
              <p:cNvSpPr>
                <a:spLocks noChangeArrowheads="1"/>
              </p:cNvSpPr>
              <p:nvPr/>
            </p:nvSpPr>
            <p:spPr bwMode="auto">
              <a:xfrm>
                <a:off x="12201" y="12601"/>
                <a:ext cx="3965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52" name="Oval 137"/>
              <p:cNvSpPr>
                <a:spLocks noChangeArrowheads="1"/>
              </p:cNvSpPr>
              <p:nvPr/>
            </p:nvSpPr>
            <p:spPr bwMode="auto">
              <a:xfrm>
                <a:off x="14110" y="13557"/>
                <a:ext cx="3963" cy="2395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53" name="Oval 138"/>
              <p:cNvSpPr>
                <a:spLocks noChangeArrowheads="1"/>
              </p:cNvSpPr>
              <p:nvPr/>
            </p:nvSpPr>
            <p:spPr bwMode="auto">
              <a:xfrm>
                <a:off x="8059" y="13195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54" name="Oval 139"/>
              <p:cNvSpPr>
                <a:spLocks noChangeArrowheads="1"/>
              </p:cNvSpPr>
              <p:nvPr/>
            </p:nvSpPr>
            <p:spPr bwMode="auto">
              <a:xfrm>
                <a:off x="8694" y="11057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55" name="Oval 140"/>
              <p:cNvSpPr>
                <a:spLocks noChangeArrowheads="1"/>
              </p:cNvSpPr>
              <p:nvPr/>
            </p:nvSpPr>
            <p:spPr bwMode="auto">
              <a:xfrm>
                <a:off x="7421" y="9535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56" name="Oval 141"/>
              <p:cNvSpPr>
                <a:spLocks noChangeArrowheads="1"/>
              </p:cNvSpPr>
              <p:nvPr/>
            </p:nvSpPr>
            <p:spPr bwMode="auto">
              <a:xfrm>
                <a:off x="11516" y="17062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57" name="Oval 142"/>
              <p:cNvSpPr>
                <a:spLocks noChangeArrowheads="1"/>
              </p:cNvSpPr>
              <p:nvPr/>
            </p:nvSpPr>
            <p:spPr bwMode="auto">
              <a:xfrm>
                <a:off x="8368" y="16496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58" name="Oval 143"/>
              <p:cNvSpPr>
                <a:spLocks noChangeArrowheads="1"/>
              </p:cNvSpPr>
              <p:nvPr/>
            </p:nvSpPr>
            <p:spPr bwMode="auto">
              <a:xfrm>
                <a:off x="6705" y="3893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59" name="Oval 144"/>
              <p:cNvSpPr>
                <a:spLocks noChangeArrowheads="1"/>
              </p:cNvSpPr>
              <p:nvPr/>
            </p:nvSpPr>
            <p:spPr bwMode="auto">
              <a:xfrm>
                <a:off x="5758" y="7215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60" name="Oval 145"/>
              <p:cNvSpPr>
                <a:spLocks noChangeArrowheads="1"/>
              </p:cNvSpPr>
              <p:nvPr/>
            </p:nvSpPr>
            <p:spPr bwMode="auto">
              <a:xfrm>
                <a:off x="9347" y="6597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61" name="Oval 146"/>
              <p:cNvSpPr>
                <a:spLocks noChangeArrowheads="1"/>
              </p:cNvSpPr>
              <p:nvPr/>
            </p:nvSpPr>
            <p:spPr bwMode="auto">
              <a:xfrm>
                <a:off x="5203" y="4691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62" name="Oval 147"/>
              <p:cNvSpPr>
                <a:spLocks noChangeArrowheads="1"/>
              </p:cNvSpPr>
              <p:nvPr/>
            </p:nvSpPr>
            <p:spPr bwMode="auto">
              <a:xfrm>
                <a:off x="9347" y="12807"/>
                <a:ext cx="3964" cy="24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63" name="Oval 148"/>
              <p:cNvSpPr>
                <a:spLocks noChangeArrowheads="1"/>
              </p:cNvSpPr>
              <p:nvPr/>
            </p:nvSpPr>
            <p:spPr bwMode="auto">
              <a:xfrm>
                <a:off x="7341" y="6237"/>
                <a:ext cx="3964" cy="2395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64" name="Oval 149"/>
              <p:cNvSpPr>
                <a:spLocks noChangeArrowheads="1"/>
              </p:cNvSpPr>
              <p:nvPr/>
            </p:nvSpPr>
            <p:spPr bwMode="auto">
              <a:xfrm>
                <a:off x="13474" y="15696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65" name="Oval 150"/>
              <p:cNvSpPr>
                <a:spLocks noChangeArrowheads="1"/>
              </p:cNvSpPr>
              <p:nvPr/>
            </p:nvSpPr>
            <p:spPr bwMode="auto">
              <a:xfrm>
                <a:off x="4828" y="3557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66" name="Oval 151"/>
              <p:cNvSpPr>
                <a:spLocks noChangeArrowheads="1"/>
              </p:cNvSpPr>
              <p:nvPr/>
            </p:nvSpPr>
            <p:spPr bwMode="auto">
              <a:xfrm>
                <a:off x="11173" y="12088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67" name="Oval 152"/>
              <p:cNvSpPr>
                <a:spLocks noChangeArrowheads="1"/>
              </p:cNvSpPr>
              <p:nvPr/>
            </p:nvSpPr>
            <p:spPr bwMode="auto">
              <a:xfrm>
                <a:off x="10277" y="3119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68" name="Oval 153"/>
              <p:cNvSpPr>
                <a:spLocks noChangeArrowheads="1"/>
              </p:cNvSpPr>
              <p:nvPr/>
            </p:nvSpPr>
            <p:spPr bwMode="auto">
              <a:xfrm>
                <a:off x="8368" y="1572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69" name="Oval 154"/>
              <p:cNvSpPr>
                <a:spLocks noChangeArrowheads="1"/>
              </p:cNvSpPr>
              <p:nvPr/>
            </p:nvSpPr>
            <p:spPr bwMode="auto">
              <a:xfrm>
                <a:off x="13131" y="17604"/>
                <a:ext cx="3964" cy="2397"/>
              </a:xfrm>
              <a:prstGeom prst="ellipse">
                <a:avLst/>
              </a:prstGeom>
              <a:solidFill>
                <a:srgbClr val="808080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70" name="Oval 155"/>
              <p:cNvSpPr>
                <a:spLocks noChangeArrowheads="1"/>
              </p:cNvSpPr>
              <p:nvPr/>
            </p:nvSpPr>
            <p:spPr bwMode="auto">
              <a:xfrm>
                <a:off x="14421" y="12757"/>
                <a:ext cx="3964" cy="2399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71" name="Oval 156"/>
              <p:cNvSpPr>
                <a:spLocks noChangeArrowheads="1"/>
              </p:cNvSpPr>
              <p:nvPr/>
            </p:nvSpPr>
            <p:spPr bwMode="auto">
              <a:xfrm>
                <a:off x="9902" y="15078"/>
                <a:ext cx="3964" cy="2397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  <p:grpSp>
          <p:nvGrpSpPr>
            <p:cNvPr id="35919" name="Group 157"/>
            <p:cNvGrpSpPr>
              <a:grpSpLocks/>
            </p:cNvGrpSpPr>
            <p:nvPr/>
          </p:nvGrpSpPr>
          <p:grpSpPr bwMode="auto">
            <a:xfrm>
              <a:off x="16169" y="16125"/>
              <a:ext cx="3832" cy="3879"/>
              <a:chOff x="0" y="0"/>
              <a:chExt cx="20000" cy="20000"/>
            </a:xfrm>
          </p:grpSpPr>
          <p:sp>
            <p:nvSpPr>
              <p:cNvPr id="35923" name="Line 158"/>
              <p:cNvSpPr>
                <a:spLocks noChangeShapeType="1"/>
              </p:cNvSpPr>
              <p:nvPr/>
            </p:nvSpPr>
            <p:spPr bwMode="auto">
              <a:xfrm>
                <a:off x="0" y="0"/>
                <a:ext cx="20000" cy="18242"/>
              </a:xfrm>
              <a:prstGeom prst="line">
                <a:avLst/>
              </a:prstGeom>
              <a:noFill/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24" name="Freeform 159"/>
              <p:cNvSpPr>
                <a:spLocks/>
              </p:cNvSpPr>
              <p:nvPr/>
            </p:nvSpPr>
            <p:spPr bwMode="auto">
              <a:xfrm>
                <a:off x="12860" y="12240"/>
                <a:ext cx="6989" cy="7760"/>
              </a:xfrm>
              <a:custGeom>
                <a:avLst/>
                <a:gdLst>
                  <a:gd name="T0" fmla="*/ 0 w 20000"/>
                  <a:gd name="T1" fmla="*/ 1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1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9623" y="19844"/>
                    </a:moveTo>
                    <a:lnTo>
                      <a:pt x="15472" y="0"/>
                    </a:lnTo>
                    <a:lnTo>
                      <a:pt x="0" y="5781"/>
                    </a:lnTo>
                    <a:lnTo>
                      <a:pt x="19623" y="19844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  <p:grpSp>
          <p:nvGrpSpPr>
            <p:cNvPr id="35920" name="Group 160"/>
            <p:cNvGrpSpPr>
              <a:grpSpLocks/>
            </p:cNvGrpSpPr>
            <p:nvPr/>
          </p:nvGrpSpPr>
          <p:grpSpPr bwMode="auto">
            <a:xfrm>
              <a:off x="-1" y="-1"/>
              <a:ext cx="4967" cy="4325"/>
              <a:chOff x="0" y="0"/>
              <a:chExt cx="20000" cy="20000"/>
            </a:xfrm>
          </p:grpSpPr>
          <p:sp>
            <p:nvSpPr>
              <p:cNvPr id="35921" name="Line 161"/>
              <p:cNvSpPr>
                <a:spLocks noChangeShapeType="1"/>
              </p:cNvSpPr>
              <p:nvPr/>
            </p:nvSpPr>
            <p:spPr bwMode="auto">
              <a:xfrm>
                <a:off x="3048" y="3644"/>
                <a:ext cx="16952" cy="16356"/>
              </a:xfrm>
              <a:prstGeom prst="line">
                <a:avLst/>
              </a:prstGeom>
              <a:noFill/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22" name="Freeform 162"/>
              <p:cNvSpPr>
                <a:spLocks/>
              </p:cNvSpPr>
              <p:nvPr/>
            </p:nvSpPr>
            <p:spPr bwMode="auto">
              <a:xfrm>
                <a:off x="0" y="0"/>
                <a:ext cx="6954" cy="6960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0" y="0"/>
                    </a:moveTo>
                    <a:lnTo>
                      <a:pt x="4412" y="19844"/>
                    </a:lnTo>
                    <a:lnTo>
                      <a:pt x="19706" y="14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</p:grpSp>
      <p:grpSp>
        <p:nvGrpSpPr>
          <p:cNvPr id="12" name="Group 163"/>
          <p:cNvGrpSpPr>
            <a:grpSpLocks/>
          </p:cNvGrpSpPr>
          <p:nvPr/>
        </p:nvGrpSpPr>
        <p:grpSpPr bwMode="auto">
          <a:xfrm>
            <a:off x="4008438" y="1630363"/>
            <a:ext cx="1055687" cy="2057400"/>
            <a:chOff x="1" y="-2"/>
            <a:chExt cx="19999" cy="20007"/>
          </a:xfrm>
        </p:grpSpPr>
        <p:sp>
          <p:nvSpPr>
            <p:cNvPr id="35852" name="Oval 164"/>
            <p:cNvSpPr>
              <a:spLocks noChangeArrowheads="1"/>
            </p:cNvSpPr>
            <p:nvPr/>
          </p:nvSpPr>
          <p:spPr bwMode="auto">
            <a:xfrm>
              <a:off x="8282" y="5264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53" name="Oval 165"/>
            <p:cNvSpPr>
              <a:spLocks noChangeArrowheads="1"/>
            </p:cNvSpPr>
            <p:nvPr/>
          </p:nvSpPr>
          <p:spPr bwMode="auto">
            <a:xfrm>
              <a:off x="4853" y="4453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54" name="Oval 166"/>
            <p:cNvSpPr>
              <a:spLocks noChangeArrowheads="1"/>
            </p:cNvSpPr>
            <p:nvPr/>
          </p:nvSpPr>
          <p:spPr bwMode="auto">
            <a:xfrm>
              <a:off x="6222" y="4453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55" name="Oval 167"/>
            <p:cNvSpPr>
              <a:spLocks noChangeArrowheads="1"/>
            </p:cNvSpPr>
            <p:nvPr/>
          </p:nvSpPr>
          <p:spPr bwMode="auto">
            <a:xfrm>
              <a:off x="5251" y="5440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56" name="Oval 168"/>
            <p:cNvSpPr>
              <a:spLocks noChangeArrowheads="1"/>
            </p:cNvSpPr>
            <p:nvPr/>
          </p:nvSpPr>
          <p:spPr bwMode="auto">
            <a:xfrm>
              <a:off x="4155" y="5969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57" name="Oval 169"/>
            <p:cNvSpPr>
              <a:spLocks noChangeArrowheads="1"/>
            </p:cNvSpPr>
            <p:nvPr/>
          </p:nvSpPr>
          <p:spPr bwMode="auto">
            <a:xfrm>
              <a:off x="8135" y="6780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58" name="Oval 170"/>
            <p:cNvSpPr>
              <a:spLocks noChangeArrowheads="1"/>
            </p:cNvSpPr>
            <p:nvPr/>
          </p:nvSpPr>
          <p:spPr bwMode="auto">
            <a:xfrm>
              <a:off x="3485" y="5793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59" name="Oval 171"/>
            <p:cNvSpPr>
              <a:spLocks noChangeArrowheads="1"/>
            </p:cNvSpPr>
            <p:nvPr/>
          </p:nvSpPr>
          <p:spPr bwMode="auto">
            <a:xfrm>
              <a:off x="4302" y="5370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60" name="Oval 172"/>
            <p:cNvSpPr>
              <a:spLocks noChangeArrowheads="1"/>
            </p:cNvSpPr>
            <p:nvPr/>
          </p:nvSpPr>
          <p:spPr bwMode="auto">
            <a:xfrm>
              <a:off x="7717" y="7298"/>
              <a:ext cx="1696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61" name="Oval 173"/>
            <p:cNvSpPr>
              <a:spLocks noChangeArrowheads="1"/>
            </p:cNvSpPr>
            <p:nvPr/>
          </p:nvSpPr>
          <p:spPr bwMode="auto">
            <a:xfrm>
              <a:off x="5238" y="5005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62" name="Oval 174"/>
            <p:cNvSpPr>
              <a:spLocks noChangeArrowheads="1"/>
            </p:cNvSpPr>
            <p:nvPr/>
          </p:nvSpPr>
          <p:spPr bwMode="auto">
            <a:xfrm>
              <a:off x="4854" y="6510"/>
              <a:ext cx="1696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63" name="Oval 175"/>
            <p:cNvSpPr>
              <a:spLocks noChangeArrowheads="1"/>
            </p:cNvSpPr>
            <p:nvPr/>
          </p:nvSpPr>
          <p:spPr bwMode="auto">
            <a:xfrm>
              <a:off x="3883" y="6769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64" name="Oval 176"/>
            <p:cNvSpPr>
              <a:spLocks noChangeArrowheads="1"/>
            </p:cNvSpPr>
            <p:nvPr/>
          </p:nvSpPr>
          <p:spPr bwMode="auto">
            <a:xfrm>
              <a:off x="4833" y="7321"/>
              <a:ext cx="1696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65" name="Oval 177"/>
            <p:cNvSpPr>
              <a:spLocks noChangeArrowheads="1"/>
            </p:cNvSpPr>
            <p:nvPr/>
          </p:nvSpPr>
          <p:spPr bwMode="auto">
            <a:xfrm>
              <a:off x="7989" y="7568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66" name="Oval 178"/>
            <p:cNvSpPr>
              <a:spLocks noChangeArrowheads="1"/>
            </p:cNvSpPr>
            <p:nvPr/>
          </p:nvSpPr>
          <p:spPr bwMode="auto">
            <a:xfrm>
              <a:off x="5524" y="7392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67" name="Oval 179"/>
            <p:cNvSpPr>
              <a:spLocks noChangeArrowheads="1"/>
            </p:cNvSpPr>
            <p:nvPr/>
          </p:nvSpPr>
          <p:spPr bwMode="auto">
            <a:xfrm>
              <a:off x="7312" y="5981"/>
              <a:ext cx="1696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68" name="Oval 180"/>
            <p:cNvSpPr>
              <a:spLocks noChangeArrowheads="1"/>
            </p:cNvSpPr>
            <p:nvPr/>
          </p:nvSpPr>
          <p:spPr bwMode="auto">
            <a:xfrm>
              <a:off x="3904" y="5205"/>
              <a:ext cx="1697" cy="1094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69" name="Oval 181"/>
            <p:cNvSpPr>
              <a:spLocks noChangeArrowheads="1"/>
            </p:cNvSpPr>
            <p:nvPr/>
          </p:nvSpPr>
          <p:spPr bwMode="auto">
            <a:xfrm>
              <a:off x="7444" y="8191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70" name="Oval 182"/>
            <p:cNvSpPr>
              <a:spLocks noChangeArrowheads="1"/>
            </p:cNvSpPr>
            <p:nvPr/>
          </p:nvSpPr>
          <p:spPr bwMode="auto">
            <a:xfrm>
              <a:off x="5943" y="6063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71" name="Oval 183"/>
            <p:cNvSpPr>
              <a:spLocks noChangeArrowheads="1"/>
            </p:cNvSpPr>
            <p:nvPr/>
          </p:nvSpPr>
          <p:spPr bwMode="auto">
            <a:xfrm>
              <a:off x="7444" y="6769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72" name="Oval 184"/>
            <p:cNvSpPr>
              <a:spLocks noChangeArrowheads="1"/>
            </p:cNvSpPr>
            <p:nvPr/>
          </p:nvSpPr>
          <p:spPr bwMode="auto">
            <a:xfrm>
              <a:off x="6369" y="5358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73" name="Oval 185"/>
            <p:cNvSpPr>
              <a:spLocks noChangeArrowheads="1"/>
            </p:cNvSpPr>
            <p:nvPr/>
          </p:nvSpPr>
          <p:spPr bwMode="auto">
            <a:xfrm>
              <a:off x="6746" y="6405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74" name="Oval 186"/>
            <p:cNvSpPr>
              <a:spLocks noChangeArrowheads="1"/>
            </p:cNvSpPr>
            <p:nvPr/>
          </p:nvSpPr>
          <p:spPr bwMode="auto">
            <a:xfrm>
              <a:off x="6746" y="7921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75" name="Oval 187"/>
            <p:cNvSpPr>
              <a:spLocks noChangeArrowheads="1"/>
            </p:cNvSpPr>
            <p:nvPr/>
          </p:nvSpPr>
          <p:spPr bwMode="auto">
            <a:xfrm>
              <a:off x="12828" y="13187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76" name="Oval 188"/>
            <p:cNvSpPr>
              <a:spLocks noChangeArrowheads="1"/>
            </p:cNvSpPr>
            <p:nvPr/>
          </p:nvSpPr>
          <p:spPr bwMode="auto">
            <a:xfrm>
              <a:off x="6111" y="6769"/>
              <a:ext cx="1696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77" name="Oval 189"/>
            <p:cNvSpPr>
              <a:spLocks noChangeArrowheads="1"/>
            </p:cNvSpPr>
            <p:nvPr/>
          </p:nvSpPr>
          <p:spPr bwMode="auto">
            <a:xfrm>
              <a:off x="7025" y="7474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78" name="Oval 190"/>
            <p:cNvSpPr>
              <a:spLocks noChangeArrowheads="1"/>
            </p:cNvSpPr>
            <p:nvPr/>
          </p:nvSpPr>
          <p:spPr bwMode="auto">
            <a:xfrm>
              <a:off x="5950" y="6075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79" name="Oval 191"/>
            <p:cNvSpPr>
              <a:spLocks noChangeArrowheads="1"/>
            </p:cNvSpPr>
            <p:nvPr/>
          </p:nvSpPr>
          <p:spPr bwMode="auto">
            <a:xfrm>
              <a:off x="8282" y="6052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80" name="Oval 192"/>
            <p:cNvSpPr>
              <a:spLocks noChangeArrowheads="1"/>
            </p:cNvSpPr>
            <p:nvPr/>
          </p:nvSpPr>
          <p:spPr bwMode="auto">
            <a:xfrm>
              <a:off x="7465" y="4911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81" name="Oval 193"/>
            <p:cNvSpPr>
              <a:spLocks noChangeArrowheads="1"/>
            </p:cNvSpPr>
            <p:nvPr/>
          </p:nvSpPr>
          <p:spPr bwMode="auto">
            <a:xfrm>
              <a:off x="12807" y="12740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82" name="Oval 194"/>
            <p:cNvSpPr>
              <a:spLocks noChangeArrowheads="1"/>
            </p:cNvSpPr>
            <p:nvPr/>
          </p:nvSpPr>
          <p:spPr bwMode="auto">
            <a:xfrm>
              <a:off x="10454" y="12940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83" name="Oval 195"/>
            <p:cNvSpPr>
              <a:spLocks noChangeArrowheads="1"/>
            </p:cNvSpPr>
            <p:nvPr/>
          </p:nvSpPr>
          <p:spPr bwMode="auto">
            <a:xfrm>
              <a:off x="11292" y="13810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84" name="Oval 196"/>
            <p:cNvSpPr>
              <a:spLocks noChangeArrowheads="1"/>
            </p:cNvSpPr>
            <p:nvPr/>
          </p:nvSpPr>
          <p:spPr bwMode="auto">
            <a:xfrm>
              <a:off x="11550" y="13022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85" name="Oval 197"/>
            <p:cNvSpPr>
              <a:spLocks noChangeArrowheads="1"/>
            </p:cNvSpPr>
            <p:nvPr/>
          </p:nvSpPr>
          <p:spPr bwMode="auto">
            <a:xfrm>
              <a:off x="8960" y="13034"/>
              <a:ext cx="1696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86" name="Oval 198"/>
            <p:cNvSpPr>
              <a:spLocks noChangeArrowheads="1"/>
            </p:cNvSpPr>
            <p:nvPr/>
          </p:nvSpPr>
          <p:spPr bwMode="auto">
            <a:xfrm>
              <a:off x="12353" y="13833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87" name="Oval 199"/>
            <p:cNvSpPr>
              <a:spLocks noChangeArrowheads="1"/>
            </p:cNvSpPr>
            <p:nvPr/>
          </p:nvSpPr>
          <p:spPr bwMode="auto">
            <a:xfrm>
              <a:off x="10747" y="12047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88" name="Oval 200"/>
            <p:cNvSpPr>
              <a:spLocks noChangeArrowheads="1"/>
            </p:cNvSpPr>
            <p:nvPr/>
          </p:nvSpPr>
          <p:spPr bwMode="auto">
            <a:xfrm>
              <a:off x="11571" y="12482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89" name="Oval 201"/>
            <p:cNvSpPr>
              <a:spLocks noChangeArrowheads="1"/>
            </p:cNvSpPr>
            <p:nvPr/>
          </p:nvSpPr>
          <p:spPr bwMode="auto">
            <a:xfrm>
              <a:off x="8981" y="12317"/>
              <a:ext cx="1696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90" name="Oval 202"/>
            <p:cNvSpPr>
              <a:spLocks noChangeArrowheads="1"/>
            </p:cNvSpPr>
            <p:nvPr/>
          </p:nvSpPr>
          <p:spPr bwMode="auto">
            <a:xfrm>
              <a:off x="9253" y="11341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91" name="Oval 203"/>
            <p:cNvSpPr>
              <a:spLocks noChangeArrowheads="1"/>
            </p:cNvSpPr>
            <p:nvPr/>
          </p:nvSpPr>
          <p:spPr bwMode="auto">
            <a:xfrm>
              <a:off x="10454" y="14081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92" name="Oval 204"/>
            <p:cNvSpPr>
              <a:spLocks noChangeArrowheads="1"/>
            </p:cNvSpPr>
            <p:nvPr/>
          </p:nvSpPr>
          <p:spPr bwMode="auto">
            <a:xfrm>
              <a:off x="9106" y="13822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93" name="Oval 205"/>
            <p:cNvSpPr>
              <a:spLocks noChangeArrowheads="1"/>
            </p:cNvSpPr>
            <p:nvPr/>
          </p:nvSpPr>
          <p:spPr bwMode="auto">
            <a:xfrm>
              <a:off x="9525" y="12141"/>
              <a:ext cx="1697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94" name="Oval 206"/>
            <p:cNvSpPr>
              <a:spLocks noChangeArrowheads="1"/>
            </p:cNvSpPr>
            <p:nvPr/>
          </p:nvSpPr>
          <p:spPr bwMode="auto">
            <a:xfrm>
              <a:off x="11425" y="13634"/>
              <a:ext cx="1696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95" name="Oval 207"/>
            <p:cNvSpPr>
              <a:spLocks noChangeArrowheads="1"/>
            </p:cNvSpPr>
            <p:nvPr/>
          </p:nvSpPr>
          <p:spPr bwMode="auto">
            <a:xfrm>
              <a:off x="10307" y="11635"/>
              <a:ext cx="1697" cy="1094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96" name="Oval 208"/>
            <p:cNvSpPr>
              <a:spLocks noChangeArrowheads="1"/>
            </p:cNvSpPr>
            <p:nvPr/>
          </p:nvSpPr>
          <p:spPr bwMode="auto">
            <a:xfrm>
              <a:off x="11152" y="14328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97" name="Oval 209"/>
            <p:cNvSpPr>
              <a:spLocks noChangeArrowheads="1"/>
            </p:cNvSpPr>
            <p:nvPr/>
          </p:nvSpPr>
          <p:spPr bwMode="auto">
            <a:xfrm>
              <a:off x="11697" y="12117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898" name="Oval 210"/>
            <p:cNvSpPr>
              <a:spLocks noChangeArrowheads="1"/>
            </p:cNvSpPr>
            <p:nvPr/>
          </p:nvSpPr>
          <p:spPr bwMode="auto">
            <a:xfrm>
              <a:off x="9763" y="13176"/>
              <a:ext cx="1696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grpSp>
          <p:nvGrpSpPr>
            <p:cNvPr id="35899" name="Group 211"/>
            <p:cNvGrpSpPr>
              <a:grpSpLocks/>
            </p:cNvGrpSpPr>
            <p:nvPr/>
          </p:nvGrpSpPr>
          <p:grpSpPr bwMode="auto">
            <a:xfrm>
              <a:off x="13136" y="16126"/>
              <a:ext cx="2758" cy="3879"/>
              <a:chOff x="7" y="0"/>
              <a:chExt cx="19993" cy="20000"/>
            </a:xfrm>
          </p:grpSpPr>
          <p:sp>
            <p:nvSpPr>
              <p:cNvPr id="35916" name="Line 212"/>
              <p:cNvSpPr>
                <a:spLocks noChangeShapeType="1"/>
              </p:cNvSpPr>
              <p:nvPr/>
            </p:nvSpPr>
            <p:spPr bwMode="auto">
              <a:xfrm>
                <a:off x="7" y="0"/>
                <a:ext cx="19993" cy="18242"/>
              </a:xfrm>
              <a:prstGeom prst="line">
                <a:avLst/>
              </a:prstGeom>
              <a:noFill/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17" name="Freeform 213"/>
              <p:cNvSpPr>
                <a:spLocks/>
              </p:cNvSpPr>
              <p:nvPr/>
            </p:nvSpPr>
            <p:spPr bwMode="auto">
              <a:xfrm>
                <a:off x="12860" y="12240"/>
                <a:ext cx="6988" cy="7760"/>
              </a:xfrm>
              <a:custGeom>
                <a:avLst/>
                <a:gdLst>
                  <a:gd name="T0" fmla="*/ 0 w 20000"/>
                  <a:gd name="T1" fmla="*/ 1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1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9623" y="19844"/>
                    </a:moveTo>
                    <a:lnTo>
                      <a:pt x="15472" y="0"/>
                    </a:lnTo>
                    <a:lnTo>
                      <a:pt x="0" y="5781"/>
                    </a:lnTo>
                    <a:lnTo>
                      <a:pt x="19623" y="19844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  <p:grpSp>
          <p:nvGrpSpPr>
            <p:cNvPr id="35900" name="Group 214"/>
            <p:cNvGrpSpPr>
              <a:grpSpLocks/>
            </p:cNvGrpSpPr>
            <p:nvPr/>
          </p:nvGrpSpPr>
          <p:grpSpPr bwMode="auto">
            <a:xfrm>
              <a:off x="1495" y="-2"/>
              <a:ext cx="3575" cy="4325"/>
              <a:chOff x="0" y="0"/>
              <a:chExt cx="20000" cy="19995"/>
            </a:xfrm>
          </p:grpSpPr>
          <p:sp>
            <p:nvSpPr>
              <p:cNvPr id="35914" name="Line 215"/>
              <p:cNvSpPr>
                <a:spLocks noChangeShapeType="1"/>
              </p:cNvSpPr>
              <p:nvPr/>
            </p:nvSpPr>
            <p:spPr bwMode="auto">
              <a:xfrm>
                <a:off x="3049" y="3643"/>
                <a:ext cx="16951" cy="16352"/>
              </a:xfrm>
              <a:prstGeom prst="line">
                <a:avLst/>
              </a:prstGeom>
              <a:noFill/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15" name="Freeform 216"/>
              <p:cNvSpPr>
                <a:spLocks/>
              </p:cNvSpPr>
              <p:nvPr/>
            </p:nvSpPr>
            <p:spPr bwMode="auto">
              <a:xfrm>
                <a:off x="0" y="0"/>
                <a:ext cx="6954" cy="6958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0" y="0"/>
                    </a:moveTo>
                    <a:lnTo>
                      <a:pt x="4412" y="19844"/>
                    </a:lnTo>
                    <a:lnTo>
                      <a:pt x="19706" y="14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  <p:sp>
          <p:nvSpPr>
            <p:cNvPr id="35901" name="Oval 217"/>
            <p:cNvSpPr>
              <a:spLocks noChangeArrowheads="1"/>
            </p:cNvSpPr>
            <p:nvPr/>
          </p:nvSpPr>
          <p:spPr bwMode="auto">
            <a:xfrm>
              <a:off x="4176" y="6228"/>
              <a:ext cx="1697" cy="1093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902" name="Oval 218"/>
            <p:cNvSpPr>
              <a:spLocks noChangeArrowheads="1"/>
            </p:cNvSpPr>
            <p:nvPr/>
          </p:nvSpPr>
          <p:spPr bwMode="auto">
            <a:xfrm>
              <a:off x="8834" y="9413"/>
              <a:ext cx="1697" cy="1094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903" name="Oval 219"/>
            <p:cNvSpPr>
              <a:spLocks noChangeArrowheads="1"/>
            </p:cNvSpPr>
            <p:nvPr/>
          </p:nvSpPr>
          <p:spPr bwMode="auto">
            <a:xfrm>
              <a:off x="11572" y="10013"/>
              <a:ext cx="1696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35904" name="Oval 220"/>
            <p:cNvSpPr>
              <a:spLocks noChangeArrowheads="1"/>
            </p:cNvSpPr>
            <p:nvPr/>
          </p:nvSpPr>
          <p:spPr bwMode="auto">
            <a:xfrm>
              <a:off x="6474" y="10636"/>
              <a:ext cx="1704" cy="1093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339966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grpSp>
          <p:nvGrpSpPr>
            <p:cNvPr id="35905" name="Group 221"/>
            <p:cNvGrpSpPr>
              <a:grpSpLocks/>
            </p:cNvGrpSpPr>
            <p:nvPr/>
          </p:nvGrpSpPr>
          <p:grpSpPr bwMode="auto">
            <a:xfrm>
              <a:off x="14106" y="11094"/>
              <a:ext cx="5894" cy="1329"/>
              <a:chOff x="0" y="0"/>
              <a:chExt cx="20000" cy="20000"/>
            </a:xfrm>
          </p:grpSpPr>
          <p:sp>
            <p:nvSpPr>
              <p:cNvPr id="35912" name="Line 222"/>
              <p:cNvSpPr>
                <a:spLocks noChangeShapeType="1"/>
              </p:cNvSpPr>
              <p:nvPr/>
            </p:nvSpPr>
            <p:spPr bwMode="auto">
              <a:xfrm>
                <a:off x="0" y="0"/>
                <a:ext cx="16776" cy="16102"/>
              </a:xfrm>
              <a:prstGeom prst="line">
                <a:avLst/>
              </a:prstGeom>
              <a:noFill/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13" name="Freeform 223"/>
              <p:cNvSpPr>
                <a:spLocks/>
              </p:cNvSpPr>
              <p:nvPr/>
            </p:nvSpPr>
            <p:spPr bwMode="auto">
              <a:xfrm>
                <a:off x="13434" y="7961"/>
                <a:ext cx="6566" cy="12039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67 h 20000"/>
                  <a:gd name="T4" fmla="*/ 0 w 20000"/>
                  <a:gd name="T5" fmla="*/ 74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4151" y="0"/>
                    </a:moveTo>
                    <a:lnTo>
                      <a:pt x="0" y="17647"/>
                    </a:lnTo>
                    <a:lnTo>
                      <a:pt x="19811" y="19706"/>
                    </a:lnTo>
                    <a:lnTo>
                      <a:pt x="41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  <p:grpSp>
          <p:nvGrpSpPr>
            <p:cNvPr id="35906" name="Group 224"/>
            <p:cNvGrpSpPr>
              <a:grpSpLocks/>
            </p:cNvGrpSpPr>
            <p:nvPr/>
          </p:nvGrpSpPr>
          <p:grpSpPr bwMode="auto">
            <a:xfrm>
              <a:off x="10950" y="7039"/>
              <a:ext cx="3973" cy="2387"/>
              <a:chOff x="0" y="0"/>
              <a:chExt cx="20000" cy="20000"/>
            </a:xfrm>
          </p:grpSpPr>
          <p:sp>
            <p:nvSpPr>
              <p:cNvPr id="35910" name="Line 225"/>
              <p:cNvSpPr>
                <a:spLocks noChangeShapeType="1"/>
              </p:cNvSpPr>
              <p:nvPr/>
            </p:nvSpPr>
            <p:spPr bwMode="auto">
              <a:xfrm flipV="1">
                <a:off x="0" y="3645"/>
                <a:ext cx="16627" cy="16355"/>
              </a:xfrm>
              <a:prstGeom prst="line">
                <a:avLst/>
              </a:prstGeom>
              <a:noFill/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11" name="Freeform 226"/>
              <p:cNvSpPr>
                <a:spLocks/>
              </p:cNvSpPr>
              <p:nvPr/>
            </p:nvSpPr>
            <p:spPr bwMode="auto">
              <a:xfrm>
                <a:off x="11669" y="0"/>
                <a:ext cx="8331" cy="8965"/>
              </a:xfrm>
              <a:custGeom>
                <a:avLst/>
                <a:gdLst>
                  <a:gd name="T0" fmla="*/ 0 w 20000"/>
                  <a:gd name="T1" fmla="*/ 2 h 20000"/>
                  <a:gd name="T2" fmla="*/ 0 w 20000"/>
                  <a:gd name="T3" fmla="*/ 3 h 20000"/>
                  <a:gd name="T4" fmla="*/ 1 w 20000"/>
                  <a:gd name="T5" fmla="*/ 0 h 20000"/>
                  <a:gd name="T6" fmla="*/ 0 w 20000"/>
                  <a:gd name="T7" fmla="*/ 2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0" y="11429"/>
                    </a:moveTo>
                    <a:lnTo>
                      <a:pt x="8352" y="19780"/>
                    </a:lnTo>
                    <a:lnTo>
                      <a:pt x="19780" y="0"/>
                    </a:lnTo>
                    <a:lnTo>
                      <a:pt x="0" y="11429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  <p:grpSp>
          <p:nvGrpSpPr>
            <p:cNvPr id="35907" name="Group 227"/>
            <p:cNvGrpSpPr>
              <a:grpSpLocks/>
            </p:cNvGrpSpPr>
            <p:nvPr/>
          </p:nvGrpSpPr>
          <p:grpSpPr bwMode="auto">
            <a:xfrm>
              <a:off x="1" y="11447"/>
              <a:ext cx="5894" cy="717"/>
              <a:chOff x="0" y="0"/>
              <a:chExt cx="20003" cy="20000"/>
            </a:xfrm>
          </p:grpSpPr>
          <p:sp>
            <p:nvSpPr>
              <p:cNvPr id="35908" name="Line 228"/>
              <p:cNvSpPr>
                <a:spLocks noChangeShapeType="1"/>
              </p:cNvSpPr>
              <p:nvPr/>
            </p:nvSpPr>
            <p:spPr bwMode="auto">
              <a:xfrm flipH="1">
                <a:off x="4646" y="2622"/>
                <a:ext cx="15357" cy="7866"/>
              </a:xfrm>
              <a:prstGeom prst="line">
                <a:avLst/>
              </a:prstGeom>
              <a:noFill/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  <p:sp>
            <p:nvSpPr>
              <p:cNvPr id="35909" name="Freeform 229"/>
              <p:cNvSpPr>
                <a:spLocks/>
              </p:cNvSpPr>
              <p:nvPr/>
            </p:nvSpPr>
            <p:spPr bwMode="auto">
              <a:xfrm>
                <a:off x="0" y="0"/>
                <a:ext cx="6068" cy="20000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19672 h 20000"/>
                  <a:gd name="T4" fmla="*/ 0 w 20000"/>
                  <a:gd name="T5" fmla="*/ 12131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8367" y="0"/>
                    </a:moveTo>
                    <a:lnTo>
                      <a:pt x="19796" y="19672"/>
                    </a:lnTo>
                    <a:lnTo>
                      <a:pt x="0" y="12131"/>
                    </a:lnTo>
                    <a:lnTo>
                      <a:pt x="18367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39966"/>
                </a:solidFill>
                <a:round/>
                <a:headEnd type="none" w="sm" len="lg"/>
                <a:tailEnd type="none" w="sm" len="lg"/>
              </a:ln>
            </p:spPr>
            <p:txBody>
              <a:bodyPr wrap="none"/>
              <a:lstStyle/>
              <a:p>
                <a:endParaRPr lang="zh-TW" altLang="en-US"/>
              </a:p>
            </p:txBody>
          </p:sp>
        </p:grpSp>
      </p:grpSp>
      <p:sp>
        <p:nvSpPr>
          <p:cNvPr id="35849" name="Text Box 231"/>
          <p:cNvSpPr txBox="1">
            <a:spLocks noChangeArrowheads="1"/>
          </p:cNvSpPr>
          <p:nvPr/>
        </p:nvSpPr>
        <p:spPr bwMode="auto">
          <a:xfrm>
            <a:off x="215900" y="3098800"/>
            <a:ext cx="549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eaLnBrk="1" hangingPunct="1"/>
            <a:r>
              <a:rPr kumimoji="1" lang="zh-TW" altLang="en-US" dirty="0">
                <a:solidFill>
                  <a:srgbClr val="CC3300"/>
                </a:solidFill>
              </a:rPr>
              <a:t>中子</a:t>
            </a:r>
          </a:p>
        </p:txBody>
      </p:sp>
      <p:sp>
        <p:nvSpPr>
          <p:cNvPr id="35850" name="Text Box 232"/>
          <p:cNvSpPr txBox="1">
            <a:spLocks noChangeArrowheads="1"/>
          </p:cNvSpPr>
          <p:nvPr/>
        </p:nvSpPr>
        <p:spPr bwMode="auto">
          <a:xfrm>
            <a:off x="1066800" y="33528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zh-TW" altLang="en-US" dirty="0">
                <a:solidFill>
                  <a:srgbClr val="CC3300"/>
                </a:solidFill>
              </a:rPr>
              <a:t>鈾</a:t>
            </a:r>
            <a:r>
              <a:rPr kumimoji="1" lang="en-US" altLang="zh-TW" dirty="0">
                <a:solidFill>
                  <a:srgbClr val="CC3300"/>
                </a:solidFill>
              </a:rPr>
              <a:t>-235</a:t>
            </a:r>
          </a:p>
        </p:txBody>
      </p:sp>
      <p:sp>
        <p:nvSpPr>
          <p:cNvPr id="233" name="投影片編號版面配置區 2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3B28C-0601-4694-A7B4-398F70763E10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234" name="Rectangle 89"/>
          <p:cNvSpPr>
            <a:spLocks noChangeArrowheads="1"/>
          </p:cNvSpPr>
          <p:nvPr/>
        </p:nvSpPr>
        <p:spPr bwMode="auto">
          <a:xfrm>
            <a:off x="4102100" y="1270000"/>
            <a:ext cx="990600" cy="3921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r" eaLnBrk="1" hangingPunct="1"/>
            <a:r>
              <a:rPr kumimoji="1" lang="zh-TW" altLang="en-US" sz="2000" dirty="0">
                <a:solidFill>
                  <a:srgbClr val="C00000"/>
                </a:solidFill>
                <a:latin typeface="標楷體" pitchFamily="65" charset="-120"/>
              </a:rPr>
              <a:t>鋇</a:t>
            </a:r>
            <a:r>
              <a:rPr kumimoji="1" lang="en-US" altLang="zh-TW" sz="2000" dirty="0">
                <a:solidFill>
                  <a:srgbClr val="C00000"/>
                </a:solidFill>
                <a:latin typeface="標楷體" pitchFamily="65" charset="-120"/>
              </a:rPr>
              <a:t>-137</a:t>
            </a:r>
          </a:p>
        </p:txBody>
      </p:sp>
      <p:sp>
        <p:nvSpPr>
          <p:cNvPr id="235" name="Rectangle 110"/>
          <p:cNvSpPr>
            <a:spLocks noChangeArrowheads="1"/>
          </p:cNvSpPr>
          <p:nvPr/>
        </p:nvSpPr>
        <p:spPr bwMode="auto">
          <a:xfrm>
            <a:off x="3695700" y="3084513"/>
            <a:ext cx="1066800" cy="4968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 eaLnBrk="1" hangingPunct="1"/>
            <a:r>
              <a:rPr kumimoji="1" lang="zh-TW" altLang="en-US" sz="2000" dirty="0">
                <a:solidFill>
                  <a:srgbClr val="C00000"/>
                </a:solidFill>
              </a:rPr>
              <a:t>氪</a:t>
            </a:r>
            <a:r>
              <a:rPr kumimoji="1" lang="en-US" altLang="zh-TW" sz="2000" dirty="0">
                <a:solidFill>
                  <a:srgbClr val="C00000"/>
                </a:solidFill>
              </a:rPr>
              <a:t>-96</a:t>
            </a:r>
          </a:p>
        </p:txBody>
      </p:sp>
      <p:graphicFrame>
        <p:nvGraphicFramePr>
          <p:cNvPr id="388216" name="Object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335400"/>
              </p:ext>
            </p:extLst>
          </p:nvPr>
        </p:nvGraphicFramePr>
        <p:xfrm>
          <a:off x="6070599" y="3225800"/>
          <a:ext cx="162504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1" name="方程式" r:id="rId3" imgW="812520" imgH="228600" progId="Equation.3">
                  <p:embed/>
                </p:oleObj>
              </mc:Choice>
              <mc:Fallback>
                <p:oleObj name="方程式" r:id="rId3" imgW="812520" imgH="228600" progId="Equation.3">
                  <p:embed/>
                  <p:pic>
                    <p:nvPicPr>
                      <p:cNvPr id="0" name="Object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599" y="3225800"/>
                        <a:ext cx="162504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8" name="Text Box 119"/>
          <p:cNvSpPr txBox="1">
            <a:spLocks noChangeArrowheads="1"/>
          </p:cNvSpPr>
          <p:nvPr/>
        </p:nvSpPr>
        <p:spPr bwMode="auto">
          <a:xfrm>
            <a:off x="1673225" y="4610100"/>
            <a:ext cx="6058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zh-TW" dirty="0"/>
              <a:t>1</a:t>
            </a:r>
            <a:r>
              <a:rPr kumimoji="1" lang="zh-TW" altLang="en-US" dirty="0"/>
              <a:t>克鈾的分裂可產生 </a:t>
            </a:r>
            <a:r>
              <a:rPr kumimoji="1" lang="en-US" altLang="zh-TW" dirty="0" smtClean="0"/>
              <a:t>23,040 </a:t>
            </a:r>
            <a:r>
              <a:rPr kumimoji="1" lang="zh-TW" altLang="en-US" dirty="0"/>
              <a:t>千瓦</a:t>
            </a:r>
            <a:r>
              <a:rPr kumimoji="1" lang="en-US" altLang="zh-TW" dirty="0" smtClean="0"/>
              <a:t>-</a:t>
            </a:r>
            <a:r>
              <a:rPr kumimoji="1" lang="zh-TW" altLang="en-US" dirty="0" smtClean="0"/>
              <a:t>小時的能量</a:t>
            </a:r>
            <a:endParaRPr kumimoji="1" lang="zh-TW" altLang="en-US" dirty="0"/>
          </a:p>
        </p:txBody>
      </p:sp>
      <p:sp>
        <p:nvSpPr>
          <p:cNvPr id="239" name="Text Box 121"/>
          <p:cNvSpPr txBox="1">
            <a:spLocks noChangeArrowheads="1"/>
          </p:cNvSpPr>
          <p:nvPr/>
        </p:nvSpPr>
        <p:spPr bwMode="auto">
          <a:xfrm>
            <a:off x="2765425" y="292100"/>
            <a:ext cx="34163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zh-TW" altLang="en-US" sz="3600" dirty="0"/>
              <a:t>核分裂連鎖反應</a:t>
            </a:r>
          </a:p>
        </p:txBody>
      </p:sp>
      <p:sp>
        <p:nvSpPr>
          <p:cNvPr id="240" name="橢圓 239"/>
          <p:cNvSpPr/>
          <p:nvPr/>
        </p:nvSpPr>
        <p:spPr bwMode="auto">
          <a:xfrm>
            <a:off x="3949700" y="1447800"/>
            <a:ext cx="1168400" cy="2603500"/>
          </a:xfrm>
          <a:prstGeom prst="ellipse">
            <a:avLst/>
          </a:prstGeom>
          <a:noFill/>
          <a:ln w="952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800000" rev="15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41" name="文字方塊 240"/>
          <p:cNvSpPr txBox="1"/>
          <p:nvPr/>
        </p:nvSpPr>
        <p:spPr>
          <a:xfrm>
            <a:off x="4216400" y="40132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分裂產物</a:t>
            </a:r>
          </a:p>
        </p:txBody>
      </p:sp>
      <p:sp>
        <p:nvSpPr>
          <p:cNvPr id="242" name="文字方塊 241"/>
          <p:cNvSpPr txBox="1"/>
          <p:nvPr/>
        </p:nvSpPr>
        <p:spPr>
          <a:xfrm>
            <a:off x="1041400" y="5016500"/>
            <a:ext cx="787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 </a:t>
            </a:r>
            <a:r>
              <a:rPr lang="zh-TW" altLang="en-US" dirty="0" smtClean="0"/>
              <a:t>粒核燃料丸可產生 約</a:t>
            </a:r>
            <a:r>
              <a:rPr lang="en-US" altLang="zh-TW" dirty="0" smtClean="0"/>
              <a:t>2,000</a:t>
            </a:r>
            <a:r>
              <a:rPr lang="zh-TW" altLang="en-US" dirty="0" smtClean="0"/>
              <a:t>度的電力，相當於</a:t>
            </a:r>
            <a:r>
              <a:rPr lang="en-US" altLang="zh-TW" dirty="0" smtClean="0"/>
              <a:t>1 </a:t>
            </a:r>
            <a:r>
              <a:rPr lang="zh-TW" altLang="en-US" dirty="0" smtClean="0"/>
              <a:t>噸的燃煤</a:t>
            </a:r>
            <a:endParaRPr lang="zh-TW" altLang="en-US" dirty="0"/>
          </a:p>
        </p:txBody>
      </p:sp>
      <p:sp>
        <p:nvSpPr>
          <p:cNvPr id="244" name="矩形 243"/>
          <p:cNvSpPr/>
          <p:nvPr/>
        </p:nvSpPr>
        <p:spPr>
          <a:xfrm>
            <a:off x="5238979" y="2356535"/>
            <a:ext cx="369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zh-TW" sz="3600" dirty="0" smtClean="0">
                <a:latin typeface="Arial" pitchFamily="34" charset="0"/>
                <a:ea typeface="新細明體" pitchFamily="18" charset="-120"/>
                <a:cs typeface="Arial" pitchFamily="34" charset="0"/>
              </a:rPr>
              <a:t>+</a:t>
            </a:r>
            <a:r>
              <a:rPr kumimoji="1" lang="en-US" altLang="zh-TW" sz="1600" dirty="0" smtClean="0">
                <a:latin typeface="Arial" pitchFamily="34" charset="0"/>
                <a:ea typeface="新細明體" pitchFamily="18" charset="-120"/>
                <a:cs typeface="Arial" pitchFamily="34" charset="0"/>
                <a:sym typeface="Wingdings" pitchFamily="2" charset="2"/>
              </a:rPr>
              <a:t> </a:t>
            </a:r>
            <a:r>
              <a:rPr kumimoji="1" lang="en-US" altLang="zh-TW" sz="800" dirty="0" smtClean="0">
                <a:latin typeface="Arial" pitchFamily="34" charset="0"/>
                <a:ea typeface="新細明體" pitchFamily="18" charset="-120"/>
                <a:cs typeface="Arial" pitchFamily="34" charset="0"/>
              </a:rPr>
              <a:t> </a:t>
            </a:r>
            <a:r>
              <a:rPr kumimoji="1" lang="en-US" altLang="zh-TW" dirty="0" smtClean="0">
                <a:cs typeface="Arial" pitchFamily="34" charset="0"/>
                <a:sym typeface="Wingdings" pitchFamily="2" charset="2"/>
              </a:rPr>
              <a:t>193.6</a:t>
            </a:r>
            <a:r>
              <a:rPr kumimoji="1" lang="zh-TW" altLang="en-US" dirty="0" smtClean="0">
                <a:cs typeface="Arial" pitchFamily="34" charset="0"/>
                <a:sym typeface="Wingdings" pitchFamily="2" charset="2"/>
              </a:rPr>
              <a:t>百萬電子伏特能量</a:t>
            </a:r>
            <a:endParaRPr kumimoji="1" lang="zh-TW" altLang="en-US" dirty="0">
              <a:cs typeface="Arial" pitchFamily="34" charset="0"/>
              <a:sym typeface="Wingdings" pitchFamily="2" charset="2"/>
            </a:endParaRPr>
          </a:p>
        </p:txBody>
      </p:sp>
      <p:sp>
        <p:nvSpPr>
          <p:cNvPr id="243" name="Text Box 121"/>
          <p:cNvSpPr txBox="1">
            <a:spLocks noChangeArrowheads="1"/>
          </p:cNvSpPr>
          <p:nvPr/>
        </p:nvSpPr>
        <p:spPr bwMode="auto">
          <a:xfrm>
            <a:off x="3311525" y="5575300"/>
            <a:ext cx="3028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CC3300"/>
                </a:solidFill>
                <a:latin typeface="Times New Roman" pitchFamily="18" charset="0"/>
              </a:rPr>
              <a:t>核分裂連鎖反應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/>
      <p:bldP spid="242" grpId="0"/>
      <p:bldP spid="243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C68D4-9881-4CE9-89B6-316D02EE2570}" type="slidenum">
              <a:rPr lang="en-US" altLang="zh-TW" smtClean="0"/>
              <a:pPr>
                <a:defRPr/>
              </a:pPr>
              <a:t>60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469900" y="1242685"/>
            <a:ext cx="7848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/>
              <a:t>【用性命換電力 值得嗎？】</a:t>
            </a:r>
            <a:r>
              <a:rPr lang="en-US" altLang="zh-TW" dirty="0" smtClean="0"/>
              <a:t> </a:t>
            </a:r>
            <a:br>
              <a:rPr lang="en-US" altLang="zh-TW" dirty="0" smtClean="0"/>
            </a:br>
            <a:r>
              <a:rPr lang="en-US" altLang="zh-TW" dirty="0" smtClean="0"/>
              <a:t>6</a:t>
            </a:r>
            <a:r>
              <a:rPr lang="zh-TW" altLang="zh-TW" dirty="0" smtClean="0"/>
              <a:t>、</a:t>
            </a:r>
            <a:r>
              <a:rPr lang="en-US" altLang="zh-TW" dirty="0" smtClean="0"/>
              <a:t>7</a:t>
            </a:r>
            <a:r>
              <a:rPr lang="zh-TW" altLang="zh-TW" dirty="0" smtClean="0"/>
              <a:t>年前開始，鹿港胸腔科醫師葉宣哲在門診時陸續發現，鹿港鎮民的呼吸道疾病急遽增多，許多外出遊子回到鎮上，氣喘開始發作。國民健康局統計，</a:t>
            </a:r>
            <a:r>
              <a:rPr lang="zh-TW" altLang="zh-TW" dirty="0" smtClean="0">
                <a:solidFill>
                  <a:srgbClr val="FF0000"/>
                </a:solidFill>
              </a:rPr>
              <a:t>中部沿海氣管癌死亡率是過去</a:t>
            </a:r>
            <a:r>
              <a:rPr lang="en-US" altLang="zh-TW" dirty="0" smtClean="0">
                <a:solidFill>
                  <a:srgbClr val="FF0000"/>
                </a:solidFill>
              </a:rPr>
              <a:t>2</a:t>
            </a:r>
            <a:r>
              <a:rPr lang="zh-TW" altLang="zh-TW" dirty="0" smtClean="0">
                <a:solidFill>
                  <a:srgbClr val="FF0000"/>
                </a:solidFill>
              </a:rPr>
              <a:t>倍以上，而且有年輕化趨勢</a:t>
            </a:r>
            <a:r>
              <a:rPr lang="zh-TW" altLang="zh-TW" dirty="0" smtClean="0"/>
              <a:t>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中興大學環境工程學系教授莊秉潔研究發現，</a:t>
            </a:r>
            <a:r>
              <a:rPr lang="zh-TW" altLang="zh-TW" dirty="0" smtClean="0">
                <a:solidFill>
                  <a:srgbClr val="FF0000"/>
                </a:solidFill>
              </a:rPr>
              <a:t>中部的戴奧辛濃度全台最高，幾乎天天是美國標準的</a:t>
            </a:r>
            <a:r>
              <a:rPr lang="en-US" altLang="zh-TW" dirty="0" smtClean="0">
                <a:solidFill>
                  <a:srgbClr val="FF0000"/>
                </a:solidFill>
              </a:rPr>
              <a:t>3</a:t>
            </a:r>
            <a:r>
              <a:rPr lang="zh-TW" altLang="zh-TW" dirty="0" smtClean="0">
                <a:solidFill>
                  <a:srgbClr val="FF0000"/>
                </a:solidFill>
              </a:rPr>
              <a:t>倍以上。台中火力發電廠「貢獻」最大。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「以犧牲人民的健康來換取電力，對嗎？」葉宣哲有理由相信，距離鹿港十五公里、被監控全球五萬座電廠的「碳監控行動」（ＣＡＲＭＡ）組織評為</a:t>
            </a:r>
            <a:r>
              <a:rPr lang="zh-TW" altLang="zh-TW" dirty="0" smtClean="0">
                <a:solidFill>
                  <a:srgbClr val="FF0000"/>
                </a:solidFill>
              </a:rPr>
              <a:t>世界最大碳排放電廠的台中火力發電廠，以及第</a:t>
            </a:r>
            <a:r>
              <a:rPr lang="en-US" altLang="zh-TW" dirty="0" smtClean="0">
                <a:solidFill>
                  <a:srgbClr val="FF0000"/>
                </a:solidFill>
              </a:rPr>
              <a:t>6</a:t>
            </a:r>
            <a:r>
              <a:rPr lang="zh-TW" altLang="zh-TW" dirty="0" smtClean="0">
                <a:solidFill>
                  <a:srgbClr val="FF0000"/>
                </a:solidFill>
              </a:rPr>
              <a:t>大的麥寮電廠所排放出來的廢氣是疾病的元兇。</a:t>
            </a:r>
            <a:r>
              <a:rPr lang="en-US" altLang="zh-TW" dirty="0" smtClean="0">
                <a:solidFill>
                  <a:srgbClr val="FF0000"/>
                </a:solidFill>
              </a:rPr>
              <a:t> 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38200" y="225336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/>
              <a:t>電價比陸便宜 用國人性命換的</a:t>
            </a:r>
            <a:r>
              <a:rPr lang="en-US" altLang="zh-TW" dirty="0" smtClean="0"/>
              <a:t> - Yahoo!</a:t>
            </a:r>
            <a:r>
              <a:rPr lang="zh-TW" altLang="zh-TW" dirty="0" smtClean="0"/>
              <a:t>奇摩新聞</a:t>
            </a:r>
            <a:r>
              <a:rPr lang="en-US" altLang="zh-TW" dirty="0" smtClean="0"/>
              <a:t> (2/2) </a:t>
            </a:r>
            <a:br>
              <a:rPr lang="en-US" altLang="zh-TW" dirty="0" smtClean="0"/>
            </a:br>
            <a:r>
              <a:rPr lang="zh-TW" altLang="en-US" dirty="0" smtClean="0"/>
              <a:t>   </a:t>
            </a:r>
            <a:r>
              <a:rPr lang="zh-TW" altLang="zh-TW" dirty="0" smtClean="0"/>
              <a:t>更新日期：</a:t>
            </a:r>
            <a:r>
              <a:rPr lang="en-US" altLang="zh-TW" dirty="0" smtClean="0"/>
              <a:t>2011/04/19 16:05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4F293-D9FD-42E3-90FE-3621DDAF46AF}" type="slidenum">
              <a:rPr lang="en-US" altLang="zh-TW"/>
              <a:pPr/>
              <a:t>7</a:t>
            </a:fld>
            <a:endParaRPr lang="en-US" altLang="zh-TW"/>
          </a:p>
        </p:txBody>
      </p:sp>
      <p:pic>
        <p:nvPicPr>
          <p:cNvPr id="24618" name="Picture 42" descr="TM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5678488" cy="54483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594100" y="588010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</a:rPr>
              <a:t>分裂產物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ChangeArrowheads="1"/>
          </p:cNvSpPr>
          <p:nvPr/>
        </p:nvSpPr>
        <p:spPr bwMode="auto">
          <a:xfrm>
            <a:off x="254000" y="3340100"/>
            <a:ext cx="2443163" cy="3603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 eaLnBrk="1" hangingPunct="1"/>
            <a:r>
              <a:rPr kumimoji="1" lang="zh-TW" altLang="en-US" dirty="0">
                <a:solidFill>
                  <a:srgbClr val="CC3300"/>
                </a:solidFill>
              </a:rPr>
              <a:t>鈾</a:t>
            </a:r>
            <a:r>
              <a:rPr kumimoji="1" lang="en-US" altLang="zh-TW" dirty="0">
                <a:solidFill>
                  <a:srgbClr val="CC3300"/>
                </a:solidFill>
              </a:rPr>
              <a:t>-238</a:t>
            </a:r>
            <a:r>
              <a:rPr kumimoji="1" lang="en-US" altLang="zh-TW" baseline="30000" dirty="0"/>
              <a:t> </a:t>
            </a:r>
            <a:r>
              <a:rPr kumimoji="1" lang="en-US" altLang="zh-TW" dirty="0"/>
              <a:t> +  </a:t>
            </a:r>
            <a:r>
              <a:rPr kumimoji="1" lang="zh-TW" altLang="en-US" dirty="0">
                <a:solidFill>
                  <a:srgbClr val="CC3300"/>
                </a:solidFill>
              </a:rPr>
              <a:t>快中子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7800" y="3327400"/>
            <a:ext cx="2103438" cy="341313"/>
            <a:chOff x="1704" y="1056"/>
            <a:chExt cx="1325" cy="215"/>
          </a:xfrm>
        </p:grpSpPr>
        <p:grpSp>
          <p:nvGrpSpPr>
            <p:cNvPr id="37925" name="Group 4"/>
            <p:cNvGrpSpPr>
              <a:grpSpLocks/>
            </p:cNvGrpSpPr>
            <p:nvPr/>
          </p:nvGrpSpPr>
          <p:grpSpPr bwMode="auto">
            <a:xfrm>
              <a:off x="1704" y="1104"/>
              <a:ext cx="528" cy="167"/>
              <a:chOff x="0" y="0"/>
              <a:chExt cx="20000" cy="20000"/>
            </a:xfrm>
          </p:grpSpPr>
          <p:sp>
            <p:nvSpPr>
              <p:cNvPr id="37927" name="Freeform 5"/>
              <p:cNvSpPr>
                <a:spLocks/>
              </p:cNvSpPr>
              <p:nvPr/>
            </p:nvSpPr>
            <p:spPr bwMode="auto">
              <a:xfrm>
                <a:off x="1234" y="4646"/>
                <a:ext cx="18766" cy="15354"/>
              </a:xfrm>
              <a:custGeom>
                <a:avLst/>
                <a:gdLst>
                  <a:gd name="T0" fmla="*/ 0 w 20000"/>
                  <a:gd name="T1" fmla="*/ 240 h 20000"/>
                  <a:gd name="T2" fmla="*/ 4933 w 20000"/>
                  <a:gd name="T3" fmla="*/ 240 h 20000"/>
                  <a:gd name="T4" fmla="*/ 4933 w 20000"/>
                  <a:gd name="T5" fmla="*/ 0 h 20000"/>
                  <a:gd name="T6" fmla="*/ 9910 w 20000"/>
                  <a:gd name="T7" fmla="*/ 627 h 20000"/>
                  <a:gd name="T8" fmla="*/ 4933 w 20000"/>
                  <a:gd name="T9" fmla="*/ 1087 h 20000"/>
                  <a:gd name="T10" fmla="*/ 4933 w 20000"/>
                  <a:gd name="T11" fmla="*/ 871 h 20000"/>
                  <a:gd name="T12" fmla="*/ 0 w 20000"/>
                  <a:gd name="T13" fmla="*/ 871 h 20000"/>
                  <a:gd name="T14" fmla="*/ 0 w 20000"/>
                  <a:gd name="T15" fmla="*/ 599 h 20000"/>
                  <a:gd name="T16" fmla="*/ 0 w 20000"/>
                  <a:gd name="T17" fmla="*/ 240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0" y="4386"/>
                    </a:moveTo>
                    <a:lnTo>
                      <a:pt x="9938" y="4386"/>
                    </a:lnTo>
                    <a:lnTo>
                      <a:pt x="9938" y="0"/>
                    </a:lnTo>
                    <a:lnTo>
                      <a:pt x="19969" y="11491"/>
                    </a:lnTo>
                    <a:lnTo>
                      <a:pt x="9938" y="19912"/>
                    </a:lnTo>
                    <a:lnTo>
                      <a:pt x="9938" y="15965"/>
                    </a:lnTo>
                    <a:lnTo>
                      <a:pt x="0" y="15965"/>
                    </a:lnTo>
                    <a:lnTo>
                      <a:pt x="0" y="10965"/>
                    </a:lnTo>
                    <a:lnTo>
                      <a:pt x="0" y="4386"/>
                    </a:lnTo>
                    <a:close/>
                  </a:path>
                </a:pathLst>
              </a:custGeom>
              <a:solidFill>
                <a:srgbClr val="C0C0C0"/>
              </a:solidFill>
              <a:ln w="3175">
                <a:noFill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928" name="Freeform 6"/>
              <p:cNvSpPr>
                <a:spLocks/>
              </p:cNvSpPr>
              <p:nvPr/>
            </p:nvSpPr>
            <p:spPr bwMode="auto">
              <a:xfrm>
                <a:off x="0" y="0"/>
                <a:ext cx="18766" cy="15354"/>
              </a:xfrm>
              <a:custGeom>
                <a:avLst/>
                <a:gdLst>
                  <a:gd name="T0" fmla="*/ 0 w 20000"/>
                  <a:gd name="T1" fmla="*/ 240 h 20000"/>
                  <a:gd name="T2" fmla="*/ 4933 w 20000"/>
                  <a:gd name="T3" fmla="*/ 240 h 20000"/>
                  <a:gd name="T4" fmla="*/ 4933 w 20000"/>
                  <a:gd name="T5" fmla="*/ 0 h 20000"/>
                  <a:gd name="T6" fmla="*/ 9910 w 20000"/>
                  <a:gd name="T7" fmla="*/ 627 h 20000"/>
                  <a:gd name="T8" fmla="*/ 4933 w 20000"/>
                  <a:gd name="T9" fmla="*/ 1087 h 20000"/>
                  <a:gd name="T10" fmla="*/ 4933 w 20000"/>
                  <a:gd name="T11" fmla="*/ 871 h 20000"/>
                  <a:gd name="T12" fmla="*/ 0 w 20000"/>
                  <a:gd name="T13" fmla="*/ 871 h 20000"/>
                  <a:gd name="T14" fmla="*/ 0 w 20000"/>
                  <a:gd name="T15" fmla="*/ 599 h 20000"/>
                  <a:gd name="T16" fmla="*/ 0 w 20000"/>
                  <a:gd name="T17" fmla="*/ 240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0" y="4386"/>
                    </a:moveTo>
                    <a:lnTo>
                      <a:pt x="9938" y="4386"/>
                    </a:lnTo>
                    <a:lnTo>
                      <a:pt x="9938" y="0"/>
                    </a:lnTo>
                    <a:lnTo>
                      <a:pt x="19969" y="11491"/>
                    </a:lnTo>
                    <a:lnTo>
                      <a:pt x="9938" y="19912"/>
                    </a:lnTo>
                    <a:lnTo>
                      <a:pt x="9938" y="15965"/>
                    </a:lnTo>
                    <a:lnTo>
                      <a:pt x="0" y="15965"/>
                    </a:lnTo>
                    <a:lnTo>
                      <a:pt x="0" y="10965"/>
                    </a:lnTo>
                    <a:lnTo>
                      <a:pt x="0" y="4386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37926" name="Rectangle 7"/>
            <p:cNvSpPr>
              <a:spLocks noChangeArrowheads="1"/>
            </p:cNvSpPr>
            <p:nvPr/>
          </p:nvSpPr>
          <p:spPr bwMode="auto">
            <a:xfrm>
              <a:off x="2203" y="1056"/>
              <a:ext cx="826" cy="18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 eaLnBrk="1" hangingPunct="1"/>
              <a:r>
                <a:rPr kumimoji="1" lang="zh-TW" altLang="en-US" dirty="0">
                  <a:solidFill>
                    <a:srgbClr val="CC3300"/>
                  </a:solidFill>
                  <a:latin typeface="標楷體" pitchFamily="65" charset="-120"/>
                </a:rPr>
                <a:t>鈾</a:t>
              </a:r>
              <a:r>
                <a:rPr kumimoji="1" lang="en-US" altLang="zh-TW" dirty="0">
                  <a:solidFill>
                    <a:srgbClr val="CC3300"/>
                  </a:solidFill>
                  <a:latin typeface="標楷體" pitchFamily="65" charset="-120"/>
                </a:rPr>
                <a:t>-239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928938" y="2717800"/>
            <a:ext cx="2314575" cy="1954213"/>
            <a:chOff x="1741" y="672"/>
            <a:chExt cx="1458" cy="1231"/>
          </a:xfrm>
        </p:grpSpPr>
        <p:grpSp>
          <p:nvGrpSpPr>
            <p:cNvPr id="37915" name="Group 9"/>
            <p:cNvGrpSpPr>
              <a:grpSpLocks/>
            </p:cNvGrpSpPr>
            <p:nvPr/>
          </p:nvGrpSpPr>
          <p:grpSpPr bwMode="auto">
            <a:xfrm>
              <a:off x="2616" y="720"/>
              <a:ext cx="384" cy="282"/>
              <a:chOff x="0" y="0"/>
              <a:chExt cx="20000" cy="20000"/>
            </a:xfrm>
          </p:grpSpPr>
          <p:sp>
            <p:nvSpPr>
              <p:cNvPr id="37923" name="Freeform 10"/>
              <p:cNvSpPr>
                <a:spLocks/>
              </p:cNvSpPr>
              <p:nvPr/>
            </p:nvSpPr>
            <p:spPr bwMode="auto">
              <a:xfrm>
                <a:off x="0" y="1420"/>
                <a:ext cx="18477" cy="18580"/>
              </a:xfrm>
              <a:custGeom>
                <a:avLst/>
                <a:gdLst>
                  <a:gd name="T0" fmla="*/ 0 w 20000"/>
                  <a:gd name="T1" fmla="*/ 8881 h 20000"/>
                  <a:gd name="T2" fmla="*/ 763 w 20000"/>
                  <a:gd name="T3" fmla="*/ 8759 h 20000"/>
                  <a:gd name="T4" fmla="*/ 1117 w 20000"/>
                  <a:gd name="T5" fmla="*/ 8759 h 20000"/>
                  <a:gd name="T6" fmla="*/ 1316 w 20000"/>
                  <a:gd name="T7" fmla="*/ 8678 h 20000"/>
                  <a:gd name="T8" fmla="*/ 1258 w 20000"/>
                  <a:gd name="T9" fmla="*/ 8298 h 20000"/>
                  <a:gd name="T10" fmla="*/ 1117 w 20000"/>
                  <a:gd name="T11" fmla="*/ 8026 h 20000"/>
                  <a:gd name="T12" fmla="*/ 834 w 20000"/>
                  <a:gd name="T13" fmla="*/ 7538 h 20000"/>
                  <a:gd name="T14" fmla="*/ 693 w 20000"/>
                  <a:gd name="T15" fmla="*/ 7277 h 20000"/>
                  <a:gd name="T16" fmla="*/ 763 w 20000"/>
                  <a:gd name="T17" fmla="*/ 7005 h 20000"/>
                  <a:gd name="T18" fmla="*/ 1244 w 20000"/>
                  <a:gd name="T19" fmla="*/ 6788 h 20000"/>
                  <a:gd name="T20" fmla="*/ 1697 w 20000"/>
                  <a:gd name="T21" fmla="*/ 6788 h 20000"/>
                  <a:gd name="T22" fmla="*/ 2008 w 20000"/>
                  <a:gd name="T23" fmla="*/ 6856 h 20000"/>
                  <a:gd name="T24" fmla="*/ 2673 w 20000"/>
                  <a:gd name="T25" fmla="*/ 7005 h 20000"/>
                  <a:gd name="T26" fmla="*/ 3167 w 20000"/>
                  <a:gd name="T27" fmla="*/ 6896 h 20000"/>
                  <a:gd name="T28" fmla="*/ 3237 w 20000"/>
                  <a:gd name="T29" fmla="*/ 6583 h 20000"/>
                  <a:gd name="T30" fmla="*/ 3081 w 20000"/>
                  <a:gd name="T31" fmla="*/ 6298 h 20000"/>
                  <a:gd name="T32" fmla="*/ 2812 w 20000"/>
                  <a:gd name="T33" fmla="*/ 6038 h 20000"/>
                  <a:gd name="T34" fmla="*/ 2530 w 20000"/>
                  <a:gd name="T35" fmla="*/ 5795 h 20000"/>
                  <a:gd name="T36" fmla="*/ 2347 w 20000"/>
                  <a:gd name="T37" fmla="*/ 5482 h 20000"/>
                  <a:gd name="T38" fmla="*/ 2404 w 20000"/>
                  <a:gd name="T39" fmla="*/ 5238 h 20000"/>
                  <a:gd name="T40" fmla="*/ 2784 w 20000"/>
                  <a:gd name="T41" fmla="*/ 5005 h 20000"/>
                  <a:gd name="T42" fmla="*/ 3237 w 20000"/>
                  <a:gd name="T43" fmla="*/ 5005 h 20000"/>
                  <a:gd name="T44" fmla="*/ 3717 w 20000"/>
                  <a:gd name="T45" fmla="*/ 5047 h 20000"/>
                  <a:gd name="T46" fmla="*/ 4199 w 20000"/>
                  <a:gd name="T47" fmla="*/ 5129 h 20000"/>
                  <a:gd name="T48" fmla="*/ 4580 w 20000"/>
                  <a:gd name="T49" fmla="*/ 5129 h 20000"/>
                  <a:gd name="T50" fmla="*/ 4947 w 20000"/>
                  <a:gd name="T51" fmla="*/ 5060 h 20000"/>
                  <a:gd name="T52" fmla="*/ 4862 w 20000"/>
                  <a:gd name="T53" fmla="*/ 4733 h 20000"/>
                  <a:gd name="T54" fmla="*/ 4635 w 20000"/>
                  <a:gd name="T55" fmla="*/ 4366 h 20000"/>
                  <a:gd name="T56" fmla="*/ 4468 w 20000"/>
                  <a:gd name="T57" fmla="*/ 4000 h 20000"/>
                  <a:gd name="T58" fmla="*/ 4213 w 20000"/>
                  <a:gd name="T59" fmla="*/ 3578 h 20000"/>
                  <a:gd name="T60" fmla="*/ 4255 w 20000"/>
                  <a:gd name="T61" fmla="*/ 3225 h 20000"/>
                  <a:gd name="T62" fmla="*/ 4635 w 20000"/>
                  <a:gd name="T63" fmla="*/ 3089 h 20000"/>
                  <a:gd name="T64" fmla="*/ 5061 w 20000"/>
                  <a:gd name="T65" fmla="*/ 3089 h 20000"/>
                  <a:gd name="T66" fmla="*/ 5626 w 20000"/>
                  <a:gd name="T67" fmla="*/ 3168 h 20000"/>
                  <a:gd name="T68" fmla="*/ 6107 w 20000"/>
                  <a:gd name="T69" fmla="*/ 3225 h 20000"/>
                  <a:gd name="T70" fmla="*/ 6461 w 20000"/>
                  <a:gd name="T71" fmla="*/ 3225 h 20000"/>
                  <a:gd name="T72" fmla="*/ 6701 w 20000"/>
                  <a:gd name="T73" fmla="*/ 3130 h 20000"/>
                  <a:gd name="T74" fmla="*/ 6630 w 20000"/>
                  <a:gd name="T75" fmla="*/ 2802 h 20000"/>
                  <a:gd name="T76" fmla="*/ 6518 w 20000"/>
                  <a:gd name="T77" fmla="*/ 2597 h 20000"/>
                  <a:gd name="T78" fmla="*/ 6461 w 20000"/>
                  <a:gd name="T79" fmla="*/ 2366 h 20000"/>
                  <a:gd name="T80" fmla="*/ 6234 w 20000"/>
                  <a:gd name="T81" fmla="*/ 2149 h 20000"/>
                  <a:gd name="T82" fmla="*/ 6050 w 20000"/>
                  <a:gd name="T83" fmla="*/ 1959 h 20000"/>
                  <a:gd name="T84" fmla="*/ 5908 w 20000"/>
                  <a:gd name="T85" fmla="*/ 1741 h 20000"/>
                  <a:gd name="T86" fmla="*/ 6050 w 20000"/>
                  <a:gd name="T87" fmla="*/ 1428 h 20000"/>
                  <a:gd name="T88" fmla="*/ 6461 w 20000"/>
                  <a:gd name="T89" fmla="*/ 1347 h 20000"/>
                  <a:gd name="T90" fmla="*/ 6983 w 20000"/>
                  <a:gd name="T91" fmla="*/ 1347 h 20000"/>
                  <a:gd name="T92" fmla="*/ 7534 w 20000"/>
                  <a:gd name="T93" fmla="*/ 1347 h 20000"/>
                  <a:gd name="T94" fmla="*/ 7818 w 20000"/>
                  <a:gd name="T95" fmla="*/ 1223 h 20000"/>
                  <a:gd name="T96" fmla="*/ 7974 w 20000"/>
                  <a:gd name="T97" fmla="*/ 817 h 20000"/>
                  <a:gd name="T98" fmla="*/ 8171 w 20000"/>
                  <a:gd name="T99" fmla="*/ 312 h 20000"/>
                  <a:gd name="T100" fmla="*/ 8354 w 20000"/>
                  <a:gd name="T101" fmla="*/ 0 h 200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000"/>
                  <a:gd name="T154" fmla="*/ 0 h 20000"/>
                  <a:gd name="T155" fmla="*/ 20000 w 20000"/>
                  <a:gd name="T156" fmla="*/ 20000 h 200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000" h="20000">
                    <a:moveTo>
                      <a:pt x="0" y="19969"/>
                    </a:moveTo>
                    <a:lnTo>
                      <a:pt x="1824" y="19694"/>
                    </a:lnTo>
                    <a:lnTo>
                      <a:pt x="2669" y="19694"/>
                    </a:lnTo>
                    <a:lnTo>
                      <a:pt x="3142" y="19511"/>
                    </a:lnTo>
                    <a:lnTo>
                      <a:pt x="3007" y="18654"/>
                    </a:lnTo>
                    <a:lnTo>
                      <a:pt x="2669" y="18043"/>
                    </a:lnTo>
                    <a:lnTo>
                      <a:pt x="1993" y="16942"/>
                    </a:lnTo>
                    <a:lnTo>
                      <a:pt x="1655" y="16361"/>
                    </a:lnTo>
                    <a:lnTo>
                      <a:pt x="1824" y="15749"/>
                    </a:lnTo>
                    <a:lnTo>
                      <a:pt x="2973" y="15260"/>
                    </a:lnTo>
                    <a:lnTo>
                      <a:pt x="4054" y="15260"/>
                    </a:lnTo>
                    <a:lnTo>
                      <a:pt x="4797" y="15413"/>
                    </a:lnTo>
                    <a:lnTo>
                      <a:pt x="6385" y="15749"/>
                    </a:lnTo>
                    <a:lnTo>
                      <a:pt x="7568" y="15505"/>
                    </a:lnTo>
                    <a:lnTo>
                      <a:pt x="7736" y="14801"/>
                    </a:lnTo>
                    <a:lnTo>
                      <a:pt x="7365" y="14159"/>
                    </a:lnTo>
                    <a:lnTo>
                      <a:pt x="6723" y="13578"/>
                    </a:lnTo>
                    <a:lnTo>
                      <a:pt x="6047" y="13028"/>
                    </a:lnTo>
                    <a:lnTo>
                      <a:pt x="5608" y="12324"/>
                    </a:lnTo>
                    <a:lnTo>
                      <a:pt x="5743" y="11774"/>
                    </a:lnTo>
                    <a:lnTo>
                      <a:pt x="6655" y="11254"/>
                    </a:lnTo>
                    <a:lnTo>
                      <a:pt x="7736" y="11254"/>
                    </a:lnTo>
                    <a:lnTo>
                      <a:pt x="8885" y="11346"/>
                    </a:lnTo>
                    <a:lnTo>
                      <a:pt x="10034" y="11529"/>
                    </a:lnTo>
                    <a:lnTo>
                      <a:pt x="10946" y="11529"/>
                    </a:lnTo>
                    <a:lnTo>
                      <a:pt x="11824" y="11376"/>
                    </a:lnTo>
                    <a:lnTo>
                      <a:pt x="11622" y="10642"/>
                    </a:lnTo>
                    <a:lnTo>
                      <a:pt x="11081" y="9817"/>
                    </a:lnTo>
                    <a:lnTo>
                      <a:pt x="10676" y="8991"/>
                    </a:lnTo>
                    <a:lnTo>
                      <a:pt x="10068" y="8043"/>
                    </a:lnTo>
                    <a:lnTo>
                      <a:pt x="10169" y="7248"/>
                    </a:lnTo>
                    <a:lnTo>
                      <a:pt x="11081" y="6942"/>
                    </a:lnTo>
                    <a:lnTo>
                      <a:pt x="12095" y="6942"/>
                    </a:lnTo>
                    <a:lnTo>
                      <a:pt x="13446" y="7125"/>
                    </a:lnTo>
                    <a:lnTo>
                      <a:pt x="14595" y="7248"/>
                    </a:lnTo>
                    <a:lnTo>
                      <a:pt x="15439" y="7248"/>
                    </a:lnTo>
                    <a:lnTo>
                      <a:pt x="16014" y="7034"/>
                    </a:lnTo>
                    <a:lnTo>
                      <a:pt x="15845" y="6300"/>
                    </a:lnTo>
                    <a:lnTo>
                      <a:pt x="15574" y="5841"/>
                    </a:lnTo>
                    <a:lnTo>
                      <a:pt x="15439" y="5321"/>
                    </a:lnTo>
                    <a:lnTo>
                      <a:pt x="14899" y="4832"/>
                    </a:lnTo>
                    <a:lnTo>
                      <a:pt x="14459" y="4404"/>
                    </a:lnTo>
                    <a:lnTo>
                      <a:pt x="14122" y="3914"/>
                    </a:lnTo>
                    <a:lnTo>
                      <a:pt x="14459" y="3211"/>
                    </a:lnTo>
                    <a:lnTo>
                      <a:pt x="15439" y="3028"/>
                    </a:lnTo>
                    <a:lnTo>
                      <a:pt x="16689" y="3028"/>
                    </a:lnTo>
                    <a:lnTo>
                      <a:pt x="18007" y="3028"/>
                    </a:lnTo>
                    <a:lnTo>
                      <a:pt x="18682" y="2752"/>
                    </a:lnTo>
                    <a:lnTo>
                      <a:pt x="19054" y="1835"/>
                    </a:lnTo>
                    <a:lnTo>
                      <a:pt x="19527" y="703"/>
                    </a:lnTo>
                    <a:lnTo>
                      <a:pt x="19966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924" name="Freeform 11"/>
              <p:cNvSpPr>
                <a:spLocks/>
              </p:cNvSpPr>
              <p:nvPr/>
            </p:nvSpPr>
            <p:spPr bwMode="auto">
              <a:xfrm>
                <a:off x="17545" y="0"/>
                <a:ext cx="2455" cy="1989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0" y="13143"/>
                    </a:moveTo>
                    <a:lnTo>
                      <a:pt x="1266" y="13143"/>
                    </a:lnTo>
                    <a:lnTo>
                      <a:pt x="13418" y="19714"/>
                    </a:lnTo>
                    <a:lnTo>
                      <a:pt x="19747" y="0"/>
                    </a:lnTo>
                    <a:lnTo>
                      <a:pt x="0" y="13143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37916" name="Rectangle 12"/>
            <p:cNvSpPr>
              <a:spLocks noChangeArrowheads="1"/>
            </p:cNvSpPr>
            <p:nvPr/>
          </p:nvSpPr>
          <p:spPr bwMode="auto">
            <a:xfrm>
              <a:off x="1741" y="672"/>
              <a:ext cx="875" cy="24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r" eaLnBrk="1" hangingPunct="1"/>
              <a:r>
                <a:rPr kumimoji="1" lang="zh-TW" altLang="en-US" sz="2000" dirty="0"/>
                <a:t>加瑪射線</a:t>
              </a:r>
            </a:p>
          </p:txBody>
        </p:sp>
        <p:sp>
          <p:nvSpPr>
            <p:cNvPr id="37917" name="Rectangle 13"/>
            <p:cNvSpPr>
              <a:spLocks noChangeArrowheads="1"/>
            </p:cNvSpPr>
            <p:nvPr/>
          </p:nvSpPr>
          <p:spPr bwMode="auto">
            <a:xfrm>
              <a:off x="1848" y="1344"/>
              <a:ext cx="1104" cy="55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 eaLnBrk="1" hangingPunct="1"/>
              <a:r>
                <a:rPr kumimoji="1" lang="zh-TW" altLang="en-US" sz="2000" dirty="0">
                  <a:latin typeface="標楷體" pitchFamily="65" charset="-120"/>
                </a:rPr>
                <a:t>貝他粒子</a:t>
              </a:r>
            </a:p>
            <a:p>
              <a:pPr algn="ctr"/>
              <a:r>
                <a:rPr kumimoji="1" lang="zh-TW" altLang="en-US" sz="2000" dirty="0">
                  <a:latin typeface="標楷體" pitchFamily="65" charset="-120"/>
                </a:rPr>
                <a:t>半衰期</a:t>
              </a:r>
              <a:r>
                <a:rPr kumimoji="1" lang="en-US" altLang="zh-TW" sz="2000" dirty="0">
                  <a:latin typeface="標楷體" pitchFamily="65" charset="-120"/>
                </a:rPr>
                <a:t>23.5</a:t>
              </a:r>
              <a:r>
                <a:rPr kumimoji="1" lang="zh-TW" altLang="en-US" sz="2000" dirty="0">
                  <a:latin typeface="標楷體" pitchFamily="65" charset="-120"/>
                </a:rPr>
                <a:t>分</a:t>
              </a:r>
              <a:endParaRPr kumimoji="1" lang="zh-TW" altLang="en-US" sz="2000" dirty="0">
                <a:ea typeface="新細明體" pitchFamily="18" charset="-120"/>
              </a:endParaRPr>
            </a:p>
          </p:txBody>
        </p:sp>
        <p:grpSp>
          <p:nvGrpSpPr>
            <p:cNvPr id="37918" name="Group 14"/>
            <p:cNvGrpSpPr>
              <a:grpSpLocks/>
            </p:cNvGrpSpPr>
            <p:nvPr/>
          </p:nvGrpSpPr>
          <p:grpSpPr bwMode="auto">
            <a:xfrm>
              <a:off x="2904" y="1392"/>
              <a:ext cx="295" cy="314"/>
              <a:chOff x="0" y="0"/>
              <a:chExt cx="20000" cy="20000"/>
            </a:xfrm>
          </p:grpSpPr>
          <p:grpSp>
            <p:nvGrpSpPr>
              <p:cNvPr id="37919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17383" cy="16918"/>
                <a:chOff x="0" y="0"/>
                <a:chExt cx="20000" cy="20000"/>
              </a:xfrm>
            </p:grpSpPr>
            <p:sp>
              <p:nvSpPr>
                <p:cNvPr id="37921" name="Line 16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6568" cy="1711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922" name="Freeform 17"/>
                <p:cNvSpPr>
                  <a:spLocks/>
                </p:cNvSpPr>
                <p:nvPr/>
              </p:nvSpPr>
              <p:spPr bwMode="auto">
                <a:xfrm>
                  <a:off x="15793" y="15574"/>
                  <a:ext cx="4207" cy="4426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7259" y="0"/>
                      </a:moveTo>
                      <a:lnTo>
                        <a:pt x="0" y="9388"/>
                      </a:lnTo>
                      <a:lnTo>
                        <a:pt x="19852" y="19864"/>
                      </a:lnTo>
                      <a:lnTo>
                        <a:pt x="72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37920" name="Oval 18"/>
              <p:cNvSpPr>
                <a:spLocks noChangeArrowheads="1"/>
              </p:cNvSpPr>
              <p:nvPr/>
            </p:nvSpPr>
            <p:spPr bwMode="auto">
              <a:xfrm>
                <a:off x="17714" y="17479"/>
                <a:ext cx="2286" cy="2521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4914900" y="3365500"/>
            <a:ext cx="2076450" cy="341313"/>
            <a:chOff x="3048" y="1056"/>
            <a:chExt cx="1308" cy="215"/>
          </a:xfrm>
        </p:grpSpPr>
        <p:grpSp>
          <p:nvGrpSpPr>
            <p:cNvPr id="37911" name="Group 20"/>
            <p:cNvGrpSpPr>
              <a:grpSpLocks/>
            </p:cNvGrpSpPr>
            <p:nvPr/>
          </p:nvGrpSpPr>
          <p:grpSpPr bwMode="auto">
            <a:xfrm>
              <a:off x="3048" y="1104"/>
              <a:ext cx="480" cy="167"/>
              <a:chOff x="0" y="0"/>
              <a:chExt cx="20000" cy="20000"/>
            </a:xfrm>
          </p:grpSpPr>
          <p:sp>
            <p:nvSpPr>
              <p:cNvPr id="37913" name="Freeform 21"/>
              <p:cNvSpPr>
                <a:spLocks/>
              </p:cNvSpPr>
              <p:nvPr/>
            </p:nvSpPr>
            <p:spPr bwMode="auto">
              <a:xfrm>
                <a:off x="1234" y="4692"/>
                <a:ext cx="18766" cy="15308"/>
              </a:xfrm>
              <a:custGeom>
                <a:avLst/>
                <a:gdLst>
                  <a:gd name="T0" fmla="*/ 0 w 20000"/>
                  <a:gd name="T1" fmla="*/ 232 h 20000"/>
                  <a:gd name="T2" fmla="*/ 4933 w 20000"/>
                  <a:gd name="T3" fmla="*/ 232 h 20000"/>
                  <a:gd name="T4" fmla="*/ 4933 w 20000"/>
                  <a:gd name="T5" fmla="*/ 0 h 20000"/>
                  <a:gd name="T6" fmla="*/ 9910 w 20000"/>
                  <a:gd name="T7" fmla="*/ 607 h 20000"/>
                  <a:gd name="T8" fmla="*/ 4933 w 20000"/>
                  <a:gd name="T9" fmla="*/ 1052 h 20000"/>
                  <a:gd name="T10" fmla="*/ 4933 w 20000"/>
                  <a:gd name="T11" fmla="*/ 843 h 20000"/>
                  <a:gd name="T12" fmla="*/ 0 w 20000"/>
                  <a:gd name="T13" fmla="*/ 843 h 20000"/>
                  <a:gd name="T14" fmla="*/ 0 w 20000"/>
                  <a:gd name="T15" fmla="*/ 579 h 20000"/>
                  <a:gd name="T16" fmla="*/ 0 w 20000"/>
                  <a:gd name="T17" fmla="*/ 232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0" y="4386"/>
                    </a:moveTo>
                    <a:lnTo>
                      <a:pt x="9938" y="4386"/>
                    </a:lnTo>
                    <a:lnTo>
                      <a:pt x="9938" y="0"/>
                    </a:lnTo>
                    <a:lnTo>
                      <a:pt x="19969" y="11491"/>
                    </a:lnTo>
                    <a:lnTo>
                      <a:pt x="9938" y="19912"/>
                    </a:lnTo>
                    <a:lnTo>
                      <a:pt x="9938" y="15965"/>
                    </a:lnTo>
                    <a:lnTo>
                      <a:pt x="0" y="15965"/>
                    </a:lnTo>
                    <a:lnTo>
                      <a:pt x="0" y="10965"/>
                    </a:lnTo>
                    <a:lnTo>
                      <a:pt x="0" y="4386"/>
                    </a:lnTo>
                    <a:close/>
                  </a:path>
                </a:pathLst>
              </a:custGeom>
              <a:solidFill>
                <a:srgbClr val="C0C0C0"/>
              </a:solidFill>
              <a:ln w="3175">
                <a:noFill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914" name="Freeform 22"/>
              <p:cNvSpPr>
                <a:spLocks/>
              </p:cNvSpPr>
              <p:nvPr/>
            </p:nvSpPr>
            <p:spPr bwMode="auto">
              <a:xfrm>
                <a:off x="0" y="0"/>
                <a:ext cx="18779" cy="15308"/>
              </a:xfrm>
              <a:custGeom>
                <a:avLst/>
                <a:gdLst>
                  <a:gd name="T0" fmla="*/ 0 w 20000"/>
                  <a:gd name="T1" fmla="*/ 232 h 20000"/>
                  <a:gd name="T2" fmla="*/ 4970 w 20000"/>
                  <a:gd name="T3" fmla="*/ 232 h 20000"/>
                  <a:gd name="T4" fmla="*/ 4970 w 20000"/>
                  <a:gd name="T5" fmla="*/ 0 h 20000"/>
                  <a:gd name="T6" fmla="*/ 9986 w 20000"/>
                  <a:gd name="T7" fmla="*/ 607 h 20000"/>
                  <a:gd name="T8" fmla="*/ 4970 w 20000"/>
                  <a:gd name="T9" fmla="*/ 1052 h 20000"/>
                  <a:gd name="T10" fmla="*/ 4970 w 20000"/>
                  <a:gd name="T11" fmla="*/ 843 h 20000"/>
                  <a:gd name="T12" fmla="*/ 0 w 20000"/>
                  <a:gd name="T13" fmla="*/ 843 h 20000"/>
                  <a:gd name="T14" fmla="*/ 0 w 20000"/>
                  <a:gd name="T15" fmla="*/ 579 h 20000"/>
                  <a:gd name="T16" fmla="*/ 0 w 20000"/>
                  <a:gd name="T17" fmla="*/ 232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0" y="4386"/>
                    </a:moveTo>
                    <a:lnTo>
                      <a:pt x="9938" y="4386"/>
                    </a:lnTo>
                    <a:lnTo>
                      <a:pt x="9938" y="0"/>
                    </a:lnTo>
                    <a:lnTo>
                      <a:pt x="19969" y="11491"/>
                    </a:lnTo>
                    <a:lnTo>
                      <a:pt x="9938" y="19912"/>
                    </a:lnTo>
                    <a:lnTo>
                      <a:pt x="9938" y="15965"/>
                    </a:lnTo>
                    <a:lnTo>
                      <a:pt x="0" y="15965"/>
                    </a:lnTo>
                    <a:lnTo>
                      <a:pt x="0" y="10965"/>
                    </a:lnTo>
                    <a:lnTo>
                      <a:pt x="0" y="4386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37912" name="Rectangle 23"/>
            <p:cNvSpPr>
              <a:spLocks noChangeArrowheads="1"/>
            </p:cNvSpPr>
            <p:nvPr/>
          </p:nvSpPr>
          <p:spPr bwMode="auto">
            <a:xfrm>
              <a:off x="3480" y="1056"/>
              <a:ext cx="876" cy="18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 eaLnBrk="1" hangingPunct="1"/>
              <a:r>
                <a:rPr kumimoji="1" lang="zh-TW" altLang="en-US" dirty="0">
                  <a:solidFill>
                    <a:srgbClr val="CC3300"/>
                  </a:solidFill>
                </a:rPr>
                <a:t>錼</a:t>
              </a:r>
              <a:r>
                <a:rPr kumimoji="1" lang="en-US" altLang="zh-TW" dirty="0">
                  <a:solidFill>
                    <a:srgbClr val="CC3300"/>
                  </a:solidFill>
                </a:rPr>
                <a:t>-239</a:t>
              </a:r>
              <a:endParaRPr kumimoji="1" lang="en-US" altLang="zh-TW" dirty="0">
                <a:solidFill>
                  <a:srgbClr val="CC3300"/>
                </a:solidFill>
                <a:ea typeface="新細明體" pitchFamily="18" charset="-120"/>
              </a:endParaRPr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5372100" y="2809875"/>
            <a:ext cx="2057400" cy="1812925"/>
            <a:chOff x="3288" y="682"/>
            <a:chExt cx="1296" cy="1142"/>
          </a:xfrm>
        </p:grpSpPr>
        <p:grpSp>
          <p:nvGrpSpPr>
            <p:cNvPr id="37905" name="Group 25"/>
            <p:cNvGrpSpPr>
              <a:grpSpLocks/>
            </p:cNvGrpSpPr>
            <p:nvPr/>
          </p:nvGrpSpPr>
          <p:grpSpPr bwMode="auto">
            <a:xfrm rot="-5400000">
              <a:off x="3816" y="672"/>
              <a:ext cx="293" cy="314"/>
              <a:chOff x="0" y="0"/>
              <a:chExt cx="20000" cy="20000"/>
            </a:xfrm>
          </p:grpSpPr>
          <p:grpSp>
            <p:nvGrpSpPr>
              <p:cNvPr id="37907" name="Group 26"/>
              <p:cNvGrpSpPr>
                <a:grpSpLocks/>
              </p:cNvGrpSpPr>
              <p:nvPr/>
            </p:nvGrpSpPr>
            <p:grpSpPr bwMode="auto">
              <a:xfrm>
                <a:off x="0" y="0"/>
                <a:ext cx="17408" cy="16943"/>
                <a:chOff x="0" y="0"/>
                <a:chExt cx="20000" cy="20000"/>
              </a:xfrm>
            </p:grpSpPr>
            <p:sp>
              <p:nvSpPr>
                <p:cNvPr id="37909" name="Line 27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6588" cy="1708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910" name="Freeform 28"/>
                <p:cNvSpPr>
                  <a:spLocks/>
                </p:cNvSpPr>
                <p:nvPr/>
              </p:nvSpPr>
              <p:spPr bwMode="auto">
                <a:xfrm>
                  <a:off x="15784" y="15577"/>
                  <a:ext cx="4216" cy="4423"/>
                </a:xfrm>
                <a:custGeom>
                  <a:avLst/>
                  <a:gdLst>
                    <a:gd name="T0" fmla="*/ 0 w 20000"/>
                    <a:gd name="T1" fmla="*/ 0 h 20000"/>
                    <a:gd name="T2" fmla="*/ 0 w 20000"/>
                    <a:gd name="T3" fmla="*/ 0 h 20000"/>
                    <a:gd name="T4" fmla="*/ 0 w 20000"/>
                    <a:gd name="T5" fmla="*/ 0 h 20000"/>
                    <a:gd name="T6" fmla="*/ 0 w 20000"/>
                    <a:gd name="T7" fmla="*/ 0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7259" y="0"/>
                      </a:moveTo>
                      <a:lnTo>
                        <a:pt x="0" y="9388"/>
                      </a:lnTo>
                      <a:lnTo>
                        <a:pt x="19852" y="19864"/>
                      </a:lnTo>
                      <a:lnTo>
                        <a:pt x="72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37908" name="Oval 29"/>
              <p:cNvSpPr>
                <a:spLocks noChangeArrowheads="1"/>
              </p:cNvSpPr>
              <p:nvPr/>
            </p:nvSpPr>
            <p:spPr bwMode="auto">
              <a:xfrm>
                <a:off x="17718" y="17476"/>
                <a:ext cx="2282" cy="2524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37906" name="Rectangle 30"/>
            <p:cNvSpPr>
              <a:spLocks noChangeArrowheads="1"/>
            </p:cNvSpPr>
            <p:nvPr/>
          </p:nvSpPr>
          <p:spPr bwMode="auto">
            <a:xfrm>
              <a:off x="3288" y="1344"/>
              <a:ext cx="1296" cy="48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 eaLnBrk="1" hangingPunct="1"/>
              <a:r>
                <a:rPr kumimoji="1" lang="zh-TW" altLang="en-US" sz="2000" dirty="0">
                  <a:latin typeface="標楷體" pitchFamily="65" charset="-120"/>
                </a:rPr>
                <a:t>貝他粒子</a:t>
              </a:r>
            </a:p>
            <a:p>
              <a:pPr algn="ctr"/>
              <a:r>
                <a:rPr kumimoji="1" lang="zh-TW" altLang="en-US" sz="2000" dirty="0">
                  <a:latin typeface="標楷體" pitchFamily="65" charset="-120"/>
                </a:rPr>
                <a:t>半衰期</a:t>
              </a:r>
              <a:r>
                <a:rPr kumimoji="1" lang="en-US" altLang="zh-TW" sz="2000" dirty="0">
                  <a:latin typeface="標楷體" pitchFamily="65" charset="-120"/>
                </a:rPr>
                <a:t>2.35</a:t>
              </a:r>
              <a:r>
                <a:rPr kumimoji="1" lang="zh-TW" altLang="en-US" sz="2000" dirty="0">
                  <a:latin typeface="標楷體" pitchFamily="65" charset="-120"/>
                </a:rPr>
                <a:t>天</a:t>
              </a:r>
            </a:p>
          </p:txBody>
        </p:sp>
      </p:grpSp>
      <p:grpSp>
        <p:nvGrpSpPr>
          <p:cNvPr id="13" name="Group 31"/>
          <p:cNvGrpSpPr>
            <a:grpSpLocks/>
          </p:cNvGrpSpPr>
          <p:nvPr/>
        </p:nvGrpSpPr>
        <p:grpSpPr bwMode="auto">
          <a:xfrm>
            <a:off x="7010400" y="3352800"/>
            <a:ext cx="2133600" cy="341313"/>
            <a:chOff x="4296" y="1056"/>
            <a:chExt cx="1344" cy="215"/>
          </a:xfrm>
        </p:grpSpPr>
        <p:grpSp>
          <p:nvGrpSpPr>
            <p:cNvPr id="37901" name="Group 32"/>
            <p:cNvGrpSpPr>
              <a:grpSpLocks/>
            </p:cNvGrpSpPr>
            <p:nvPr/>
          </p:nvGrpSpPr>
          <p:grpSpPr bwMode="auto">
            <a:xfrm>
              <a:off x="4296" y="1104"/>
              <a:ext cx="480" cy="167"/>
              <a:chOff x="0" y="0"/>
              <a:chExt cx="20000" cy="20000"/>
            </a:xfrm>
          </p:grpSpPr>
          <p:sp>
            <p:nvSpPr>
              <p:cNvPr id="37903" name="Freeform 33"/>
              <p:cNvSpPr>
                <a:spLocks/>
              </p:cNvSpPr>
              <p:nvPr/>
            </p:nvSpPr>
            <p:spPr bwMode="auto">
              <a:xfrm>
                <a:off x="1234" y="4692"/>
                <a:ext cx="18766" cy="15308"/>
              </a:xfrm>
              <a:custGeom>
                <a:avLst/>
                <a:gdLst>
                  <a:gd name="T0" fmla="*/ 0 w 20000"/>
                  <a:gd name="T1" fmla="*/ 232 h 20000"/>
                  <a:gd name="T2" fmla="*/ 4933 w 20000"/>
                  <a:gd name="T3" fmla="*/ 232 h 20000"/>
                  <a:gd name="T4" fmla="*/ 4933 w 20000"/>
                  <a:gd name="T5" fmla="*/ 0 h 20000"/>
                  <a:gd name="T6" fmla="*/ 9910 w 20000"/>
                  <a:gd name="T7" fmla="*/ 607 h 20000"/>
                  <a:gd name="T8" fmla="*/ 4933 w 20000"/>
                  <a:gd name="T9" fmla="*/ 1052 h 20000"/>
                  <a:gd name="T10" fmla="*/ 4933 w 20000"/>
                  <a:gd name="T11" fmla="*/ 843 h 20000"/>
                  <a:gd name="T12" fmla="*/ 0 w 20000"/>
                  <a:gd name="T13" fmla="*/ 843 h 20000"/>
                  <a:gd name="T14" fmla="*/ 0 w 20000"/>
                  <a:gd name="T15" fmla="*/ 579 h 20000"/>
                  <a:gd name="T16" fmla="*/ 0 w 20000"/>
                  <a:gd name="T17" fmla="*/ 232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0" y="4386"/>
                    </a:moveTo>
                    <a:lnTo>
                      <a:pt x="9938" y="4386"/>
                    </a:lnTo>
                    <a:lnTo>
                      <a:pt x="9938" y="0"/>
                    </a:lnTo>
                    <a:lnTo>
                      <a:pt x="19969" y="11491"/>
                    </a:lnTo>
                    <a:lnTo>
                      <a:pt x="9938" y="19912"/>
                    </a:lnTo>
                    <a:lnTo>
                      <a:pt x="9938" y="15965"/>
                    </a:lnTo>
                    <a:lnTo>
                      <a:pt x="0" y="15965"/>
                    </a:lnTo>
                    <a:lnTo>
                      <a:pt x="0" y="10965"/>
                    </a:lnTo>
                    <a:lnTo>
                      <a:pt x="0" y="4386"/>
                    </a:lnTo>
                    <a:close/>
                  </a:path>
                </a:pathLst>
              </a:custGeom>
              <a:solidFill>
                <a:srgbClr val="C0C0C0"/>
              </a:solidFill>
              <a:ln w="3175">
                <a:noFill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904" name="Freeform 34"/>
              <p:cNvSpPr>
                <a:spLocks/>
              </p:cNvSpPr>
              <p:nvPr/>
            </p:nvSpPr>
            <p:spPr bwMode="auto">
              <a:xfrm>
                <a:off x="0" y="0"/>
                <a:ext cx="18779" cy="15308"/>
              </a:xfrm>
              <a:custGeom>
                <a:avLst/>
                <a:gdLst>
                  <a:gd name="T0" fmla="*/ 0 w 20000"/>
                  <a:gd name="T1" fmla="*/ 232 h 20000"/>
                  <a:gd name="T2" fmla="*/ 4970 w 20000"/>
                  <a:gd name="T3" fmla="*/ 232 h 20000"/>
                  <a:gd name="T4" fmla="*/ 4970 w 20000"/>
                  <a:gd name="T5" fmla="*/ 0 h 20000"/>
                  <a:gd name="T6" fmla="*/ 9986 w 20000"/>
                  <a:gd name="T7" fmla="*/ 607 h 20000"/>
                  <a:gd name="T8" fmla="*/ 4970 w 20000"/>
                  <a:gd name="T9" fmla="*/ 1052 h 20000"/>
                  <a:gd name="T10" fmla="*/ 4970 w 20000"/>
                  <a:gd name="T11" fmla="*/ 843 h 20000"/>
                  <a:gd name="T12" fmla="*/ 0 w 20000"/>
                  <a:gd name="T13" fmla="*/ 843 h 20000"/>
                  <a:gd name="T14" fmla="*/ 0 w 20000"/>
                  <a:gd name="T15" fmla="*/ 579 h 20000"/>
                  <a:gd name="T16" fmla="*/ 0 w 20000"/>
                  <a:gd name="T17" fmla="*/ 232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0" y="4386"/>
                    </a:moveTo>
                    <a:lnTo>
                      <a:pt x="9938" y="4386"/>
                    </a:lnTo>
                    <a:lnTo>
                      <a:pt x="9938" y="0"/>
                    </a:lnTo>
                    <a:lnTo>
                      <a:pt x="19969" y="11491"/>
                    </a:lnTo>
                    <a:lnTo>
                      <a:pt x="9938" y="19912"/>
                    </a:lnTo>
                    <a:lnTo>
                      <a:pt x="9938" y="15965"/>
                    </a:lnTo>
                    <a:lnTo>
                      <a:pt x="0" y="15965"/>
                    </a:lnTo>
                    <a:lnTo>
                      <a:pt x="0" y="10965"/>
                    </a:lnTo>
                    <a:lnTo>
                      <a:pt x="0" y="4386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37902" name="Rectangle 35"/>
            <p:cNvSpPr>
              <a:spLocks noChangeArrowheads="1"/>
            </p:cNvSpPr>
            <p:nvPr/>
          </p:nvSpPr>
          <p:spPr bwMode="auto">
            <a:xfrm>
              <a:off x="4824" y="1056"/>
              <a:ext cx="816" cy="21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 eaLnBrk="1" hangingPunct="1"/>
              <a:r>
                <a:rPr kumimoji="1" lang="zh-TW" altLang="en-US">
                  <a:solidFill>
                    <a:srgbClr val="CC3300"/>
                  </a:solidFill>
                </a:rPr>
                <a:t>鈽</a:t>
              </a:r>
              <a:r>
                <a:rPr kumimoji="1" lang="en-US" altLang="zh-TW">
                  <a:solidFill>
                    <a:srgbClr val="CC3300"/>
                  </a:solidFill>
                </a:rPr>
                <a:t>-239</a:t>
              </a:r>
              <a:r>
                <a:rPr kumimoji="1" lang="en-US" altLang="zh-TW" sz="1200">
                  <a:latin typeface="Arial" pitchFamily="34" charset="0"/>
                  <a:ea typeface="新細明體" pitchFamily="18" charset="-120"/>
                  <a:cs typeface="Arial" pitchFamily="34" charset="0"/>
                </a:rPr>
                <a:t> </a:t>
              </a:r>
              <a:endParaRPr kumimoji="1" lang="en-US" altLang="zh-TW">
                <a:ea typeface="新細明體" pitchFamily="18" charset="-120"/>
              </a:endParaRPr>
            </a:p>
          </p:txBody>
        </p:sp>
      </p:grpSp>
      <p:sp>
        <p:nvSpPr>
          <p:cNvPr id="404516" name="Rectangle 36"/>
          <p:cNvSpPr>
            <a:spLocks noChangeArrowheads="1"/>
          </p:cNvSpPr>
          <p:nvPr/>
        </p:nvSpPr>
        <p:spPr bwMode="auto">
          <a:xfrm>
            <a:off x="596900" y="3987800"/>
            <a:ext cx="457200" cy="16002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 eaLnBrk="1" hangingPunct="1"/>
            <a:r>
              <a:rPr kumimoji="1" lang="zh-TW" altLang="en-US" dirty="0">
                <a:solidFill>
                  <a:schemeClr val="tx2"/>
                </a:solidFill>
              </a:rPr>
              <a:t>可孕物質</a:t>
            </a:r>
          </a:p>
        </p:txBody>
      </p:sp>
      <p:sp>
        <p:nvSpPr>
          <p:cNvPr id="404517" name="Rectangle 37"/>
          <p:cNvSpPr>
            <a:spLocks noChangeArrowheads="1"/>
          </p:cNvSpPr>
          <p:nvPr/>
        </p:nvSpPr>
        <p:spPr bwMode="auto">
          <a:xfrm>
            <a:off x="8039100" y="3797300"/>
            <a:ext cx="533400" cy="1816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 eaLnBrk="1" hangingPunct="1"/>
            <a:r>
              <a:rPr kumimoji="1" lang="zh-TW" altLang="en-US" dirty="0"/>
              <a:t>可裂物質</a:t>
            </a:r>
          </a:p>
          <a:p>
            <a:endParaRPr kumimoji="1" lang="en-US" altLang="zh-TW" dirty="0"/>
          </a:p>
        </p:txBody>
      </p:sp>
      <p:sp>
        <p:nvSpPr>
          <p:cNvPr id="37898" name="Rectangle 38"/>
          <p:cNvSpPr>
            <a:spLocks noChangeArrowheads="1"/>
          </p:cNvSpPr>
          <p:nvPr/>
        </p:nvSpPr>
        <p:spPr bwMode="auto">
          <a:xfrm>
            <a:off x="2552700" y="49784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zh-TW" altLang="en-US" dirty="0"/>
              <a:t>可裂物質鈽</a:t>
            </a:r>
            <a:r>
              <a:rPr kumimoji="1" lang="en-US" altLang="zh-TW" dirty="0"/>
              <a:t>-239</a:t>
            </a:r>
            <a:r>
              <a:rPr kumimoji="1" lang="zh-TW" altLang="en-US" dirty="0"/>
              <a:t>製造程序 </a:t>
            </a:r>
          </a:p>
        </p:txBody>
      </p:sp>
      <p:sp>
        <p:nvSpPr>
          <p:cNvPr id="40" name="投影片編號版面配置區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6648B-93D8-457A-B98B-2F307A8C7BF7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895350" y="434975"/>
            <a:ext cx="7748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zh-TW" sz="2000" dirty="0">
                <a:ea typeface="新細明體" pitchFamily="18" charset="-120"/>
              </a:rPr>
              <a:t> </a:t>
            </a:r>
            <a:r>
              <a:rPr kumimoji="1" lang="zh-TW" altLang="en-US" dirty="0"/>
              <a:t>自然界的鈾有兩種同位素</a:t>
            </a:r>
            <a:r>
              <a:rPr kumimoji="1" lang="en-US" altLang="zh-TW" dirty="0">
                <a:ea typeface="新細明體" pitchFamily="18" charset="-120"/>
              </a:rPr>
              <a:t>; </a:t>
            </a:r>
            <a:r>
              <a:rPr kumimoji="1" lang="zh-TW" altLang="en-US" dirty="0"/>
              <a:t>鈾</a:t>
            </a:r>
            <a:r>
              <a:rPr kumimoji="1" lang="en-US" altLang="zh-TW" dirty="0">
                <a:ea typeface="新細明體" pitchFamily="18" charset="-120"/>
              </a:rPr>
              <a:t>-235 (0.72%), </a:t>
            </a:r>
            <a:r>
              <a:rPr kumimoji="1" lang="zh-TW" altLang="en-US" dirty="0"/>
              <a:t>鈾</a:t>
            </a:r>
            <a:r>
              <a:rPr kumimoji="1" lang="en-US" altLang="zh-TW" dirty="0">
                <a:ea typeface="新細明體" pitchFamily="18" charset="-120"/>
              </a:rPr>
              <a:t>-238 (99.28) </a:t>
            </a:r>
          </a:p>
          <a:p>
            <a:pPr eaLnBrk="1" hangingPunct="1"/>
            <a:r>
              <a:rPr kumimoji="1" lang="en-US" altLang="zh-TW" dirty="0">
                <a:ea typeface="新細明體" pitchFamily="18" charset="-120"/>
              </a:rPr>
              <a:t>                     </a:t>
            </a:r>
            <a:r>
              <a:rPr kumimoji="1" lang="zh-TW" altLang="en-US" dirty="0"/>
              <a:t>只有鈾</a:t>
            </a:r>
            <a:r>
              <a:rPr kumimoji="1" lang="en-US" altLang="zh-TW" dirty="0"/>
              <a:t>-235 </a:t>
            </a:r>
            <a:r>
              <a:rPr kumimoji="1" lang="zh-TW" altLang="en-US" dirty="0"/>
              <a:t>可維持連鎖核分裂反應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917700" y="1481138"/>
            <a:ext cx="54345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zh-TW" altLang="en-US" dirty="0"/>
              <a:t>可裂物質</a:t>
            </a:r>
            <a:r>
              <a:rPr kumimoji="1" lang="en-US" altLang="zh-TW" dirty="0"/>
              <a:t>(Fissile):  U-235, Pu-239, U-233</a:t>
            </a:r>
          </a:p>
          <a:p>
            <a:pPr eaLnBrk="1" hangingPunct="1"/>
            <a:r>
              <a:rPr lang="zh-TW" altLang="en-US" dirty="0" smtClean="0"/>
              <a:t>可</a:t>
            </a:r>
            <a:r>
              <a:rPr lang="zh-TW" altLang="en-US" dirty="0"/>
              <a:t>孕物質</a:t>
            </a:r>
            <a:r>
              <a:rPr lang="en-US" altLang="zh-TW" dirty="0"/>
              <a:t>(F</a:t>
            </a:r>
            <a:r>
              <a:rPr kumimoji="1" lang="en-US" altLang="zh-TW" dirty="0"/>
              <a:t>ertile):  U-238, Th-232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2362200" y="5715000"/>
            <a:ext cx="364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反應器爐心一定有鈽存在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85AF-09D1-4C3D-A8BA-9220572627BF}" type="slidenum">
              <a:rPr lang="en-US" altLang="zh-TW"/>
              <a:pPr/>
              <a:t>9</a:t>
            </a:fld>
            <a:endParaRPr lang="en-US" altLang="zh-TW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7975" y="2565400"/>
            <a:ext cx="3276600" cy="1066800"/>
            <a:chOff x="624" y="1200"/>
            <a:chExt cx="2064" cy="67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16" y="1248"/>
              <a:ext cx="264" cy="38"/>
              <a:chOff x="0" y="0"/>
              <a:chExt cx="19997" cy="20000"/>
            </a:xfrm>
          </p:grpSpPr>
          <p:sp>
            <p:nvSpPr>
              <p:cNvPr id="176134" name="Oval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73" cy="20000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69" y="2519"/>
                <a:ext cx="16128" cy="16000"/>
                <a:chOff x="0" y="20"/>
                <a:chExt cx="19999" cy="19960"/>
              </a:xfrm>
            </p:grpSpPr>
            <p:sp>
              <p:nvSpPr>
                <p:cNvPr id="176136" name="Line 8"/>
                <p:cNvSpPr>
                  <a:spLocks noChangeShapeType="1"/>
                </p:cNvSpPr>
                <p:nvPr/>
              </p:nvSpPr>
              <p:spPr bwMode="auto">
                <a:xfrm>
                  <a:off x="0" y="9753"/>
                  <a:ext cx="16913" cy="24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6137" name="Freeform 9"/>
                <p:cNvSpPr>
                  <a:spLocks/>
                </p:cNvSpPr>
                <p:nvPr/>
              </p:nvSpPr>
              <p:spPr bwMode="auto">
                <a:xfrm>
                  <a:off x="16014" y="20"/>
                  <a:ext cx="3985" cy="1996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9737"/>
                    </a:cxn>
                    <a:cxn ang="0">
                      <a:pos x="19811" y="1184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0000" h="20000">
                      <a:moveTo>
                        <a:pt x="0" y="0"/>
                      </a:moveTo>
                      <a:lnTo>
                        <a:pt x="0" y="19737"/>
                      </a:lnTo>
                      <a:lnTo>
                        <a:pt x="19811" y="118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176138" name="Rectangle 10"/>
            <p:cNvSpPr>
              <a:spLocks noChangeArrowheads="1"/>
            </p:cNvSpPr>
            <p:nvPr/>
          </p:nvSpPr>
          <p:spPr bwMode="auto">
            <a:xfrm>
              <a:off x="624" y="1392"/>
              <a:ext cx="480" cy="19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 sz="1800">
                  <a:latin typeface="Arial" pitchFamily="34" charset="0"/>
                </a:rPr>
                <a:t>中子</a:t>
              </a:r>
              <a:endParaRPr lang="zh-TW" altLang="en-US" sz="1800">
                <a:latin typeface="Times New Roman" pitchFamily="18" charset="0"/>
              </a:endParaRPr>
            </a:p>
          </p:txBody>
        </p:sp>
        <p:sp>
          <p:nvSpPr>
            <p:cNvPr id="176139" name="Oval 11"/>
            <p:cNvSpPr>
              <a:spLocks noChangeArrowheads="1"/>
            </p:cNvSpPr>
            <p:nvPr/>
          </p:nvSpPr>
          <p:spPr bwMode="auto">
            <a:xfrm>
              <a:off x="1248" y="1200"/>
              <a:ext cx="182" cy="182"/>
            </a:xfrm>
            <a:prstGeom prst="ellipse">
              <a:avLst/>
            </a:prstGeom>
            <a:solidFill>
              <a:srgbClr val="9F9F9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6140" name="Rectangle 12"/>
            <p:cNvSpPr>
              <a:spLocks noChangeArrowheads="1"/>
            </p:cNvSpPr>
            <p:nvPr/>
          </p:nvSpPr>
          <p:spPr bwMode="auto">
            <a:xfrm>
              <a:off x="1152" y="1488"/>
              <a:ext cx="479" cy="20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 sz="1600"/>
                <a:t>核種 </a:t>
              </a:r>
              <a:r>
                <a:rPr lang="en-US" altLang="zh-TW" sz="1600"/>
                <a:t>X</a:t>
              </a:r>
              <a:r>
                <a:rPr lang="en-US" altLang="zh-TW" sz="1600" baseline="30000"/>
                <a:t>A</a:t>
              </a:r>
              <a:endParaRPr lang="en-US" altLang="zh-TW" sz="1600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1680" y="1248"/>
              <a:ext cx="270" cy="126"/>
              <a:chOff x="0" y="0"/>
              <a:chExt cx="20000" cy="20000"/>
            </a:xfrm>
          </p:grpSpPr>
          <p:sp>
            <p:nvSpPr>
              <p:cNvPr id="176142" name="Freeform 14"/>
              <p:cNvSpPr>
                <a:spLocks/>
              </p:cNvSpPr>
              <p:nvPr/>
            </p:nvSpPr>
            <p:spPr bwMode="auto">
              <a:xfrm>
                <a:off x="445" y="2984"/>
                <a:ext cx="19555" cy="17016"/>
              </a:xfrm>
              <a:custGeom>
                <a:avLst/>
                <a:gdLst/>
                <a:ahLst/>
                <a:cxnLst>
                  <a:cxn ang="0">
                    <a:pos x="0" y="4819"/>
                  </a:cxn>
                  <a:cxn ang="0">
                    <a:pos x="0" y="14458"/>
                  </a:cxn>
                  <a:cxn ang="0">
                    <a:pos x="9561" y="14458"/>
                  </a:cxn>
                  <a:cxn ang="0">
                    <a:pos x="9561" y="19880"/>
                  </a:cxn>
                  <a:cxn ang="0">
                    <a:pos x="19970" y="9759"/>
                  </a:cxn>
                  <a:cxn ang="0">
                    <a:pos x="9561" y="0"/>
                  </a:cxn>
                  <a:cxn ang="0">
                    <a:pos x="9561" y="4819"/>
                  </a:cxn>
                  <a:cxn ang="0">
                    <a:pos x="0" y="4819"/>
                  </a:cxn>
                </a:cxnLst>
                <a:rect l="0" t="0" r="r" b="b"/>
                <a:pathLst>
                  <a:path w="20000" h="20000">
                    <a:moveTo>
                      <a:pt x="0" y="4819"/>
                    </a:moveTo>
                    <a:lnTo>
                      <a:pt x="0" y="14458"/>
                    </a:lnTo>
                    <a:lnTo>
                      <a:pt x="9561" y="14458"/>
                    </a:lnTo>
                    <a:lnTo>
                      <a:pt x="9561" y="19880"/>
                    </a:lnTo>
                    <a:lnTo>
                      <a:pt x="19970" y="9759"/>
                    </a:lnTo>
                    <a:lnTo>
                      <a:pt x="9561" y="0"/>
                    </a:lnTo>
                    <a:lnTo>
                      <a:pt x="9561" y="4819"/>
                    </a:lnTo>
                    <a:lnTo>
                      <a:pt x="0" y="4819"/>
                    </a:lnTo>
                    <a:close/>
                  </a:path>
                </a:pathLst>
              </a:custGeom>
              <a:solidFill>
                <a:srgbClr val="C0C0C0"/>
              </a:solidFill>
              <a:ln w="3175">
                <a:noFill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6143" name="Freeform 15"/>
              <p:cNvSpPr>
                <a:spLocks/>
              </p:cNvSpPr>
              <p:nvPr/>
            </p:nvSpPr>
            <p:spPr bwMode="auto">
              <a:xfrm>
                <a:off x="0" y="0"/>
                <a:ext cx="19555" cy="17016"/>
              </a:xfrm>
              <a:custGeom>
                <a:avLst/>
                <a:gdLst/>
                <a:ahLst/>
                <a:cxnLst>
                  <a:cxn ang="0">
                    <a:pos x="0" y="4819"/>
                  </a:cxn>
                  <a:cxn ang="0">
                    <a:pos x="0" y="14458"/>
                  </a:cxn>
                  <a:cxn ang="0">
                    <a:pos x="9561" y="14458"/>
                  </a:cxn>
                  <a:cxn ang="0">
                    <a:pos x="9561" y="19880"/>
                  </a:cxn>
                  <a:cxn ang="0">
                    <a:pos x="19970" y="9759"/>
                  </a:cxn>
                  <a:cxn ang="0">
                    <a:pos x="9561" y="0"/>
                  </a:cxn>
                  <a:cxn ang="0">
                    <a:pos x="9561" y="4819"/>
                  </a:cxn>
                  <a:cxn ang="0">
                    <a:pos x="0" y="4819"/>
                  </a:cxn>
                </a:cxnLst>
                <a:rect l="0" t="0" r="r" b="b"/>
                <a:pathLst>
                  <a:path w="20000" h="20000">
                    <a:moveTo>
                      <a:pt x="0" y="4819"/>
                    </a:moveTo>
                    <a:lnTo>
                      <a:pt x="0" y="14458"/>
                    </a:lnTo>
                    <a:lnTo>
                      <a:pt x="9561" y="14458"/>
                    </a:lnTo>
                    <a:lnTo>
                      <a:pt x="9561" y="19880"/>
                    </a:lnTo>
                    <a:lnTo>
                      <a:pt x="19970" y="9759"/>
                    </a:lnTo>
                    <a:lnTo>
                      <a:pt x="9561" y="0"/>
                    </a:lnTo>
                    <a:lnTo>
                      <a:pt x="9561" y="4819"/>
                    </a:lnTo>
                    <a:lnTo>
                      <a:pt x="0" y="4819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6144" name="Oval 16"/>
            <p:cNvSpPr>
              <a:spLocks noChangeArrowheads="1"/>
            </p:cNvSpPr>
            <p:nvPr/>
          </p:nvSpPr>
          <p:spPr bwMode="auto">
            <a:xfrm>
              <a:off x="2160" y="1200"/>
              <a:ext cx="182" cy="182"/>
            </a:xfrm>
            <a:prstGeom prst="ellipse">
              <a:avLst/>
            </a:prstGeom>
            <a:solidFill>
              <a:srgbClr val="9F9F9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6145" name="Rectangle 17"/>
            <p:cNvSpPr>
              <a:spLocks noChangeArrowheads="1"/>
            </p:cNvSpPr>
            <p:nvPr/>
          </p:nvSpPr>
          <p:spPr bwMode="auto">
            <a:xfrm>
              <a:off x="1920" y="1488"/>
              <a:ext cx="768" cy="38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 sz="1600">
                  <a:latin typeface="Times New Roman" pitchFamily="18" charset="0"/>
                </a:rPr>
                <a:t>核種</a:t>
              </a:r>
              <a:r>
                <a:rPr lang="en-US" altLang="zh-TW" sz="1600">
                  <a:latin typeface="Times New Roman" pitchFamily="18" charset="0"/>
                </a:rPr>
                <a:t>X</a:t>
              </a:r>
              <a:r>
                <a:rPr lang="en-US" altLang="zh-TW" sz="1600" baseline="30000">
                  <a:latin typeface="Times New Roman" pitchFamily="18" charset="0"/>
                </a:rPr>
                <a:t>A+1</a:t>
              </a:r>
              <a:endParaRPr lang="en-US" altLang="zh-TW" sz="1600">
                <a:latin typeface="Times New Roman" pitchFamily="18" charset="0"/>
              </a:endParaRPr>
            </a:p>
            <a:p>
              <a:pPr algn="ctr" eaLnBrk="0" hangingPunct="0"/>
              <a:r>
                <a:rPr lang="zh-TW" altLang="en-US" sz="1600">
                  <a:latin typeface="Times New Roman" pitchFamily="18" charset="0"/>
                </a:rPr>
                <a:t>複合暫態</a:t>
              </a:r>
            </a:p>
            <a:p>
              <a:pPr eaLnBrk="0" hangingPunct="0"/>
              <a:endParaRPr lang="en-US" altLang="zh-TW" sz="1600">
                <a:latin typeface="Times New Roman" pitchFamily="18" charset="0"/>
              </a:endParaRP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965575" y="736600"/>
            <a:ext cx="3313113" cy="914400"/>
            <a:chOff x="2592" y="336"/>
            <a:chExt cx="2087" cy="576"/>
          </a:xfrm>
        </p:grpSpPr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592" y="620"/>
              <a:ext cx="241" cy="142"/>
              <a:chOff x="-15" y="0"/>
              <a:chExt cx="20015" cy="20013"/>
            </a:xfrm>
          </p:grpSpPr>
          <p:sp>
            <p:nvSpPr>
              <p:cNvPr id="176148" name="Freeform 20"/>
              <p:cNvSpPr>
                <a:spLocks/>
              </p:cNvSpPr>
              <p:nvPr/>
            </p:nvSpPr>
            <p:spPr bwMode="auto">
              <a:xfrm>
                <a:off x="1221" y="1301"/>
                <a:ext cx="18779" cy="18712"/>
              </a:xfrm>
              <a:custGeom>
                <a:avLst/>
                <a:gdLst/>
                <a:ahLst/>
                <a:cxnLst>
                  <a:cxn ang="0">
                    <a:pos x="0" y="14079"/>
                  </a:cxn>
                  <a:cxn ang="0">
                    <a:pos x="1596" y="19940"/>
                  </a:cxn>
                  <a:cxn ang="0">
                    <a:pos x="10638" y="11360"/>
                  </a:cxn>
                  <a:cxn ang="0">
                    <a:pos x="11702" y="14079"/>
                  </a:cxn>
                  <a:cxn ang="0">
                    <a:pos x="19965" y="0"/>
                  </a:cxn>
                  <a:cxn ang="0">
                    <a:pos x="8262" y="3202"/>
                  </a:cxn>
                  <a:cxn ang="0">
                    <a:pos x="8794" y="5921"/>
                  </a:cxn>
                  <a:cxn ang="0">
                    <a:pos x="0" y="14079"/>
                  </a:cxn>
                </a:cxnLst>
                <a:rect l="0" t="0" r="r" b="b"/>
                <a:pathLst>
                  <a:path w="20000" h="20000">
                    <a:moveTo>
                      <a:pt x="0" y="14079"/>
                    </a:moveTo>
                    <a:lnTo>
                      <a:pt x="1596" y="19940"/>
                    </a:lnTo>
                    <a:lnTo>
                      <a:pt x="10638" y="11360"/>
                    </a:lnTo>
                    <a:lnTo>
                      <a:pt x="11702" y="14079"/>
                    </a:lnTo>
                    <a:lnTo>
                      <a:pt x="19965" y="0"/>
                    </a:lnTo>
                    <a:lnTo>
                      <a:pt x="8262" y="3202"/>
                    </a:lnTo>
                    <a:lnTo>
                      <a:pt x="8794" y="5921"/>
                    </a:lnTo>
                    <a:lnTo>
                      <a:pt x="0" y="14079"/>
                    </a:lnTo>
                    <a:close/>
                  </a:path>
                </a:pathLst>
              </a:custGeom>
              <a:solidFill>
                <a:srgbClr val="C0C0C0"/>
              </a:solidFill>
              <a:ln w="3175">
                <a:noFill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6149" name="Freeform 21"/>
              <p:cNvSpPr>
                <a:spLocks/>
              </p:cNvSpPr>
              <p:nvPr/>
            </p:nvSpPr>
            <p:spPr bwMode="auto">
              <a:xfrm>
                <a:off x="-15" y="0"/>
                <a:ext cx="18779" cy="18712"/>
              </a:xfrm>
              <a:custGeom>
                <a:avLst/>
                <a:gdLst/>
                <a:ahLst/>
                <a:cxnLst>
                  <a:cxn ang="0">
                    <a:pos x="0" y="14079"/>
                  </a:cxn>
                  <a:cxn ang="0">
                    <a:pos x="1596" y="19940"/>
                  </a:cxn>
                  <a:cxn ang="0">
                    <a:pos x="10638" y="11360"/>
                  </a:cxn>
                  <a:cxn ang="0">
                    <a:pos x="11702" y="14079"/>
                  </a:cxn>
                  <a:cxn ang="0">
                    <a:pos x="19965" y="0"/>
                  </a:cxn>
                  <a:cxn ang="0">
                    <a:pos x="8262" y="3202"/>
                  </a:cxn>
                  <a:cxn ang="0">
                    <a:pos x="8794" y="5921"/>
                  </a:cxn>
                  <a:cxn ang="0">
                    <a:pos x="0" y="14079"/>
                  </a:cxn>
                </a:cxnLst>
                <a:rect l="0" t="0" r="r" b="b"/>
                <a:pathLst>
                  <a:path w="20000" h="20000">
                    <a:moveTo>
                      <a:pt x="0" y="14079"/>
                    </a:moveTo>
                    <a:lnTo>
                      <a:pt x="1596" y="19940"/>
                    </a:lnTo>
                    <a:lnTo>
                      <a:pt x="10638" y="11360"/>
                    </a:lnTo>
                    <a:lnTo>
                      <a:pt x="11702" y="14079"/>
                    </a:lnTo>
                    <a:lnTo>
                      <a:pt x="19965" y="0"/>
                    </a:lnTo>
                    <a:lnTo>
                      <a:pt x="8262" y="3202"/>
                    </a:lnTo>
                    <a:lnTo>
                      <a:pt x="8794" y="5921"/>
                    </a:lnTo>
                    <a:lnTo>
                      <a:pt x="0" y="14079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6150" name="Oval 22"/>
            <p:cNvSpPr>
              <a:spLocks noChangeArrowheads="1"/>
            </p:cNvSpPr>
            <p:nvPr/>
          </p:nvSpPr>
          <p:spPr bwMode="auto">
            <a:xfrm>
              <a:off x="2970" y="480"/>
              <a:ext cx="182" cy="182"/>
            </a:xfrm>
            <a:prstGeom prst="ellipse">
              <a:avLst/>
            </a:prstGeom>
            <a:solidFill>
              <a:srgbClr val="9F9F9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6151" name="Rectangle 23"/>
            <p:cNvSpPr>
              <a:spLocks noChangeArrowheads="1"/>
            </p:cNvSpPr>
            <p:nvPr/>
          </p:nvSpPr>
          <p:spPr bwMode="auto">
            <a:xfrm>
              <a:off x="2880" y="768"/>
              <a:ext cx="480" cy="14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 sz="1600"/>
                <a:t>核種</a:t>
              </a:r>
              <a:r>
                <a:rPr lang="en-US" altLang="zh-TW" sz="1600"/>
                <a:t>X</a:t>
              </a:r>
              <a:r>
                <a:rPr lang="en-US" altLang="zh-TW" sz="1600" baseline="30000"/>
                <a:t>A</a:t>
              </a:r>
              <a:endParaRPr lang="en-US" altLang="zh-TW" sz="1600"/>
            </a:p>
          </p:txBody>
        </p:sp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3312" y="384"/>
              <a:ext cx="287" cy="116"/>
              <a:chOff x="-13" y="0"/>
              <a:chExt cx="19998" cy="20000"/>
            </a:xfrm>
          </p:grpSpPr>
          <p:sp>
            <p:nvSpPr>
              <p:cNvPr id="176153" name="Oval 25"/>
              <p:cNvSpPr>
                <a:spLocks noChangeArrowheads="1"/>
              </p:cNvSpPr>
              <p:nvPr/>
            </p:nvSpPr>
            <p:spPr bwMode="auto">
              <a:xfrm>
                <a:off x="-13" y="13420"/>
                <a:ext cx="2642" cy="6580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6154" name="Line 26"/>
              <p:cNvSpPr>
                <a:spLocks noChangeShapeType="1"/>
              </p:cNvSpPr>
              <p:nvPr/>
            </p:nvSpPr>
            <p:spPr bwMode="auto">
              <a:xfrm flipV="1">
                <a:off x="4159" y="2567"/>
                <a:ext cx="12687" cy="1431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6155" name="Freeform 27"/>
              <p:cNvSpPr>
                <a:spLocks/>
              </p:cNvSpPr>
              <p:nvPr/>
            </p:nvSpPr>
            <p:spPr bwMode="auto">
              <a:xfrm>
                <a:off x="16401" y="0"/>
                <a:ext cx="3584" cy="4500"/>
              </a:xfrm>
              <a:custGeom>
                <a:avLst/>
                <a:gdLst/>
                <a:ahLst/>
                <a:cxnLst>
                  <a:cxn ang="0">
                    <a:pos x="0" y="4615"/>
                  </a:cxn>
                  <a:cxn ang="0">
                    <a:pos x="3876" y="19692"/>
                  </a:cxn>
                  <a:cxn ang="0">
                    <a:pos x="19845" y="0"/>
                  </a:cxn>
                  <a:cxn ang="0">
                    <a:pos x="0" y="4615"/>
                  </a:cxn>
                </a:cxnLst>
                <a:rect l="0" t="0" r="r" b="b"/>
                <a:pathLst>
                  <a:path w="20000" h="20000">
                    <a:moveTo>
                      <a:pt x="0" y="4615"/>
                    </a:moveTo>
                    <a:lnTo>
                      <a:pt x="3876" y="19692"/>
                    </a:lnTo>
                    <a:lnTo>
                      <a:pt x="19845" y="0"/>
                    </a:lnTo>
                    <a:lnTo>
                      <a:pt x="0" y="4615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6156" name="Rectangle 28"/>
            <p:cNvSpPr>
              <a:spLocks noChangeArrowheads="1"/>
            </p:cNvSpPr>
            <p:nvPr/>
          </p:nvSpPr>
          <p:spPr bwMode="auto">
            <a:xfrm>
              <a:off x="3360" y="528"/>
              <a:ext cx="302" cy="16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 sz="1600">
                  <a:latin typeface="Arial" pitchFamily="34" charset="0"/>
                </a:rPr>
                <a:t>中子</a:t>
              </a:r>
              <a:endParaRPr lang="zh-TW" altLang="en-US" sz="1600">
                <a:latin typeface="Times New Roman" pitchFamily="18" charset="0"/>
              </a:endParaRPr>
            </a:p>
          </p:txBody>
        </p:sp>
        <p:sp>
          <p:nvSpPr>
            <p:cNvPr id="176157" name="Rectangle 29"/>
            <p:cNvSpPr>
              <a:spLocks noChangeArrowheads="1"/>
            </p:cNvSpPr>
            <p:nvPr/>
          </p:nvSpPr>
          <p:spPr bwMode="auto">
            <a:xfrm>
              <a:off x="3888" y="336"/>
              <a:ext cx="791" cy="18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>
                  <a:solidFill>
                    <a:srgbClr val="CC3300"/>
                  </a:solidFill>
                  <a:latin typeface="Times New Roman" pitchFamily="18" charset="0"/>
                </a:rPr>
                <a:t>彈性碰撞 </a:t>
              </a:r>
              <a:r>
                <a:rPr lang="en-US" altLang="zh-TW" sz="1600">
                  <a:solidFill>
                    <a:srgbClr val="CC3300"/>
                  </a:solidFill>
                  <a:latin typeface="Times New Roman" pitchFamily="18" charset="0"/>
                </a:rPr>
                <a:t>(n,n)</a:t>
              </a: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3965575" y="1651000"/>
            <a:ext cx="3868738" cy="838200"/>
            <a:chOff x="2603" y="816"/>
            <a:chExt cx="2437" cy="528"/>
          </a:xfrm>
        </p:grpSpPr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2603" y="1038"/>
              <a:ext cx="249" cy="100"/>
              <a:chOff x="0" y="0"/>
              <a:chExt cx="20000" cy="20000"/>
            </a:xfrm>
          </p:grpSpPr>
          <p:sp>
            <p:nvSpPr>
              <p:cNvPr id="176160" name="Freeform 32"/>
              <p:cNvSpPr>
                <a:spLocks/>
              </p:cNvSpPr>
              <p:nvPr/>
            </p:nvSpPr>
            <p:spPr bwMode="auto">
              <a:xfrm>
                <a:off x="483" y="2405"/>
                <a:ext cx="19517" cy="17595"/>
              </a:xfrm>
              <a:custGeom>
                <a:avLst/>
                <a:gdLst/>
                <a:ahLst/>
                <a:cxnLst>
                  <a:cxn ang="0">
                    <a:pos x="0" y="15780"/>
                  </a:cxn>
                  <a:cxn ang="0">
                    <a:pos x="0" y="6881"/>
                  </a:cxn>
                  <a:cxn ang="0">
                    <a:pos x="9342" y="5688"/>
                  </a:cxn>
                  <a:cxn ang="0">
                    <a:pos x="9375" y="0"/>
                  </a:cxn>
                  <a:cxn ang="0">
                    <a:pos x="19967" y="9633"/>
                  </a:cxn>
                  <a:cxn ang="0">
                    <a:pos x="9605" y="19908"/>
                  </a:cxn>
                  <a:cxn ang="0">
                    <a:pos x="9605" y="14404"/>
                  </a:cxn>
                  <a:cxn ang="0">
                    <a:pos x="0" y="15780"/>
                  </a:cxn>
                </a:cxnLst>
                <a:rect l="0" t="0" r="r" b="b"/>
                <a:pathLst>
                  <a:path w="20000" h="20000">
                    <a:moveTo>
                      <a:pt x="0" y="15780"/>
                    </a:moveTo>
                    <a:lnTo>
                      <a:pt x="0" y="6881"/>
                    </a:lnTo>
                    <a:lnTo>
                      <a:pt x="9342" y="5688"/>
                    </a:lnTo>
                    <a:lnTo>
                      <a:pt x="9375" y="0"/>
                    </a:lnTo>
                    <a:lnTo>
                      <a:pt x="19967" y="9633"/>
                    </a:lnTo>
                    <a:lnTo>
                      <a:pt x="9605" y="19908"/>
                    </a:lnTo>
                    <a:lnTo>
                      <a:pt x="9605" y="14404"/>
                    </a:lnTo>
                    <a:lnTo>
                      <a:pt x="0" y="15780"/>
                    </a:lnTo>
                    <a:close/>
                  </a:path>
                </a:pathLst>
              </a:custGeom>
              <a:solidFill>
                <a:srgbClr val="C0C0C0"/>
              </a:solidFill>
              <a:ln w="3175">
                <a:noFill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6161" name="Freeform 33"/>
              <p:cNvSpPr>
                <a:spLocks/>
              </p:cNvSpPr>
              <p:nvPr/>
            </p:nvSpPr>
            <p:spPr bwMode="auto">
              <a:xfrm>
                <a:off x="0" y="0"/>
                <a:ext cx="19517" cy="17576"/>
              </a:xfrm>
              <a:custGeom>
                <a:avLst/>
                <a:gdLst/>
                <a:ahLst/>
                <a:cxnLst>
                  <a:cxn ang="0">
                    <a:pos x="0" y="15780"/>
                  </a:cxn>
                  <a:cxn ang="0">
                    <a:pos x="0" y="6881"/>
                  </a:cxn>
                  <a:cxn ang="0">
                    <a:pos x="9342" y="5688"/>
                  </a:cxn>
                  <a:cxn ang="0">
                    <a:pos x="9375" y="0"/>
                  </a:cxn>
                  <a:cxn ang="0">
                    <a:pos x="19967" y="9633"/>
                  </a:cxn>
                  <a:cxn ang="0">
                    <a:pos x="9605" y="19908"/>
                  </a:cxn>
                  <a:cxn ang="0">
                    <a:pos x="9605" y="14404"/>
                  </a:cxn>
                  <a:cxn ang="0">
                    <a:pos x="0" y="15780"/>
                  </a:cxn>
                </a:cxnLst>
                <a:rect l="0" t="0" r="r" b="b"/>
                <a:pathLst>
                  <a:path w="20000" h="20000">
                    <a:moveTo>
                      <a:pt x="0" y="15780"/>
                    </a:moveTo>
                    <a:lnTo>
                      <a:pt x="0" y="6881"/>
                    </a:lnTo>
                    <a:lnTo>
                      <a:pt x="9342" y="5688"/>
                    </a:lnTo>
                    <a:lnTo>
                      <a:pt x="9375" y="0"/>
                    </a:lnTo>
                    <a:lnTo>
                      <a:pt x="19967" y="9633"/>
                    </a:lnTo>
                    <a:lnTo>
                      <a:pt x="9605" y="19908"/>
                    </a:lnTo>
                    <a:lnTo>
                      <a:pt x="9605" y="14404"/>
                    </a:lnTo>
                    <a:lnTo>
                      <a:pt x="0" y="1578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6162" name="Oval 34"/>
            <p:cNvSpPr>
              <a:spLocks noChangeArrowheads="1"/>
            </p:cNvSpPr>
            <p:nvPr/>
          </p:nvSpPr>
          <p:spPr bwMode="auto">
            <a:xfrm>
              <a:off x="2960" y="960"/>
              <a:ext cx="182" cy="182"/>
            </a:xfrm>
            <a:prstGeom prst="ellipse">
              <a:avLst/>
            </a:prstGeom>
            <a:solidFill>
              <a:srgbClr val="9F9F9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6163" name="Rectangle 35"/>
            <p:cNvSpPr>
              <a:spLocks noChangeArrowheads="1"/>
            </p:cNvSpPr>
            <p:nvPr/>
          </p:nvSpPr>
          <p:spPr bwMode="auto">
            <a:xfrm>
              <a:off x="2880" y="1248"/>
              <a:ext cx="624" cy="9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r>
                <a:rPr lang="en-US" altLang="zh-TW" sz="1600">
                  <a:latin typeface="Times New Roman" pitchFamily="18" charset="0"/>
                  <a:ea typeface="華康中楷體" pitchFamily="49" charset="-120"/>
                </a:rPr>
                <a:t> </a:t>
              </a:r>
              <a:r>
                <a:rPr lang="zh-TW" altLang="en-US" sz="1600">
                  <a:latin typeface="Times New Roman" pitchFamily="18" charset="0"/>
                </a:rPr>
                <a:t>核種</a:t>
              </a:r>
              <a:r>
                <a:rPr lang="en-US" altLang="zh-TW" sz="1600">
                  <a:latin typeface="Times New Roman" pitchFamily="18" charset="0"/>
                </a:rPr>
                <a:t>X</a:t>
              </a:r>
              <a:r>
                <a:rPr lang="en-US" altLang="zh-TW" sz="1600" baseline="30000">
                  <a:latin typeface="Times New Roman" pitchFamily="18" charset="0"/>
                </a:rPr>
                <a:t>A</a:t>
              </a:r>
              <a:endParaRPr lang="en-US" altLang="zh-TW" sz="1600">
                <a:latin typeface="Times New Roman" pitchFamily="18" charset="0"/>
              </a:endParaRPr>
            </a:p>
            <a:p>
              <a:pPr eaLnBrk="0" hangingPunct="0"/>
              <a:r>
                <a:rPr lang="zh-TW" altLang="en-US" sz="1600">
                  <a:latin typeface="Times New Roman" pitchFamily="18" charset="0"/>
                </a:rPr>
                <a:t>激發狀態</a:t>
              </a:r>
            </a:p>
          </p:txBody>
        </p:sp>
        <p:grpSp>
          <p:nvGrpSpPr>
            <p:cNvPr id="11" name="Group 36"/>
            <p:cNvGrpSpPr>
              <a:grpSpLocks/>
            </p:cNvGrpSpPr>
            <p:nvPr/>
          </p:nvGrpSpPr>
          <p:grpSpPr bwMode="auto">
            <a:xfrm rot="2400000">
              <a:off x="3312" y="1008"/>
              <a:ext cx="287" cy="116"/>
              <a:chOff x="-13" y="0"/>
              <a:chExt cx="19998" cy="20000"/>
            </a:xfrm>
          </p:grpSpPr>
          <p:sp>
            <p:nvSpPr>
              <p:cNvPr id="176165" name="Oval 37"/>
              <p:cNvSpPr>
                <a:spLocks noChangeArrowheads="1"/>
              </p:cNvSpPr>
              <p:nvPr/>
            </p:nvSpPr>
            <p:spPr bwMode="auto">
              <a:xfrm>
                <a:off x="-13" y="13420"/>
                <a:ext cx="2642" cy="6580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6166" name="Line 38"/>
              <p:cNvSpPr>
                <a:spLocks noChangeShapeType="1"/>
              </p:cNvSpPr>
              <p:nvPr/>
            </p:nvSpPr>
            <p:spPr bwMode="auto">
              <a:xfrm flipV="1">
                <a:off x="4159" y="2567"/>
                <a:ext cx="12687" cy="1431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6167" name="Freeform 39"/>
              <p:cNvSpPr>
                <a:spLocks/>
              </p:cNvSpPr>
              <p:nvPr/>
            </p:nvSpPr>
            <p:spPr bwMode="auto">
              <a:xfrm>
                <a:off x="16401" y="0"/>
                <a:ext cx="3584" cy="4500"/>
              </a:xfrm>
              <a:custGeom>
                <a:avLst/>
                <a:gdLst/>
                <a:ahLst/>
                <a:cxnLst>
                  <a:cxn ang="0">
                    <a:pos x="0" y="4615"/>
                  </a:cxn>
                  <a:cxn ang="0">
                    <a:pos x="3876" y="19692"/>
                  </a:cxn>
                  <a:cxn ang="0">
                    <a:pos x="19845" y="0"/>
                  </a:cxn>
                  <a:cxn ang="0">
                    <a:pos x="0" y="4615"/>
                  </a:cxn>
                </a:cxnLst>
                <a:rect l="0" t="0" r="r" b="b"/>
                <a:pathLst>
                  <a:path w="20000" h="20000">
                    <a:moveTo>
                      <a:pt x="0" y="4615"/>
                    </a:moveTo>
                    <a:lnTo>
                      <a:pt x="3876" y="19692"/>
                    </a:lnTo>
                    <a:lnTo>
                      <a:pt x="19845" y="0"/>
                    </a:lnTo>
                    <a:lnTo>
                      <a:pt x="0" y="4615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6168" name="Rectangle 40"/>
            <p:cNvSpPr>
              <a:spLocks noChangeArrowheads="1"/>
            </p:cNvSpPr>
            <p:nvPr/>
          </p:nvSpPr>
          <p:spPr bwMode="auto">
            <a:xfrm>
              <a:off x="3456" y="816"/>
              <a:ext cx="302" cy="16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 sz="1600">
                  <a:latin typeface="Arial" pitchFamily="34" charset="0"/>
                </a:rPr>
                <a:t>中子</a:t>
              </a:r>
              <a:endParaRPr lang="zh-TW" altLang="en-US" sz="1600">
                <a:latin typeface="Times New Roman" pitchFamily="18" charset="0"/>
              </a:endParaRPr>
            </a:p>
          </p:txBody>
        </p:sp>
        <p:sp>
          <p:nvSpPr>
            <p:cNvPr id="176169" name="Rectangle 41"/>
            <p:cNvSpPr>
              <a:spLocks noChangeArrowheads="1"/>
            </p:cNvSpPr>
            <p:nvPr/>
          </p:nvSpPr>
          <p:spPr bwMode="auto">
            <a:xfrm>
              <a:off x="3888" y="912"/>
              <a:ext cx="1152" cy="25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>
                  <a:solidFill>
                    <a:srgbClr val="CC3300"/>
                  </a:solidFill>
                  <a:latin typeface="Times New Roman" pitchFamily="18" charset="0"/>
                </a:rPr>
                <a:t>非彈性碰撞</a:t>
              </a:r>
            </a:p>
            <a:p>
              <a:pPr algn="ctr"/>
              <a:r>
                <a:rPr lang="en-US" altLang="zh-TW" sz="1600">
                  <a:solidFill>
                    <a:srgbClr val="CC3300"/>
                  </a:solidFill>
                  <a:latin typeface="Times New Roman" pitchFamily="18" charset="0"/>
                </a:rPr>
                <a:t>(n,n’)</a:t>
              </a:r>
            </a:p>
          </p:txBody>
        </p:sp>
      </p:grp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3660775" y="2946400"/>
            <a:ext cx="4005263" cy="685800"/>
            <a:chOff x="2496" y="1536"/>
            <a:chExt cx="2523" cy="432"/>
          </a:xfrm>
        </p:grpSpPr>
        <p:grpSp>
          <p:nvGrpSpPr>
            <p:cNvPr id="13" name="Group 43"/>
            <p:cNvGrpSpPr>
              <a:grpSpLocks/>
            </p:cNvGrpSpPr>
            <p:nvPr/>
          </p:nvGrpSpPr>
          <p:grpSpPr bwMode="auto">
            <a:xfrm>
              <a:off x="2594" y="1566"/>
              <a:ext cx="249" cy="99"/>
              <a:chOff x="0" y="0"/>
              <a:chExt cx="20000" cy="20000"/>
            </a:xfrm>
          </p:grpSpPr>
          <p:sp>
            <p:nvSpPr>
              <p:cNvPr id="176172" name="Freeform 44"/>
              <p:cNvSpPr>
                <a:spLocks/>
              </p:cNvSpPr>
              <p:nvPr/>
            </p:nvSpPr>
            <p:spPr bwMode="auto">
              <a:xfrm>
                <a:off x="483" y="0"/>
                <a:ext cx="19517" cy="17576"/>
              </a:xfrm>
              <a:custGeom>
                <a:avLst/>
                <a:gdLst/>
                <a:ahLst/>
                <a:cxnLst>
                  <a:cxn ang="0">
                    <a:pos x="0" y="4128"/>
                  </a:cxn>
                  <a:cxn ang="0">
                    <a:pos x="0" y="13028"/>
                  </a:cxn>
                  <a:cxn ang="0">
                    <a:pos x="9342" y="14220"/>
                  </a:cxn>
                  <a:cxn ang="0">
                    <a:pos x="9375" y="19908"/>
                  </a:cxn>
                  <a:cxn ang="0">
                    <a:pos x="19967" y="10275"/>
                  </a:cxn>
                  <a:cxn ang="0">
                    <a:pos x="9605" y="0"/>
                  </a:cxn>
                  <a:cxn ang="0">
                    <a:pos x="9605" y="5505"/>
                  </a:cxn>
                  <a:cxn ang="0">
                    <a:pos x="0" y="4128"/>
                  </a:cxn>
                </a:cxnLst>
                <a:rect l="0" t="0" r="r" b="b"/>
                <a:pathLst>
                  <a:path w="20000" h="20000">
                    <a:moveTo>
                      <a:pt x="0" y="4128"/>
                    </a:moveTo>
                    <a:lnTo>
                      <a:pt x="0" y="13028"/>
                    </a:lnTo>
                    <a:lnTo>
                      <a:pt x="9342" y="14220"/>
                    </a:lnTo>
                    <a:lnTo>
                      <a:pt x="9375" y="19908"/>
                    </a:lnTo>
                    <a:lnTo>
                      <a:pt x="19967" y="10275"/>
                    </a:lnTo>
                    <a:lnTo>
                      <a:pt x="9605" y="0"/>
                    </a:lnTo>
                    <a:lnTo>
                      <a:pt x="9605" y="5505"/>
                    </a:lnTo>
                    <a:lnTo>
                      <a:pt x="0" y="4128"/>
                    </a:lnTo>
                    <a:close/>
                  </a:path>
                </a:pathLst>
              </a:custGeom>
              <a:solidFill>
                <a:srgbClr val="C0C0C0"/>
              </a:solidFill>
              <a:ln w="3175">
                <a:noFill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6173" name="Freeform 45"/>
              <p:cNvSpPr>
                <a:spLocks/>
              </p:cNvSpPr>
              <p:nvPr/>
            </p:nvSpPr>
            <p:spPr bwMode="auto">
              <a:xfrm>
                <a:off x="0" y="2424"/>
                <a:ext cx="19517" cy="17576"/>
              </a:xfrm>
              <a:custGeom>
                <a:avLst/>
                <a:gdLst/>
                <a:ahLst/>
                <a:cxnLst>
                  <a:cxn ang="0">
                    <a:pos x="0" y="4128"/>
                  </a:cxn>
                  <a:cxn ang="0">
                    <a:pos x="0" y="13028"/>
                  </a:cxn>
                  <a:cxn ang="0">
                    <a:pos x="9342" y="14220"/>
                  </a:cxn>
                  <a:cxn ang="0">
                    <a:pos x="9375" y="19908"/>
                  </a:cxn>
                  <a:cxn ang="0">
                    <a:pos x="19967" y="10275"/>
                  </a:cxn>
                  <a:cxn ang="0">
                    <a:pos x="9605" y="0"/>
                  </a:cxn>
                  <a:cxn ang="0">
                    <a:pos x="9605" y="5505"/>
                  </a:cxn>
                  <a:cxn ang="0">
                    <a:pos x="0" y="4128"/>
                  </a:cxn>
                </a:cxnLst>
                <a:rect l="0" t="0" r="r" b="b"/>
                <a:pathLst>
                  <a:path w="20000" h="20000">
                    <a:moveTo>
                      <a:pt x="0" y="4128"/>
                    </a:moveTo>
                    <a:lnTo>
                      <a:pt x="0" y="13028"/>
                    </a:lnTo>
                    <a:lnTo>
                      <a:pt x="9342" y="14220"/>
                    </a:lnTo>
                    <a:lnTo>
                      <a:pt x="9375" y="19908"/>
                    </a:lnTo>
                    <a:lnTo>
                      <a:pt x="19967" y="10275"/>
                    </a:lnTo>
                    <a:lnTo>
                      <a:pt x="9605" y="0"/>
                    </a:lnTo>
                    <a:lnTo>
                      <a:pt x="9605" y="5505"/>
                    </a:lnTo>
                    <a:lnTo>
                      <a:pt x="0" y="4128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6174" name="Oval 46"/>
            <p:cNvSpPr>
              <a:spLocks noChangeArrowheads="1"/>
            </p:cNvSpPr>
            <p:nvPr/>
          </p:nvSpPr>
          <p:spPr bwMode="auto">
            <a:xfrm>
              <a:off x="2930" y="1537"/>
              <a:ext cx="181" cy="182"/>
            </a:xfrm>
            <a:prstGeom prst="ellipse">
              <a:avLst/>
            </a:prstGeom>
            <a:solidFill>
              <a:srgbClr val="9F9F9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6175" name="Rectangle 47"/>
            <p:cNvSpPr>
              <a:spLocks noChangeArrowheads="1"/>
            </p:cNvSpPr>
            <p:nvPr/>
          </p:nvSpPr>
          <p:spPr bwMode="auto">
            <a:xfrm>
              <a:off x="2496" y="1824"/>
              <a:ext cx="1008" cy="14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 sz="1600"/>
                <a:t>核種</a:t>
              </a:r>
              <a:r>
                <a:rPr lang="en-US" altLang="zh-TW" sz="1600"/>
                <a:t>X</a:t>
              </a:r>
              <a:r>
                <a:rPr lang="en-US" altLang="zh-TW" sz="1600" baseline="30000"/>
                <a:t>A+1</a:t>
              </a:r>
              <a:endParaRPr lang="en-US" altLang="zh-TW" sz="1600"/>
            </a:p>
            <a:p>
              <a:pPr algn="ctr" eaLnBrk="0" hangingPunct="0"/>
              <a:r>
                <a:rPr lang="en-US" altLang="zh-TW" sz="1600"/>
                <a:t>(</a:t>
              </a:r>
              <a:r>
                <a:rPr lang="zh-TW" altLang="en-US" sz="1600"/>
                <a:t>活化產物</a:t>
              </a:r>
              <a:r>
                <a:rPr lang="en-US" altLang="zh-TW" sz="1000"/>
                <a:t>)</a:t>
              </a:r>
              <a:endParaRPr lang="en-US" altLang="zh-TW" sz="1200"/>
            </a:p>
            <a:p>
              <a:pPr eaLnBrk="0" hangingPunct="0"/>
              <a:endParaRPr lang="en-US" altLang="zh-TW">
                <a:latin typeface="Times New Roman" pitchFamily="18" charset="0"/>
                <a:ea typeface="新細明體" pitchFamily="18" charset="-120"/>
              </a:endParaRPr>
            </a:p>
          </p:txBody>
        </p:sp>
        <p:grpSp>
          <p:nvGrpSpPr>
            <p:cNvPr id="14" name="Group 48"/>
            <p:cNvGrpSpPr>
              <a:grpSpLocks/>
            </p:cNvGrpSpPr>
            <p:nvPr/>
          </p:nvGrpSpPr>
          <p:grpSpPr bwMode="auto">
            <a:xfrm rot="20700000">
              <a:off x="3264" y="1536"/>
              <a:ext cx="489" cy="70"/>
              <a:chOff x="0" y="0"/>
              <a:chExt cx="20000" cy="20000"/>
            </a:xfrm>
          </p:grpSpPr>
          <p:sp>
            <p:nvSpPr>
              <p:cNvPr id="176177" name="Freeform 49"/>
              <p:cNvSpPr>
                <a:spLocks/>
              </p:cNvSpPr>
              <p:nvPr/>
            </p:nvSpPr>
            <p:spPr bwMode="auto">
              <a:xfrm>
                <a:off x="0" y="0"/>
                <a:ext cx="18002" cy="20000"/>
              </a:xfrm>
              <a:custGeom>
                <a:avLst/>
                <a:gdLst/>
                <a:ahLst/>
                <a:cxnLst>
                  <a:cxn ang="0">
                    <a:pos x="0" y="9600"/>
                  </a:cxn>
                  <a:cxn ang="0">
                    <a:pos x="291" y="4229"/>
                  </a:cxn>
                  <a:cxn ang="0">
                    <a:pos x="727" y="0"/>
                  </a:cxn>
                  <a:cxn ang="0">
                    <a:pos x="1253" y="0"/>
                  </a:cxn>
                  <a:cxn ang="0">
                    <a:pos x="1798" y="4686"/>
                  </a:cxn>
                  <a:cxn ang="0">
                    <a:pos x="1998" y="9600"/>
                  </a:cxn>
                  <a:cxn ang="0">
                    <a:pos x="2234" y="13371"/>
                  </a:cxn>
                  <a:cxn ang="0">
                    <a:pos x="2325" y="17143"/>
                  </a:cxn>
                  <a:cxn ang="0">
                    <a:pos x="2761" y="19886"/>
                  </a:cxn>
                  <a:cxn ang="0">
                    <a:pos x="3252" y="19429"/>
                  </a:cxn>
                  <a:cxn ang="0">
                    <a:pos x="3669" y="15657"/>
                  </a:cxn>
                  <a:cxn ang="0">
                    <a:pos x="4105" y="10057"/>
                  </a:cxn>
                  <a:cxn ang="0">
                    <a:pos x="4469" y="6400"/>
                  </a:cxn>
                  <a:cxn ang="0">
                    <a:pos x="4886" y="2629"/>
                  </a:cxn>
                  <a:cxn ang="0">
                    <a:pos x="5304" y="0"/>
                  </a:cxn>
                  <a:cxn ang="0">
                    <a:pos x="6031" y="914"/>
                  </a:cxn>
                  <a:cxn ang="0">
                    <a:pos x="6340" y="3771"/>
                  </a:cxn>
                  <a:cxn ang="0">
                    <a:pos x="6630" y="9143"/>
                  </a:cxn>
                  <a:cxn ang="0">
                    <a:pos x="6957" y="12914"/>
                  </a:cxn>
                  <a:cxn ang="0">
                    <a:pos x="7212" y="16571"/>
                  </a:cxn>
                  <a:cxn ang="0">
                    <a:pos x="7430" y="18971"/>
                  </a:cxn>
                  <a:cxn ang="0">
                    <a:pos x="8047" y="19429"/>
                  </a:cxn>
                  <a:cxn ang="0">
                    <a:pos x="8556" y="15657"/>
                  </a:cxn>
                  <a:cxn ang="0">
                    <a:pos x="8992" y="12457"/>
                  </a:cxn>
                  <a:cxn ang="0">
                    <a:pos x="9192" y="9600"/>
                  </a:cxn>
                  <a:cxn ang="0">
                    <a:pos x="9410" y="6057"/>
                  </a:cxn>
                  <a:cxn ang="0">
                    <a:pos x="9809" y="1714"/>
                  </a:cxn>
                  <a:cxn ang="0">
                    <a:pos x="10263" y="0"/>
                  </a:cxn>
                  <a:cxn ang="0">
                    <a:pos x="11117" y="2629"/>
                  </a:cxn>
                  <a:cxn ang="0">
                    <a:pos x="11317" y="6057"/>
                  </a:cxn>
                  <a:cxn ang="0">
                    <a:pos x="11844" y="10057"/>
                  </a:cxn>
                  <a:cxn ang="0">
                    <a:pos x="12153" y="14743"/>
                  </a:cxn>
                  <a:cxn ang="0">
                    <a:pos x="12371" y="18057"/>
                  </a:cxn>
                  <a:cxn ang="0">
                    <a:pos x="13025" y="19886"/>
                  </a:cxn>
                  <a:cxn ang="0">
                    <a:pos x="13660" y="17714"/>
                  </a:cxn>
                  <a:cxn ang="0">
                    <a:pos x="14205" y="14286"/>
                  </a:cxn>
                  <a:cxn ang="0">
                    <a:pos x="14496" y="10743"/>
                  </a:cxn>
                  <a:cxn ang="0">
                    <a:pos x="14896" y="6400"/>
                  </a:cxn>
                  <a:cxn ang="0">
                    <a:pos x="15005" y="3200"/>
                  </a:cxn>
                  <a:cxn ang="0">
                    <a:pos x="15913" y="0"/>
                  </a:cxn>
                  <a:cxn ang="0">
                    <a:pos x="16603" y="2629"/>
                  </a:cxn>
                  <a:cxn ang="0">
                    <a:pos x="16930" y="6057"/>
                  </a:cxn>
                  <a:cxn ang="0">
                    <a:pos x="17239" y="10743"/>
                  </a:cxn>
                  <a:cxn ang="0">
                    <a:pos x="17566" y="15657"/>
                  </a:cxn>
                  <a:cxn ang="0">
                    <a:pos x="17875" y="19429"/>
                  </a:cxn>
                  <a:cxn ang="0">
                    <a:pos x="18492" y="19429"/>
                  </a:cxn>
                  <a:cxn ang="0">
                    <a:pos x="19292" y="14286"/>
                  </a:cxn>
                  <a:cxn ang="0">
                    <a:pos x="19982" y="11086"/>
                  </a:cxn>
                </a:cxnLst>
                <a:rect l="0" t="0" r="r" b="b"/>
                <a:pathLst>
                  <a:path w="20000" h="20000">
                    <a:moveTo>
                      <a:pt x="0" y="9600"/>
                    </a:moveTo>
                    <a:lnTo>
                      <a:pt x="291" y="4229"/>
                    </a:lnTo>
                    <a:lnTo>
                      <a:pt x="727" y="0"/>
                    </a:lnTo>
                    <a:lnTo>
                      <a:pt x="1253" y="0"/>
                    </a:lnTo>
                    <a:lnTo>
                      <a:pt x="1798" y="4686"/>
                    </a:lnTo>
                    <a:lnTo>
                      <a:pt x="1998" y="9600"/>
                    </a:lnTo>
                    <a:lnTo>
                      <a:pt x="2234" y="13371"/>
                    </a:lnTo>
                    <a:lnTo>
                      <a:pt x="2325" y="17143"/>
                    </a:lnTo>
                    <a:lnTo>
                      <a:pt x="2761" y="19886"/>
                    </a:lnTo>
                    <a:lnTo>
                      <a:pt x="3252" y="19429"/>
                    </a:lnTo>
                    <a:lnTo>
                      <a:pt x="3669" y="15657"/>
                    </a:lnTo>
                    <a:lnTo>
                      <a:pt x="4105" y="10057"/>
                    </a:lnTo>
                    <a:lnTo>
                      <a:pt x="4469" y="6400"/>
                    </a:lnTo>
                    <a:lnTo>
                      <a:pt x="4886" y="2629"/>
                    </a:lnTo>
                    <a:lnTo>
                      <a:pt x="5304" y="0"/>
                    </a:lnTo>
                    <a:lnTo>
                      <a:pt x="6031" y="914"/>
                    </a:lnTo>
                    <a:lnTo>
                      <a:pt x="6340" y="3771"/>
                    </a:lnTo>
                    <a:lnTo>
                      <a:pt x="6630" y="9143"/>
                    </a:lnTo>
                    <a:lnTo>
                      <a:pt x="6957" y="12914"/>
                    </a:lnTo>
                    <a:lnTo>
                      <a:pt x="7212" y="16571"/>
                    </a:lnTo>
                    <a:lnTo>
                      <a:pt x="7430" y="18971"/>
                    </a:lnTo>
                    <a:lnTo>
                      <a:pt x="8047" y="19429"/>
                    </a:lnTo>
                    <a:lnTo>
                      <a:pt x="8556" y="15657"/>
                    </a:lnTo>
                    <a:lnTo>
                      <a:pt x="8992" y="12457"/>
                    </a:lnTo>
                    <a:lnTo>
                      <a:pt x="9192" y="9600"/>
                    </a:lnTo>
                    <a:lnTo>
                      <a:pt x="9410" y="6057"/>
                    </a:lnTo>
                    <a:lnTo>
                      <a:pt x="9809" y="1714"/>
                    </a:lnTo>
                    <a:lnTo>
                      <a:pt x="10263" y="0"/>
                    </a:lnTo>
                    <a:lnTo>
                      <a:pt x="11117" y="2629"/>
                    </a:lnTo>
                    <a:lnTo>
                      <a:pt x="11317" y="6057"/>
                    </a:lnTo>
                    <a:lnTo>
                      <a:pt x="11844" y="10057"/>
                    </a:lnTo>
                    <a:lnTo>
                      <a:pt x="12153" y="14743"/>
                    </a:lnTo>
                    <a:lnTo>
                      <a:pt x="12371" y="18057"/>
                    </a:lnTo>
                    <a:lnTo>
                      <a:pt x="13025" y="19886"/>
                    </a:lnTo>
                    <a:lnTo>
                      <a:pt x="13660" y="17714"/>
                    </a:lnTo>
                    <a:lnTo>
                      <a:pt x="14205" y="14286"/>
                    </a:lnTo>
                    <a:lnTo>
                      <a:pt x="14496" y="10743"/>
                    </a:lnTo>
                    <a:lnTo>
                      <a:pt x="14896" y="6400"/>
                    </a:lnTo>
                    <a:lnTo>
                      <a:pt x="15005" y="3200"/>
                    </a:lnTo>
                    <a:lnTo>
                      <a:pt x="15913" y="0"/>
                    </a:lnTo>
                    <a:lnTo>
                      <a:pt x="16603" y="2629"/>
                    </a:lnTo>
                    <a:lnTo>
                      <a:pt x="16930" y="6057"/>
                    </a:lnTo>
                    <a:lnTo>
                      <a:pt x="17239" y="10743"/>
                    </a:lnTo>
                    <a:lnTo>
                      <a:pt x="17566" y="15657"/>
                    </a:lnTo>
                    <a:lnTo>
                      <a:pt x="17875" y="19429"/>
                    </a:lnTo>
                    <a:lnTo>
                      <a:pt x="18492" y="19429"/>
                    </a:lnTo>
                    <a:lnTo>
                      <a:pt x="19292" y="14286"/>
                    </a:lnTo>
                    <a:lnTo>
                      <a:pt x="19982" y="1108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6178" name="Freeform 50"/>
              <p:cNvSpPr>
                <a:spLocks/>
              </p:cNvSpPr>
              <p:nvPr/>
            </p:nvSpPr>
            <p:spPr bwMode="auto">
              <a:xfrm>
                <a:off x="17248" y="6952"/>
                <a:ext cx="2752" cy="7329"/>
              </a:xfrm>
              <a:custGeom>
                <a:avLst/>
                <a:gdLst/>
                <a:ahLst/>
                <a:cxnLst>
                  <a:cxn ang="0">
                    <a:pos x="0" y="13438"/>
                  </a:cxn>
                  <a:cxn ang="0">
                    <a:pos x="8452" y="19688"/>
                  </a:cxn>
                  <a:cxn ang="0">
                    <a:pos x="12024" y="10625"/>
                  </a:cxn>
                  <a:cxn ang="0">
                    <a:pos x="19881" y="0"/>
                  </a:cxn>
                  <a:cxn ang="0">
                    <a:pos x="12024" y="4375"/>
                  </a:cxn>
                  <a:cxn ang="0">
                    <a:pos x="7262" y="7500"/>
                  </a:cxn>
                  <a:cxn ang="0">
                    <a:pos x="0" y="13438"/>
                  </a:cxn>
                </a:cxnLst>
                <a:rect l="0" t="0" r="r" b="b"/>
                <a:pathLst>
                  <a:path w="20000" h="20000">
                    <a:moveTo>
                      <a:pt x="0" y="13438"/>
                    </a:moveTo>
                    <a:lnTo>
                      <a:pt x="8452" y="19688"/>
                    </a:lnTo>
                    <a:lnTo>
                      <a:pt x="12024" y="10625"/>
                    </a:lnTo>
                    <a:lnTo>
                      <a:pt x="19881" y="0"/>
                    </a:lnTo>
                    <a:lnTo>
                      <a:pt x="12024" y="4375"/>
                    </a:lnTo>
                    <a:lnTo>
                      <a:pt x="7262" y="7500"/>
                    </a:lnTo>
                    <a:lnTo>
                      <a:pt x="0" y="13438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prstDash val="sysDot"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6179" name="Rectangle 51"/>
            <p:cNvSpPr>
              <a:spLocks noChangeArrowheads="1"/>
            </p:cNvSpPr>
            <p:nvPr/>
          </p:nvSpPr>
          <p:spPr bwMode="auto">
            <a:xfrm>
              <a:off x="3216" y="1728"/>
              <a:ext cx="667" cy="17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 sz="1600">
                  <a:latin typeface="Times New Roman" pitchFamily="18" charset="0"/>
                </a:rPr>
                <a:t>加瑪射線</a:t>
              </a:r>
            </a:p>
            <a:p>
              <a:pPr eaLnBrk="0" hangingPunct="0"/>
              <a:endParaRPr lang="en-US" altLang="zh-TW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6180" name="Rectangle 52"/>
            <p:cNvSpPr>
              <a:spLocks noChangeArrowheads="1"/>
            </p:cNvSpPr>
            <p:nvPr/>
          </p:nvSpPr>
          <p:spPr bwMode="auto">
            <a:xfrm>
              <a:off x="4032" y="1536"/>
              <a:ext cx="987" cy="14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>
                  <a:solidFill>
                    <a:srgbClr val="CC3300"/>
                  </a:solidFill>
                  <a:latin typeface="Times New Roman" pitchFamily="18" charset="0"/>
                </a:rPr>
                <a:t>輻射吸收</a:t>
              </a:r>
            </a:p>
            <a:p>
              <a:pPr algn="ctr"/>
              <a:r>
                <a:rPr lang="en-US" altLang="zh-TW" sz="1600">
                  <a:solidFill>
                    <a:srgbClr val="CC3300"/>
                  </a:solidFill>
                  <a:latin typeface="Times New Roman" pitchFamily="18" charset="0"/>
                </a:rPr>
                <a:t>(n,gamma)</a:t>
              </a:r>
            </a:p>
          </p:txBody>
        </p:sp>
      </p:grpSp>
      <p:grpSp>
        <p:nvGrpSpPr>
          <p:cNvPr id="15" name="Group 53"/>
          <p:cNvGrpSpPr>
            <a:grpSpLocks/>
          </p:cNvGrpSpPr>
          <p:nvPr/>
        </p:nvGrpSpPr>
        <p:grpSpPr bwMode="auto">
          <a:xfrm>
            <a:off x="3660775" y="4165600"/>
            <a:ext cx="4086225" cy="1524000"/>
            <a:chOff x="2304" y="768"/>
            <a:chExt cx="2574" cy="960"/>
          </a:xfrm>
        </p:grpSpPr>
        <p:grpSp>
          <p:nvGrpSpPr>
            <p:cNvPr id="16" name="Group 54"/>
            <p:cNvGrpSpPr>
              <a:grpSpLocks/>
            </p:cNvGrpSpPr>
            <p:nvPr/>
          </p:nvGrpSpPr>
          <p:grpSpPr bwMode="auto">
            <a:xfrm rot="900000">
              <a:off x="2304" y="768"/>
              <a:ext cx="240" cy="142"/>
              <a:chOff x="0" y="0"/>
              <a:chExt cx="20000" cy="20000"/>
            </a:xfrm>
          </p:grpSpPr>
          <p:sp>
            <p:nvSpPr>
              <p:cNvPr id="176183" name="Freeform 55"/>
              <p:cNvSpPr>
                <a:spLocks/>
              </p:cNvSpPr>
              <p:nvPr/>
            </p:nvSpPr>
            <p:spPr bwMode="auto">
              <a:xfrm>
                <a:off x="1235" y="0"/>
                <a:ext cx="18765" cy="18700"/>
              </a:xfrm>
              <a:custGeom>
                <a:avLst/>
                <a:gdLst/>
                <a:ahLst/>
                <a:cxnLst>
                  <a:cxn ang="0">
                    <a:pos x="0" y="5861"/>
                  </a:cxn>
                  <a:cxn ang="0">
                    <a:pos x="1596" y="0"/>
                  </a:cxn>
                  <a:cxn ang="0">
                    <a:pos x="10638" y="8580"/>
                  </a:cxn>
                  <a:cxn ang="0">
                    <a:pos x="11702" y="5861"/>
                  </a:cxn>
                  <a:cxn ang="0">
                    <a:pos x="19965" y="19940"/>
                  </a:cxn>
                  <a:cxn ang="0">
                    <a:pos x="8262" y="16737"/>
                  </a:cxn>
                  <a:cxn ang="0">
                    <a:pos x="8794" y="14018"/>
                  </a:cxn>
                  <a:cxn ang="0">
                    <a:pos x="0" y="5861"/>
                  </a:cxn>
                </a:cxnLst>
                <a:rect l="0" t="0" r="r" b="b"/>
                <a:pathLst>
                  <a:path w="20000" h="20000">
                    <a:moveTo>
                      <a:pt x="0" y="5861"/>
                    </a:moveTo>
                    <a:lnTo>
                      <a:pt x="1596" y="0"/>
                    </a:lnTo>
                    <a:lnTo>
                      <a:pt x="10638" y="8580"/>
                    </a:lnTo>
                    <a:lnTo>
                      <a:pt x="11702" y="5861"/>
                    </a:lnTo>
                    <a:lnTo>
                      <a:pt x="19965" y="19940"/>
                    </a:lnTo>
                    <a:lnTo>
                      <a:pt x="8262" y="16737"/>
                    </a:lnTo>
                    <a:lnTo>
                      <a:pt x="8794" y="14018"/>
                    </a:lnTo>
                    <a:lnTo>
                      <a:pt x="0" y="5861"/>
                    </a:lnTo>
                    <a:close/>
                  </a:path>
                </a:pathLst>
              </a:custGeom>
              <a:solidFill>
                <a:srgbClr val="C0C0C0"/>
              </a:solidFill>
              <a:ln w="3175">
                <a:noFill/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6184" name="Freeform 56"/>
              <p:cNvSpPr>
                <a:spLocks/>
              </p:cNvSpPr>
              <p:nvPr/>
            </p:nvSpPr>
            <p:spPr bwMode="auto">
              <a:xfrm>
                <a:off x="0" y="1300"/>
                <a:ext cx="18765" cy="18700"/>
              </a:xfrm>
              <a:custGeom>
                <a:avLst/>
                <a:gdLst/>
                <a:ahLst/>
                <a:cxnLst>
                  <a:cxn ang="0">
                    <a:pos x="0" y="5861"/>
                  </a:cxn>
                  <a:cxn ang="0">
                    <a:pos x="1596" y="0"/>
                  </a:cxn>
                  <a:cxn ang="0">
                    <a:pos x="10638" y="8580"/>
                  </a:cxn>
                  <a:cxn ang="0">
                    <a:pos x="11702" y="5861"/>
                  </a:cxn>
                  <a:cxn ang="0">
                    <a:pos x="19965" y="19940"/>
                  </a:cxn>
                  <a:cxn ang="0">
                    <a:pos x="8262" y="16737"/>
                  </a:cxn>
                  <a:cxn ang="0">
                    <a:pos x="8794" y="14018"/>
                  </a:cxn>
                  <a:cxn ang="0">
                    <a:pos x="0" y="5861"/>
                  </a:cxn>
                </a:cxnLst>
                <a:rect l="0" t="0" r="r" b="b"/>
                <a:pathLst>
                  <a:path w="20000" h="20000">
                    <a:moveTo>
                      <a:pt x="0" y="5861"/>
                    </a:moveTo>
                    <a:lnTo>
                      <a:pt x="1596" y="0"/>
                    </a:lnTo>
                    <a:lnTo>
                      <a:pt x="10638" y="8580"/>
                    </a:lnTo>
                    <a:lnTo>
                      <a:pt x="11702" y="5861"/>
                    </a:lnTo>
                    <a:lnTo>
                      <a:pt x="19965" y="19940"/>
                    </a:lnTo>
                    <a:lnTo>
                      <a:pt x="8262" y="16737"/>
                    </a:lnTo>
                    <a:lnTo>
                      <a:pt x="8794" y="14018"/>
                    </a:lnTo>
                    <a:lnTo>
                      <a:pt x="0" y="586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76185" name="Oval 57"/>
            <p:cNvSpPr>
              <a:spLocks noChangeArrowheads="1"/>
            </p:cNvSpPr>
            <p:nvPr/>
          </p:nvSpPr>
          <p:spPr bwMode="auto">
            <a:xfrm>
              <a:off x="3024" y="864"/>
              <a:ext cx="148" cy="147"/>
            </a:xfrm>
            <a:prstGeom prst="ellipse">
              <a:avLst/>
            </a:prstGeom>
            <a:solidFill>
              <a:srgbClr val="9F9F9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6186" name="Rectangle 58"/>
            <p:cNvSpPr>
              <a:spLocks noChangeArrowheads="1"/>
            </p:cNvSpPr>
            <p:nvPr/>
          </p:nvSpPr>
          <p:spPr bwMode="auto">
            <a:xfrm>
              <a:off x="2736" y="1104"/>
              <a:ext cx="672" cy="17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 sz="1600">
                  <a:latin typeface="Times New Roman" pitchFamily="18" charset="0"/>
                </a:rPr>
                <a:t>核種</a:t>
              </a:r>
              <a:r>
                <a:rPr lang="en-US" altLang="zh-TW" sz="1600">
                  <a:latin typeface="Times New Roman" pitchFamily="18" charset="0"/>
                </a:rPr>
                <a:t>X</a:t>
              </a:r>
              <a:r>
                <a:rPr lang="en-US" altLang="zh-TW" sz="1600" baseline="30000">
                  <a:latin typeface="Times New Roman" pitchFamily="18" charset="0"/>
                </a:rPr>
                <a:t>A1</a:t>
              </a:r>
              <a:endParaRPr lang="en-US" altLang="zh-TW" sz="1600">
                <a:latin typeface="Times New Roman" pitchFamily="18" charset="0"/>
              </a:endParaRPr>
            </a:p>
            <a:p>
              <a:pPr eaLnBrk="0" hangingPunct="0"/>
              <a:endParaRPr lang="en-US" altLang="zh-TW" sz="16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176187" name="Oval 59"/>
            <p:cNvSpPr>
              <a:spLocks noChangeArrowheads="1"/>
            </p:cNvSpPr>
            <p:nvPr/>
          </p:nvSpPr>
          <p:spPr bwMode="auto">
            <a:xfrm>
              <a:off x="3072" y="1344"/>
              <a:ext cx="95" cy="94"/>
            </a:xfrm>
            <a:prstGeom prst="ellipse">
              <a:avLst/>
            </a:prstGeom>
            <a:solidFill>
              <a:srgbClr val="9F9F9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6188" name="Rectangle 60"/>
            <p:cNvSpPr>
              <a:spLocks noChangeArrowheads="1"/>
            </p:cNvSpPr>
            <p:nvPr/>
          </p:nvSpPr>
          <p:spPr bwMode="auto">
            <a:xfrm>
              <a:off x="2880" y="1536"/>
              <a:ext cx="576" cy="19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 sz="1600">
                  <a:latin typeface="Times New Roman" pitchFamily="18" charset="0"/>
                </a:rPr>
                <a:t>核種</a:t>
              </a:r>
              <a:r>
                <a:rPr lang="en-US" altLang="zh-TW" sz="1600">
                  <a:latin typeface="Times New Roman" pitchFamily="18" charset="0"/>
                </a:rPr>
                <a:t>X</a:t>
              </a:r>
              <a:r>
                <a:rPr lang="en-US" altLang="zh-TW" sz="1600" baseline="30000">
                  <a:latin typeface="Times New Roman" pitchFamily="18" charset="0"/>
                </a:rPr>
                <a:t>A2</a:t>
              </a:r>
              <a:endParaRPr lang="en-US" altLang="zh-TW">
                <a:latin typeface="Times New Roman" pitchFamily="18" charset="0"/>
              </a:endParaRPr>
            </a:p>
          </p:txBody>
        </p: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>
              <a:off x="3504" y="1056"/>
              <a:ext cx="267" cy="216"/>
              <a:chOff x="-9" y="-2"/>
              <a:chExt cx="20001" cy="20003"/>
            </a:xfrm>
          </p:grpSpPr>
          <p:grpSp>
            <p:nvGrpSpPr>
              <p:cNvPr id="18" name="Group 62"/>
              <p:cNvGrpSpPr>
                <a:grpSpLocks/>
              </p:cNvGrpSpPr>
              <p:nvPr/>
            </p:nvGrpSpPr>
            <p:grpSpPr bwMode="auto">
              <a:xfrm>
                <a:off x="259" y="14418"/>
                <a:ext cx="19733" cy="5583"/>
                <a:chOff x="0" y="0"/>
                <a:chExt cx="19990" cy="20004"/>
              </a:xfrm>
            </p:grpSpPr>
            <p:sp>
              <p:nvSpPr>
                <p:cNvPr id="176191" name="Oval 6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885" cy="12562"/>
                </a:xfrm>
                <a:prstGeom prst="ellips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6192" name="Line 64"/>
                <p:cNvSpPr>
                  <a:spLocks noChangeShapeType="1"/>
                </p:cNvSpPr>
                <p:nvPr/>
              </p:nvSpPr>
              <p:spPr bwMode="auto">
                <a:xfrm>
                  <a:off x="3898" y="6496"/>
                  <a:ext cx="12451" cy="95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6193" name="Freeform 65"/>
                <p:cNvSpPr>
                  <a:spLocks/>
                </p:cNvSpPr>
                <p:nvPr/>
              </p:nvSpPr>
              <p:spPr bwMode="auto">
                <a:xfrm>
                  <a:off x="16078" y="11913"/>
                  <a:ext cx="3912" cy="809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9672"/>
                    </a:cxn>
                    <a:cxn ang="0">
                      <a:pos x="19845" y="1967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0000" h="2000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9845" y="196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9" name="Group 66"/>
              <p:cNvGrpSpPr>
                <a:grpSpLocks/>
              </p:cNvGrpSpPr>
              <p:nvPr/>
            </p:nvGrpSpPr>
            <p:grpSpPr bwMode="auto">
              <a:xfrm>
                <a:off x="-9" y="-2"/>
                <a:ext cx="19102" cy="6913"/>
                <a:chOff x="0" y="-4"/>
                <a:chExt cx="20000" cy="20016"/>
              </a:xfrm>
            </p:grpSpPr>
            <p:sp>
              <p:nvSpPr>
                <p:cNvPr id="176195" name="Oval 67"/>
                <p:cNvSpPr>
                  <a:spLocks noChangeArrowheads="1"/>
                </p:cNvSpPr>
                <p:nvPr/>
              </p:nvSpPr>
              <p:spPr bwMode="auto">
                <a:xfrm>
                  <a:off x="0" y="9849"/>
                  <a:ext cx="2982" cy="10163"/>
                </a:xfrm>
                <a:prstGeom prst="ellips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6196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763" y="3213"/>
                  <a:ext cx="12001" cy="12847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6197" name="Freeform 69"/>
                <p:cNvSpPr>
                  <a:spLocks/>
                </p:cNvSpPr>
                <p:nvPr/>
              </p:nvSpPr>
              <p:spPr bwMode="auto">
                <a:xfrm>
                  <a:off x="15258" y="-4"/>
                  <a:ext cx="4742" cy="6538"/>
                </a:xfrm>
                <a:custGeom>
                  <a:avLst/>
                  <a:gdLst/>
                  <a:ahLst/>
                  <a:cxnLst>
                    <a:cxn ang="0">
                      <a:pos x="0" y="2623"/>
                    </a:cxn>
                    <a:cxn ang="0">
                      <a:pos x="1987" y="19672"/>
                    </a:cxn>
                    <a:cxn ang="0">
                      <a:pos x="19868" y="0"/>
                    </a:cxn>
                    <a:cxn ang="0">
                      <a:pos x="0" y="2623"/>
                    </a:cxn>
                  </a:cxnLst>
                  <a:rect l="0" t="0" r="r" b="b"/>
                  <a:pathLst>
                    <a:path w="20000" h="20000">
                      <a:moveTo>
                        <a:pt x="0" y="2623"/>
                      </a:moveTo>
                      <a:lnTo>
                        <a:pt x="1987" y="19672"/>
                      </a:lnTo>
                      <a:lnTo>
                        <a:pt x="19868" y="0"/>
                      </a:lnTo>
                      <a:lnTo>
                        <a:pt x="0" y="26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 type="none" w="sm" len="lg"/>
                  <a:tailEnd type="none" w="sm" len="lg"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176198" name="Rectangle 70"/>
            <p:cNvSpPr>
              <a:spLocks noChangeArrowheads="1"/>
            </p:cNvSpPr>
            <p:nvPr/>
          </p:nvSpPr>
          <p:spPr bwMode="auto">
            <a:xfrm>
              <a:off x="3552" y="1392"/>
              <a:ext cx="788" cy="20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en-US" altLang="zh-TW" sz="1600">
                  <a:latin typeface="Times New Roman" pitchFamily="18" charset="0"/>
                </a:rPr>
                <a:t>2 </a:t>
              </a:r>
              <a:r>
                <a:rPr lang="en-US" altLang="zh-TW" sz="1600">
                  <a:latin typeface="Times New Roman" pitchFamily="18" charset="0"/>
                  <a:sym typeface="Symbol" pitchFamily="18" charset="2"/>
                </a:rPr>
                <a:t></a:t>
              </a:r>
              <a:r>
                <a:rPr lang="en-US" altLang="zh-TW" sz="1600">
                  <a:latin typeface="Times New Roman" pitchFamily="18" charset="0"/>
                </a:rPr>
                <a:t> 3 </a:t>
              </a:r>
              <a:r>
                <a:rPr lang="zh-TW" altLang="en-US" sz="1600">
                  <a:latin typeface="Times New Roman" pitchFamily="18" charset="0"/>
                  <a:sym typeface="Symbol" pitchFamily="18" charset="2"/>
                </a:rPr>
                <a:t>中子</a:t>
              </a:r>
            </a:p>
            <a:p>
              <a:pPr eaLnBrk="0" hangingPunct="0"/>
              <a:endParaRPr lang="en-US" altLang="zh-TW" sz="1600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76199" name="Rectangle 71"/>
            <p:cNvSpPr>
              <a:spLocks noChangeArrowheads="1"/>
            </p:cNvSpPr>
            <p:nvPr/>
          </p:nvSpPr>
          <p:spPr bwMode="auto">
            <a:xfrm>
              <a:off x="4128" y="1008"/>
              <a:ext cx="750" cy="25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ctr"/>
              <a:r>
                <a:rPr lang="zh-TW" altLang="en-US">
                  <a:solidFill>
                    <a:srgbClr val="CC3300"/>
                  </a:solidFill>
                  <a:latin typeface="Times New Roman" pitchFamily="18" charset="0"/>
                </a:rPr>
                <a:t>核分裂</a:t>
              </a:r>
            </a:p>
            <a:p>
              <a:pPr algn="ctr"/>
              <a:r>
                <a:rPr lang="en-US" altLang="zh-TW" sz="1600">
                  <a:solidFill>
                    <a:srgbClr val="CC3300"/>
                  </a:solidFill>
                  <a:latin typeface="Times New Roman" pitchFamily="18" charset="0"/>
                </a:rPr>
                <a:t>(n,f)</a:t>
              </a:r>
            </a:p>
            <a:p>
              <a:pPr eaLnBrk="0" hangingPunct="0"/>
              <a:endParaRPr lang="en-US" altLang="zh-TW">
                <a:latin typeface="Times New Roman" pitchFamily="18" charset="0"/>
              </a:endParaRPr>
            </a:p>
          </p:txBody>
        </p:sp>
      </p:grpSp>
      <p:sp>
        <p:nvSpPr>
          <p:cNvPr id="176200" name="Rectangle 72"/>
          <p:cNvSpPr>
            <a:spLocks noChangeArrowheads="1"/>
          </p:cNvSpPr>
          <p:nvPr/>
        </p:nvSpPr>
        <p:spPr bwMode="auto">
          <a:xfrm>
            <a:off x="1527175" y="5700713"/>
            <a:ext cx="6400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dirty="0"/>
              <a:t>   </a:t>
            </a:r>
            <a:r>
              <a:rPr lang="zh-TW" altLang="en-US" sz="3200" b="1" dirty="0"/>
              <a:t>中子與原子核作用分類示意圖</a:t>
            </a:r>
            <a:r>
              <a:rPr lang="zh-TW" altLang="en-US" b="1" dirty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6379</TotalTime>
  <Words>2373</Words>
  <Application>Microsoft Macintosh PowerPoint</Application>
  <PresentationFormat>On-screen Show (4:3)</PresentationFormat>
  <Paragraphs>576</Paragraphs>
  <Slides>60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福島核能一廠1號機反應器廠房 </vt:lpstr>
      <vt:lpstr>福島核能一廠 (2011-3-16)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核一廠氣渦輪發電機廠房</vt:lpstr>
      <vt:lpstr>核一廠生水池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nthu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系主任</dc:creator>
  <cp:lastModifiedBy>Shangjr Gwo</cp:lastModifiedBy>
  <cp:revision>286</cp:revision>
  <dcterms:created xsi:type="dcterms:W3CDTF">2002-03-16T06:44:22Z</dcterms:created>
  <dcterms:modified xsi:type="dcterms:W3CDTF">2011-05-04T07:09:19Z</dcterms:modified>
</cp:coreProperties>
</file>