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image" Target="../media/image55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12" Type="http://schemas.openxmlformats.org/officeDocument/2006/relationships/image" Target="../media/image54.wmf"/><Relationship Id="rId2" Type="http://schemas.openxmlformats.org/officeDocument/2006/relationships/image" Target="../media/image44.wmf"/><Relationship Id="rId16" Type="http://schemas.openxmlformats.org/officeDocument/2006/relationships/image" Target="../media/image38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5" Type="http://schemas.openxmlformats.org/officeDocument/2006/relationships/image" Target="../media/image39.wmf"/><Relationship Id="rId10" Type="http://schemas.openxmlformats.org/officeDocument/2006/relationships/image" Target="../media/image52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Relationship Id="rId14" Type="http://schemas.openxmlformats.org/officeDocument/2006/relationships/image" Target="../media/image5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49B4A-0EEF-468A-AB54-83D5FB15C40E}" type="datetimeFigureOut">
              <a:rPr lang="zh-CN" altLang="en-US" smtClean="0"/>
              <a:t>2016/12/28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A073F-F092-48C7-BB90-8A36114E6F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449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A073F-F092-48C7-BB90-8A36114E6FF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8166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A073F-F092-48C7-BB90-8A36114E6FF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3524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293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850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262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442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333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4995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3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90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43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703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8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2016/12/28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95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wmf"/><Relationship Id="rId18" Type="http://schemas.openxmlformats.org/officeDocument/2006/relationships/oleObject" Target="../embeddings/oleObject45.bin"/><Relationship Id="rId26" Type="http://schemas.openxmlformats.org/officeDocument/2006/relationships/image" Target="../media/image53.wmf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51.wmf"/><Relationship Id="rId34" Type="http://schemas.openxmlformats.org/officeDocument/2006/relationships/image" Target="../media/image39.wmf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49.wmf"/><Relationship Id="rId25" Type="http://schemas.openxmlformats.org/officeDocument/2006/relationships/oleObject" Target="../embeddings/oleObject49.bin"/><Relationship Id="rId3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6.bin"/><Relationship Id="rId29" Type="http://schemas.openxmlformats.org/officeDocument/2006/relationships/oleObject" Target="../embeddings/oleObject51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6.wmf"/><Relationship Id="rId24" Type="http://schemas.openxmlformats.org/officeDocument/2006/relationships/oleObject" Target="../embeddings/oleObject48.bin"/><Relationship Id="rId32" Type="http://schemas.openxmlformats.org/officeDocument/2006/relationships/image" Target="../media/image56.wmf"/><Relationship Id="rId5" Type="http://schemas.openxmlformats.org/officeDocument/2006/relationships/image" Target="../media/image43.wmf"/><Relationship Id="rId15" Type="http://schemas.openxmlformats.org/officeDocument/2006/relationships/image" Target="../media/image48.wmf"/><Relationship Id="rId23" Type="http://schemas.openxmlformats.org/officeDocument/2006/relationships/image" Target="../media/image52.wmf"/><Relationship Id="rId28" Type="http://schemas.openxmlformats.org/officeDocument/2006/relationships/image" Target="../media/image54.wmf"/><Relationship Id="rId36" Type="http://schemas.openxmlformats.org/officeDocument/2006/relationships/image" Target="../media/image38.wmf"/><Relationship Id="rId10" Type="http://schemas.openxmlformats.org/officeDocument/2006/relationships/oleObject" Target="../embeddings/oleObject41.bin"/><Relationship Id="rId19" Type="http://schemas.openxmlformats.org/officeDocument/2006/relationships/image" Target="../media/image50.wmf"/><Relationship Id="rId31" Type="http://schemas.openxmlformats.org/officeDocument/2006/relationships/oleObject" Target="../embeddings/oleObject52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43.bin"/><Relationship Id="rId22" Type="http://schemas.openxmlformats.org/officeDocument/2006/relationships/oleObject" Target="../embeddings/oleObject47.bin"/><Relationship Id="rId27" Type="http://schemas.openxmlformats.org/officeDocument/2006/relationships/oleObject" Target="../embeddings/oleObject50.bin"/><Relationship Id="rId30" Type="http://schemas.openxmlformats.org/officeDocument/2006/relationships/image" Target="../media/image55.wmf"/><Relationship Id="rId35" Type="http://schemas.openxmlformats.org/officeDocument/2006/relationships/oleObject" Target="../embeddings/oleObject54.bin"/><Relationship Id="rId8" Type="http://schemas.openxmlformats.org/officeDocument/2006/relationships/oleObject" Target="../embeddings/oleObject4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0.wmf"/><Relationship Id="rId18" Type="http://schemas.openxmlformats.org/officeDocument/2006/relationships/image" Target="../media/image24.png"/><Relationship Id="rId3" Type="http://schemas.openxmlformats.org/officeDocument/2006/relationships/image" Target="../media/image23.png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image" Target="../media/image23.png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Observational Constraints on the Running </a:t>
            </a:r>
            <a:r>
              <a:rPr lang="en-US" altLang="zh-CN" dirty="0"/>
              <a:t>V</a:t>
            </a:r>
            <a:r>
              <a:rPr lang="en-US" altLang="zh-CN" dirty="0" smtClean="0"/>
              <a:t>acuum </a:t>
            </a:r>
            <a:r>
              <a:rPr lang="en-US" altLang="zh-CN" dirty="0"/>
              <a:t>M</a:t>
            </a:r>
            <a:r>
              <a:rPr lang="en-US" altLang="zh-CN" dirty="0" smtClean="0"/>
              <a:t>odel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Student’s name:  Lu Yin </a:t>
            </a:r>
          </a:p>
          <a:p>
            <a:r>
              <a:rPr lang="en-US" altLang="zh-CN" dirty="0" smtClean="0"/>
              <a:t> National </a:t>
            </a:r>
            <a:r>
              <a:rPr lang="en-US" altLang="zh-CN" dirty="0" err="1" smtClean="0"/>
              <a:t>Tsing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Hua</a:t>
            </a:r>
            <a:r>
              <a:rPr lang="en-US" altLang="zh-CN" dirty="0" smtClean="0"/>
              <a:t> University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867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6" name="Picture 2" descr="C:\Users\yinlu\Desktop\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4362896" cy="368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yinlu\Desktop\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177" y="1731054"/>
            <a:ext cx="4306590" cy="364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2391276" y="1916832"/>
            <a:ext cx="4571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graphicFrame>
        <p:nvGraphicFramePr>
          <p:cNvPr id="5" name="内容占位符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617745"/>
              </p:ext>
            </p:extLst>
          </p:nvPr>
        </p:nvGraphicFramePr>
        <p:xfrm>
          <a:off x="2371611" y="1920960"/>
          <a:ext cx="113910" cy="123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公式" r:id="rId6" imgW="152280" imgH="164880" progId="Equation.3">
                  <p:embed/>
                </p:oleObj>
              </mc:Choice>
              <mc:Fallback>
                <p:oleObj name="公式" r:id="rId6" imgW="1522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71611" y="1920960"/>
                        <a:ext cx="113910" cy="1233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248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467544" y="162880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Fitting results for the RVM with</a:t>
            </a:r>
            <a:endParaRPr lang="zh-CN" altLang="en-US" sz="28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468664"/>
              </p:ext>
            </p:extLst>
          </p:nvPr>
        </p:nvGraphicFramePr>
        <p:xfrm>
          <a:off x="395536" y="2288881"/>
          <a:ext cx="8496944" cy="3759953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1833245"/>
                <a:gridCol w="1644101"/>
                <a:gridCol w="1644101"/>
                <a:gridCol w="1644101"/>
                <a:gridCol w="1731396"/>
              </a:tblGrid>
              <a:tr h="876786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parameter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RVM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RVM+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RVM+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RVM+</a:t>
                      </a:r>
                    </a:p>
                    <a:p>
                      <a:r>
                        <a:rPr lang="en-US" altLang="zh-CN" sz="2400" dirty="0" smtClean="0"/>
                        <a:t>+</a:t>
                      </a:r>
                      <a:endParaRPr lang="zh-CN" altLang="en-US" sz="2000" dirty="0"/>
                    </a:p>
                  </a:txBody>
                  <a:tcPr/>
                </a:tc>
              </a:tr>
              <a:tr h="947814"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   Model</a:t>
                      </a:r>
                      <a:r>
                        <a:rPr lang="en-US" altLang="zh-CN" sz="2000" baseline="0" dirty="0" smtClean="0"/>
                        <a:t> </a:t>
                      </a:r>
                      <a:r>
                        <a:rPr lang="en-US" altLang="zh-CN" sz="2000" dirty="0" smtClean="0"/>
                        <a:t>parameter</a:t>
                      </a:r>
                    </a:p>
                    <a:p>
                      <a:r>
                        <a:rPr lang="en-US" altLang="zh-CN" dirty="0" smtClean="0"/>
                        <a:t>   (           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r>
                        <a:rPr lang="en-US" altLang="zh-CN" dirty="0" smtClean="0"/>
                        <a:t>(68% C.L.)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(68% C.L.)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(68% C.L.)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(68% C.L.)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901967"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CDM density</a:t>
                      </a:r>
                    </a:p>
                    <a:p>
                      <a:r>
                        <a:rPr lang="en-US" altLang="zh-CN" dirty="0" smtClean="0"/>
                        <a:t>   (           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945841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2000" dirty="0" smtClean="0"/>
                    </a:p>
                    <a:p>
                      <a:r>
                        <a:rPr lang="en-US" altLang="zh-CN" sz="2000" dirty="0" smtClean="0"/>
                        <a:t>    13490.4 </a:t>
                      </a:r>
                      <a:r>
                        <a:rPr lang="zh-CN" altLang="en-US" sz="2000" dirty="0" smtClean="0"/>
                        <a:t>（ </a:t>
                      </a:r>
                      <a:r>
                        <a:rPr lang="zh-CN" altLang="en-US" sz="2000" baseline="0" dirty="0" smtClean="0"/>
                        <a:t>     </a:t>
                      </a:r>
                      <a:r>
                        <a:rPr lang="en-US" altLang="zh-CN" sz="1800" dirty="0" smtClean="0">
                          <a:latin typeface="Microsoft PhagsPa"/>
                        </a:rPr>
                        <a:t>~-1.1</a:t>
                      </a:r>
                      <a:r>
                        <a:rPr lang="zh-CN" altLang="en-US" sz="2000" dirty="0" smtClean="0">
                          <a:latin typeface="Microsoft PhagsPa"/>
                        </a:rPr>
                        <a:t>）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2000" dirty="0" smtClean="0"/>
                    </a:p>
                    <a:p>
                      <a:r>
                        <a:rPr lang="en-US" altLang="zh-CN" sz="2000" dirty="0" smtClean="0"/>
                        <a:t>   13509.8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2000" dirty="0" smtClean="0"/>
                    </a:p>
                    <a:p>
                      <a:r>
                        <a:rPr lang="en-US" altLang="zh-CN" sz="2000" dirty="0" smtClean="0"/>
                        <a:t>   13511.4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2000" dirty="0" smtClean="0"/>
                    </a:p>
                    <a:p>
                      <a:r>
                        <a:rPr lang="en-US" altLang="zh-CN" sz="2000" dirty="0" smtClean="0"/>
                        <a:t>   13531.2</a:t>
                      </a:r>
                      <a:endParaRPr lang="zh-CN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497145"/>
              </p:ext>
            </p:extLst>
          </p:nvPr>
        </p:nvGraphicFramePr>
        <p:xfrm>
          <a:off x="821734" y="3790167"/>
          <a:ext cx="437898" cy="329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4" name="公式" r:id="rId4" imgW="330120" imgH="215640" progId="Equation.3">
                  <p:embed/>
                </p:oleObj>
              </mc:Choice>
              <mc:Fallback>
                <p:oleObj name="公式" r:id="rId4" imgW="330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1734" y="3790167"/>
                        <a:ext cx="437898" cy="3295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7125"/>
              </p:ext>
            </p:extLst>
          </p:nvPr>
        </p:nvGraphicFramePr>
        <p:xfrm>
          <a:off x="818713" y="4437112"/>
          <a:ext cx="512927" cy="348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5" name="公式" r:id="rId6" imgW="355320" imgH="241200" progId="Equation.3">
                  <p:embed/>
                </p:oleObj>
              </mc:Choice>
              <mc:Fallback>
                <p:oleObj name="公式" r:id="rId6" imgW="3553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18713" y="4437112"/>
                        <a:ext cx="512927" cy="348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67692"/>
              </p:ext>
            </p:extLst>
          </p:nvPr>
        </p:nvGraphicFramePr>
        <p:xfrm>
          <a:off x="611560" y="5229200"/>
          <a:ext cx="111422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6" name="公式" r:id="rId8" imgW="533160" imgH="241200" progId="Equation.3">
                  <p:embed/>
                </p:oleObj>
              </mc:Choice>
              <mc:Fallback>
                <p:oleObj name="公式" r:id="rId8" imgW="5331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1560" y="5229200"/>
                        <a:ext cx="1114229" cy="504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626920"/>
              </p:ext>
            </p:extLst>
          </p:nvPr>
        </p:nvGraphicFramePr>
        <p:xfrm>
          <a:off x="2339752" y="4468057"/>
          <a:ext cx="1385344" cy="250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7" name="公式" r:id="rId10" imgW="1002960" imgH="164880" progId="Equation.3">
                  <p:embed/>
                </p:oleObj>
              </mc:Choice>
              <mc:Fallback>
                <p:oleObj name="公式" r:id="rId10" imgW="100296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339752" y="4468057"/>
                        <a:ext cx="1385344" cy="250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423742"/>
              </p:ext>
            </p:extLst>
          </p:nvPr>
        </p:nvGraphicFramePr>
        <p:xfrm>
          <a:off x="5652120" y="4437112"/>
          <a:ext cx="1450429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8" name="公式" r:id="rId12" imgW="990360" imgH="164880" progId="Equation.3">
                  <p:embed/>
                </p:oleObj>
              </mc:Choice>
              <mc:Fallback>
                <p:oleObj name="公式" r:id="rId12" imgW="99036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652120" y="4437112"/>
                        <a:ext cx="1450429" cy="28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750152"/>
              </p:ext>
            </p:extLst>
          </p:nvPr>
        </p:nvGraphicFramePr>
        <p:xfrm>
          <a:off x="5652120" y="3316661"/>
          <a:ext cx="1008112" cy="425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9" name="公式" r:id="rId14" imgW="571320" imgH="241200" progId="Equation.3">
                  <p:embed/>
                </p:oleObj>
              </mc:Choice>
              <mc:Fallback>
                <p:oleObj name="公式" r:id="rId14" imgW="5713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652120" y="3316661"/>
                        <a:ext cx="1008112" cy="425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077192"/>
              </p:ext>
            </p:extLst>
          </p:nvPr>
        </p:nvGraphicFramePr>
        <p:xfrm>
          <a:off x="3988356" y="3329790"/>
          <a:ext cx="1087699" cy="45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0" name="公式" r:id="rId16" imgW="571320" imgH="241200" progId="Equation.3">
                  <p:embed/>
                </p:oleObj>
              </mc:Choice>
              <mc:Fallback>
                <p:oleObj name="公式" r:id="rId16" imgW="5713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988356" y="3329790"/>
                        <a:ext cx="1087699" cy="45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311798"/>
              </p:ext>
            </p:extLst>
          </p:nvPr>
        </p:nvGraphicFramePr>
        <p:xfrm>
          <a:off x="7236296" y="3340026"/>
          <a:ext cx="1008112" cy="425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1" name="公式" r:id="rId18" imgW="571320" imgH="241200" progId="Equation.3">
                  <p:embed/>
                </p:oleObj>
              </mc:Choice>
              <mc:Fallback>
                <p:oleObj name="公式" r:id="rId18" imgW="5713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236296" y="3340026"/>
                        <a:ext cx="1008112" cy="425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821512"/>
              </p:ext>
            </p:extLst>
          </p:nvPr>
        </p:nvGraphicFramePr>
        <p:xfrm>
          <a:off x="2339752" y="3284984"/>
          <a:ext cx="1138476" cy="480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2" name="公式" r:id="rId20" imgW="571320" imgH="241200" progId="Equation.3">
                  <p:embed/>
                </p:oleObj>
              </mc:Choice>
              <mc:Fallback>
                <p:oleObj name="公式" r:id="rId20" imgW="5713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339752" y="3284984"/>
                        <a:ext cx="1138476" cy="480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直接连接符 20"/>
          <p:cNvCxnSpPr/>
          <p:nvPr/>
        </p:nvCxnSpPr>
        <p:spPr>
          <a:xfrm>
            <a:off x="2123728" y="2276872"/>
            <a:ext cx="0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71978"/>
              </p:ext>
            </p:extLst>
          </p:nvPr>
        </p:nvGraphicFramePr>
        <p:xfrm>
          <a:off x="3923927" y="4437112"/>
          <a:ext cx="1633119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3" name="公式" r:id="rId22" imgW="990360" imgH="164880" progId="Equation.3">
                  <p:embed/>
                </p:oleObj>
              </mc:Choice>
              <mc:Fallback>
                <p:oleObj name="公式" r:id="rId22" imgW="990360" imgH="164880" progId="Equation.3">
                  <p:embed/>
                  <p:pic>
                    <p:nvPicPr>
                      <p:cNvPr id="0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7" y="4437112"/>
                        <a:ext cx="1633119" cy="288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602855"/>
              </p:ext>
            </p:extLst>
          </p:nvPr>
        </p:nvGraphicFramePr>
        <p:xfrm>
          <a:off x="7239573" y="4437112"/>
          <a:ext cx="1452161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4" name="公式" r:id="rId24" imgW="990360" imgH="164880" progId="Equation.3">
                  <p:embed/>
                </p:oleObj>
              </mc:Choice>
              <mc:Fallback>
                <p:oleObj name="公式" r:id="rId24" imgW="990360" imgH="164880" progId="Equation.3">
                  <p:embed/>
                  <p:pic>
                    <p:nvPicPr>
                      <p:cNvPr id="0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573" y="4437112"/>
                        <a:ext cx="1452161" cy="288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对象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512429"/>
              </p:ext>
            </p:extLst>
          </p:nvPr>
        </p:nvGraphicFramePr>
        <p:xfrm>
          <a:off x="5148064" y="1665113"/>
          <a:ext cx="2016224" cy="456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5" name="公式" r:id="rId25" imgW="1066680" imgH="241200" progId="Equation.3">
                  <p:embed/>
                </p:oleObj>
              </mc:Choice>
              <mc:Fallback>
                <p:oleObj name="公式" r:id="rId25" imgW="1066680" imgH="241200" progId="Equation.3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1665113"/>
                        <a:ext cx="2016224" cy="4569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229225"/>
              </p:ext>
            </p:extLst>
          </p:nvPr>
        </p:nvGraphicFramePr>
        <p:xfrm>
          <a:off x="2483768" y="5635972"/>
          <a:ext cx="379268" cy="313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6" name="公式" r:id="rId27" imgW="291960" imgH="241200" progId="Equation.3">
                  <p:embed/>
                </p:oleObj>
              </mc:Choice>
              <mc:Fallback>
                <p:oleObj name="公式" r:id="rId27" imgW="2919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2483768" y="5635972"/>
                        <a:ext cx="379268" cy="313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直接连接符 29"/>
          <p:cNvCxnSpPr/>
          <p:nvPr/>
        </p:nvCxnSpPr>
        <p:spPr>
          <a:xfrm>
            <a:off x="2051720" y="2276872"/>
            <a:ext cx="0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794922"/>
              </p:ext>
            </p:extLst>
          </p:nvPr>
        </p:nvGraphicFramePr>
        <p:xfrm>
          <a:off x="7380312" y="2708921"/>
          <a:ext cx="623615" cy="432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7" name="公式" r:id="rId29" imgW="330120" imgH="228600" progId="Equation.3">
                  <p:embed/>
                </p:oleObj>
              </mc:Choice>
              <mc:Fallback>
                <p:oleObj name="公式" r:id="rId29" imgW="3301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7380312" y="2708921"/>
                        <a:ext cx="623615" cy="4320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016593"/>
              </p:ext>
            </p:extLst>
          </p:nvPr>
        </p:nvGraphicFramePr>
        <p:xfrm>
          <a:off x="8028384" y="2276872"/>
          <a:ext cx="576064" cy="492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8" name="公式" r:id="rId31" imgW="266400" imgH="228600" progId="Equation.3">
                  <p:embed/>
                </p:oleObj>
              </mc:Choice>
              <mc:Fallback>
                <p:oleObj name="公式" r:id="rId31" imgW="2664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8028384" y="2276872"/>
                        <a:ext cx="576064" cy="4927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878105"/>
              </p:ext>
            </p:extLst>
          </p:nvPr>
        </p:nvGraphicFramePr>
        <p:xfrm>
          <a:off x="4702751" y="2276873"/>
          <a:ext cx="58932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9" name="公式" r:id="rId33" imgW="266400" imgH="228600" progId="Equation.3">
                  <p:embed/>
                </p:oleObj>
              </mc:Choice>
              <mc:Fallback>
                <p:oleObj name="公式" r:id="rId33" imgW="266400" imgH="228600" progId="Equation.3">
                  <p:embed/>
                  <p:pic>
                    <p:nvPicPr>
                      <p:cNvPr id="0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751" y="2276873"/>
                        <a:ext cx="589329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548774"/>
              </p:ext>
            </p:extLst>
          </p:nvPr>
        </p:nvGraphicFramePr>
        <p:xfrm>
          <a:off x="6372199" y="2348880"/>
          <a:ext cx="583537" cy="404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0" name="公式" r:id="rId35" imgW="330120" imgH="228600" progId="Equation.3">
                  <p:embed/>
                </p:oleObj>
              </mc:Choice>
              <mc:Fallback>
                <p:oleObj name="公式" r:id="rId35" imgW="330120" imgH="228600" progId="Equation.3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199" y="2348880"/>
                        <a:ext cx="583537" cy="4042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817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Summary</a:t>
            </a:r>
            <a:endParaRPr lang="zh-CN" alt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The running vacuum model scenario is </a:t>
            </a:r>
            <a:r>
              <a:rPr lang="en-US" altLang="zh-CN" dirty="0"/>
              <a:t>sui</a:t>
            </a:r>
            <a:r>
              <a:rPr lang="en-US" altLang="zh-CN" dirty="0" smtClean="0"/>
              <a:t>table to describe the last-time accelerating universe at the background level.</a:t>
            </a:r>
          </a:p>
          <a:p>
            <a:r>
              <a:rPr lang="en-US" altLang="zh-CN" dirty="0"/>
              <a:t>By performing the global fit from the observational data , we have obtained that</a:t>
            </a:r>
          </a:p>
          <a:p>
            <a:pPr marL="0" indent="0">
              <a:buNone/>
            </a:pPr>
            <a:r>
              <a:rPr lang="en-US" altLang="zh-CN" dirty="0"/>
              <a:t>           </a:t>
            </a:r>
            <a:r>
              <a:rPr lang="en-US" altLang="zh-CN" dirty="0" smtClean="0"/>
              <a:t>&lt;         , </a:t>
            </a:r>
            <a:r>
              <a:rPr lang="en-US" altLang="zh-CN" dirty="0"/>
              <a:t>implying that the current </a:t>
            </a:r>
            <a:r>
              <a:rPr lang="en-US" altLang="zh-CN" dirty="0" smtClean="0"/>
              <a:t>data       </a:t>
            </a:r>
            <a:r>
              <a:rPr lang="en-US" altLang="zh-CN" dirty="0" err="1" smtClean="0">
                <a:solidFill>
                  <a:schemeClr val="bg1"/>
                </a:solidFill>
              </a:rPr>
              <a:t>lll</a:t>
            </a:r>
            <a:r>
              <a:rPr lang="en-US" altLang="zh-CN" dirty="0" smtClean="0">
                <a:solidFill>
                  <a:schemeClr val="bg1"/>
                </a:solidFill>
              </a:rPr>
              <a:t> </a:t>
            </a:r>
            <a:r>
              <a:rPr lang="en-US" altLang="zh-CN" dirty="0" smtClean="0"/>
              <a:t>prefers RVM.</a:t>
            </a:r>
            <a:endParaRPr lang="zh-CN" altLang="en-US" dirty="0"/>
          </a:p>
          <a:p>
            <a:pPr marL="0" indent="0">
              <a:buNone/>
            </a:pP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990412"/>
              </p:ext>
            </p:extLst>
          </p:nvPr>
        </p:nvGraphicFramePr>
        <p:xfrm>
          <a:off x="899592" y="3861048"/>
          <a:ext cx="4984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公式" r:id="rId3" imgW="279360" imgH="241200" progId="Equation.3">
                  <p:embed/>
                </p:oleObj>
              </mc:Choice>
              <mc:Fallback>
                <p:oleObj name="公式" r:id="rId3" imgW="2793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3861048"/>
                        <a:ext cx="498475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81212"/>
              </p:ext>
            </p:extLst>
          </p:nvPr>
        </p:nvGraphicFramePr>
        <p:xfrm>
          <a:off x="1835696" y="3861048"/>
          <a:ext cx="6111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公式" r:id="rId5" imgW="342720" imgH="241200" progId="Equation.3">
                  <p:embed/>
                </p:oleObj>
              </mc:Choice>
              <mc:Fallback>
                <p:oleObj name="公式" r:id="rId5" imgW="342720" imgH="241200" progId="Equation.3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861048"/>
                        <a:ext cx="61118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88024" y="4509120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Thank you</a:t>
            </a:r>
            <a:endParaRPr lang="zh-CN" altLang="en-US" sz="6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1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Outline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Introduce the running vacuum model(RVM)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Observational constraints on RVM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15862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Einstein equation is given by</a:t>
            </a:r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set                 ,                   is the Ricci scalar</a:t>
            </a:r>
          </a:p>
          <a:p>
            <a:pPr marL="0" indent="0">
              <a:buNone/>
            </a:pPr>
            <a:r>
              <a:rPr lang="en-US" altLang="zh-CN" dirty="0" smtClean="0"/>
              <a:t>and       is the energy-momentum tensor of matter and radiation</a:t>
            </a:r>
            <a:endParaRPr lang="en-US" altLang="zh-CN" dirty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is the time-dependent cosmological constant </a:t>
            </a:r>
          </a:p>
          <a:p>
            <a:endParaRPr lang="zh-CN" altLang="en-US" dirty="0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604730"/>
              </p:ext>
            </p:extLst>
          </p:nvPr>
        </p:nvGraphicFramePr>
        <p:xfrm>
          <a:off x="1638300" y="2133600"/>
          <a:ext cx="5722938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3" name="公式" r:id="rId3" imgW="2031840" imgH="431640" progId="Equation.3">
                  <p:embed/>
                </p:oleObj>
              </mc:Choice>
              <mc:Fallback>
                <p:oleObj name="公式" r:id="rId3" imgW="20318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8300" y="2133600"/>
                        <a:ext cx="5722938" cy="1216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770091"/>
              </p:ext>
            </p:extLst>
          </p:nvPr>
        </p:nvGraphicFramePr>
        <p:xfrm>
          <a:off x="4508500" y="3321050"/>
          <a:ext cx="1270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4" name="公式" r:id="rId5" imgW="126720" imgH="215640" progId="Equation.3">
                  <p:embed/>
                </p:oleObj>
              </mc:Choice>
              <mc:Fallback>
                <p:oleObj name="公式" r:id="rId5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321050"/>
                        <a:ext cx="1270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908350"/>
              </p:ext>
            </p:extLst>
          </p:nvPr>
        </p:nvGraphicFramePr>
        <p:xfrm>
          <a:off x="1187624" y="3446711"/>
          <a:ext cx="1363662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" name="公式" r:id="rId7" imgW="583920" imgH="177480" progId="Equation.3">
                  <p:embed/>
                </p:oleObj>
              </mc:Choice>
              <mc:Fallback>
                <p:oleObj name="公式" r:id="rId7" imgW="5839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87624" y="3446711"/>
                        <a:ext cx="1363662" cy="414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048349"/>
              </p:ext>
            </p:extLst>
          </p:nvPr>
        </p:nvGraphicFramePr>
        <p:xfrm>
          <a:off x="1187624" y="3933056"/>
          <a:ext cx="648072" cy="576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" name="公式" r:id="rId9" imgW="215640" imgH="266400" progId="Equation.3">
                  <p:embed/>
                </p:oleObj>
              </mc:Choice>
              <mc:Fallback>
                <p:oleObj name="公式" r:id="rId9" imgW="2156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87624" y="3933056"/>
                        <a:ext cx="648072" cy="5764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35521"/>
              </p:ext>
            </p:extLst>
          </p:nvPr>
        </p:nvGraphicFramePr>
        <p:xfrm>
          <a:off x="755576" y="5083921"/>
          <a:ext cx="1800200" cy="505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7" name="公式" r:id="rId11" imgW="723600" imgH="203040" progId="Equation.3">
                  <p:embed/>
                </p:oleObj>
              </mc:Choice>
              <mc:Fallback>
                <p:oleObj name="公式" r:id="rId11" imgW="7236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55576" y="5083921"/>
                        <a:ext cx="1800200" cy="505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466167"/>
              </p:ext>
            </p:extLst>
          </p:nvPr>
        </p:nvGraphicFramePr>
        <p:xfrm>
          <a:off x="2771800" y="3429000"/>
          <a:ext cx="168802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8" name="公式" r:id="rId13" imgW="812520" imgH="266400" progId="Equation.3">
                  <p:embed/>
                </p:oleObj>
              </mc:Choice>
              <mc:Fallback>
                <p:oleObj name="公式" r:id="rId13" imgW="81252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771800" y="3429000"/>
                        <a:ext cx="1688024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7544" y="427937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Introduce the </a:t>
            </a:r>
            <a:r>
              <a:rPr lang="en-US" altLang="zh-CN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running vacuum model</a:t>
            </a:r>
            <a:endParaRPr lang="zh-CN" alt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45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194" name="Picture 2" descr="C:\Users\yinlu\Desktop\9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980728"/>
            <a:ext cx="7519057" cy="516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81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26469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Considering the FLRW metric</a:t>
            </a:r>
          </a:p>
          <a:p>
            <a:endParaRPr lang="en-US" altLang="zh-CN" dirty="0"/>
          </a:p>
          <a:p>
            <a:r>
              <a:rPr lang="en-US" altLang="zh-CN" dirty="0" smtClean="0"/>
              <a:t>We obtain the </a:t>
            </a:r>
            <a:r>
              <a:rPr lang="en-US" altLang="zh-CN" dirty="0" err="1" smtClean="0"/>
              <a:t>Friedmann</a:t>
            </a:r>
            <a:r>
              <a:rPr lang="en-US" altLang="zh-CN" dirty="0" smtClean="0"/>
              <a:t> equations 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where                            ,      is the conformal time</a:t>
            </a:r>
          </a:p>
          <a:p>
            <a:pPr marL="0" indent="0">
              <a:buNone/>
            </a:pPr>
            <a:r>
              <a:rPr lang="en-US" altLang="zh-CN" dirty="0" smtClean="0"/>
              <a:t>                        and                                </a:t>
            </a:r>
          </a:p>
          <a:p>
            <a:pPr marL="0" indent="0">
              <a:buNone/>
            </a:pPr>
            <a:r>
              <a:rPr lang="en-US" altLang="zh-CN" dirty="0" smtClean="0"/>
              <a:t>the equation of state(</a:t>
            </a:r>
            <a:r>
              <a:rPr lang="en-US" altLang="zh-CN" dirty="0" err="1" smtClean="0"/>
              <a:t>EoS</a:t>
            </a:r>
            <a:r>
              <a:rPr lang="en-US" altLang="zh-CN" dirty="0" smtClean="0"/>
              <a:t>) given by</a:t>
            </a:r>
          </a:p>
          <a:p>
            <a:pPr marL="0" indent="0">
              <a:buNone/>
            </a:pP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362023"/>
              </p:ext>
            </p:extLst>
          </p:nvPr>
        </p:nvGraphicFramePr>
        <p:xfrm>
          <a:off x="985838" y="908050"/>
          <a:ext cx="475297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" name="公式" r:id="rId3" imgW="2095200" imgH="253800" progId="Equation.3">
                  <p:embed/>
                </p:oleObj>
              </mc:Choice>
              <mc:Fallback>
                <p:oleObj name="公式" r:id="rId3" imgW="209520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5838" y="908050"/>
                        <a:ext cx="4752975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189725"/>
              </p:ext>
            </p:extLst>
          </p:nvPr>
        </p:nvGraphicFramePr>
        <p:xfrm>
          <a:off x="1144588" y="1989138"/>
          <a:ext cx="3038475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" name="公式" r:id="rId5" imgW="1333440" imgH="419040" progId="Equation.3">
                  <p:embed/>
                </p:oleObj>
              </mc:Choice>
              <mc:Fallback>
                <p:oleObj name="公式" r:id="rId5" imgW="13334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4588" y="1989138"/>
                        <a:ext cx="3038475" cy="954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218437"/>
              </p:ext>
            </p:extLst>
          </p:nvPr>
        </p:nvGraphicFramePr>
        <p:xfrm>
          <a:off x="1141413" y="2924175"/>
          <a:ext cx="502126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" name="公式" r:id="rId7" imgW="2247840" imgH="419040" progId="Equation.3">
                  <p:embed/>
                </p:oleObj>
              </mc:Choice>
              <mc:Fallback>
                <p:oleObj name="公式" r:id="rId7" imgW="22478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41413" y="2924175"/>
                        <a:ext cx="5021262" cy="936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359426"/>
              </p:ext>
            </p:extLst>
          </p:nvPr>
        </p:nvGraphicFramePr>
        <p:xfrm>
          <a:off x="1763688" y="3933056"/>
          <a:ext cx="2349261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" name="公式" r:id="rId9" imgW="1104840" imgH="203040" progId="Equation.3">
                  <p:embed/>
                </p:oleObj>
              </mc:Choice>
              <mc:Fallback>
                <p:oleObj name="公式" r:id="rId9" imgW="110484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63688" y="3933056"/>
                        <a:ext cx="2349261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28283"/>
              </p:ext>
            </p:extLst>
          </p:nvPr>
        </p:nvGraphicFramePr>
        <p:xfrm>
          <a:off x="4499992" y="4005064"/>
          <a:ext cx="288032" cy="341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" name="公式" r:id="rId11" imgW="126720" imgH="139680" progId="Equation.3">
                  <p:embed/>
                </p:oleObj>
              </mc:Choice>
              <mc:Fallback>
                <p:oleObj name="公式" r:id="rId11" imgW="12672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99992" y="4005064"/>
                        <a:ext cx="288032" cy="341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985476"/>
              </p:ext>
            </p:extLst>
          </p:nvPr>
        </p:nvGraphicFramePr>
        <p:xfrm>
          <a:off x="539552" y="4437113"/>
          <a:ext cx="2232248" cy="515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" name="公式" r:id="rId13" imgW="990360" imgH="228600" progId="Equation.3">
                  <p:embed/>
                </p:oleObj>
              </mc:Choice>
              <mc:Fallback>
                <p:oleObj name="公式" r:id="rId13" imgW="9903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9552" y="4437113"/>
                        <a:ext cx="2232248" cy="515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641898"/>
              </p:ext>
            </p:extLst>
          </p:nvPr>
        </p:nvGraphicFramePr>
        <p:xfrm>
          <a:off x="3419872" y="4509120"/>
          <a:ext cx="2880320" cy="508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" name="公式" r:id="rId15" imgW="1295280" imgH="228600" progId="Equation.3">
                  <p:embed/>
                </p:oleObj>
              </mc:Choice>
              <mc:Fallback>
                <p:oleObj name="公式" r:id="rId15" imgW="12952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419872" y="4509120"/>
                        <a:ext cx="2880320" cy="508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140383"/>
              </p:ext>
            </p:extLst>
          </p:nvPr>
        </p:nvGraphicFramePr>
        <p:xfrm>
          <a:off x="2339752" y="5517232"/>
          <a:ext cx="4248472" cy="1190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" name="公式" r:id="rId17" imgW="1676160" imgH="469800" progId="Equation.3">
                  <p:embed/>
                </p:oleObj>
              </mc:Choice>
              <mc:Fallback>
                <p:oleObj name="公式" r:id="rId17" imgW="167616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339752" y="5517232"/>
                        <a:ext cx="4248472" cy="11908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552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1" name="Picture 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76872"/>
            <a:ext cx="302433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328592"/>
          </a:xfrm>
        </p:spPr>
        <p:txBody>
          <a:bodyPr/>
          <a:lstStyle/>
          <a:p>
            <a:r>
              <a:rPr lang="en-US" altLang="zh-CN" dirty="0" smtClean="0"/>
              <a:t>We consider     to be a function of the Hubble parameter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where     and     are two free parameters, </a:t>
            </a:r>
          </a:p>
          <a:p>
            <a:r>
              <a:rPr lang="en-US" altLang="zh-CN" dirty="0" smtClean="0"/>
              <a:t>From the conservation equation</a:t>
            </a:r>
          </a:p>
          <a:p>
            <a:pPr marL="0" indent="0">
              <a:buNone/>
            </a:pPr>
            <a:r>
              <a:rPr lang="en-US" altLang="zh-CN" dirty="0" smtClean="0"/>
              <a:t>we have 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561750"/>
              </p:ext>
            </p:extLst>
          </p:nvPr>
        </p:nvGraphicFramePr>
        <p:xfrm>
          <a:off x="3059832" y="1484784"/>
          <a:ext cx="30521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1" name="公式" r:id="rId4" imgW="152280" imgH="164880" progId="Equation.3">
                  <p:embed/>
                </p:oleObj>
              </mc:Choice>
              <mc:Fallback>
                <p:oleObj name="公式" r:id="rId4" imgW="1522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59832" y="1484784"/>
                        <a:ext cx="305216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312998"/>
              </p:ext>
            </p:extLst>
          </p:nvPr>
        </p:nvGraphicFramePr>
        <p:xfrm>
          <a:off x="3203848" y="2276872"/>
          <a:ext cx="270351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2" name="公式" r:id="rId6" imgW="1066680" imgH="241200" progId="Equation.3">
                  <p:embed/>
                </p:oleObj>
              </mc:Choice>
              <mc:Fallback>
                <p:oleObj name="公式" r:id="rId6" imgW="10666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03848" y="2276872"/>
                        <a:ext cx="2703512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712240"/>
              </p:ext>
            </p:extLst>
          </p:nvPr>
        </p:nvGraphicFramePr>
        <p:xfrm>
          <a:off x="1695090" y="3143126"/>
          <a:ext cx="423540" cy="357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3" name="公式" r:id="rId8" imgW="126720" imgH="139680" progId="Equation.3">
                  <p:embed/>
                </p:oleObj>
              </mc:Choice>
              <mc:Fallback>
                <p:oleObj name="公式" r:id="rId8" imgW="12672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95090" y="3143126"/>
                        <a:ext cx="423540" cy="3578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487226"/>
              </p:ext>
            </p:extLst>
          </p:nvPr>
        </p:nvGraphicFramePr>
        <p:xfrm>
          <a:off x="2747797" y="3140968"/>
          <a:ext cx="38404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4" name="公式" r:id="rId10" imgW="203040" imgH="228600" progId="Equation.3">
                  <p:embed/>
                </p:oleObj>
              </mc:Choice>
              <mc:Fallback>
                <p:oleObj name="公式" r:id="rId10" imgW="2030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747797" y="3140968"/>
                        <a:ext cx="384043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3959135"/>
              </p:ext>
            </p:extLst>
          </p:nvPr>
        </p:nvGraphicFramePr>
        <p:xfrm>
          <a:off x="7308304" y="3140968"/>
          <a:ext cx="104926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5" name="公式" r:id="rId12" imgW="431640" imgH="177480" progId="Equation.3">
                  <p:embed/>
                </p:oleObj>
              </mc:Choice>
              <mc:Fallback>
                <p:oleObj name="公式" r:id="rId12" imgW="4316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308304" y="3140968"/>
                        <a:ext cx="1049260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054943"/>
              </p:ext>
            </p:extLst>
          </p:nvPr>
        </p:nvGraphicFramePr>
        <p:xfrm>
          <a:off x="6228184" y="3645024"/>
          <a:ext cx="2664296" cy="582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6" name="公式" r:id="rId14" imgW="1218960" imgH="266400" progId="Equation.3">
                  <p:embed/>
                </p:oleObj>
              </mc:Choice>
              <mc:Fallback>
                <p:oleObj name="公式" r:id="rId14" imgW="121896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228184" y="3645024"/>
                        <a:ext cx="2664296" cy="5828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847194"/>
              </p:ext>
            </p:extLst>
          </p:nvPr>
        </p:nvGraphicFramePr>
        <p:xfrm>
          <a:off x="2606675" y="4653136"/>
          <a:ext cx="450691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7" name="公式" r:id="rId16" imgW="1676160" imgH="228600" progId="Equation.3">
                  <p:embed/>
                </p:oleObj>
              </mc:Choice>
              <mc:Fallback>
                <p:oleObj name="公式" r:id="rId16" imgW="16761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606675" y="4653136"/>
                        <a:ext cx="4506913" cy="614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00" name="Picture 22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860" y="5445224"/>
            <a:ext cx="59055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758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764704"/>
            <a:ext cx="820891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  Resulting </a:t>
            </a:r>
            <a:r>
              <a:rPr lang="en-US" altLang="zh-CN" sz="3200" dirty="0"/>
              <a:t>in that dark energy unavoidably </a:t>
            </a:r>
            <a:r>
              <a:rPr lang="en-US" altLang="zh-CN" sz="3200" dirty="0" smtClean="0"/>
              <a:t>couples </a:t>
            </a:r>
            <a:r>
              <a:rPr lang="en-US" altLang="zh-CN" sz="3200" dirty="0"/>
              <a:t>to matter and radiation </a:t>
            </a:r>
            <a:r>
              <a:rPr lang="en-US" altLang="zh-CN" sz="3200" dirty="0" smtClean="0"/>
              <a:t>, given by</a:t>
            </a:r>
          </a:p>
          <a:p>
            <a:endParaRPr lang="en-US" altLang="zh-CN" dirty="0" smtClean="0"/>
          </a:p>
          <a:p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en-US" altLang="zh-CN" sz="3200" dirty="0"/>
              <a:t> </a:t>
            </a:r>
            <a:r>
              <a:rPr lang="en-US" altLang="zh-CN" sz="3200" dirty="0" smtClean="0"/>
              <a:t>        is </a:t>
            </a:r>
            <a:r>
              <a:rPr lang="en-US" altLang="zh-CN" sz="3200" dirty="0"/>
              <a:t>the decay rate of the </a:t>
            </a:r>
            <a:r>
              <a:rPr lang="en-US" altLang="zh-CN" sz="3200" dirty="0" smtClean="0"/>
              <a:t>dark energy </a:t>
            </a:r>
          </a:p>
          <a:p>
            <a:r>
              <a:rPr lang="en-US" altLang="zh-CN" sz="3200" dirty="0"/>
              <a:t> </a:t>
            </a:r>
            <a:r>
              <a:rPr lang="en-US" altLang="zh-CN" sz="3200" dirty="0" smtClean="0"/>
              <a:t>  taken </a:t>
            </a:r>
            <a:r>
              <a:rPr lang="en-US" altLang="zh-CN" sz="3200" dirty="0"/>
              <a:t>to be</a:t>
            </a:r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 </a:t>
            </a:r>
          </a:p>
          <a:p>
            <a:r>
              <a:rPr lang="en-US" altLang="zh-CN" sz="3200" dirty="0"/>
              <a:t> </a:t>
            </a:r>
            <a:r>
              <a:rPr lang="en-US" altLang="zh-CN" sz="3200" dirty="0" smtClean="0"/>
              <a:t> Then </a:t>
            </a:r>
            <a:r>
              <a:rPr lang="en-US" altLang="zh-CN" sz="3200" dirty="0"/>
              <a:t>we get</a:t>
            </a:r>
          </a:p>
          <a:p>
            <a:r>
              <a:rPr lang="en-US" altLang="zh-CN" sz="3200" dirty="0" smtClean="0"/>
              <a:t>where                  and       is </a:t>
            </a:r>
            <a:r>
              <a:rPr lang="en-US" altLang="zh-CN" sz="3200" dirty="0"/>
              <a:t>the energy density of matter or radiation </a:t>
            </a:r>
            <a:r>
              <a:rPr lang="en-US" altLang="zh-CN" sz="3200" dirty="0" smtClean="0"/>
              <a:t>at </a:t>
            </a:r>
            <a:endParaRPr lang="zh-CN" altLang="en-US" sz="32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997109"/>
              </p:ext>
            </p:extLst>
          </p:nvPr>
        </p:nvGraphicFramePr>
        <p:xfrm>
          <a:off x="2323268" y="2204864"/>
          <a:ext cx="4497463" cy="533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" name="公式" r:id="rId3" imgW="2031840" imgH="241200" progId="Equation.3">
                  <p:embed/>
                </p:oleObj>
              </mc:Choice>
              <mc:Fallback>
                <p:oleObj name="公式" r:id="rId3" imgW="20318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3268" y="2204864"/>
                        <a:ext cx="4497463" cy="533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638180"/>
              </p:ext>
            </p:extLst>
          </p:nvPr>
        </p:nvGraphicFramePr>
        <p:xfrm>
          <a:off x="1763688" y="3933056"/>
          <a:ext cx="5973762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4" name="公式" r:id="rId5" imgW="2984400" imgH="457200" progId="Equation.3">
                  <p:embed/>
                </p:oleObj>
              </mc:Choice>
              <mc:Fallback>
                <p:oleObj name="公式" r:id="rId5" imgW="29844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688" y="3933056"/>
                        <a:ext cx="5973762" cy="917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2155"/>
              </p:ext>
            </p:extLst>
          </p:nvPr>
        </p:nvGraphicFramePr>
        <p:xfrm>
          <a:off x="2824261" y="4865683"/>
          <a:ext cx="3691955" cy="65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5" name="公式" r:id="rId7" imgW="1371600" imgH="266400" progId="Equation.3">
                  <p:embed/>
                </p:oleObj>
              </mc:Choice>
              <mc:Fallback>
                <p:oleObj name="公式" r:id="rId7" imgW="137160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24261" y="4865683"/>
                        <a:ext cx="3691955" cy="650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167464"/>
              </p:ext>
            </p:extLst>
          </p:nvPr>
        </p:nvGraphicFramePr>
        <p:xfrm>
          <a:off x="1691680" y="5589240"/>
          <a:ext cx="1442609" cy="419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" name="公式" r:id="rId9" imgW="698400" imgH="203040" progId="Equation.3">
                  <p:embed/>
                </p:oleObj>
              </mc:Choice>
              <mc:Fallback>
                <p:oleObj name="公式" r:id="rId9" imgW="6984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91680" y="5589240"/>
                        <a:ext cx="1442609" cy="419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906439"/>
              </p:ext>
            </p:extLst>
          </p:nvPr>
        </p:nvGraphicFramePr>
        <p:xfrm>
          <a:off x="3900488" y="5505450"/>
          <a:ext cx="55245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7" name="公式" r:id="rId11" imgW="291960" imgH="253800" progId="Equation.3">
                  <p:embed/>
                </p:oleObj>
              </mc:Choice>
              <mc:Fallback>
                <p:oleObj name="公式" r:id="rId11" imgW="29196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900488" y="5505450"/>
                        <a:ext cx="552450" cy="48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808268"/>
              </p:ext>
            </p:extLst>
          </p:nvPr>
        </p:nvGraphicFramePr>
        <p:xfrm>
          <a:off x="764903" y="2996952"/>
          <a:ext cx="566737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" name="公式" r:id="rId13" imgW="279360" imgH="241200" progId="Equation.3">
                  <p:embed/>
                </p:oleObj>
              </mc:Choice>
              <mc:Fallback>
                <p:oleObj name="公式" r:id="rId13" imgW="2793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64903" y="2996952"/>
                        <a:ext cx="566737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椭圆 4"/>
          <p:cNvSpPr/>
          <p:nvPr/>
        </p:nvSpPr>
        <p:spPr>
          <a:xfrm>
            <a:off x="539552" y="1052736"/>
            <a:ext cx="72008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   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11560" y="5229200"/>
            <a:ext cx="72008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   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611560" y="3284984"/>
            <a:ext cx="72008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    </a:t>
            </a:r>
            <a:endParaRPr lang="zh-CN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173192"/>
              </p:ext>
            </p:extLst>
          </p:nvPr>
        </p:nvGraphicFramePr>
        <p:xfrm>
          <a:off x="4211961" y="5994736"/>
          <a:ext cx="1008112" cy="397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9" name="公式" r:id="rId15" imgW="419040" imgH="164880" progId="Equation.3">
                  <p:embed/>
                </p:oleObj>
              </mc:Choice>
              <mc:Fallback>
                <p:oleObj name="公式" r:id="rId15" imgW="41904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211961" y="5994736"/>
                        <a:ext cx="1008112" cy="397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617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67544" y="116632"/>
            <a:ext cx="8208912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  The </a:t>
            </a:r>
            <a:r>
              <a:rPr lang="en-US" altLang="zh-CN" sz="3200" dirty="0"/>
              <a:t>metric perturbation </a:t>
            </a:r>
            <a:r>
              <a:rPr lang="en-US" altLang="zh-CN" sz="3200" dirty="0" smtClean="0"/>
              <a:t>is given by</a:t>
            </a:r>
            <a:endParaRPr lang="en-US" altLang="zh-CN" sz="3200" dirty="0"/>
          </a:p>
          <a:p>
            <a:endParaRPr lang="en-US" altLang="zh-CN" sz="3200" dirty="0"/>
          </a:p>
          <a:p>
            <a:endParaRPr lang="en-US" altLang="zh-CN" sz="3200" dirty="0"/>
          </a:p>
          <a:p>
            <a:endParaRPr lang="en-US" altLang="zh-CN" sz="3200" dirty="0"/>
          </a:p>
          <a:p>
            <a:r>
              <a:rPr lang="en-US" altLang="zh-CN" sz="3200" dirty="0" err="1"/>
              <a:t>i</a:t>
            </a:r>
            <a:r>
              <a:rPr lang="en-US" altLang="zh-CN" sz="3200" dirty="0" err="1" smtClean="0"/>
              <a:t>,j</a:t>
            </a:r>
            <a:r>
              <a:rPr lang="en-US" altLang="zh-CN" sz="3200" dirty="0" smtClean="0"/>
              <a:t>=1,2,3 </a:t>
            </a:r>
            <a:r>
              <a:rPr lang="en-US" altLang="zh-CN" sz="3200" dirty="0"/>
              <a:t>h and     </a:t>
            </a:r>
            <a:r>
              <a:rPr lang="en-US" altLang="zh-CN" sz="3200" dirty="0" smtClean="0"/>
              <a:t>are </a:t>
            </a:r>
            <a:r>
              <a:rPr lang="en-US" altLang="zh-CN" sz="3200" dirty="0"/>
              <a:t>two scalar perturbation in the synchronous gauge</a:t>
            </a:r>
          </a:p>
          <a:p>
            <a:r>
              <a:rPr lang="en-US" altLang="zh-CN" sz="3200" dirty="0" smtClean="0"/>
              <a:t>  the </a:t>
            </a:r>
            <a:r>
              <a:rPr lang="en-US" altLang="zh-CN" sz="3200" dirty="0"/>
              <a:t>matter and radiation density perturbation </a:t>
            </a:r>
          </a:p>
          <a:p>
            <a:endParaRPr lang="en-US" altLang="zh-CN" sz="3200" dirty="0"/>
          </a:p>
          <a:p>
            <a:endParaRPr lang="en-US" altLang="zh-CN" sz="3200" dirty="0"/>
          </a:p>
          <a:p>
            <a:endParaRPr lang="en-US" altLang="zh-CN" sz="3200" dirty="0"/>
          </a:p>
          <a:p>
            <a:endParaRPr lang="en-US" altLang="zh-CN" sz="3200" dirty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  where                           and                     </a:t>
            </a:r>
            <a:endParaRPr lang="en-US" altLang="zh-CN" sz="3200" dirty="0"/>
          </a:p>
          <a:p>
            <a:endParaRPr lang="en-US" altLang="zh-CN" sz="3200" dirty="0"/>
          </a:p>
          <a:p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831058"/>
              </p:ext>
            </p:extLst>
          </p:nvPr>
        </p:nvGraphicFramePr>
        <p:xfrm>
          <a:off x="1793875" y="711200"/>
          <a:ext cx="537051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0" name="公式" r:id="rId3" imgW="2603160" imgH="253800" progId="Equation.3">
                  <p:embed/>
                </p:oleObj>
              </mc:Choice>
              <mc:Fallback>
                <p:oleObj name="公式" r:id="rId3" imgW="260316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3875" y="711200"/>
                        <a:ext cx="5370513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2963575"/>
              </p:ext>
            </p:extLst>
          </p:nvPr>
        </p:nvGraphicFramePr>
        <p:xfrm>
          <a:off x="755576" y="1280036"/>
          <a:ext cx="7488831" cy="852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1" name="公式" r:id="rId5" imgW="3568680" imgH="406080" progId="Equation.3">
                  <p:embed/>
                </p:oleObj>
              </mc:Choice>
              <mc:Fallback>
                <p:oleObj name="公式" r:id="rId5" imgW="356868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5576" y="1280036"/>
                        <a:ext cx="7488831" cy="852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924996"/>
              </p:ext>
            </p:extLst>
          </p:nvPr>
        </p:nvGraphicFramePr>
        <p:xfrm>
          <a:off x="358775" y="3748395"/>
          <a:ext cx="8677721" cy="1940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2" name="公式" r:id="rId7" imgW="4203360" imgH="939600" progId="Equation.3">
                  <p:embed/>
                </p:oleObj>
              </mc:Choice>
              <mc:Fallback>
                <p:oleObj name="公式" r:id="rId7" imgW="420336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8775" y="3748395"/>
                        <a:ext cx="8677721" cy="19404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633154"/>
              </p:ext>
            </p:extLst>
          </p:nvPr>
        </p:nvGraphicFramePr>
        <p:xfrm>
          <a:off x="1834456" y="6021288"/>
          <a:ext cx="2449512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3" name="公式" r:id="rId9" imgW="1180800" imgH="241200" progId="Equation.3">
                  <p:embed/>
                </p:oleObj>
              </mc:Choice>
              <mc:Fallback>
                <p:oleObj name="公式" r:id="rId9" imgW="118080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34456" y="6021288"/>
                        <a:ext cx="2449512" cy="500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884887"/>
              </p:ext>
            </p:extLst>
          </p:nvPr>
        </p:nvGraphicFramePr>
        <p:xfrm>
          <a:off x="4961855" y="5949280"/>
          <a:ext cx="21304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4" name="公式" r:id="rId11" imgW="939600" imgH="253800" progId="Equation.3">
                  <p:embed/>
                </p:oleObj>
              </mc:Choice>
              <mc:Fallback>
                <p:oleObj name="公式" r:id="rId11" imgW="93960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61855" y="5949280"/>
                        <a:ext cx="2130425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473812"/>
              </p:ext>
            </p:extLst>
          </p:nvPr>
        </p:nvGraphicFramePr>
        <p:xfrm>
          <a:off x="2987824" y="2276872"/>
          <a:ext cx="300774" cy="36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5" name="公式" r:id="rId13" imgW="126720" imgH="164880" progId="Equation.3">
                  <p:embed/>
                </p:oleObj>
              </mc:Choice>
              <mc:Fallback>
                <p:oleObj name="公式" r:id="rId13" imgW="12672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87824" y="2276872"/>
                        <a:ext cx="300774" cy="365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椭圆 11"/>
          <p:cNvSpPr/>
          <p:nvPr/>
        </p:nvSpPr>
        <p:spPr>
          <a:xfrm>
            <a:off x="539552" y="404664"/>
            <a:ext cx="72008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   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539552" y="3284984"/>
            <a:ext cx="72008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   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7740352" y="3717032"/>
            <a:ext cx="1296144" cy="1008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203" name="Picture 8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022" y="4725144"/>
            <a:ext cx="1273386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294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Observational constraints on RVM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412776"/>
            <a:ext cx="9433048" cy="4741987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We use the </a:t>
            </a:r>
            <a:r>
              <a:rPr lang="en-US" altLang="zh-CN" b="1" dirty="0" err="1" smtClean="0"/>
              <a:t>CosmoMC</a:t>
            </a:r>
            <a:r>
              <a:rPr lang="en-US" altLang="zh-CN" dirty="0" smtClean="0"/>
              <a:t> program to perform the </a:t>
            </a:r>
          </a:p>
          <a:p>
            <a:pPr marL="0" indent="0">
              <a:buNone/>
            </a:pPr>
            <a:r>
              <a:rPr lang="en-US" altLang="zh-CN" dirty="0" smtClean="0"/>
              <a:t>    global fitting for the RVM</a:t>
            </a:r>
          </a:p>
          <a:p>
            <a:r>
              <a:rPr lang="en-US" altLang="zh-CN" dirty="0" smtClean="0"/>
              <a:t>Dataset:     </a:t>
            </a:r>
          </a:p>
          <a:p>
            <a:pPr marL="0" indent="0">
              <a:buNone/>
            </a:pPr>
            <a:r>
              <a:rPr lang="en-US" altLang="zh-CN" dirty="0" smtClean="0"/>
              <a:t>        </a:t>
            </a:r>
            <a:r>
              <a:rPr lang="en-US" altLang="zh-CN" sz="2800" dirty="0" smtClean="0"/>
              <a:t>CMB : Planck 2015 </a:t>
            </a:r>
          </a:p>
          <a:p>
            <a:pPr marL="0" indent="0">
              <a:buNone/>
            </a:pPr>
            <a:r>
              <a:rPr lang="en-US" altLang="zh-CN" sz="1600" dirty="0" smtClean="0"/>
              <a:t>              (TT, TE, EE, </a:t>
            </a:r>
            <a:r>
              <a:rPr lang="en-US" altLang="zh-CN" sz="1600" dirty="0" err="1" smtClean="0"/>
              <a:t>lowTEB</a:t>
            </a:r>
            <a:r>
              <a:rPr lang="en-US" altLang="zh-CN" sz="1600" dirty="0" smtClean="0"/>
              <a:t>, low-l polarization and lensing from SMICA)</a:t>
            </a:r>
          </a:p>
          <a:p>
            <a:pPr marL="0" indent="0">
              <a:buNone/>
            </a:pPr>
            <a:r>
              <a:rPr lang="en-US" altLang="zh-CN" dirty="0" smtClean="0"/>
              <a:t>        </a:t>
            </a:r>
            <a:r>
              <a:rPr lang="en-US" altLang="zh-CN" sz="2800" dirty="0" smtClean="0"/>
              <a:t>BAO </a:t>
            </a:r>
            <a:r>
              <a:rPr lang="en-US" altLang="zh-CN" sz="2800" dirty="0"/>
              <a:t>: </a:t>
            </a:r>
            <a:r>
              <a:rPr lang="en-US" altLang="zh-CN" sz="2800" dirty="0" smtClean="0"/>
              <a:t>Baryon </a:t>
            </a:r>
            <a:r>
              <a:rPr lang="en-US" altLang="zh-CN" sz="2800" dirty="0"/>
              <a:t>acoustic oscillation data </a:t>
            </a:r>
            <a:r>
              <a:rPr lang="en-US" altLang="zh-CN" sz="2800" dirty="0" smtClean="0"/>
              <a:t>from BOSS</a:t>
            </a:r>
          </a:p>
          <a:p>
            <a:pPr marL="0" indent="0">
              <a:buNone/>
            </a:pPr>
            <a:r>
              <a:rPr lang="en-US" altLang="zh-CN" sz="2800" dirty="0" smtClean="0"/>
              <a:t>         Weak </a:t>
            </a:r>
            <a:r>
              <a:rPr lang="en-US" altLang="zh-CN" sz="2800" dirty="0"/>
              <a:t>lensing</a:t>
            </a:r>
          </a:p>
          <a:p>
            <a:pPr marL="0" indent="0">
              <a:buNone/>
            </a:pPr>
            <a:r>
              <a:rPr lang="en-US" altLang="zh-CN" dirty="0" smtClean="0"/>
              <a:t>               </a:t>
            </a:r>
            <a:r>
              <a:rPr lang="en-US" altLang="zh-CN" sz="2800" dirty="0" smtClean="0"/>
              <a:t>data and        data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 flipV="1">
            <a:off x="899592" y="3501008"/>
            <a:ext cx="72008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 flipV="1">
            <a:off x="899592" y="4365104"/>
            <a:ext cx="72008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 flipV="1">
            <a:off x="899592" y="4869160"/>
            <a:ext cx="72008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899592" y="5445224"/>
            <a:ext cx="72008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344092"/>
              </p:ext>
            </p:extLst>
          </p:nvPr>
        </p:nvGraphicFramePr>
        <p:xfrm>
          <a:off x="1115617" y="5263640"/>
          <a:ext cx="576063" cy="397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公式" r:id="rId3" imgW="330200" imgH="228600" progId="Equation.3">
                  <p:embed/>
                </p:oleObj>
              </mc:Choice>
              <mc:Fallback>
                <p:oleObj name="公式" r:id="rId3" imgW="330200" imgH="228600" progId="Equation.3">
                  <p:embed/>
                  <p:pic>
                    <p:nvPicPr>
                      <p:cNvPr id="0" name="对象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7" y="5263640"/>
                        <a:ext cx="576063" cy="3976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884127"/>
              </p:ext>
            </p:extLst>
          </p:nvPr>
        </p:nvGraphicFramePr>
        <p:xfrm>
          <a:off x="3111295" y="5190221"/>
          <a:ext cx="596609" cy="510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公式" r:id="rId5" imgW="266584" imgH="228501" progId="Equation.3">
                  <p:embed/>
                </p:oleObj>
              </mc:Choice>
              <mc:Fallback>
                <p:oleObj name="公式" r:id="rId5" imgW="266584" imgH="228501" progId="Equation.3">
                  <p:embed/>
                  <p:pic>
                    <p:nvPicPr>
                      <p:cNvPr id="0" name="对象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295" y="5190221"/>
                        <a:ext cx="596609" cy="5100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031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2162</TotalTime>
  <Words>350</Words>
  <Application>Microsoft Office PowerPoint</Application>
  <PresentationFormat>全屏显示(4:3)</PresentationFormat>
  <Paragraphs>105</Paragraphs>
  <Slides>12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Office 主题​​</vt:lpstr>
      <vt:lpstr>公式</vt:lpstr>
      <vt:lpstr>Observational Constraints on the Running Vacuum Model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Observational constraints on RVM </vt:lpstr>
      <vt:lpstr>PowerPoint 演示文稿</vt:lpstr>
      <vt:lpstr>PowerPoint 演示文稿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Observational constraints on the running vacuum model</dc:title>
  <dc:creator>yinlu</dc:creator>
  <cp:lastModifiedBy>yinlu</cp:lastModifiedBy>
  <cp:revision>77</cp:revision>
  <dcterms:created xsi:type="dcterms:W3CDTF">2016-12-24T03:25:37Z</dcterms:created>
  <dcterms:modified xsi:type="dcterms:W3CDTF">2016-12-28T16:14:09Z</dcterms:modified>
</cp:coreProperties>
</file>