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28"/>
  </p:notesMasterIdLst>
  <p:sldIdLst>
    <p:sldId id="256" r:id="rId2"/>
    <p:sldId id="257" r:id="rId3"/>
    <p:sldId id="291" r:id="rId4"/>
    <p:sldId id="301" r:id="rId5"/>
    <p:sldId id="285" r:id="rId6"/>
    <p:sldId id="294" r:id="rId7"/>
    <p:sldId id="263" r:id="rId8"/>
    <p:sldId id="295" r:id="rId9"/>
    <p:sldId id="296" r:id="rId10"/>
    <p:sldId id="297" r:id="rId11"/>
    <p:sldId id="298" r:id="rId12"/>
    <p:sldId id="302" r:id="rId13"/>
    <p:sldId id="283" r:id="rId14"/>
    <p:sldId id="258" r:id="rId15"/>
    <p:sldId id="261" r:id="rId16"/>
    <p:sldId id="265" r:id="rId17"/>
    <p:sldId id="267" r:id="rId18"/>
    <p:sldId id="272" r:id="rId19"/>
    <p:sldId id="289" r:id="rId20"/>
    <p:sldId id="299" r:id="rId21"/>
    <p:sldId id="300" r:id="rId22"/>
    <p:sldId id="303" r:id="rId23"/>
    <p:sldId id="278" r:id="rId24"/>
    <p:sldId id="286" r:id="rId25"/>
    <p:sldId id="287" r:id="rId26"/>
    <p:sldId id="288" r:id="rId27"/>
  </p:sldIdLst>
  <p:sldSz cx="9144000" cy="6858000" type="screen4x3"/>
  <p:notesSz cx="6792913"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0D08EF3F-422C-48D8-8D83-409A97683A06}">
          <p14:sldIdLst>
            <p14:sldId id="256"/>
            <p14:sldId id="257"/>
            <p14:sldId id="291"/>
            <p14:sldId id="301"/>
            <p14:sldId id="285"/>
          </p14:sldIdLst>
        </p14:section>
        <p14:section name="未命名的章節" id="{C899EDCD-4938-4272-9865-62D0555F7EA9}">
          <p14:sldIdLst>
            <p14:sldId id="294"/>
            <p14:sldId id="263"/>
            <p14:sldId id="295"/>
            <p14:sldId id="296"/>
            <p14:sldId id="297"/>
            <p14:sldId id="298"/>
            <p14:sldId id="302"/>
            <p14:sldId id="283"/>
            <p14:sldId id="258"/>
            <p14:sldId id="261"/>
            <p14:sldId id="265"/>
            <p14:sldId id="267"/>
            <p14:sldId id="272"/>
            <p14:sldId id="289"/>
            <p14:sldId id="299"/>
            <p14:sldId id="300"/>
            <p14:sldId id="303"/>
            <p14:sldId id="278"/>
            <p14:sldId id="286"/>
            <p14:sldId id="287"/>
            <p14:sldId id="28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6633"/>
    <a:srgbClr val="336600"/>
    <a:srgbClr val="808080"/>
    <a:srgbClr val="A18A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45" autoAdjust="0"/>
    <p:restoredTop sz="93362" autoAdjust="0"/>
  </p:normalViewPr>
  <p:slideViewPr>
    <p:cSldViewPr>
      <p:cViewPr>
        <p:scale>
          <a:sx n="59" d="100"/>
          <a:sy n="59" d="100"/>
        </p:scale>
        <p:origin x="1496" y="56"/>
      </p:cViewPr>
      <p:guideLst>
        <p:guide orient="horz" pos="2160"/>
        <p:guide pos="2880"/>
      </p:guideLst>
    </p:cSldViewPr>
  </p:slideViewPr>
  <p:outlineViewPr>
    <p:cViewPr>
      <p:scale>
        <a:sx n="33" d="100"/>
        <a:sy n="33" d="100"/>
      </p:scale>
      <p:origin x="0" y="-1756"/>
    </p:cViewPr>
  </p:outlineViewPr>
  <p:notesTextViewPr>
    <p:cViewPr>
      <p:scale>
        <a:sx n="100" d="100"/>
        <a:sy n="100" d="100"/>
      </p:scale>
      <p:origin x="0" y="0"/>
    </p:cViewPr>
  </p:notesTextViewPr>
  <p:sorterViewPr>
    <p:cViewPr>
      <p:scale>
        <a:sx n="100" d="100"/>
        <a:sy n="100" d="100"/>
      </p:scale>
      <p:origin x="0" y="-1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3596" cy="496253"/>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47745" y="0"/>
            <a:ext cx="2943596" cy="496253"/>
          </a:xfrm>
          <a:prstGeom prst="rect">
            <a:avLst/>
          </a:prstGeom>
        </p:spPr>
        <p:txBody>
          <a:bodyPr vert="horz" lIns="91440" tIns="45720" rIns="91440" bIns="45720" rtlCol="0"/>
          <a:lstStyle>
            <a:lvl1pPr algn="r">
              <a:defRPr sz="1200"/>
            </a:lvl1pPr>
          </a:lstStyle>
          <a:p>
            <a:fld id="{4763724F-EC91-4CD7-A462-7C1FB11F14FA}" type="datetimeFigureOut">
              <a:rPr lang="zh-TW" altLang="en-US" smtClean="0"/>
              <a:pPr/>
              <a:t>2025/9/1</a:t>
            </a:fld>
            <a:endParaRPr lang="zh-TW" altLang="en-US"/>
          </a:p>
        </p:txBody>
      </p:sp>
      <p:sp>
        <p:nvSpPr>
          <p:cNvPr id="4" name="投影片圖像版面配置區 3"/>
          <p:cNvSpPr>
            <a:spLocks noGrp="1" noRot="1" noChangeAspect="1"/>
          </p:cNvSpPr>
          <p:nvPr>
            <p:ph type="sldImg" idx="2"/>
          </p:nvPr>
        </p:nvSpPr>
        <p:spPr>
          <a:xfrm>
            <a:off x="915988" y="744538"/>
            <a:ext cx="4960937" cy="3721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292" y="4714399"/>
            <a:ext cx="5434330" cy="446627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27075"/>
            <a:ext cx="2943596" cy="496253"/>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47745" y="9427075"/>
            <a:ext cx="2943596" cy="496253"/>
          </a:xfrm>
          <a:prstGeom prst="rect">
            <a:avLst/>
          </a:prstGeom>
        </p:spPr>
        <p:txBody>
          <a:bodyPr vert="horz" lIns="91440" tIns="45720" rIns="91440" bIns="45720" rtlCol="0" anchor="b"/>
          <a:lstStyle>
            <a:lvl1pPr algn="r">
              <a:defRPr sz="1200"/>
            </a:lvl1pPr>
          </a:lstStyle>
          <a:p>
            <a:fld id="{17CF04D5-B50E-49DB-B89C-0FF2E1C37EE5}" type="slidenum">
              <a:rPr lang="zh-TW" altLang="en-US" smtClean="0"/>
              <a:pPr/>
              <a:t>‹#›</a:t>
            </a:fld>
            <a:endParaRPr lang="zh-TW" altLang="en-US"/>
          </a:p>
        </p:txBody>
      </p:sp>
    </p:spTree>
    <p:extLst>
      <p:ext uri="{BB962C8B-B14F-4D97-AF65-F5344CB8AC3E}">
        <p14:creationId xmlns:p14="http://schemas.microsoft.com/office/powerpoint/2010/main" val="168068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7CF04D5-B50E-49DB-B89C-0FF2E1C37EE5}" type="slidenum">
              <a:rPr lang="zh-TW" altLang="en-US" smtClean="0"/>
              <a:pPr/>
              <a:t>5</a:t>
            </a:fld>
            <a:endParaRPr lang="zh-TW" altLang="en-US"/>
          </a:p>
        </p:txBody>
      </p:sp>
    </p:spTree>
    <p:extLst>
      <p:ext uri="{BB962C8B-B14F-4D97-AF65-F5344CB8AC3E}">
        <p14:creationId xmlns:p14="http://schemas.microsoft.com/office/powerpoint/2010/main" val="3720260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7CF04D5-B50E-49DB-B89C-0FF2E1C37EE5}" type="slidenum">
              <a:rPr lang="zh-TW" altLang="en-US" smtClean="0"/>
              <a:pPr/>
              <a:t>8</a:t>
            </a:fld>
            <a:endParaRPr lang="zh-TW" altLang="en-US"/>
          </a:p>
        </p:txBody>
      </p:sp>
    </p:spTree>
    <p:extLst>
      <p:ext uri="{BB962C8B-B14F-4D97-AF65-F5344CB8AC3E}">
        <p14:creationId xmlns:p14="http://schemas.microsoft.com/office/powerpoint/2010/main" val="598488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7CF04D5-B50E-49DB-B89C-0FF2E1C37EE5}" type="slidenum">
              <a:rPr lang="zh-TW" altLang="en-US" smtClean="0"/>
              <a:pPr/>
              <a:t>12</a:t>
            </a:fld>
            <a:endParaRPr lang="zh-TW" altLang="en-US"/>
          </a:p>
        </p:txBody>
      </p:sp>
    </p:spTree>
    <p:extLst>
      <p:ext uri="{BB962C8B-B14F-4D97-AF65-F5344CB8AC3E}">
        <p14:creationId xmlns:p14="http://schemas.microsoft.com/office/powerpoint/2010/main" val="1676122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標題投影片-">
    <p:bg>
      <p:bgRef idx="1002">
        <a:schemeClr val="bg1"/>
      </p:bgRef>
    </p:bg>
    <p:spTree>
      <p:nvGrpSpPr>
        <p:cNvPr id="1" name=""/>
        <p:cNvGrpSpPr/>
        <p:nvPr/>
      </p:nvGrpSpPr>
      <p:grpSpPr>
        <a:xfrm>
          <a:off x="0" y="0"/>
          <a:ext cx="0" cy="0"/>
          <a:chOff x="0" y="0"/>
          <a:chExt cx="0" cy="0"/>
        </a:xfrm>
      </p:grpSpPr>
      <p:sp>
        <p:nvSpPr>
          <p:cNvPr id="9" name="標題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2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a:t>按一下以編輯母片標題樣式</a:t>
            </a:r>
            <a:endParaRPr kumimoji="0" lang="en-US" dirty="0"/>
          </a:p>
        </p:txBody>
      </p:sp>
      <p:sp>
        <p:nvSpPr>
          <p:cNvPr id="17" name="副標題 16"/>
          <p:cNvSpPr>
            <a:spLocks noGrp="1"/>
          </p:cNvSpPr>
          <p:nvPr>
            <p:ph type="subTitle" idx="1"/>
          </p:nvPr>
        </p:nvSpPr>
        <p:spPr>
          <a:xfrm>
            <a:off x="533400" y="3228536"/>
            <a:ext cx="7854696" cy="1752600"/>
          </a:xfrm>
        </p:spPr>
        <p:txBody>
          <a:bodyPr lIns="0" rIns="18288"/>
          <a:lstStyle>
            <a:lvl1pPr marL="0" marR="34290" indent="0" algn="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zh-TW" altLang="en-US"/>
              <a:t>按一下以編輯母片子標題樣式</a:t>
            </a:r>
            <a:endParaRPr kumimoji="0" lang="en-US" dirty="0"/>
          </a:p>
        </p:txBody>
      </p:sp>
      <p:sp>
        <p:nvSpPr>
          <p:cNvPr id="30" name="日期版面配置區 29"/>
          <p:cNvSpPr>
            <a:spLocks noGrp="1"/>
          </p:cNvSpPr>
          <p:nvPr>
            <p:ph type="dt" sz="half" idx="10"/>
          </p:nvPr>
        </p:nvSpPr>
        <p:spPr/>
        <p:txBody>
          <a:bodyPr/>
          <a:lstStyle>
            <a:lvl1pPr marL="0" indent="0">
              <a:defRPr/>
            </a:lvl1pPr>
          </a:lstStyle>
          <a:p>
            <a:fld id="{3B8A97A9-2E30-4936-A7C7-379A4E7FC450}" type="datetimeFigureOut">
              <a:rPr lang="zh-TW" altLang="en-US" smtClean="0"/>
              <a:pPr/>
              <a:t>2025/9/1</a:t>
            </a:fld>
            <a:endParaRPr lang="zh-TW" altLang="en-US"/>
          </a:p>
        </p:txBody>
      </p:sp>
      <p:sp>
        <p:nvSpPr>
          <p:cNvPr id="19" name="頁尾版面配置區 18"/>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201914517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9" name="Rectangle 6"/>
          <p:cNvSpPr/>
          <p:nvPr/>
        </p:nvSpPr>
        <p:spPr>
          <a:xfrm>
            <a:off x="2" y="6400800"/>
            <a:ext cx="9144001" cy="457200"/>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8"/>
          <p:cNvSpPr/>
          <p:nvPr/>
        </p:nvSpPr>
        <p:spPr>
          <a:xfrm>
            <a:off x="2" y="6334319"/>
            <a:ext cx="9144001" cy="65999"/>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4783"/>
            <a:ext cx="1971675" cy="575742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2" y="414779"/>
            <a:ext cx="5800725" cy="5757420"/>
          </a:xfrm>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822963" y="6459790"/>
            <a:ext cx="1854203" cy="365125"/>
          </a:xfrm>
          <a:prstGeom prst="rect">
            <a:avLst/>
          </a:prstGeom>
        </p:spPr>
        <p:txBody>
          <a:bodyPr/>
          <a:lstStyle/>
          <a:p>
            <a:fld id="{3B8A97A9-2E30-4936-A7C7-379A4E7FC450}" type="datetimeFigureOut">
              <a:rPr lang="zh-TW" altLang="en-US" smtClean="0"/>
              <a:pPr/>
              <a:t>2025/9/1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67C49CC-AD35-4997-8EE1-0D04F4EB6BB5}" type="slidenum">
              <a:rPr lang="zh-TW" altLang="en-US" smtClean="0"/>
              <a:pPr/>
              <a:t>‹#›</a:t>
            </a:fld>
            <a:endParaRPr lang="zh-TW" altLang="en-US"/>
          </a:p>
        </p:txBody>
      </p:sp>
    </p:spTree>
    <p:extLst>
      <p:ext uri="{BB962C8B-B14F-4D97-AF65-F5344CB8AC3E}">
        <p14:creationId xmlns:p14="http://schemas.microsoft.com/office/powerpoint/2010/main" val="3933415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1_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56059" y="2249486"/>
            <a:ext cx="3658792" cy="3541714"/>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a:xfrm>
            <a:off x="822963" y="6459790"/>
            <a:ext cx="1854203" cy="365125"/>
          </a:xfrm>
          <a:prstGeom prst="rect">
            <a:avLst/>
          </a:prstGeom>
        </p:spPr>
        <p:txBody>
          <a:bodyPr/>
          <a:lstStyle/>
          <a:p>
            <a:fld id="{3B8A97A9-2E30-4936-A7C7-379A4E7FC450}" type="datetimeFigureOut">
              <a:rPr lang="zh-TW" altLang="en-US" smtClean="0"/>
              <a:pPr/>
              <a:t>2025/9/1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67C49CC-AD35-4997-8EE1-0D04F4EB6BB5}" type="slidenum">
              <a:rPr lang="zh-TW" altLang="en-US" smtClean="0"/>
              <a:pPr/>
              <a:t>‹#›</a:t>
            </a:fld>
            <a:endParaRPr lang="zh-TW" altLang="en-US"/>
          </a:p>
        </p:txBody>
      </p:sp>
    </p:spTree>
    <p:extLst>
      <p:ext uri="{BB962C8B-B14F-4D97-AF65-F5344CB8AC3E}">
        <p14:creationId xmlns:p14="http://schemas.microsoft.com/office/powerpoint/2010/main" val="2471162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訂版面配置">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F81758-A40B-44EF-96A3-218E527906E1}"/>
              </a:ext>
            </a:extLst>
          </p:cNvPr>
          <p:cNvSpPr>
            <a:spLocks noGrp="1"/>
          </p:cNvSpPr>
          <p:nvPr>
            <p:ph type="title"/>
          </p:nvPr>
        </p:nvSpPr>
        <p:spPr/>
        <p:txBody>
          <a:bodyPr/>
          <a:lstStyle/>
          <a:p>
            <a:r>
              <a:rPr lang="zh-TW" altLang="en-US"/>
              <a:t>按一下以編輯母片標題樣式</a:t>
            </a:r>
          </a:p>
        </p:txBody>
      </p:sp>
      <p:sp>
        <p:nvSpPr>
          <p:cNvPr id="3" name="頁尾版面配置區 2">
            <a:extLst>
              <a:ext uri="{FF2B5EF4-FFF2-40B4-BE49-F238E27FC236}">
                <a16:creationId xmlns:a16="http://schemas.microsoft.com/office/drawing/2014/main" id="{5A3FAFAD-5418-4131-BF47-496131C38C86}"/>
              </a:ext>
            </a:extLst>
          </p:cNvPr>
          <p:cNvSpPr>
            <a:spLocks noGrp="1"/>
          </p:cNvSpPr>
          <p:nvPr>
            <p:ph type="ftr" sz="quarter" idx="10"/>
          </p:nvPr>
        </p:nvSpPr>
        <p:spPr/>
        <p:txBody>
          <a:bodyPr/>
          <a:lstStyle/>
          <a:p>
            <a:endParaRPr lang="zh-TW" altLang="en-US"/>
          </a:p>
        </p:txBody>
      </p:sp>
      <p:sp>
        <p:nvSpPr>
          <p:cNvPr id="4" name="投影片編號版面配置區 3">
            <a:extLst>
              <a:ext uri="{FF2B5EF4-FFF2-40B4-BE49-F238E27FC236}">
                <a16:creationId xmlns:a16="http://schemas.microsoft.com/office/drawing/2014/main" id="{AFDA61BE-C796-4C01-9128-828CC0DB6C52}"/>
              </a:ext>
            </a:extLst>
          </p:cNvPr>
          <p:cNvSpPr>
            <a:spLocks noGrp="1"/>
          </p:cNvSpPr>
          <p:nvPr>
            <p:ph type="sldNum" sz="quarter" idx="11"/>
          </p:nvPr>
        </p:nvSpPr>
        <p:spPr/>
        <p:txBody>
          <a:bodyPr/>
          <a:lstStyle/>
          <a:p>
            <a:fld id="{167C49CC-AD35-4997-8EE1-0D04F4EB6BB5}" type="slidenum">
              <a:rPr lang="zh-TW" altLang="en-US" smtClean="0"/>
              <a:pPr/>
              <a:t>‹#›</a:t>
            </a:fld>
            <a:endParaRPr lang="zh-TW" altLang="en-US"/>
          </a:p>
        </p:txBody>
      </p:sp>
    </p:spTree>
    <p:extLst>
      <p:ext uri="{BB962C8B-B14F-4D97-AF65-F5344CB8AC3E}">
        <p14:creationId xmlns:p14="http://schemas.microsoft.com/office/powerpoint/2010/main" val="3062868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1_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tIns="45720" anchor="b"/>
          <a:lstStyle>
            <a:lvl1pPr>
              <a:defRPr/>
            </a:lvl1p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457200" y="1855248"/>
            <a:ext cx="4040188" cy="659352"/>
          </a:xfrm>
        </p:spPr>
        <p:txBody>
          <a:bodyPr lIns="45720" tIns="0" rIns="45720" bIns="0" anchor="ctr">
            <a:noAutofit/>
          </a:bodyP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zh-TW" altLang="en-US"/>
              <a:t>編輯母片文字樣式</a:t>
            </a:r>
          </a:p>
        </p:txBody>
      </p:sp>
      <p:sp>
        <p:nvSpPr>
          <p:cNvPr id="4" name="文字版面配置區 3"/>
          <p:cNvSpPr>
            <a:spLocks noGrp="1"/>
          </p:cNvSpPr>
          <p:nvPr>
            <p:ph type="body" sz="half" idx="3"/>
          </p:nvPr>
        </p:nvSpPr>
        <p:spPr>
          <a:xfrm>
            <a:off x="4645026" y="1859759"/>
            <a:ext cx="4041775" cy="654843"/>
          </a:xfrm>
        </p:spPr>
        <p:txBody>
          <a:bodyPr lIns="45720" tIns="0" rIns="45720" bIns="0" anchor="ct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zh-TW" altLang="en-US"/>
              <a:t>編輯母片文字樣式</a:t>
            </a:r>
          </a:p>
        </p:txBody>
      </p:sp>
      <p:sp>
        <p:nvSpPr>
          <p:cNvPr id="5" name="內容版面配置區 4"/>
          <p:cNvSpPr>
            <a:spLocks noGrp="1"/>
          </p:cNvSpPr>
          <p:nvPr>
            <p:ph sz="quarter" idx="2"/>
          </p:nvPr>
        </p:nvSpPr>
        <p:spPr>
          <a:xfrm>
            <a:off x="457200" y="2514600"/>
            <a:ext cx="4040188" cy="3845720"/>
          </a:xfrm>
        </p:spPr>
        <p:txBody>
          <a:bodyPr tIns="0"/>
          <a:lstStyle>
            <a:lvl1pPr>
              <a:defRPr sz="1650"/>
            </a:lvl1pPr>
            <a:lvl2pPr>
              <a:defRPr sz="1500"/>
            </a:lvl2pPr>
            <a:lvl3pPr>
              <a:defRPr sz="1350"/>
            </a:lvl3pPr>
            <a:lvl4pPr>
              <a:defRPr sz="1200"/>
            </a:lvl4pPr>
            <a:lvl5pPr>
              <a:defRPr sz="1200"/>
            </a:lvl5pPr>
          </a:lstStyle>
          <a:p>
            <a:pPr lvl="0" eaLnBrk="1" latinLnBrk="0" hangingPunct="1"/>
            <a:r>
              <a:rPr lang="zh-TW" altLang="en-US"/>
              <a:t>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6" name="內容版面配置區 5"/>
          <p:cNvSpPr>
            <a:spLocks noGrp="1"/>
          </p:cNvSpPr>
          <p:nvPr>
            <p:ph sz="quarter" idx="4"/>
          </p:nvPr>
        </p:nvSpPr>
        <p:spPr>
          <a:xfrm>
            <a:off x="4645026" y="2514600"/>
            <a:ext cx="4041775" cy="3845720"/>
          </a:xfrm>
        </p:spPr>
        <p:txBody>
          <a:bodyPr tIns="0"/>
          <a:lstStyle>
            <a:lvl1pPr>
              <a:defRPr sz="1650"/>
            </a:lvl1pPr>
            <a:lvl2pPr>
              <a:defRPr sz="1500"/>
            </a:lvl2pPr>
            <a:lvl3pPr>
              <a:defRPr sz="1350"/>
            </a:lvl3pPr>
            <a:lvl4pPr>
              <a:defRPr sz="1200"/>
            </a:lvl4pPr>
            <a:lvl5pPr>
              <a:defRPr sz="1200"/>
            </a:lvl5pPr>
          </a:lstStyle>
          <a:p>
            <a:pPr lvl="0" eaLnBrk="1" latinLnBrk="0" hangingPunct="1"/>
            <a:r>
              <a:rPr lang="zh-TW" altLang="en-US"/>
              <a:t>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7" name="日期版面配置區 6"/>
          <p:cNvSpPr>
            <a:spLocks noGrp="1"/>
          </p:cNvSpPr>
          <p:nvPr>
            <p:ph type="dt" sz="half" idx="10"/>
          </p:nvPr>
        </p:nvSpPr>
        <p:spPr/>
        <p:txBody>
          <a:bodyPr/>
          <a:lstStyle/>
          <a:p>
            <a:fld id="{3B8A97A9-2E30-4936-A7C7-379A4E7FC450}" type="datetimeFigureOut">
              <a:rPr lang="zh-TW" altLang="en-US" smtClean="0"/>
              <a:pPr/>
              <a:t>2025/9/1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67C49CC-AD35-4997-8EE1-0D04F4EB6BB5}" type="slidenum">
              <a:rPr lang="zh-TW" altLang="en-US" smtClean="0"/>
              <a:pPr/>
              <a:t>‹#›</a:t>
            </a:fld>
            <a:endParaRPr lang="zh-TW" altLang="en-US"/>
          </a:p>
        </p:txBody>
      </p:sp>
    </p:spTree>
    <p:extLst>
      <p:ext uri="{BB962C8B-B14F-4D97-AF65-F5344CB8AC3E}">
        <p14:creationId xmlns:p14="http://schemas.microsoft.com/office/powerpoint/2010/main" val="1073142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空白">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B8A97A9-2E30-4936-A7C7-379A4E7FC450}" type="datetimeFigureOut">
              <a:rPr lang="zh-TW" altLang="en-US" smtClean="0"/>
              <a:pPr/>
              <a:t>2025/9/1</a:t>
            </a:fld>
            <a:endParaRPr lang="zh-TW"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TW" altLang="en-US"/>
          </a:p>
        </p:txBody>
      </p:sp>
      <p:sp>
        <p:nvSpPr>
          <p:cNvPr id="9" name="Slide Number Placeholder 8"/>
          <p:cNvSpPr>
            <a:spLocks noGrp="1"/>
          </p:cNvSpPr>
          <p:nvPr>
            <p:ph type="sldNum" sz="quarter" idx="12"/>
          </p:nvPr>
        </p:nvSpPr>
        <p:spPr/>
        <p:txBody>
          <a:bodyPr/>
          <a:lstStyle/>
          <a:p>
            <a:fld id="{167C49CC-AD35-4997-8EE1-0D04F4EB6BB5}" type="slidenum">
              <a:rPr lang="zh-TW" altLang="en-US" smtClean="0"/>
              <a:pPr/>
              <a:t>‹#›</a:t>
            </a:fld>
            <a:endParaRPr lang="zh-TW" altLang="en-US"/>
          </a:p>
        </p:txBody>
      </p:sp>
    </p:spTree>
    <p:extLst>
      <p:ext uri="{BB962C8B-B14F-4D97-AF65-F5344CB8AC3E}">
        <p14:creationId xmlns:p14="http://schemas.microsoft.com/office/powerpoint/2010/main" val="1665370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標題投影片">
    <p:bg>
      <p:bgRef idx="1001">
        <a:schemeClr val="bg2"/>
      </p:bgRef>
    </p:bg>
    <p:spTree>
      <p:nvGrpSpPr>
        <p:cNvPr id="1" name=""/>
        <p:cNvGrpSpPr/>
        <p:nvPr/>
      </p:nvGrpSpPr>
      <p:grpSpPr>
        <a:xfrm>
          <a:off x="0" y="0"/>
          <a:ext cx="0" cy="0"/>
          <a:chOff x="0" y="0"/>
          <a:chExt cx="0" cy="0"/>
        </a:xfrm>
      </p:grpSpPr>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副標題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a:t>按一下以編輯母片副標題樣式</a:t>
            </a:r>
            <a:endParaRPr kumimoji="0" lang="en-US"/>
          </a:p>
        </p:txBody>
      </p:sp>
      <p:sp>
        <p:nvSpPr>
          <p:cNvPr id="28" name="日期版面配置區 27"/>
          <p:cNvSpPr>
            <a:spLocks noGrp="1"/>
          </p:cNvSpPr>
          <p:nvPr>
            <p:ph type="dt" sz="half" idx="10"/>
          </p:nvPr>
        </p:nvSpPr>
        <p:spPr>
          <a:xfrm>
            <a:off x="822961" y="6459786"/>
            <a:ext cx="1854203" cy="365125"/>
          </a:xfrm>
          <a:prstGeom prst="rect">
            <a:avLst/>
          </a:prstGeom>
        </p:spPr>
        <p:txBody>
          <a:bodyPr/>
          <a:lstStyle/>
          <a:p>
            <a:fld id="{3B8A97A9-2E30-4936-A7C7-379A4E7FC450}" type="datetimeFigureOut">
              <a:rPr lang="zh-TW" altLang="en-US" smtClean="0"/>
              <a:pPr/>
              <a:t>2025/9/1</a:t>
            </a:fld>
            <a:r>
              <a:rPr lang="zh-TW" altLang="en-US" dirty="0"/>
              <a:t>  芳瑜</a:t>
            </a:r>
          </a:p>
        </p:txBody>
      </p:sp>
      <p:sp>
        <p:nvSpPr>
          <p:cNvPr id="17" name="頁尾版面配置區 16"/>
          <p:cNvSpPr>
            <a:spLocks noGrp="1"/>
          </p:cNvSpPr>
          <p:nvPr>
            <p:ph type="ftr" sz="quarter" idx="11"/>
          </p:nvPr>
        </p:nvSpPr>
        <p:spPr/>
        <p:txBody>
          <a:bodyPr/>
          <a:lstStyle/>
          <a:p>
            <a:endParaRPr lang="zh-TW" altLang="en-US"/>
          </a:p>
        </p:txBody>
      </p:sp>
      <p:sp>
        <p:nvSpPr>
          <p:cNvPr id="7" name="直線接點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橢圓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橢圓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投影片編號版面配置區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67C49CC-AD35-4997-8EE1-0D04F4EB6BB5}" type="slidenum">
              <a:rPr lang="zh-TW" altLang="en-US" smtClean="0"/>
              <a:pPr/>
              <a:t>‹#›</a:t>
            </a:fld>
            <a:endParaRPr lang="zh-TW" altLang="en-US"/>
          </a:p>
        </p:txBody>
      </p:sp>
      <p:sp>
        <p:nvSpPr>
          <p:cNvPr id="20" name="標題 19"/>
          <p:cNvSpPr>
            <a:spLocks noGrp="1"/>
          </p:cNvSpPr>
          <p:nvPr>
            <p:ph type="title"/>
          </p:nvPr>
        </p:nvSpPr>
        <p:spPr/>
        <p:txBody>
          <a:bodyPr/>
          <a:lstStyle/>
          <a:p>
            <a:r>
              <a:rPr lang="zh-TW" altLang="en-US"/>
              <a:t>按一下以編輯母片標題樣式</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標題投影片">
    <p:bg>
      <p:bgRef idx="1001">
        <a:schemeClr val="bg1"/>
      </p:bgRef>
    </p:bg>
    <p:spTree>
      <p:nvGrpSpPr>
        <p:cNvPr id="1" name=""/>
        <p:cNvGrpSpPr/>
        <p:nvPr/>
      </p:nvGrpSpPr>
      <p:grpSpPr>
        <a:xfrm>
          <a:off x="0" y="0"/>
          <a:ext cx="0" cy="0"/>
          <a:chOff x="0" y="0"/>
          <a:chExt cx="0" cy="0"/>
        </a:xfrm>
      </p:grpSpPr>
      <p:sp>
        <p:nvSpPr>
          <p:cNvPr id="9" name="標題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2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a:t>按一下以編輯母片標題樣式</a:t>
            </a:r>
            <a:endParaRPr kumimoji="0" lang="en-US" dirty="0"/>
          </a:p>
        </p:txBody>
      </p:sp>
      <p:sp>
        <p:nvSpPr>
          <p:cNvPr id="17" name="副標題 16"/>
          <p:cNvSpPr>
            <a:spLocks noGrp="1"/>
          </p:cNvSpPr>
          <p:nvPr>
            <p:ph type="subTitle" idx="1"/>
          </p:nvPr>
        </p:nvSpPr>
        <p:spPr>
          <a:xfrm>
            <a:off x="533400" y="3228536"/>
            <a:ext cx="7854696" cy="1752600"/>
          </a:xfrm>
        </p:spPr>
        <p:txBody>
          <a:bodyPr lIns="0" rIns="18288"/>
          <a:lstStyle>
            <a:lvl1pPr marL="0" marR="34290" indent="0" algn="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zh-TW" altLang="en-US"/>
              <a:t>按一下以編輯母片子標題樣式</a:t>
            </a:r>
            <a:endParaRPr kumimoji="0" lang="en-US" dirty="0"/>
          </a:p>
        </p:txBody>
      </p:sp>
      <p:grpSp>
        <p:nvGrpSpPr>
          <p:cNvPr id="13" name="群組 12">
            <a:extLst>
              <a:ext uri="{FF2B5EF4-FFF2-40B4-BE49-F238E27FC236}">
                <a16:creationId xmlns:a16="http://schemas.microsoft.com/office/drawing/2014/main" id="{095DB2DF-1B42-40EF-AA6F-407A0263D6A4}"/>
              </a:ext>
            </a:extLst>
          </p:cNvPr>
          <p:cNvGrpSpPr/>
          <p:nvPr/>
        </p:nvGrpSpPr>
        <p:grpSpPr>
          <a:xfrm>
            <a:off x="88187" y="41627"/>
            <a:ext cx="2009163" cy="476387"/>
            <a:chOff x="153201" y="57303"/>
            <a:chExt cx="1826512" cy="393708"/>
          </a:xfrm>
          <a:effectLst>
            <a:outerShdw blurRad="50800" dist="50800" dir="5400000" algn="ctr" rotWithShape="0">
              <a:sysClr val="window" lastClr="FFFFFF"/>
            </a:outerShdw>
          </a:effectLst>
        </p:grpSpPr>
        <p:sp>
          <p:nvSpPr>
            <p:cNvPr id="14" name="矩形 13">
              <a:extLst>
                <a:ext uri="{FF2B5EF4-FFF2-40B4-BE49-F238E27FC236}">
                  <a16:creationId xmlns:a16="http://schemas.microsoft.com/office/drawing/2014/main" id="{3F59C382-C409-4F41-98FD-59CFD6B06194}"/>
                </a:ext>
              </a:extLst>
            </p:cNvPr>
            <p:cNvSpPr/>
            <p:nvPr/>
          </p:nvSpPr>
          <p:spPr>
            <a:xfrm>
              <a:off x="153201" y="57303"/>
              <a:ext cx="1826512" cy="365302"/>
            </a:xfrm>
            <a:prstGeom prst="rect">
              <a:avLst/>
            </a:prstGeom>
            <a:solidFill>
              <a:sysClr val="window" lastClr="FFFFFF"/>
            </a:solidFill>
            <a:ln w="1587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TW" altLang="en-US" sz="1350" b="0" i="0" u="none" strike="noStrike" kern="0" cap="none" spc="0" normalizeH="0" baseline="0" noProof="0">
                <a:ln>
                  <a:noFill/>
                </a:ln>
                <a:solidFill>
                  <a:prstClr val="white"/>
                </a:solidFill>
                <a:effectLst/>
                <a:uLnTx/>
                <a:uFillTx/>
                <a:latin typeface="Calibri"/>
                <a:ea typeface="微軟正黑體"/>
                <a:cs typeface="+mn-cs"/>
              </a:endParaRPr>
            </a:p>
          </p:txBody>
        </p:sp>
        <p:pic>
          <p:nvPicPr>
            <p:cNvPr id="15" name="圖片 14">
              <a:extLst>
                <a:ext uri="{FF2B5EF4-FFF2-40B4-BE49-F238E27FC236}">
                  <a16:creationId xmlns:a16="http://schemas.microsoft.com/office/drawing/2014/main" id="{E01F8E9D-3B06-4872-9592-4CB5510619D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53201" y="85709"/>
              <a:ext cx="1826512" cy="365302"/>
            </a:xfrm>
            <a:prstGeom prst="rect">
              <a:avLst/>
            </a:prstGeom>
          </p:spPr>
        </p:pic>
      </p:grpSp>
    </p:spTree>
    <p:extLst>
      <p:ext uri="{BB962C8B-B14F-4D97-AF65-F5344CB8AC3E}">
        <p14:creationId xmlns:p14="http://schemas.microsoft.com/office/powerpoint/2010/main" val="8860768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2013715" y="484909"/>
            <a:ext cx="5587925" cy="617901"/>
          </a:xfrm>
        </p:spPr>
        <p:txBody>
          <a:bodyPr/>
          <a:lstStyle>
            <a:lvl1pPr>
              <a:defRPr>
                <a:solidFill>
                  <a:schemeClr val="tx1"/>
                </a:solidFill>
                <a:effectLst/>
              </a:defRPr>
            </a:lvl1pPr>
          </a:lstStyle>
          <a:p>
            <a:r>
              <a:rPr lang="zh-TW" altLang="en-US"/>
              <a:t>按一下以編輯母片標題樣式</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822963" y="6459790"/>
            <a:ext cx="1854203" cy="365125"/>
          </a:xfrm>
          <a:prstGeom prst="rect">
            <a:avLst/>
          </a:prstGeom>
        </p:spPr>
        <p:txBody>
          <a:bodyPr/>
          <a:lstStyle/>
          <a:p>
            <a:fld id="{3B8A97A9-2E30-4936-A7C7-379A4E7FC450}" type="datetimeFigureOut">
              <a:rPr lang="zh-TW" altLang="en-US" smtClean="0"/>
              <a:pPr/>
              <a:t>2025/9/1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67C49CC-AD35-4997-8EE1-0D04F4EB6BB5}" type="slidenum">
              <a:rPr lang="zh-TW" altLang="en-US" smtClean="0"/>
              <a:pPr/>
              <a:t>‹#›</a:t>
            </a:fld>
            <a:endParaRPr lang="zh-TW" altLang="en-US"/>
          </a:p>
        </p:txBody>
      </p:sp>
    </p:spTree>
    <p:extLst>
      <p:ext uri="{BB962C8B-B14F-4D97-AF65-F5344CB8AC3E}">
        <p14:creationId xmlns:p14="http://schemas.microsoft.com/office/powerpoint/2010/main" val="1504350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兩項物件">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845734"/>
            <a:ext cx="370332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63440" y="1845740"/>
            <a:ext cx="3703320" cy="402335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Footer Placeholder 5"/>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3591542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TW" altLang="en-US"/>
              <a:t>編輯母片文字樣式</a:t>
            </a:r>
          </a:p>
        </p:txBody>
      </p:sp>
      <p:sp>
        <p:nvSpPr>
          <p:cNvPr id="4" name="Content Placeholder 3"/>
          <p:cNvSpPr>
            <a:spLocks noGrp="1"/>
          </p:cNvSpPr>
          <p:nvPr>
            <p:ph sz="half" idx="2"/>
          </p:nvPr>
        </p:nvSpPr>
        <p:spPr>
          <a:xfrm>
            <a:off x="822960" y="2582334"/>
            <a:ext cx="3703320" cy="32867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TW" altLang="en-US"/>
              <a:t>編輯母片文字樣式</a:t>
            </a:r>
          </a:p>
        </p:txBody>
      </p:sp>
      <p:sp>
        <p:nvSpPr>
          <p:cNvPr id="6" name="Content Placeholder 5"/>
          <p:cNvSpPr>
            <a:spLocks noGrp="1"/>
          </p:cNvSpPr>
          <p:nvPr>
            <p:ph sz="quarter" idx="4"/>
          </p:nvPr>
        </p:nvSpPr>
        <p:spPr>
          <a:xfrm>
            <a:off x="4663440" y="2582334"/>
            <a:ext cx="3703320" cy="32867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Footer Placeholder 7"/>
          <p:cNvSpPr>
            <a:spLocks noGrp="1"/>
          </p:cNvSpPr>
          <p:nvPr>
            <p:ph type="ftr" sz="quarter" idx="11"/>
          </p:nvPr>
        </p:nvSpPr>
        <p:spPr/>
        <p:txBody>
          <a:bodyPr/>
          <a:lstStyle/>
          <a:p>
            <a:endParaRPr lang="zh-TW" altLang="en-US"/>
          </a:p>
        </p:txBody>
      </p:sp>
      <p:sp>
        <p:nvSpPr>
          <p:cNvPr id="11" name="Title Placeholder 1"/>
          <p:cNvSpPr txBox="1">
            <a:spLocks/>
          </p:cNvSpPr>
          <p:nvPr/>
        </p:nvSpPr>
        <p:spPr>
          <a:xfrm>
            <a:off x="2429134" y="241446"/>
            <a:ext cx="4194293" cy="1013912"/>
          </a:xfrm>
          <a:prstGeom prst="rect">
            <a:avLst/>
          </a:prstGeom>
        </p:spPr>
        <p:txBody>
          <a:bodyPr vert="horz" lIns="51435" tIns="25718" rIns="51435" bIns="25718" rtlCol="0" anchor="ctr" anchorCtr="0">
            <a:normAutofit/>
          </a:bodyPr>
          <a:lstStyle>
            <a:lvl1pPr algn="l" defTabSz="914400" rtl="0" eaLnBrk="1" latinLnBrk="0" hangingPunct="1">
              <a:lnSpc>
                <a:spcPct val="85000"/>
              </a:lnSpc>
              <a:spcBef>
                <a:spcPct val="0"/>
              </a:spcBef>
              <a:buNone/>
              <a:defRPr sz="3600" b="1" kern="1200" spc="-50" baseline="0">
                <a:solidFill>
                  <a:schemeClr val="bg1"/>
                </a:solidFill>
                <a:latin typeface="微軟正黑體" panose="020B0604030504040204" pitchFamily="34" charset="-120"/>
                <a:ea typeface="微軟正黑體" panose="020B0604030504040204" pitchFamily="34" charset="-120"/>
                <a:cs typeface="+mj-cs"/>
              </a:defRPr>
            </a:lvl1pPr>
          </a:lstStyle>
          <a:p>
            <a:r>
              <a:rPr lang="zh-TW" altLang="en-US" sz="2025" dirty="0">
                <a:solidFill>
                  <a:sysClr val="windowText" lastClr="000000"/>
                </a:solidFill>
              </a:rPr>
              <a:t>按一下以編輯母片標題樣式</a:t>
            </a:r>
            <a:endParaRPr lang="en-US" sz="2025" dirty="0">
              <a:solidFill>
                <a:sysClr val="windowText" lastClr="000000"/>
              </a:solidFill>
            </a:endParaRPr>
          </a:p>
        </p:txBody>
      </p:sp>
    </p:spTree>
    <p:extLst>
      <p:ext uri="{BB962C8B-B14F-4D97-AF65-F5344CB8AC3E}">
        <p14:creationId xmlns:p14="http://schemas.microsoft.com/office/powerpoint/2010/main" val="3082026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2082540" y="108157"/>
            <a:ext cx="5224368" cy="807840"/>
          </a:xfrm>
          <a:solidFill>
            <a:schemeClr val="bg1"/>
          </a:solidFill>
        </p:spPr>
        <p:txBody>
          <a:bodyPr/>
          <a:lstStyle>
            <a:lvl1pPr>
              <a:defRPr sz="4000">
                <a:solidFill>
                  <a:srgbClr val="7030A0"/>
                </a:solidFill>
              </a:defRPr>
            </a:lvl1pPr>
          </a:lstStyle>
          <a:p>
            <a:r>
              <a:rPr lang="zh-TW" altLang="en-US"/>
              <a:t>按一下以編輯母片標題樣式</a:t>
            </a:r>
            <a:endParaRPr lang="en-US" dirty="0"/>
          </a:p>
        </p:txBody>
      </p:sp>
      <p:sp>
        <p:nvSpPr>
          <p:cNvPr id="4" name="Footer Placeholder 3"/>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4281777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5" y="0"/>
            <a:ext cx="3038093" cy="6858000"/>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025"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3460239" y="731520"/>
            <a:ext cx="5009393" cy="52578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844">
                <a:solidFill>
                  <a:srgbClr val="FFFFFF"/>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zh-TW" altLang="en-US"/>
              <a:t>編輯母片文字樣式</a:t>
            </a:r>
          </a:p>
        </p:txBody>
      </p:sp>
      <p:sp>
        <p:nvSpPr>
          <p:cNvPr id="5" name="Date Placeholder 4"/>
          <p:cNvSpPr>
            <a:spLocks noGrp="1"/>
          </p:cNvSpPr>
          <p:nvPr>
            <p:ph type="dt" sz="half" idx="10"/>
          </p:nvPr>
        </p:nvSpPr>
        <p:spPr>
          <a:xfrm>
            <a:off x="349136" y="6459790"/>
            <a:ext cx="1963883" cy="365125"/>
          </a:xfrm>
          <a:prstGeom prst="rect">
            <a:avLst/>
          </a:prstGeom>
        </p:spPr>
        <p:txBody>
          <a:bodyPr/>
          <a:lstStyle>
            <a:lvl1pPr algn="l">
              <a:defRPr/>
            </a:lvl1pPr>
          </a:lstStyle>
          <a:p>
            <a:fld id="{3B8A97A9-2E30-4936-A7C7-379A4E7FC450}" type="datetimeFigureOut">
              <a:rPr lang="zh-TW" altLang="en-US" smtClean="0"/>
              <a:pPr/>
              <a:t>2025/9/1</a:t>
            </a:fld>
            <a:endParaRPr lang="zh-TW" altLang="en-US"/>
          </a:p>
        </p:txBody>
      </p:sp>
      <p:sp>
        <p:nvSpPr>
          <p:cNvPr id="6" name="Footer Placeholder 5"/>
          <p:cNvSpPr>
            <a:spLocks noGrp="1"/>
          </p:cNvSpPr>
          <p:nvPr>
            <p:ph type="ftr" sz="quarter" idx="11"/>
          </p:nvPr>
        </p:nvSpPr>
        <p:spPr>
          <a:xfrm>
            <a:off x="3600450" y="6459790"/>
            <a:ext cx="3486150" cy="365125"/>
          </a:xfrm>
        </p:spPr>
        <p:txBody>
          <a:bodyPr/>
          <a:lstStyle>
            <a:lvl1pPr algn="ctr">
              <a:defRPr>
                <a:solidFill>
                  <a:srgbClr val="7030A0"/>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67C49CC-AD35-4997-8EE1-0D04F4EB6BB5}" type="slidenum">
              <a:rPr lang="zh-TW" altLang="en-US" smtClean="0"/>
              <a:pPr/>
              <a:t>‹#›</a:t>
            </a:fld>
            <a:endParaRPr lang="zh-TW" altLang="en-US"/>
          </a:p>
        </p:txBody>
      </p:sp>
      <p:sp>
        <p:nvSpPr>
          <p:cNvPr id="10" name="副標題 4">
            <a:extLst>
              <a:ext uri="{FF2B5EF4-FFF2-40B4-BE49-F238E27FC236}">
                <a16:creationId xmlns:a16="http://schemas.microsoft.com/office/drawing/2014/main" id="{688BA1B4-6601-4549-A661-D9599AE7BF13}"/>
              </a:ext>
            </a:extLst>
          </p:cNvPr>
          <p:cNvSpPr txBox="1">
            <a:spLocks/>
          </p:cNvSpPr>
          <p:nvPr/>
        </p:nvSpPr>
        <p:spPr>
          <a:xfrm>
            <a:off x="74613" y="6399213"/>
            <a:ext cx="2614612" cy="42545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defRPr/>
            </a:pPr>
            <a:r>
              <a:rPr lang="zh-TW" altLang="en-US" sz="1500" b="1" dirty="0">
                <a:solidFill>
                  <a:srgbClr val="E2C5FF"/>
                </a:solidFill>
              </a:rPr>
              <a:t>清華大學普物實驗室</a:t>
            </a:r>
          </a:p>
        </p:txBody>
      </p:sp>
    </p:spTree>
    <p:extLst>
      <p:ext uri="{BB962C8B-B14F-4D97-AF65-F5344CB8AC3E}">
        <p14:creationId xmlns:p14="http://schemas.microsoft.com/office/powerpoint/2010/main" val="1619448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2" y="4953000"/>
            <a:ext cx="9141619" cy="1905000"/>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4915076"/>
            <a:ext cx="9141619" cy="64008"/>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2025"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4" y="0"/>
            <a:ext cx="9143989" cy="4915076"/>
          </a:xfrm>
          <a:blipFill>
            <a:blip r:embed="rId2"/>
            <a:stretch>
              <a:fillRect/>
            </a:stretch>
          </a:blipFill>
        </p:spPr>
        <p:txBody>
          <a:bodyPr lIns="457200" tIns="457200" anchor="t"/>
          <a:lstStyle>
            <a:lvl1pPr marL="0" indent="0">
              <a:buNone/>
              <a:defRPr sz="1800">
                <a:solidFill>
                  <a:schemeClr val="bg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zh-TW" altLang="en-US"/>
              <a:t>按一下圖示以新增圖片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338"/>
              </a:spcAft>
              <a:buNone/>
              <a:defRPr sz="844">
                <a:solidFill>
                  <a:srgbClr val="FFFFFF"/>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zh-TW" altLang="en-US"/>
              <a:t>編輯母片文字樣式</a:t>
            </a:r>
          </a:p>
        </p:txBody>
      </p:sp>
      <p:sp>
        <p:nvSpPr>
          <p:cNvPr id="5" name="Date Placeholder 4"/>
          <p:cNvSpPr>
            <a:spLocks noGrp="1"/>
          </p:cNvSpPr>
          <p:nvPr>
            <p:ph type="dt" sz="half" idx="10"/>
          </p:nvPr>
        </p:nvSpPr>
        <p:spPr>
          <a:xfrm>
            <a:off x="822963" y="6459790"/>
            <a:ext cx="1854203" cy="365125"/>
          </a:xfrm>
          <a:prstGeom prst="rect">
            <a:avLst/>
          </a:prstGeom>
        </p:spPr>
        <p:txBody>
          <a:bodyPr/>
          <a:lstStyle/>
          <a:p>
            <a:fld id="{3B8A97A9-2E30-4936-A7C7-379A4E7FC450}" type="datetimeFigureOut">
              <a:rPr lang="zh-TW" altLang="en-US" smtClean="0"/>
              <a:pPr/>
              <a:t>2025/9/1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67C49CC-AD35-4997-8EE1-0D04F4EB6BB5}" type="slidenum">
              <a:rPr lang="zh-TW" altLang="en-US" smtClean="0"/>
              <a:pPr/>
              <a:t>‹#›</a:t>
            </a:fld>
            <a:endParaRPr lang="zh-TW" altLang="en-US"/>
          </a:p>
        </p:txBody>
      </p:sp>
    </p:spTree>
    <p:extLst>
      <p:ext uri="{BB962C8B-B14F-4D97-AF65-F5344CB8AC3E}">
        <p14:creationId xmlns:p14="http://schemas.microsoft.com/office/powerpoint/2010/main" val="1839876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822963" y="6459790"/>
            <a:ext cx="1854203" cy="365125"/>
          </a:xfrm>
          <a:prstGeom prst="rect">
            <a:avLst/>
          </a:prstGeom>
        </p:spPr>
        <p:txBody>
          <a:bodyPr/>
          <a:lstStyle/>
          <a:p>
            <a:fld id="{3B8A97A9-2E30-4936-A7C7-379A4E7FC450}" type="datetimeFigureOut">
              <a:rPr lang="zh-TW" altLang="en-US" smtClean="0"/>
              <a:pPr/>
              <a:t>2025/9/1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67C49CC-AD35-4997-8EE1-0D04F4EB6BB5}" type="slidenum">
              <a:rPr lang="zh-TW" altLang="en-US" smtClean="0"/>
              <a:pPr/>
              <a:t>‹#›</a:t>
            </a:fld>
            <a:endParaRPr lang="zh-TW" altLang="en-US"/>
          </a:p>
        </p:txBody>
      </p:sp>
    </p:spTree>
    <p:extLst>
      <p:ext uri="{BB962C8B-B14F-4D97-AF65-F5344CB8AC3E}">
        <p14:creationId xmlns:p14="http://schemas.microsoft.com/office/powerpoint/2010/main" val="665600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8"/>
          <p:cNvSpPr/>
          <p:nvPr/>
        </p:nvSpPr>
        <p:spPr>
          <a:xfrm flipV="1">
            <a:off x="0" y="197440"/>
            <a:ext cx="9144000" cy="70920"/>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2" y="6400800"/>
            <a:ext cx="9144001" cy="457200"/>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6334319"/>
            <a:ext cx="9144001" cy="65999"/>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539552" y="1282389"/>
            <a:ext cx="8208913" cy="4835381"/>
          </a:xfrm>
          <a:prstGeom prst="rect">
            <a:avLst/>
          </a:prstGeom>
        </p:spPr>
        <p:txBody>
          <a:bodyPr vert="horz" lIns="0" tIns="45720" rIns="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2" name="Title Placeholder 1"/>
          <p:cNvSpPr>
            <a:spLocks noGrp="1"/>
          </p:cNvSpPr>
          <p:nvPr>
            <p:ph type="title"/>
          </p:nvPr>
        </p:nvSpPr>
        <p:spPr>
          <a:xfrm>
            <a:off x="2013714" y="484909"/>
            <a:ext cx="5224368" cy="617901"/>
          </a:xfrm>
          <a:prstGeom prst="rect">
            <a:avLst/>
          </a:prstGeom>
        </p:spPr>
        <p:txBody>
          <a:bodyPr vert="horz" lIns="91440" tIns="45720" rIns="91440" bIns="45720" rtlCol="0" anchor="ctr" anchorCtr="0">
            <a:noAutofit/>
          </a:bodyPr>
          <a:lstStyle/>
          <a:p>
            <a:r>
              <a:rPr lang="zh-TW" altLang="en-US" dirty="0"/>
              <a:t>按一下以編輯</a:t>
            </a:r>
            <a:endParaRPr lang="en-US" dirty="0"/>
          </a:p>
        </p:txBody>
      </p:sp>
      <p:sp>
        <p:nvSpPr>
          <p:cNvPr id="5" name="Footer Placeholder 4"/>
          <p:cNvSpPr>
            <a:spLocks noGrp="1"/>
          </p:cNvSpPr>
          <p:nvPr>
            <p:ph type="ftr" sz="quarter" idx="3"/>
          </p:nvPr>
        </p:nvSpPr>
        <p:spPr>
          <a:xfrm>
            <a:off x="2764640" y="6459790"/>
            <a:ext cx="3617103" cy="365125"/>
          </a:xfrm>
          <a:prstGeom prst="rect">
            <a:avLst/>
          </a:prstGeom>
        </p:spPr>
        <p:txBody>
          <a:bodyPr vert="horz" lIns="91440" tIns="45720" rIns="91440" bIns="45720" rtlCol="0" anchor="ctr"/>
          <a:lstStyle>
            <a:lvl1pPr algn="ctr">
              <a:defRPr sz="1013" cap="all" baseline="0">
                <a:solidFill>
                  <a:srgbClr val="FFFFFF"/>
                </a:solidFill>
                <a:latin typeface="微軟正黑體" panose="020B0604030504040204" pitchFamily="34" charset="-120"/>
                <a:ea typeface="微軟正黑體" panose="020B0604030504040204" pitchFamily="34" charset="-120"/>
              </a:defRPr>
            </a:lvl1pPr>
          </a:lstStyle>
          <a:p>
            <a:endParaRPr lang="zh-TW" altLang="en-US"/>
          </a:p>
        </p:txBody>
      </p:sp>
      <p:sp>
        <p:nvSpPr>
          <p:cNvPr id="6" name="Slide Number Placeholder 5"/>
          <p:cNvSpPr>
            <a:spLocks noGrp="1"/>
          </p:cNvSpPr>
          <p:nvPr>
            <p:ph type="sldNum" sz="quarter" idx="4"/>
          </p:nvPr>
        </p:nvSpPr>
        <p:spPr>
          <a:xfrm>
            <a:off x="7425346" y="6459790"/>
            <a:ext cx="984019" cy="365125"/>
          </a:xfrm>
          <a:prstGeom prst="rect">
            <a:avLst/>
          </a:prstGeom>
        </p:spPr>
        <p:txBody>
          <a:bodyPr vert="horz" lIns="91440" tIns="45720" rIns="91440" bIns="45720" rtlCol="0" anchor="ctr"/>
          <a:lstStyle>
            <a:lvl1pPr algn="r">
              <a:defRPr sz="591">
                <a:solidFill>
                  <a:srgbClr val="FFFFFF"/>
                </a:solidFill>
              </a:defRPr>
            </a:lvl1pPr>
          </a:lstStyle>
          <a:p>
            <a:fld id="{167C49CC-AD35-4997-8EE1-0D04F4EB6BB5}" type="slidenum">
              <a:rPr lang="zh-TW" altLang="en-US" smtClean="0"/>
              <a:pPr/>
              <a:t>‹#›</a:t>
            </a:fld>
            <a:endParaRPr lang="zh-TW" altLang="en-US"/>
          </a:p>
        </p:txBody>
      </p:sp>
      <p:sp>
        <p:nvSpPr>
          <p:cNvPr id="17" name="矩形 16"/>
          <p:cNvSpPr/>
          <p:nvPr/>
        </p:nvSpPr>
        <p:spPr>
          <a:xfrm>
            <a:off x="0" y="6402344"/>
            <a:ext cx="2733441" cy="323165"/>
          </a:xfrm>
          <a:prstGeom prst="rect">
            <a:avLst/>
          </a:prstGeom>
        </p:spPr>
        <p:txBody>
          <a:bodyPr wrap="none">
            <a:spAutoFit/>
          </a:bodyPr>
          <a:lstStyle/>
          <a:p>
            <a:r>
              <a:rPr lang="zh-TW" altLang="en-US" sz="1500" b="1" dirty="0">
                <a:solidFill>
                  <a:schemeClr val="bg1"/>
                </a:solidFill>
                <a:latin typeface="微軟正黑體" panose="020B0604030504040204" pitchFamily="34" charset="-120"/>
                <a:ea typeface="微軟正黑體" panose="020B0604030504040204" pitchFamily="34" charset="-120"/>
              </a:rPr>
              <a:t>國立清華大學 普通物理實驗室</a:t>
            </a:r>
          </a:p>
        </p:txBody>
      </p:sp>
      <p:sp>
        <p:nvSpPr>
          <p:cNvPr id="18" name="文字方塊 17">
            <a:extLst>
              <a:ext uri="{FF2B5EF4-FFF2-40B4-BE49-F238E27FC236}">
                <a16:creationId xmlns:a16="http://schemas.microsoft.com/office/drawing/2014/main" id="{D4DF27C1-B21C-46EA-B7EC-4025931BCA1D}"/>
              </a:ext>
            </a:extLst>
          </p:cNvPr>
          <p:cNvSpPr txBox="1"/>
          <p:nvPr/>
        </p:nvSpPr>
        <p:spPr>
          <a:xfrm>
            <a:off x="8040086" y="6453337"/>
            <a:ext cx="731419" cy="276999"/>
          </a:xfrm>
          <a:prstGeom prst="rect">
            <a:avLst/>
          </a:prstGeom>
          <a:noFill/>
        </p:spPr>
        <p:txBody>
          <a:bodyPr wrap="none" rtlCol="0">
            <a:spAutoFit/>
          </a:bodyPr>
          <a:lstStyle/>
          <a:p>
            <a:r>
              <a:rPr lang="en-US" altLang="zh-TW" sz="1200" dirty="0">
                <a:solidFill>
                  <a:schemeClr val="bg1"/>
                </a:solidFill>
              </a:rPr>
              <a:t>By FYLEE</a:t>
            </a:r>
            <a:endParaRPr lang="zh-TW" altLang="en-US" sz="1200" dirty="0">
              <a:solidFill>
                <a:schemeClr val="bg1"/>
              </a:solidFill>
            </a:endParaRPr>
          </a:p>
        </p:txBody>
      </p:sp>
      <p:grpSp>
        <p:nvGrpSpPr>
          <p:cNvPr id="19" name="群組 18">
            <a:extLst>
              <a:ext uri="{FF2B5EF4-FFF2-40B4-BE49-F238E27FC236}">
                <a16:creationId xmlns:a16="http://schemas.microsoft.com/office/drawing/2014/main" id="{23C202A5-9DB5-4495-8828-74BEF6F09061}"/>
              </a:ext>
            </a:extLst>
          </p:cNvPr>
          <p:cNvGrpSpPr/>
          <p:nvPr/>
        </p:nvGrpSpPr>
        <p:grpSpPr>
          <a:xfrm>
            <a:off x="187203" y="55547"/>
            <a:ext cx="1826512" cy="393708"/>
            <a:chOff x="153201" y="57303"/>
            <a:chExt cx="1826512" cy="393708"/>
          </a:xfrm>
          <a:effectLst>
            <a:outerShdw blurRad="50800" dist="50800" dir="5400000" algn="ctr" rotWithShape="0">
              <a:schemeClr val="bg1"/>
            </a:outerShdw>
          </a:effectLst>
        </p:grpSpPr>
        <p:sp>
          <p:nvSpPr>
            <p:cNvPr id="20" name="矩形 19">
              <a:extLst>
                <a:ext uri="{FF2B5EF4-FFF2-40B4-BE49-F238E27FC236}">
                  <a16:creationId xmlns:a16="http://schemas.microsoft.com/office/drawing/2014/main" id="{ACA8338C-78A0-48BA-BA5F-57FDD38BA053}"/>
                </a:ext>
              </a:extLst>
            </p:cNvPr>
            <p:cNvSpPr/>
            <p:nvPr/>
          </p:nvSpPr>
          <p:spPr>
            <a:xfrm>
              <a:off x="153201" y="57303"/>
              <a:ext cx="1826512" cy="365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effectLst/>
              </a:endParaRPr>
            </a:p>
          </p:txBody>
        </p:sp>
        <p:pic>
          <p:nvPicPr>
            <p:cNvPr id="21" name="圖片 20">
              <a:extLst>
                <a:ext uri="{FF2B5EF4-FFF2-40B4-BE49-F238E27FC236}">
                  <a16:creationId xmlns:a16="http://schemas.microsoft.com/office/drawing/2014/main" id="{440DE1D8-109D-4181-8155-9E9D25C5D6DA}"/>
                </a:ext>
              </a:extLst>
            </p:cNvPr>
            <p:cNvPicPr>
              <a:picLocks noChangeAspect="1"/>
            </p:cNvPicPr>
            <p:nvPr/>
          </p:nvPicPr>
          <p:blipFill>
            <a:blip r:embed="rId17">
              <a:extLst>
                <a:ext uri="{BEBA8EAE-BF5A-486C-A8C5-ECC9F3942E4B}">
                  <a14:imgProps xmlns:a14="http://schemas.microsoft.com/office/drawing/2010/main">
                    <a14:imgLayer r:embed="rId18">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53201" y="85709"/>
              <a:ext cx="1826512" cy="365302"/>
            </a:xfrm>
            <a:prstGeom prst="rect">
              <a:avLst/>
            </a:prstGeom>
          </p:spPr>
        </p:pic>
      </p:grpSp>
    </p:spTree>
    <p:extLst>
      <p:ext uri="{BB962C8B-B14F-4D97-AF65-F5344CB8AC3E}">
        <p14:creationId xmlns:p14="http://schemas.microsoft.com/office/powerpoint/2010/main" val="392145419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661" r:id="rId15"/>
  </p:sldLayoutIdLst>
  <p:txStyles>
    <p:titleStyle>
      <a:lvl1pPr algn="ctr" defTabSz="514350" rtl="0" eaLnBrk="1" latinLnBrk="0" hangingPunct="1">
        <a:lnSpc>
          <a:spcPct val="85000"/>
        </a:lnSpc>
        <a:spcBef>
          <a:spcPct val="0"/>
        </a:spcBef>
        <a:buNone/>
        <a:defRPr sz="3300" b="1" kern="1200" spc="-28" baseline="0">
          <a:solidFill>
            <a:schemeClr val="tx1"/>
          </a:solidFill>
          <a:effectLst/>
          <a:latin typeface="微軟正黑體" panose="020B0604030504040204" pitchFamily="34" charset="-120"/>
          <a:ea typeface="微軟正黑體" panose="020B0604030504040204" pitchFamily="34" charset="-120"/>
          <a:cs typeface="+mj-cs"/>
        </a:defRPr>
      </a:lvl1pPr>
    </p:titleStyle>
    <p:bodyStyle>
      <a:lvl1pPr marL="0" indent="0" algn="l" defTabSz="514350" rtl="0" eaLnBrk="1" latinLnBrk="0" hangingPunct="1">
        <a:lnSpc>
          <a:spcPct val="90000"/>
        </a:lnSpc>
        <a:spcBef>
          <a:spcPts val="675"/>
        </a:spcBef>
        <a:spcAft>
          <a:spcPts val="113"/>
        </a:spcAft>
        <a:buClr>
          <a:srgbClr val="9966FF"/>
        </a:buClr>
        <a:buSzPct val="100000"/>
        <a:buFont typeface="Wingdings" panose="05000000000000000000" pitchFamily="2" charset="2"/>
        <a:buNone/>
        <a:defRPr sz="1350" b="1" kern="1200">
          <a:solidFill>
            <a:schemeClr val="tx1"/>
          </a:solidFill>
          <a:latin typeface="微軟正黑體" panose="020B0604030504040204" pitchFamily="34" charset="-120"/>
          <a:ea typeface="微軟正黑體" panose="020B0604030504040204" pitchFamily="34" charset="-120"/>
          <a:cs typeface="+mn-cs"/>
        </a:defRPr>
      </a:lvl1pPr>
      <a:lvl2pPr marL="112514" indent="0" algn="l" defTabSz="514350" rtl="0" eaLnBrk="1" latinLnBrk="0" hangingPunct="1">
        <a:lnSpc>
          <a:spcPct val="90000"/>
        </a:lnSpc>
        <a:spcBef>
          <a:spcPts val="113"/>
        </a:spcBef>
        <a:spcAft>
          <a:spcPts val="225"/>
        </a:spcAft>
        <a:buClr>
          <a:srgbClr val="9966FF"/>
        </a:buClr>
        <a:buFont typeface="Wingdings" panose="05000000000000000000" pitchFamily="2" charset="2"/>
        <a:buNone/>
        <a:defRPr sz="1238" b="1" kern="1200">
          <a:solidFill>
            <a:schemeClr val="tx1"/>
          </a:solidFill>
          <a:latin typeface="微軟正黑體" panose="020B0604030504040204" pitchFamily="34" charset="-120"/>
          <a:ea typeface="微軟正黑體" panose="020B0604030504040204" pitchFamily="34" charset="-120"/>
          <a:cs typeface="+mn-cs"/>
        </a:defRPr>
      </a:lvl2pPr>
      <a:lvl3pPr marL="216027" indent="0" algn="l" defTabSz="514350" rtl="0" eaLnBrk="1" latinLnBrk="0" hangingPunct="1">
        <a:lnSpc>
          <a:spcPct val="90000"/>
        </a:lnSpc>
        <a:spcBef>
          <a:spcPts val="113"/>
        </a:spcBef>
        <a:spcAft>
          <a:spcPts val="225"/>
        </a:spcAft>
        <a:buClr>
          <a:srgbClr val="9966FF"/>
        </a:buClr>
        <a:buFont typeface="Arial" panose="020B0604020202020204" pitchFamily="34" charset="0"/>
        <a:buNone/>
        <a:defRPr sz="1125" b="1" kern="1200">
          <a:solidFill>
            <a:schemeClr val="tx1"/>
          </a:solidFill>
          <a:latin typeface="微軟正黑體" panose="020B0604030504040204" pitchFamily="34" charset="-120"/>
          <a:ea typeface="微軟正黑體" panose="020B0604030504040204" pitchFamily="34" charset="-120"/>
          <a:cs typeface="+mn-cs"/>
        </a:defRPr>
      </a:lvl3pPr>
      <a:lvl4pPr marL="318897" indent="0" algn="l" defTabSz="514350" rtl="0" eaLnBrk="1" latinLnBrk="0" hangingPunct="1">
        <a:lnSpc>
          <a:spcPct val="90000"/>
        </a:lnSpc>
        <a:spcBef>
          <a:spcPts val="113"/>
        </a:spcBef>
        <a:spcAft>
          <a:spcPts val="225"/>
        </a:spcAft>
        <a:buClr>
          <a:srgbClr val="9966FF"/>
        </a:buClr>
        <a:buFont typeface="Arial" panose="020B0604020202020204" pitchFamily="34" charset="0"/>
        <a:buNone/>
        <a:defRPr sz="1125" b="1" kern="1200">
          <a:solidFill>
            <a:schemeClr val="tx1"/>
          </a:solidFill>
          <a:latin typeface="微軟正黑體" panose="020B0604030504040204" pitchFamily="34" charset="-120"/>
          <a:ea typeface="微軟正黑體" panose="020B0604030504040204" pitchFamily="34" charset="-120"/>
          <a:cs typeface="+mn-cs"/>
        </a:defRPr>
      </a:lvl4pPr>
      <a:lvl5pPr marL="421767" indent="0" algn="l" defTabSz="514350" rtl="0" eaLnBrk="1" latinLnBrk="0" hangingPunct="1">
        <a:lnSpc>
          <a:spcPct val="90000"/>
        </a:lnSpc>
        <a:spcBef>
          <a:spcPts val="113"/>
        </a:spcBef>
        <a:spcAft>
          <a:spcPts val="225"/>
        </a:spcAft>
        <a:buClr>
          <a:srgbClr val="9966FF"/>
        </a:buClr>
        <a:buFont typeface="Arial" panose="020B0604020202020204" pitchFamily="34" charset="0"/>
        <a:buNone/>
        <a:defRPr sz="1125" b="1" kern="1200">
          <a:solidFill>
            <a:schemeClr val="tx1"/>
          </a:solidFill>
          <a:latin typeface="微軟正黑體" panose="020B0604030504040204" pitchFamily="34" charset="-120"/>
          <a:ea typeface="微軟正黑體" panose="020B0604030504040204" pitchFamily="34" charset="-120"/>
          <a:cs typeface="+mn-cs"/>
        </a:defRPr>
      </a:lvl5pPr>
      <a:lvl6pPr marL="618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6pPr>
      <a:lvl7pPr marL="731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7pPr>
      <a:lvl8pPr marL="843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8pPr>
      <a:lvl9pPr marL="956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phys.nthu.edu.tw/~gplab"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www.phys.nthu.edu.tw/~gplab/"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6.xml"/><Relationship Id="rId5" Type="http://schemas.openxmlformats.org/officeDocument/2006/relationships/hyperlink" Target="https://www.phys.nthu.edu.tw/~gplab/file/news/How%20to%20use%20EXCEL-I.pdf" TargetMode="Externa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eeclass.nthu.edu.tw/" TargetMode="External"/><Relationship Id="rId2" Type="http://schemas.openxmlformats.org/officeDocument/2006/relationships/hyperlink" Target="https://elearn.nthu.edu.tw/" TargetMode="Externa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hyperlink" Target="https://learning.site.nthu.edu.tw/p/412-1319-2140.php?Lang=zh-tw" TargetMode="External"/><Relationship Id="rId4" Type="http://schemas.openxmlformats.org/officeDocument/2006/relationships/hyperlink" Target="https://learning.site.nthu.edu.tw/p/412-1319-12836.php?Lang=zh-tw"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mailto:elearn@my.nthu.edu.tw"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www.phys.nthu.edu.tw/~gplab/"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phys.nthu.edu.tw/~gplab/" TargetMode="External"/><Relationship Id="rId2" Type="http://schemas.openxmlformats.org/officeDocument/2006/relationships/slide" Target="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日期版面配置區 27"/>
          <p:cNvSpPr>
            <a:spLocks noGrp="1"/>
          </p:cNvSpPr>
          <p:nvPr>
            <p:ph type="dt" sz="half" idx="4294967295"/>
          </p:nvPr>
        </p:nvSpPr>
        <p:spPr>
          <a:xfrm>
            <a:off x="7086600" y="6669088"/>
            <a:ext cx="2057400" cy="188912"/>
          </a:xfrm>
          <a:prstGeom prst="rect">
            <a:avLst/>
          </a:prstGeom>
        </p:spPr>
        <p:txBody>
          <a:bodyPr/>
          <a:lstStyle/>
          <a:p>
            <a:pPr algn="r"/>
            <a:fld id="{3B8A97A9-2E30-4936-A7C7-379A4E7FC450}" type="datetimeFigureOut">
              <a:rPr lang="zh-TW" altLang="en-US" smtClean="0"/>
              <a:pPr algn="r"/>
              <a:t>2025/9/1</a:t>
            </a:fld>
            <a:r>
              <a:rPr lang="zh-TW" altLang="en-US" dirty="0"/>
              <a:t>  芳瑜</a:t>
            </a:r>
          </a:p>
        </p:txBody>
      </p:sp>
      <p:sp>
        <p:nvSpPr>
          <p:cNvPr id="2" name="矩形 1"/>
          <p:cNvSpPr/>
          <p:nvPr/>
        </p:nvSpPr>
        <p:spPr>
          <a:xfrm>
            <a:off x="899592" y="5807799"/>
            <a:ext cx="7020272" cy="492443"/>
          </a:xfrm>
          <a:prstGeom prst="rect">
            <a:avLst/>
          </a:prstGeom>
        </p:spPr>
        <p:txBody>
          <a:bodyPr wrap="square">
            <a:spAutoFit/>
          </a:bodyPr>
          <a:lstStyle/>
          <a:p>
            <a:pPr algn="ctr"/>
            <a:r>
              <a:rPr lang="zh-TW" altLang="en-US" sz="2600" b="1" dirty="0">
                <a:latin typeface="微軟正黑體" panose="020B0604030504040204" pitchFamily="34" charset="-120"/>
                <a:ea typeface="微軟正黑體" panose="020B0604030504040204" pitchFamily="34" charset="-120"/>
                <a:cs typeface="Times New Roman" pitchFamily="18" charset="0"/>
              </a:rPr>
              <a:t>課程網頁：</a:t>
            </a:r>
            <a:r>
              <a:rPr lang="en-US" altLang="zh-TW" sz="2600" dirty="0">
                <a:latin typeface="微軟正黑體" panose="020B0604030504040204" pitchFamily="34" charset="-120"/>
                <a:ea typeface="微軟正黑體" panose="020B0604030504040204" pitchFamily="34" charset="-120"/>
                <a:cs typeface="Times New Roman" pitchFamily="18" charset="0"/>
                <a:hlinkClick r:id="rId2"/>
              </a:rPr>
              <a:t>www.phys.nthu.edu.tw/~gplab</a:t>
            </a:r>
            <a:endParaRPr lang="en-US" altLang="zh-TW" sz="2600" dirty="0">
              <a:latin typeface="微軟正黑體" panose="020B0604030504040204" pitchFamily="34" charset="-120"/>
              <a:ea typeface="微軟正黑體" panose="020B0604030504040204" pitchFamily="34" charset="-120"/>
              <a:cs typeface="Times New Roman" pitchFamily="18" charset="0"/>
            </a:endParaRPr>
          </a:p>
        </p:txBody>
      </p:sp>
      <p:sp>
        <p:nvSpPr>
          <p:cNvPr id="3" name="標題 2">
            <a:extLst>
              <a:ext uri="{FF2B5EF4-FFF2-40B4-BE49-F238E27FC236}">
                <a16:creationId xmlns:a16="http://schemas.microsoft.com/office/drawing/2014/main" id="{D818A8E2-3944-42F3-BF4C-7A435817523B}"/>
              </a:ext>
            </a:extLst>
          </p:cNvPr>
          <p:cNvSpPr>
            <a:spLocks noGrp="1"/>
          </p:cNvSpPr>
          <p:nvPr>
            <p:ph type="ctrTitle"/>
          </p:nvPr>
        </p:nvSpPr>
        <p:spPr>
          <a:xfrm>
            <a:off x="1475656" y="274321"/>
            <a:ext cx="6259016" cy="1396752"/>
          </a:xfrm>
        </p:spPr>
        <p:txBody>
          <a:bodyPr>
            <a:normAutofit/>
          </a:bodyPr>
          <a:lstStyle/>
          <a:p>
            <a:pPr algn="ctr" rtl="0" eaLnBrk="1" fontAlgn="base" latinLnBrk="0" hangingPunct="1">
              <a:lnSpc>
                <a:spcPct val="100000"/>
              </a:lnSpc>
            </a:pPr>
            <a:r>
              <a:rPr kumimoji="1" lang="zh-TW" altLang="zh-TW" sz="4400" b="1" i="0" kern="1200" baseline="0" dirty="0">
                <a:ln>
                  <a:noFill/>
                </a:ln>
                <a:solidFill>
                  <a:srgbClr val="0000FF"/>
                </a:solidFill>
                <a:effectLst/>
                <a:latin typeface="微軟正黑體" panose="020B0604030504040204" pitchFamily="34" charset="-120"/>
                <a:ea typeface="微軟正黑體" panose="020B0604030504040204" pitchFamily="34" charset="-120"/>
                <a:cs typeface="新細明體" panose="02020500000000000000" pitchFamily="18" charset="-120"/>
              </a:rPr>
              <a:t>普通物理</a:t>
            </a:r>
            <a:r>
              <a:rPr kumimoji="1" lang="zh-TW" altLang="en-US" sz="4400" b="1" i="0" kern="1200" baseline="0" dirty="0">
                <a:ln>
                  <a:noFill/>
                </a:ln>
                <a:solidFill>
                  <a:srgbClr val="0000FF"/>
                </a:solidFill>
                <a:effectLst/>
                <a:latin typeface="微軟正黑體" panose="020B0604030504040204" pitchFamily="34" charset="-120"/>
                <a:ea typeface="微軟正黑體" panose="020B0604030504040204" pitchFamily="34" charset="-120"/>
                <a:cs typeface="新細明體" panose="02020500000000000000" pitchFamily="18" charset="-120"/>
              </a:rPr>
              <a:t>課程</a:t>
            </a:r>
            <a:r>
              <a:rPr kumimoji="1" lang="zh-TW" altLang="en-US" sz="4400" dirty="0">
                <a:solidFill>
                  <a:srgbClr val="0000FF"/>
                </a:solidFill>
                <a:effectLst/>
                <a:latin typeface="微軟正黑體" panose="020B0604030504040204" pitchFamily="34" charset="-120"/>
                <a:ea typeface="微軟正黑體" panose="020B0604030504040204" pitchFamily="34" charset="-120"/>
                <a:cs typeface="新細明體" panose="02020500000000000000" pitchFamily="18" charset="-120"/>
              </a:rPr>
              <a:t>與</a:t>
            </a:r>
            <a:r>
              <a:rPr kumimoji="1" lang="zh-TW" altLang="zh-TW" sz="4400" b="1" i="0" kern="1200" baseline="0" dirty="0">
                <a:ln>
                  <a:noFill/>
                </a:ln>
                <a:solidFill>
                  <a:srgbClr val="0000FF"/>
                </a:solidFill>
                <a:effectLst/>
                <a:latin typeface="微軟正黑體" panose="020B0604030504040204" pitchFamily="34" charset="-120"/>
                <a:ea typeface="微軟正黑體" panose="020B0604030504040204" pitchFamily="34" charset="-120"/>
                <a:cs typeface="新細明體" panose="02020500000000000000" pitchFamily="18" charset="-120"/>
              </a:rPr>
              <a:t>實驗室</a:t>
            </a:r>
            <a:endParaRPr lang="zh-TW" altLang="zh-TW" sz="4400" dirty="0">
              <a:solidFill>
                <a:srgbClr val="0000FF"/>
              </a:solidFill>
              <a:effectLst/>
              <a:latin typeface="微軟正黑體" panose="020B0604030504040204" pitchFamily="34" charset="-120"/>
              <a:ea typeface="微軟正黑體" panose="020B0604030504040204" pitchFamily="34" charset="-120"/>
            </a:endParaRPr>
          </a:p>
          <a:p>
            <a:pPr algn="ctr" rtl="0" eaLnBrk="1" fontAlgn="base" latinLnBrk="0" hangingPunct="1">
              <a:lnSpc>
                <a:spcPct val="100000"/>
              </a:lnSpc>
            </a:pPr>
            <a:r>
              <a:rPr kumimoji="1" lang="zh-TW" altLang="zh-TW" sz="4400" b="1" i="0" kern="1200" baseline="0" dirty="0">
                <a:ln>
                  <a:noFill/>
                </a:ln>
                <a:solidFill>
                  <a:srgbClr val="0000FF"/>
                </a:solidFill>
                <a:effectLst/>
                <a:latin typeface="微軟正黑體" panose="020B0604030504040204" pitchFamily="34" charset="-120"/>
                <a:ea typeface="微軟正黑體" panose="020B0604030504040204" pitchFamily="34" charset="-120"/>
                <a:cs typeface="新細明體" panose="02020500000000000000" pitchFamily="18" charset="-120"/>
              </a:rPr>
              <a:t>注意事項</a:t>
            </a:r>
            <a:endParaRPr lang="zh-TW" altLang="zh-TW" sz="4400" dirty="0">
              <a:solidFill>
                <a:srgbClr val="0000FF"/>
              </a:solidFill>
              <a:effectLst/>
              <a:latin typeface="微軟正黑體" panose="020B0604030504040204" pitchFamily="34" charset="-120"/>
              <a:ea typeface="微軟正黑體" panose="020B0604030504040204" pitchFamily="34" charset="-120"/>
            </a:endParaRPr>
          </a:p>
        </p:txBody>
      </p:sp>
      <p:pic>
        <p:nvPicPr>
          <p:cNvPr id="5" name="圖片 4">
            <a:extLst>
              <a:ext uri="{FF2B5EF4-FFF2-40B4-BE49-F238E27FC236}">
                <a16:creationId xmlns:a16="http://schemas.microsoft.com/office/drawing/2014/main" id="{ABEFA2F3-E08A-455C-A32A-DAC0F542134A}"/>
              </a:ext>
            </a:extLst>
          </p:cNvPr>
          <p:cNvPicPr>
            <a:picLocks noChangeAspect="1"/>
          </p:cNvPicPr>
          <p:nvPr/>
        </p:nvPicPr>
        <p:blipFill>
          <a:blip r:embed="rId3"/>
          <a:stretch>
            <a:fillRect/>
          </a:stretch>
        </p:blipFill>
        <p:spPr>
          <a:xfrm>
            <a:off x="665820" y="1666489"/>
            <a:ext cx="7812360" cy="4141310"/>
          </a:xfrm>
          <a:prstGeom prst="rect">
            <a:avLst/>
          </a:prstGeom>
          <a:effectLst>
            <a:softEdge rad="3175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088050" y="31169"/>
            <a:ext cx="7458012" cy="807840"/>
          </a:xfrm>
          <a:prstGeom prst="roundRect">
            <a:avLst/>
          </a:prstGeom>
          <a:solidFill>
            <a:schemeClr val="bg1"/>
          </a:solidFill>
        </p:spPr>
        <p:txBody>
          <a:bodyPr>
            <a:noAutofit/>
          </a:bodyPr>
          <a:lstStyle/>
          <a:p>
            <a:r>
              <a:rPr lang="zh-TW" altLang="en-US" sz="4000" dirty="0">
                <a:solidFill>
                  <a:srgbClr val="0000FF"/>
                </a:solidFill>
              </a:rPr>
              <a:t>普物實驗報告的寫法及注意事項</a:t>
            </a:r>
          </a:p>
        </p:txBody>
      </p:sp>
      <p:sp>
        <p:nvSpPr>
          <p:cNvPr id="5" name="動作按鈕: 返回 4">
            <a:hlinkClick r:id="rId2" action="ppaction://hlinksldjump" highlightClick="1"/>
          </p:cNvPr>
          <p:cNvSpPr/>
          <p:nvPr/>
        </p:nvSpPr>
        <p:spPr>
          <a:xfrm>
            <a:off x="8525169" y="566917"/>
            <a:ext cx="288032"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6" name="矩形: 圓角 5">
            <a:extLst>
              <a:ext uri="{FF2B5EF4-FFF2-40B4-BE49-F238E27FC236}">
                <a16:creationId xmlns:a16="http://schemas.microsoft.com/office/drawing/2014/main" id="{0BC318CB-CD63-4E60-8C6B-0408F4062FF4}"/>
              </a:ext>
            </a:extLst>
          </p:cNvPr>
          <p:cNvSpPr/>
          <p:nvPr/>
        </p:nvSpPr>
        <p:spPr>
          <a:xfrm>
            <a:off x="9900592" y="5157192"/>
            <a:ext cx="4572000" cy="1290992"/>
          </a:xfrm>
          <a:prstGeom prst="roundRect">
            <a:avLst/>
          </a:prstGeom>
        </p:spPr>
        <p:style>
          <a:lnRef idx="2">
            <a:schemeClr val="accent1"/>
          </a:lnRef>
          <a:fillRef idx="1">
            <a:schemeClr val="lt1"/>
          </a:fillRef>
          <a:effectRef idx="0">
            <a:schemeClr val="accent1"/>
          </a:effectRef>
          <a:fontRef idx="minor">
            <a:schemeClr val="dk1"/>
          </a:fontRef>
        </p:style>
        <p:txBody>
          <a:bodyPr>
            <a:spAutoFit/>
          </a:bodyPr>
          <a:lstStyle/>
          <a:p>
            <a:pPr marL="358775" indent="-358775">
              <a:lnSpc>
                <a:spcPct val="120000"/>
              </a:lnSpc>
              <a:spcBef>
                <a:spcPts val="600"/>
              </a:spcBef>
              <a:buFont typeface="Wingdings" panose="05000000000000000000" pitchFamily="2" charset="2"/>
              <a:buChar char="u"/>
            </a:pPr>
            <a:r>
              <a:rPr lang="zh-TW" altLang="en-US" sz="2000" dirty="0">
                <a:latin typeface="微軟正黑體" panose="020B0604030504040204" pitchFamily="34" charset="-120"/>
                <a:ea typeface="微軟正黑體" panose="020B0604030504040204" pitchFamily="34" charset="-120"/>
              </a:rPr>
              <a:t>需補做實驗者請</a:t>
            </a:r>
            <a:r>
              <a:rPr lang="zh-TW" altLang="en-US" sz="2000" b="1" dirty="0">
                <a:solidFill>
                  <a:srgbClr val="0000FF"/>
                </a:solidFill>
                <a:latin typeface="微軟正黑體" panose="020B0604030504040204" pitchFamily="34" charset="-120"/>
                <a:ea typeface="微軟正黑體" panose="020B0604030504040204" pitchFamily="34" charset="-120"/>
              </a:rPr>
              <a:t>事先</a:t>
            </a:r>
            <a:r>
              <a:rPr lang="zh-TW" altLang="en-US" sz="2000" dirty="0">
                <a:latin typeface="微軟正黑體" panose="020B0604030504040204" pitchFamily="34" charset="-120"/>
                <a:ea typeface="微軟正黑體" panose="020B0604030504040204" pitchFamily="34" charset="-120"/>
              </a:rPr>
              <a:t>與實驗室助理提出申請，</a:t>
            </a:r>
            <a:r>
              <a:rPr lang="zh-TW" altLang="en-US" sz="2000" b="1" dirty="0">
                <a:latin typeface="微軟正黑體" panose="020B0604030504040204" pitchFamily="34" charset="-120"/>
                <a:ea typeface="微軟正黑體" panose="020B0604030504040204" pitchFamily="34" charset="-120"/>
              </a:rPr>
              <a:t>助教陪同</a:t>
            </a:r>
            <a:r>
              <a:rPr lang="zh-TW" altLang="en-US" sz="2000" dirty="0">
                <a:latin typeface="微軟正黑體" panose="020B0604030504040204" pitchFamily="34" charset="-120"/>
                <a:ea typeface="微軟正黑體" panose="020B0604030504040204" pitchFamily="34" charset="-120"/>
              </a:rPr>
              <a:t>，在</a:t>
            </a:r>
            <a:r>
              <a:rPr lang="zh-TW" altLang="en-US" sz="2000" b="1" dirty="0">
                <a:solidFill>
                  <a:srgbClr val="FF0000"/>
                </a:solidFill>
                <a:latin typeface="微軟正黑體" panose="020B0604030504040204" pitchFamily="34" charset="-120"/>
                <a:ea typeface="微軟正黑體" panose="020B0604030504040204" pitchFamily="34" charset="-120"/>
              </a:rPr>
              <a:t>當次</a:t>
            </a:r>
            <a:r>
              <a:rPr lang="zh-TW" altLang="en-US" sz="2000" dirty="0">
                <a:solidFill>
                  <a:srgbClr val="FF0000"/>
                </a:solidFill>
                <a:latin typeface="微軟正黑體" panose="020B0604030504040204" pitchFamily="34" charset="-120"/>
                <a:ea typeface="微軟正黑體" panose="020B0604030504040204" pitchFamily="34" charset="-120"/>
              </a:rPr>
              <a:t>實驗月</a:t>
            </a:r>
            <a:r>
              <a:rPr lang="zh-TW" altLang="en-US" sz="2000" dirty="0">
                <a:latin typeface="微軟正黑體" panose="020B0604030504040204" pitchFamily="34" charset="-120"/>
                <a:ea typeface="微軟正黑體" panose="020B0604030504040204" pitchFamily="34" charset="-120"/>
              </a:rPr>
              <a:t>內完成。</a:t>
            </a:r>
          </a:p>
        </p:txBody>
      </p:sp>
      <p:sp>
        <p:nvSpPr>
          <p:cNvPr id="2" name="矩形 1">
            <a:extLst>
              <a:ext uri="{FF2B5EF4-FFF2-40B4-BE49-F238E27FC236}">
                <a16:creationId xmlns:a16="http://schemas.microsoft.com/office/drawing/2014/main" id="{9F875F9C-E233-44D9-B569-72C59D4C3EF3}"/>
              </a:ext>
            </a:extLst>
          </p:cNvPr>
          <p:cNvSpPr/>
          <p:nvPr/>
        </p:nvSpPr>
        <p:spPr>
          <a:xfrm>
            <a:off x="215008" y="612314"/>
            <a:ext cx="8928992" cy="6344429"/>
          </a:xfrm>
          <a:prstGeom prst="rect">
            <a:avLst/>
          </a:prstGeom>
          <a:solidFill>
            <a:schemeClr val="bg1"/>
          </a:solidFill>
        </p:spPr>
        <p:txBody>
          <a:bodyPr wrap="square">
            <a:spAutoFit/>
          </a:bodyPr>
          <a:lstStyle/>
          <a:p>
            <a:pPr>
              <a:lnSpc>
                <a:spcPct val="120000"/>
              </a:lnSpc>
            </a:pPr>
            <a:r>
              <a:rPr lang="zh-TW" altLang="en-US" sz="2000" dirty="0"/>
              <a:t>報告內容：</a:t>
            </a:r>
            <a:endParaRPr lang="en-US" altLang="zh-TW" sz="2000" dirty="0"/>
          </a:p>
          <a:p>
            <a:pPr>
              <a:lnSpc>
                <a:spcPct val="120000"/>
              </a:lnSpc>
            </a:pPr>
            <a:r>
              <a:rPr lang="zh-TW" altLang="en-US" sz="2000" dirty="0"/>
              <a:t> </a:t>
            </a:r>
            <a:r>
              <a:rPr lang="en-US" altLang="zh-TW" sz="2000" b="1" dirty="0"/>
              <a:t>【</a:t>
            </a:r>
            <a:r>
              <a:rPr lang="zh-TW" altLang="en-US" sz="2000" b="1" dirty="0"/>
              <a:t>目的</a:t>
            </a:r>
            <a:r>
              <a:rPr lang="en-US" altLang="zh-TW" sz="2000" b="1" dirty="0"/>
              <a:t>】</a:t>
            </a:r>
          </a:p>
          <a:p>
            <a:pPr>
              <a:lnSpc>
                <a:spcPct val="120000"/>
              </a:lnSpc>
            </a:pPr>
            <a:r>
              <a:rPr lang="en-US" altLang="zh-TW" sz="2000" dirty="0"/>
              <a:t>	</a:t>
            </a:r>
            <a:r>
              <a:rPr lang="zh-TW" altLang="en-US" sz="2000" dirty="0"/>
              <a:t>這個實驗主要的目的是什麼呢？從這個實驗可以學到什麼呢？（不一定要照講義抄）</a:t>
            </a:r>
          </a:p>
          <a:p>
            <a:pPr>
              <a:lnSpc>
                <a:spcPct val="120000"/>
              </a:lnSpc>
            </a:pPr>
            <a:r>
              <a:rPr lang="en-US" altLang="zh-TW" sz="2000" b="1" dirty="0"/>
              <a:t>【</a:t>
            </a:r>
            <a:r>
              <a:rPr lang="zh-TW" altLang="en-US" sz="2000" b="1" dirty="0"/>
              <a:t>原理</a:t>
            </a:r>
            <a:r>
              <a:rPr lang="en-US" altLang="zh-TW" sz="2000" b="1" dirty="0"/>
              <a:t>】</a:t>
            </a:r>
          </a:p>
          <a:p>
            <a:pPr>
              <a:lnSpc>
                <a:spcPct val="120000"/>
              </a:lnSpc>
            </a:pPr>
            <a:r>
              <a:rPr lang="en-US" altLang="zh-TW" sz="2000" dirty="0"/>
              <a:t>	</a:t>
            </a:r>
            <a:r>
              <a:rPr lang="zh-TW" altLang="en-US" sz="2000" dirty="0"/>
              <a:t>這個部份應詳盡說明從各種參考資料中找來和本實驗相關的理論背景，並需包括數學過程。 較長的公式推導可以放在附錄中。理論應盡可能寫得簡單清晰。不照講義抄。</a:t>
            </a:r>
          </a:p>
          <a:p>
            <a:pPr>
              <a:lnSpc>
                <a:spcPct val="120000"/>
              </a:lnSpc>
            </a:pPr>
            <a:r>
              <a:rPr lang="en-US" altLang="zh-TW" sz="2000" b="1" dirty="0"/>
              <a:t>【</a:t>
            </a:r>
            <a:r>
              <a:rPr lang="zh-TW" altLang="en-US" sz="2000" b="1" dirty="0"/>
              <a:t>儀器及裝置</a:t>
            </a:r>
            <a:r>
              <a:rPr lang="en-US" altLang="zh-TW" sz="2000" b="1" dirty="0"/>
              <a:t>】【</a:t>
            </a:r>
            <a:r>
              <a:rPr lang="zh-TW" altLang="en-US" sz="2000" b="1" dirty="0"/>
              <a:t>步驟</a:t>
            </a:r>
            <a:r>
              <a:rPr lang="en-US" altLang="zh-TW" sz="2000" b="1" dirty="0"/>
              <a:t>】</a:t>
            </a:r>
          </a:p>
          <a:p>
            <a:pPr>
              <a:lnSpc>
                <a:spcPct val="120000"/>
              </a:lnSpc>
            </a:pPr>
            <a:r>
              <a:rPr lang="en-US" altLang="zh-TW" sz="2000" dirty="0"/>
              <a:t>	</a:t>
            </a:r>
            <a:r>
              <a:rPr lang="zh-TW" altLang="en-US" sz="2000" dirty="0"/>
              <a:t>不要照講義抄，你實際實驗的步驟是怎麼做，就怎麼寫。</a:t>
            </a:r>
          </a:p>
          <a:p>
            <a:pPr>
              <a:lnSpc>
                <a:spcPct val="120000"/>
              </a:lnSpc>
            </a:pPr>
            <a:r>
              <a:rPr lang="en-US" altLang="zh-TW" sz="2000" b="1" dirty="0"/>
              <a:t>【</a:t>
            </a:r>
            <a:r>
              <a:rPr lang="zh-TW" altLang="en-US" sz="2000" b="1" dirty="0"/>
              <a:t>結果與分析</a:t>
            </a:r>
            <a:r>
              <a:rPr lang="en-US" altLang="zh-TW" sz="2000" b="1" dirty="0"/>
              <a:t>】</a:t>
            </a:r>
          </a:p>
          <a:p>
            <a:pPr>
              <a:lnSpc>
                <a:spcPct val="120000"/>
              </a:lnSpc>
            </a:pPr>
            <a:r>
              <a:rPr lang="en-US" altLang="zh-TW" sz="2000" dirty="0"/>
              <a:t>	</a:t>
            </a:r>
            <a:r>
              <a:rPr lang="zh-TW" altLang="en-US" sz="2000" dirty="0"/>
              <a:t>必須包含下列各項：</a:t>
            </a:r>
          </a:p>
          <a:p>
            <a:pPr marL="358775">
              <a:lnSpc>
                <a:spcPct val="120000"/>
              </a:lnSpc>
            </a:pPr>
            <a:r>
              <a:rPr lang="en-US" altLang="zh-TW" sz="2000" b="1" dirty="0"/>
              <a:t>1. </a:t>
            </a:r>
            <a:r>
              <a:rPr lang="zh-TW" altLang="en-US" sz="2000" b="1" dirty="0"/>
              <a:t>數據表格：</a:t>
            </a:r>
            <a:r>
              <a:rPr lang="zh-TW" altLang="en-US" sz="2000" dirty="0"/>
              <a:t>原始數據要列於表格中，每一份表格都要有標題並說明內容。</a:t>
            </a:r>
          </a:p>
          <a:p>
            <a:pPr marL="358775">
              <a:lnSpc>
                <a:spcPct val="120000"/>
              </a:lnSpc>
            </a:pPr>
            <a:r>
              <a:rPr lang="zh-TW" altLang="en-US" sz="2000" dirty="0"/>
              <a:t>各欄的名稱及測量單位必須註明。</a:t>
            </a:r>
          </a:p>
          <a:p>
            <a:pPr marL="358775">
              <a:lnSpc>
                <a:spcPct val="120000"/>
              </a:lnSpc>
            </a:pPr>
            <a:r>
              <a:rPr lang="en-US" altLang="zh-TW" sz="2000" b="1" dirty="0"/>
              <a:t>2. </a:t>
            </a:r>
            <a:r>
              <a:rPr lang="zh-TW" altLang="en-US" sz="2000" b="1" dirty="0"/>
              <a:t>數據處理：</a:t>
            </a:r>
            <a:r>
              <a:rPr lang="zh-TW" altLang="en-US" sz="2000" dirty="0"/>
              <a:t>各種計算結果的計算方式、過程應該清楚。</a:t>
            </a:r>
          </a:p>
          <a:p>
            <a:pPr marL="358775">
              <a:lnSpc>
                <a:spcPct val="120000"/>
              </a:lnSpc>
            </a:pPr>
            <a:r>
              <a:rPr lang="en-US" altLang="zh-TW" sz="2000" b="1" dirty="0"/>
              <a:t>3. </a:t>
            </a:r>
            <a:r>
              <a:rPr lang="zh-TW" altLang="en-US" sz="2000" b="1" dirty="0"/>
              <a:t>作圖：</a:t>
            </a:r>
            <a:r>
              <a:rPr lang="zh-TW" altLang="en-US" sz="2000" dirty="0"/>
              <a:t>請注意作圖的原則，要說明圖形的意義。</a:t>
            </a:r>
          </a:p>
          <a:p>
            <a:pPr marL="358775">
              <a:lnSpc>
                <a:spcPct val="120000"/>
              </a:lnSpc>
            </a:pPr>
            <a:r>
              <a:rPr lang="en-US" altLang="zh-TW" sz="2000" b="1" dirty="0"/>
              <a:t>4. </a:t>
            </a:r>
            <a:r>
              <a:rPr lang="zh-TW" altLang="en-US" sz="2000" b="1" dirty="0"/>
              <a:t>誤差分析及數據解釋：</a:t>
            </a:r>
            <a:r>
              <a:rPr lang="zh-TW" altLang="en-US" sz="2000" dirty="0"/>
              <a:t>實驗誤差的計算與分析，數據所代表的意義。</a:t>
            </a:r>
          </a:p>
        </p:txBody>
      </p:sp>
    </p:spTree>
    <p:extLst>
      <p:ext uri="{BB962C8B-B14F-4D97-AF65-F5344CB8AC3E}">
        <p14:creationId xmlns:p14="http://schemas.microsoft.com/office/powerpoint/2010/main" val="199274492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926292" y="479802"/>
            <a:ext cx="7458012" cy="807840"/>
          </a:xfrm>
          <a:prstGeom prst="roundRect">
            <a:avLst/>
          </a:prstGeom>
          <a:noFill/>
        </p:spPr>
        <p:txBody>
          <a:bodyPr>
            <a:noAutofit/>
          </a:bodyPr>
          <a:lstStyle/>
          <a:p>
            <a:r>
              <a:rPr lang="zh-TW" altLang="en-US" sz="4000" dirty="0">
                <a:solidFill>
                  <a:srgbClr val="0000FF"/>
                </a:solidFill>
              </a:rPr>
              <a:t>普物實驗報告的寫法及注意事項</a:t>
            </a:r>
          </a:p>
        </p:txBody>
      </p:sp>
      <p:sp>
        <p:nvSpPr>
          <p:cNvPr id="5" name="動作按鈕: 返回 4">
            <a:hlinkClick r:id="rId2" action="ppaction://hlinksldjump" highlightClick="1"/>
          </p:cNvPr>
          <p:cNvSpPr/>
          <p:nvPr/>
        </p:nvSpPr>
        <p:spPr>
          <a:xfrm>
            <a:off x="8525169" y="566917"/>
            <a:ext cx="288032"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6" name="矩形: 圓角 5">
            <a:extLst>
              <a:ext uri="{FF2B5EF4-FFF2-40B4-BE49-F238E27FC236}">
                <a16:creationId xmlns:a16="http://schemas.microsoft.com/office/drawing/2014/main" id="{0BC318CB-CD63-4E60-8C6B-0408F4062FF4}"/>
              </a:ext>
            </a:extLst>
          </p:cNvPr>
          <p:cNvSpPr/>
          <p:nvPr/>
        </p:nvSpPr>
        <p:spPr>
          <a:xfrm>
            <a:off x="9900592" y="5157192"/>
            <a:ext cx="4572000" cy="1290992"/>
          </a:xfrm>
          <a:prstGeom prst="roundRect">
            <a:avLst/>
          </a:prstGeom>
        </p:spPr>
        <p:style>
          <a:lnRef idx="2">
            <a:schemeClr val="accent1"/>
          </a:lnRef>
          <a:fillRef idx="1">
            <a:schemeClr val="lt1"/>
          </a:fillRef>
          <a:effectRef idx="0">
            <a:schemeClr val="accent1"/>
          </a:effectRef>
          <a:fontRef idx="minor">
            <a:schemeClr val="dk1"/>
          </a:fontRef>
        </p:style>
        <p:txBody>
          <a:bodyPr>
            <a:spAutoFit/>
          </a:bodyPr>
          <a:lstStyle/>
          <a:p>
            <a:pPr marL="358775" indent="-358775">
              <a:lnSpc>
                <a:spcPct val="120000"/>
              </a:lnSpc>
              <a:spcBef>
                <a:spcPts val="600"/>
              </a:spcBef>
              <a:buFont typeface="Wingdings" panose="05000000000000000000" pitchFamily="2" charset="2"/>
              <a:buChar char="u"/>
            </a:pPr>
            <a:r>
              <a:rPr lang="zh-TW" altLang="en-US" sz="2000" dirty="0">
                <a:latin typeface="微軟正黑體" panose="020B0604030504040204" pitchFamily="34" charset="-120"/>
                <a:ea typeface="微軟正黑體" panose="020B0604030504040204" pitchFamily="34" charset="-120"/>
              </a:rPr>
              <a:t>需補做實驗者請</a:t>
            </a:r>
            <a:r>
              <a:rPr lang="zh-TW" altLang="en-US" sz="2000" b="1" dirty="0">
                <a:solidFill>
                  <a:srgbClr val="0000FF"/>
                </a:solidFill>
                <a:latin typeface="微軟正黑體" panose="020B0604030504040204" pitchFamily="34" charset="-120"/>
                <a:ea typeface="微軟正黑體" panose="020B0604030504040204" pitchFamily="34" charset="-120"/>
              </a:rPr>
              <a:t>事先</a:t>
            </a:r>
            <a:r>
              <a:rPr lang="zh-TW" altLang="en-US" sz="2000" dirty="0">
                <a:latin typeface="微軟正黑體" panose="020B0604030504040204" pitchFamily="34" charset="-120"/>
                <a:ea typeface="微軟正黑體" panose="020B0604030504040204" pitchFamily="34" charset="-120"/>
              </a:rPr>
              <a:t>與實驗室助理提出申請，</a:t>
            </a:r>
            <a:r>
              <a:rPr lang="zh-TW" altLang="en-US" sz="2000" b="1" dirty="0">
                <a:latin typeface="微軟正黑體" panose="020B0604030504040204" pitchFamily="34" charset="-120"/>
                <a:ea typeface="微軟正黑體" panose="020B0604030504040204" pitchFamily="34" charset="-120"/>
              </a:rPr>
              <a:t>助教陪同</a:t>
            </a:r>
            <a:r>
              <a:rPr lang="zh-TW" altLang="en-US" sz="2000" dirty="0">
                <a:latin typeface="微軟正黑體" panose="020B0604030504040204" pitchFamily="34" charset="-120"/>
                <a:ea typeface="微軟正黑體" panose="020B0604030504040204" pitchFamily="34" charset="-120"/>
              </a:rPr>
              <a:t>，在</a:t>
            </a:r>
            <a:r>
              <a:rPr lang="zh-TW" altLang="en-US" sz="2000" b="1" dirty="0">
                <a:solidFill>
                  <a:srgbClr val="FF0000"/>
                </a:solidFill>
                <a:latin typeface="微軟正黑體" panose="020B0604030504040204" pitchFamily="34" charset="-120"/>
                <a:ea typeface="微軟正黑體" panose="020B0604030504040204" pitchFamily="34" charset="-120"/>
              </a:rPr>
              <a:t>當次</a:t>
            </a:r>
            <a:r>
              <a:rPr lang="zh-TW" altLang="en-US" sz="2000" dirty="0">
                <a:solidFill>
                  <a:srgbClr val="FF0000"/>
                </a:solidFill>
                <a:latin typeface="微軟正黑體" panose="020B0604030504040204" pitchFamily="34" charset="-120"/>
                <a:ea typeface="微軟正黑體" panose="020B0604030504040204" pitchFamily="34" charset="-120"/>
              </a:rPr>
              <a:t>實驗月</a:t>
            </a:r>
            <a:r>
              <a:rPr lang="zh-TW" altLang="en-US" sz="2000" dirty="0">
                <a:latin typeface="微軟正黑體" panose="020B0604030504040204" pitchFamily="34" charset="-120"/>
                <a:ea typeface="微軟正黑體" panose="020B0604030504040204" pitchFamily="34" charset="-120"/>
              </a:rPr>
              <a:t>內完成。</a:t>
            </a:r>
          </a:p>
        </p:txBody>
      </p:sp>
      <p:sp>
        <p:nvSpPr>
          <p:cNvPr id="7" name="矩形 6">
            <a:extLst>
              <a:ext uri="{FF2B5EF4-FFF2-40B4-BE49-F238E27FC236}">
                <a16:creationId xmlns:a16="http://schemas.microsoft.com/office/drawing/2014/main" id="{E7F42D8C-B5A7-403E-B563-F76D2421560C}"/>
              </a:ext>
            </a:extLst>
          </p:cNvPr>
          <p:cNvSpPr/>
          <p:nvPr/>
        </p:nvSpPr>
        <p:spPr>
          <a:xfrm>
            <a:off x="190802" y="1287642"/>
            <a:ext cx="8928992" cy="4497770"/>
          </a:xfrm>
          <a:prstGeom prst="rect">
            <a:avLst/>
          </a:prstGeom>
        </p:spPr>
        <p:txBody>
          <a:bodyPr wrap="square">
            <a:spAutoFit/>
          </a:bodyPr>
          <a:lstStyle/>
          <a:p>
            <a:pPr>
              <a:lnSpc>
                <a:spcPct val="120000"/>
              </a:lnSpc>
            </a:pPr>
            <a:r>
              <a:rPr lang="en-US" altLang="zh-TW" sz="2000" b="1" dirty="0"/>
              <a:t>【</a:t>
            </a:r>
            <a:r>
              <a:rPr lang="zh-TW" altLang="en-US" sz="2000" b="1" dirty="0"/>
              <a:t>實驗結果及討論</a:t>
            </a:r>
            <a:r>
              <a:rPr lang="en-US" altLang="zh-TW" sz="2000" b="1" dirty="0"/>
              <a:t>】</a:t>
            </a:r>
          </a:p>
          <a:p>
            <a:pPr>
              <a:lnSpc>
                <a:spcPct val="120000"/>
              </a:lnSpc>
            </a:pPr>
            <a:r>
              <a:rPr lang="en-US" altLang="zh-TW" sz="2000" dirty="0"/>
              <a:t>	</a:t>
            </a:r>
            <a:r>
              <a:rPr lang="zh-TW" altLang="en-US" sz="2000" dirty="0"/>
              <a:t>根據你的數據與分析，彙整出結論。</a:t>
            </a:r>
            <a:endParaRPr lang="en-US" altLang="zh-TW" sz="2000" dirty="0"/>
          </a:p>
          <a:p>
            <a:pPr>
              <a:lnSpc>
                <a:spcPct val="120000"/>
              </a:lnSpc>
            </a:pPr>
            <a:r>
              <a:rPr lang="en-US" altLang="zh-TW" sz="2000" b="1" dirty="0"/>
              <a:t>【</a:t>
            </a:r>
            <a:r>
              <a:rPr lang="zh-TW" altLang="en-US" sz="2000" b="1" dirty="0"/>
              <a:t>實驗問題</a:t>
            </a:r>
            <a:r>
              <a:rPr lang="en-US" altLang="zh-TW" sz="2000" b="1" dirty="0"/>
              <a:t>】</a:t>
            </a:r>
          </a:p>
          <a:p>
            <a:pPr>
              <a:lnSpc>
                <a:spcPct val="120000"/>
              </a:lnSpc>
            </a:pPr>
            <a:r>
              <a:rPr lang="en-US" altLang="zh-TW" sz="2000" dirty="0"/>
              <a:t>	</a:t>
            </a:r>
            <a:r>
              <a:rPr lang="zh-TW" altLang="en-US" sz="2000" dirty="0"/>
              <a:t>回答實驗講義的問題。</a:t>
            </a:r>
          </a:p>
          <a:p>
            <a:pPr>
              <a:lnSpc>
                <a:spcPct val="120000"/>
              </a:lnSpc>
            </a:pPr>
            <a:r>
              <a:rPr lang="en-US" altLang="zh-TW" sz="2000" b="1" dirty="0"/>
              <a:t>【</a:t>
            </a:r>
            <a:r>
              <a:rPr lang="zh-TW" altLang="en-US" sz="2000" b="1" dirty="0"/>
              <a:t>心得與建議</a:t>
            </a:r>
            <a:r>
              <a:rPr lang="en-US" altLang="zh-TW" sz="2000" b="1" dirty="0"/>
              <a:t>】</a:t>
            </a:r>
          </a:p>
          <a:p>
            <a:pPr>
              <a:lnSpc>
                <a:spcPct val="120000"/>
              </a:lnSpc>
            </a:pPr>
            <a:r>
              <a:rPr lang="en-US" altLang="zh-TW" sz="2000" dirty="0"/>
              <a:t>	</a:t>
            </a:r>
            <a:r>
              <a:rPr lang="zh-TW" altLang="en-US" sz="2000" dirty="0"/>
              <a:t>從這個實驗中，你學到了什麼？ 有什麼感想或建議事項？包括原理、實驗技術等方面，有哪些問題是你所關心的？可以提出來的？</a:t>
            </a:r>
            <a:endParaRPr lang="en-US" altLang="zh-TW" sz="2000" b="1" dirty="0"/>
          </a:p>
          <a:p>
            <a:pPr>
              <a:lnSpc>
                <a:spcPct val="120000"/>
              </a:lnSpc>
            </a:pPr>
            <a:r>
              <a:rPr lang="en-US" altLang="zh-TW" sz="2000" b="1" dirty="0"/>
              <a:t>【</a:t>
            </a:r>
            <a:r>
              <a:rPr lang="zh-TW" altLang="en-US" sz="2000" b="1" dirty="0"/>
              <a:t>參考資料</a:t>
            </a:r>
            <a:r>
              <a:rPr lang="en-US" altLang="zh-TW" sz="2000" b="1" dirty="0"/>
              <a:t>】</a:t>
            </a:r>
          </a:p>
          <a:p>
            <a:pPr>
              <a:lnSpc>
                <a:spcPct val="120000"/>
              </a:lnSpc>
            </a:pPr>
            <a:r>
              <a:rPr lang="en-US" altLang="zh-TW" sz="2000" dirty="0"/>
              <a:t>	</a:t>
            </a:r>
            <a:r>
              <a:rPr lang="zh-TW" altLang="en-US" sz="2000" dirty="0"/>
              <a:t>你的資料是從哪兒查來的？請在這兒列出來。</a:t>
            </a:r>
          </a:p>
          <a:p>
            <a:pPr>
              <a:lnSpc>
                <a:spcPct val="120000"/>
              </a:lnSpc>
            </a:pPr>
            <a:r>
              <a:rPr lang="en-US" altLang="zh-TW" sz="2000" b="1" dirty="0"/>
              <a:t>【</a:t>
            </a:r>
            <a:r>
              <a:rPr lang="zh-TW" altLang="en-US" sz="2000" b="1" dirty="0"/>
              <a:t>附錄</a:t>
            </a:r>
            <a:r>
              <a:rPr lang="en-US" altLang="zh-TW" sz="2000" b="1" dirty="0"/>
              <a:t>】</a:t>
            </a:r>
          </a:p>
          <a:p>
            <a:pPr>
              <a:lnSpc>
                <a:spcPct val="120000"/>
              </a:lnSpc>
            </a:pPr>
            <a:r>
              <a:rPr lang="en-US" altLang="zh-TW" sz="2000" dirty="0"/>
              <a:t>	</a:t>
            </a:r>
            <a:r>
              <a:rPr lang="zh-TW" altLang="en-US" sz="2000" dirty="0"/>
              <a:t>如果你有什麼要寫，但不知道放在報告中的什麼部份，就放在附錄裡。推導很長的公式，也可以放在附錄。</a:t>
            </a:r>
          </a:p>
        </p:txBody>
      </p:sp>
    </p:spTree>
    <p:extLst>
      <p:ext uri="{BB962C8B-B14F-4D97-AF65-F5344CB8AC3E}">
        <p14:creationId xmlns:p14="http://schemas.microsoft.com/office/powerpoint/2010/main" val="93090006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17B50B-2048-418E-A8B2-EDBD7264EDCF}"/>
              </a:ext>
            </a:extLst>
          </p:cNvPr>
          <p:cNvSpPr>
            <a:spLocks noGrp="1"/>
          </p:cNvSpPr>
          <p:nvPr>
            <p:ph type="title"/>
          </p:nvPr>
        </p:nvSpPr>
        <p:spPr>
          <a:xfrm>
            <a:off x="2051720" y="264305"/>
            <a:ext cx="5224368" cy="807840"/>
          </a:xfrm>
          <a:noFill/>
        </p:spPr>
        <p:txBody>
          <a:bodyPr>
            <a:normAutofit/>
          </a:bodyPr>
          <a:lstStyle/>
          <a:p>
            <a:pPr algn="ctr"/>
            <a:r>
              <a:rPr lang="zh-TW" altLang="en-US" sz="4000" b="1" dirty="0">
                <a:solidFill>
                  <a:srgbClr val="0000FF"/>
                </a:solidFill>
                <a:latin typeface="華康古印體(P)" panose="03010500000000000000" pitchFamily="66" charset="-120"/>
                <a:ea typeface="華康古印體(P)" panose="03010500000000000000" pitchFamily="66" charset="-120"/>
              </a:rPr>
              <a:t>普物實驗上學期課程</a:t>
            </a:r>
            <a:endParaRPr lang="zh-TW" altLang="en-US" sz="4000" b="1" dirty="0">
              <a:solidFill>
                <a:srgbClr val="0000FF"/>
              </a:solidFill>
            </a:endParaRPr>
          </a:p>
        </p:txBody>
      </p:sp>
      <p:graphicFrame>
        <p:nvGraphicFramePr>
          <p:cNvPr id="4" name="表格 3">
            <a:extLst>
              <a:ext uri="{FF2B5EF4-FFF2-40B4-BE49-F238E27FC236}">
                <a16:creationId xmlns:a16="http://schemas.microsoft.com/office/drawing/2014/main" id="{ECCEBA12-2E5B-41AE-B10E-90E7B2902121}"/>
              </a:ext>
            </a:extLst>
          </p:cNvPr>
          <p:cNvGraphicFramePr>
            <a:graphicFrameLocks noGrp="1"/>
          </p:cNvGraphicFramePr>
          <p:nvPr>
            <p:extLst>
              <p:ext uri="{D42A27DB-BD31-4B8C-83A1-F6EECF244321}">
                <p14:modId xmlns:p14="http://schemas.microsoft.com/office/powerpoint/2010/main" val="4230386919"/>
              </p:ext>
            </p:extLst>
          </p:nvPr>
        </p:nvGraphicFramePr>
        <p:xfrm>
          <a:off x="251520" y="908720"/>
          <a:ext cx="8640000" cy="5650545"/>
        </p:xfrm>
        <a:graphic>
          <a:graphicData uri="http://schemas.openxmlformats.org/drawingml/2006/table">
            <a:tbl>
              <a:tblPr/>
              <a:tblGrid>
                <a:gridCol w="6289481">
                  <a:extLst>
                    <a:ext uri="{9D8B030D-6E8A-4147-A177-3AD203B41FA5}">
                      <a16:colId xmlns:a16="http://schemas.microsoft.com/office/drawing/2014/main" val="2145812875"/>
                    </a:ext>
                  </a:extLst>
                </a:gridCol>
                <a:gridCol w="2350519">
                  <a:extLst>
                    <a:ext uri="{9D8B030D-6E8A-4147-A177-3AD203B41FA5}">
                      <a16:colId xmlns:a16="http://schemas.microsoft.com/office/drawing/2014/main" val="1822493467"/>
                    </a:ext>
                  </a:extLst>
                </a:gridCol>
              </a:tblGrid>
              <a:tr h="368910">
                <a:tc>
                  <a:txBody>
                    <a:bodyPr/>
                    <a:lstStyle/>
                    <a:p>
                      <a:pPr algn="ctr" fontAlgn="t"/>
                      <a:r>
                        <a:rPr lang="zh-TW" altLang="en-US" sz="2400" b="1" i="0" u="none" strike="noStrike" dirty="0">
                          <a:effectLst/>
                          <a:latin typeface="微軟正黑體" panose="020B0604030504040204" pitchFamily="34" charset="-120"/>
                          <a:ea typeface="微軟正黑體" panose="020B0604030504040204" pitchFamily="34" charset="-120"/>
                        </a:rPr>
                        <a:t>實驗編號</a:t>
                      </a:r>
                      <a:r>
                        <a:rPr lang="en-US" altLang="zh-TW" sz="2400" b="1" i="0" u="none" strike="noStrike" dirty="0">
                          <a:effectLst/>
                          <a:latin typeface="微軟正黑體" panose="020B0604030504040204" pitchFamily="34" charset="-120"/>
                          <a:ea typeface="微軟正黑體" panose="020B0604030504040204" pitchFamily="34" charset="-120"/>
                        </a:rPr>
                        <a:t>/</a:t>
                      </a:r>
                      <a:r>
                        <a:rPr lang="zh-TW" altLang="en-US" sz="2400" b="1" i="0" u="none" strike="noStrike" dirty="0">
                          <a:effectLst/>
                          <a:latin typeface="微軟正黑體" panose="020B0604030504040204" pitchFamily="34" charset="-120"/>
                          <a:ea typeface="微軟正黑體" panose="020B0604030504040204" pitchFamily="34" charset="-120"/>
                        </a:rPr>
                        <a:t>名稱</a:t>
                      </a:r>
                    </a:p>
                  </a:txBody>
                  <a:tcPr marL="3971" marR="3971" marT="3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zh-TW" altLang="en-US" sz="2400" b="1" i="0" u="none" strike="noStrike" dirty="0">
                          <a:solidFill>
                            <a:srgbClr val="000000"/>
                          </a:solidFill>
                          <a:effectLst/>
                          <a:latin typeface="微軟正黑體" panose="020B0604030504040204" pitchFamily="34" charset="-120"/>
                          <a:ea typeface="微軟正黑體" panose="020B0604030504040204" pitchFamily="34" charset="-120"/>
                        </a:rPr>
                        <a:t>實驗室號碼</a:t>
                      </a:r>
                    </a:p>
                  </a:txBody>
                  <a:tcPr marL="3971" marR="3971" marT="3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02177872"/>
                  </a:ext>
                </a:extLst>
              </a:tr>
              <a:tr h="480074">
                <a:tc>
                  <a:txBody>
                    <a:bodyPr/>
                    <a:lstStyle/>
                    <a:p>
                      <a:pPr marL="185738" indent="0" algn="l" defTabSz="914400" rtl="0" eaLnBrk="1" fontAlgn="ctr" latinLnBrk="0" hangingPunct="1"/>
                      <a:r>
                        <a:rPr lang="zh-TW" altLang="en-US" sz="24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實驗</a:t>
                      </a:r>
                      <a:r>
                        <a:rPr lang="en-US" altLang="zh-TW" sz="24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1: </a:t>
                      </a:r>
                      <a:r>
                        <a:rPr lang="zh-TW" altLang="en-US" sz="24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基本度量與數據分析 實驗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TW" sz="2400" b="1" i="0" u="none" strike="noStrike" dirty="0">
                          <a:solidFill>
                            <a:srgbClr val="0000CC"/>
                          </a:solidFill>
                          <a:effectLst/>
                          <a:latin typeface="微軟正黑體" panose="020B0604030504040204" pitchFamily="34" charset="-120"/>
                          <a:ea typeface="微軟正黑體" panose="020B0604030504040204" pitchFamily="34" charset="-120"/>
                        </a:rPr>
                        <a:t>2F 201 </a:t>
                      </a:r>
                      <a:r>
                        <a:rPr lang="zh-TW" altLang="en-US" sz="2400" b="1" i="0" u="none" strike="noStrike" dirty="0">
                          <a:solidFill>
                            <a:srgbClr val="0000CC"/>
                          </a:solidFill>
                          <a:effectLst/>
                          <a:latin typeface="微軟正黑體" panose="020B0604030504040204" pitchFamily="34" charset="-120"/>
                          <a:ea typeface="微軟正黑體" panose="020B0604030504040204" pitchFamily="34" charset="-120"/>
                        </a:rPr>
                        <a:t>實驗室</a:t>
                      </a:r>
                    </a:p>
                  </a:txBody>
                  <a:tcPr marL="3971" marR="3971" marT="3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7160024"/>
                  </a:ext>
                </a:extLst>
              </a:tr>
              <a:tr h="480074">
                <a:tc>
                  <a:txBody>
                    <a:bodyPr/>
                    <a:lstStyle/>
                    <a:p>
                      <a:pPr marL="185738" indent="0" algn="l" defTabSz="914400" rtl="0" eaLnBrk="1" fontAlgn="ctr" latinLnBrk="0" hangingPunct="1"/>
                      <a:r>
                        <a:rPr lang="zh-TW" altLang="en-US" sz="24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實驗</a:t>
                      </a:r>
                      <a:r>
                        <a:rPr lang="en-US" altLang="zh-TW" sz="24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2: </a:t>
                      </a:r>
                      <a:r>
                        <a:rPr lang="zh-TW" altLang="en-US" sz="24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運動軌跡和相關物理量測量 實驗</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TW" sz="2400" b="1" i="0" u="none" strike="noStrike" dirty="0">
                          <a:solidFill>
                            <a:srgbClr val="0000CC"/>
                          </a:solidFill>
                          <a:effectLst/>
                          <a:latin typeface="微軟正黑體" panose="020B0604030504040204" pitchFamily="34" charset="-120"/>
                          <a:ea typeface="微軟正黑體" panose="020B0604030504040204" pitchFamily="34" charset="-120"/>
                        </a:rPr>
                        <a:t>2F 202 </a:t>
                      </a:r>
                      <a:r>
                        <a:rPr lang="zh-TW" altLang="en-US" sz="2400" b="1" i="0" u="none" strike="noStrike" dirty="0">
                          <a:solidFill>
                            <a:srgbClr val="0000CC"/>
                          </a:solidFill>
                          <a:effectLst/>
                          <a:latin typeface="微軟正黑體" panose="020B0604030504040204" pitchFamily="34" charset="-120"/>
                          <a:ea typeface="微軟正黑體" panose="020B0604030504040204" pitchFamily="34" charset="-120"/>
                        </a:rPr>
                        <a:t>實驗室</a:t>
                      </a:r>
                    </a:p>
                  </a:txBody>
                  <a:tcPr marL="3971" marR="3971" marT="3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62307780"/>
                  </a:ext>
                </a:extLst>
              </a:tr>
              <a:tr h="480074">
                <a:tc>
                  <a:txBody>
                    <a:bodyPr/>
                    <a:lstStyle/>
                    <a:p>
                      <a:pPr marL="185738" indent="0" algn="l" defTabSz="914400" rtl="0" eaLnBrk="1" fontAlgn="ctr" latinLnBrk="0" hangingPunct="1"/>
                      <a:r>
                        <a:rPr lang="zh-TW" altLang="en-US" sz="24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實驗</a:t>
                      </a:r>
                      <a:r>
                        <a:rPr lang="en-US" altLang="zh-TW" sz="24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3: </a:t>
                      </a:r>
                      <a:r>
                        <a:rPr lang="zh-TW" altLang="en-US" sz="24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向心力 實驗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400" b="1" i="0" u="none" strike="noStrike" dirty="0">
                          <a:solidFill>
                            <a:srgbClr val="0000CC"/>
                          </a:solidFill>
                          <a:effectLst/>
                          <a:latin typeface="微軟正黑體" panose="020B0604030504040204" pitchFamily="34" charset="-120"/>
                          <a:ea typeface="微軟正黑體" panose="020B0604030504040204" pitchFamily="34" charset="-120"/>
                        </a:rPr>
                        <a:t>  3F 318 </a:t>
                      </a:r>
                      <a:r>
                        <a:rPr lang="zh-TW" altLang="en-US" sz="2400" b="1" i="0" u="none" strike="noStrike" dirty="0">
                          <a:solidFill>
                            <a:srgbClr val="0000CC"/>
                          </a:solidFill>
                          <a:effectLst/>
                          <a:latin typeface="微軟正黑體" panose="020B0604030504040204" pitchFamily="34" charset="-120"/>
                          <a:ea typeface="微軟正黑體" panose="020B0604030504040204" pitchFamily="34" charset="-120"/>
                        </a:rPr>
                        <a:t>實驗室</a:t>
                      </a:r>
                    </a:p>
                  </a:txBody>
                  <a:tcPr marL="3971" marR="3971" marT="3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46175464"/>
                  </a:ext>
                </a:extLst>
              </a:tr>
              <a:tr h="480074">
                <a:tc>
                  <a:txBody>
                    <a:bodyPr/>
                    <a:lstStyle/>
                    <a:p>
                      <a:pPr marL="185738" indent="0" algn="l" defTabSz="914400" rtl="0" eaLnBrk="1" fontAlgn="ctr" latinLnBrk="0" hangingPunct="1"/>
                      <a:r>
                        <a:rPr lang="zh-TW" altLang="en-US" sz="24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實驗</a:t>
                      </a:r>
                      <a:r>
                        <a:rPr lang="en-US" altLang="zh-TW" sz="24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4: </a:t>
                      </a:r>
                      <a:r>
                        <a:rPr lang="zh-TW" altLang="en-US" sz="24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演示</a:t>
                      </a:r>
                      <a:r>
                        <a:rPr lang="en-US" altLang="zh-TW" sz="24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A: </a:t>
                      </a:r>
                      <a:r>
                        <a:rPr lang="zh-TW" altLang="en-US" sz="24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運動學與力學篇</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TW" sz="2400" b="1" i="0" u="none" strike="noStrike" dirty="0">
                          <a:solidFill>
                            <a:srgbClr val="0000CC"/>
                          </a:solidFill>
                          <a:effectLst/>
                          <a:latin typeface="微軟正黑體" panose="020B0604030504040204" pitchFamily="34" charset="-120"/>
                          <a:ea typeface="微軟正黑體" panose="020B0604030504040204" pitchFamily="34" charset="-120"/>
                        </a:rPr>
                        <a:t>1F 125 </a:t>
                      </a:r>
                      <a:r>
                        <a:rPr lang="zh-TW" altLang="en-US" sz="2400" b="1" i="0" u="none" strike="noStrike" dirty="0">
                          <a:solidFill>
                            <a:srgbClr val="0000CC"/>
                          </a:solidFill>
                          <a:effectLst/>
                          <a:latin typeface="微軟正黑體" panose="020B0604030504040204" pitchFamily="34" charset="-120"/>
                          <a:ea typeface="微軟正黑體" panose="020B0604030504040204" pitchFamily="34" charset="-120"/>
                        </a:rPr>
                        <a:t>實驗室</a:t>
                      </a:r>
                    </a:p>
                  </a:txBody>
                  <a:tcPr marL="3971" marR="3971" marT="3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03238965"/>
                  </a:ext>
                </a:extLst>
              </a:tr>
              <a:tr h="480074">
                <a:tc>
                  <a:txBody>
                    <a:bodyPr/>
                    <a:lstStyle/>
                    <a:p>
                      <a:pPr marL="185738" indent="0" algn="l" defTabSz="914400" rtl="0" eaLnBrk="1" fontAlgn="ctr" latinLnBrk="0" hangingPunct="1"/>
                      <a:r>
                        <a:rPr lang="zh-TW" altLang="en-US" sz="2400" b="1" i="0" u="none" strike="noStrike" kern="1200" dirty="0">
                          <a:solidFill>
                            <a:srgbClr val="FF9900"/>
                          </a:solidFill>
                          <a:effectLst/>
                          <a:latin typeface="微軟正黑體" panose="020B0604030504040204" pitchFamily="34" charset="-120"/>
                          <a:ea typeface="微軟正黑體" panose="020B0604030504040204" pitchFamily="34" charset="-120"/>
                          <a:cs typeface="+mn-cs"/>
                        </a:rPr>
                        <a:t>實驗</a:t>
                      </a:r>
                      <a:r>
                        <a:rPr lang="en-US" altLang="zh-TW" sz="2400" b="1" i="0" u="none" strike="noStrike" kern="1200" dirty="0">
                          <a:solidFill>
                            <a:srgbClr val="FF9900"/>
                          </a:solidFill>
                          <a:effectLst/>
                          <a:latin typeface="微軟正黑體" panose="020B0604030504040204" pitchFamily="34" charset="-120"/>
                          <a:ea typeface="微軟正黑體" panose="020B0604030504040204" pitchFamily="34" charset="-120"/>
                          <a:cs typeface="+mn-cs"/>
                        </a:rPr>
                        <a:t>5: </a:t>
                      </a:r>
                      <a:r>
                        <a:rPr lang="zh-TW" altLang="en-US" sz="2400" b="1" i="0" u="none" strike="noStrike" kern="1200" dirty="0">
                          <a:solidFill>
                            <a:srgbClr val="FF9900"/>
                          </a:solidFill>
                          <a:effectLst/>
                          <a:latin typeface="微軟正黑體" panose="020B0604030504040204" pitchFamily="34" charset="-120"/>
                          <a:ea typeface="微軟正黑體" panose="020B0604030504040204" pitchFamily="34" charset="-120"/>
                          <a:cs typeface="+mn-cs"/>
                        </a:rPr>
                        <a:t>轉動慣量實驗</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TW" sz="2400" b="1" i="0" u="none" strike="noStrike" dirty="0">
                          <a:solidFill>
                            <a:srgbClr val="FF9900"/>
                          </a:solidFill>
                          <a:effectLst/>
                          <a:latin typeface="微軟正黑體" panose="020B0604030504040204" pitchFamily="34" charset="-120"/>
                          <a:ea typeface="微軟正黑體" panose="020B0604030504040204" pitchFamily="34" charset="-120"/>
                        </a:rPr>
                        <a:t>3F 318</a:t>
                      </a:r>
                      <a:r>
                        <a:rPr lang="zh-TW" altLang="en-US" sz="2400" b="1" i="0" u="none" strike="noStrike" dirty="0">
                          <a:solidFill>
                            <a:srgbClr val="FF9900"/>
                          </a:solidFill>
                          <a:effectLst/>
                          <a:latin typeface="微軟正黑體" panose="020B0604030504040204" pitchFamily="34" charset="-120"/>
                          <a:ea typeface="微軟正黑體" panose="020B0604030504040204" pitchFamily="34" charset="-120"/>
                        </a:rPr>
                        <a:t>實驗室</a:t>
                      </a:r>
                    </a:p>
                  </a:txBody>
                  <a:tcPr marL="3971" marR="3971" marT="3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78518518"/>
                  </a:ext>
                </a:extLst>
              </a:tr>
              <a:tr h="480074">
                <a:tc>
                  <a:txBody>
                    <a:bodyPr/>
                    <a:lstStyle/>
                    <a:p>
                      <a:pPr marL="185738" indent="0" algn="l" defTabSz="914400" rtl="0" eaLnBrk="1" fontAlgn="ctr" latinLnBrk="0" hangingPunct="1"/>
                      <a:r>
                        <a:rPr lang="zh-TW" altLang="en-US" sz="2400" b="1" i="0" u="none" strike="dblStrike" kern="1200" baseline="0" dirty="0">
                          <a:solidFill>
                            <a:srgbClr val="FF9900"/>
                          </a:solidFill>
                          <a:effectLst/>
                          <a:latin typeface="微軟正黑體" panose="020B0604030504040204" pitchFamily="34" charset="-120"/>
                          <a:ea typeface="微軟正黑體" panose="020B0604030504040204" pitchFamily="34" charset="-120"/>
                          <a:cs typeface="+mn-cs"/>
                        </a:rPr>
                        <a:t>實驗</a:t>
                      </a:r>
                      <a:r>
                        <a:rPr lang="en-US" altLang="zh-TW" sz="2400" b="1" i="0" u="none" strike="dblStrike" kern="1200" baseline="0" dirty="0">
                          <a:solidFill>
                            <a:srgbClr val="FF9900"/>
                          </a:solidFill>
                          <a:effectLst/>
                          <a:latin typeface="微軟正黑體" panose="020B0604030504040204" pitchFamily="34" charset="-120"/>
                          <a:ea typeface="微軟正黑體" panose="020B0604030504040204" pitchFamily="34" charset="-120"/>
                          <a:cs typeface="+mn-cs"/>
                        </a:rPr>
                        <a:t>6: </a:t>
                      </a:r>
                      <a:r>
                        <a:rPr lang="zh-TW" altLang="en-US" sz="2400" b="1" i="0" u="none" strike="dblStrike" kern="1200" baseline="0" dirty="0">
                          <a:solidFill>
                            <a:srgbClr val="FF9900"/>
                          </a:solidFill>
                          <a:effectLst/>
                          <a:latin typeface="微軟正黑體" panose="020B0604030504040204" pitchFamily="34" charset="-120"/>
                          <a:ea typeface="微軟正黑體" panose="020B0604030504040204" pitchFamily="34" charset="-120"/>
                          <a:cs typeface="+mn-cs"/>
                        </a:rPr>
                        <a:t>碰撞運動實驗</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zh-TW" sz="2400" b="1" i="0" u="none" strike="dblStrike" baseline="0" dirty="0">
                          <a:solidFill>
                            <a:srgbClr val="FF9900"/>
                          </a:solidFill>
                          <a:effectLst/>
                          <a:latin typeface="微軟正黑體" panose="020B0604030504040204" pitchFamily="34" charset="-120"/>
                          <a:ea typeface="微軟正黑體" panose="020B0604030504040204" pitchFamily="34" charset="-120"/>
                        </a:rPr>
                        <a:t>2F 202 </a:t>
                      </a:r>
                      <a:r>
                        <a:rPr lang="zh-TW" altLang="en-US" sz="2400" b="1" i="0" u="none" strike="dblStrike" baseline="0" dirty="0">
                          <a:solidFill>
                            <a:srgbClr val="FF9900"/>
                          </a:solidFill>
                          <a:effectLst/>
                          <a:latin typeface="微軟正黑體" panose="020B0604030504040204" pitchFamily="34" charset="-120"/>
                          <a:ea typeface="微軟正黑體" panose="020B0604030504040204" pitchFamily="34" charset="-120"/>
                        </a:rPr>
                        <a:t>實驗室</a:t>
                      </a:r>
                    </a:p>
                  </a:txBody>
                  <a:tcPr marL="3971" marR="3971" marT="3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96753926"/>
                  </a:ext>
                </a:extLst>
              </a:tr>
              <a:tr h="480074">
                <a:tc>
                  <a:txBody>
                    <a:bodyPr/>
                    <a:lstStyle/>
                    <a:p>
                      <a:pPr marL="185738" indent="0" algn="l" defTabSz="914400" rtl="0" eaLnBrk="1" fontAlgn="ctr" latinLnBrk="0" hangingPunct="1"/>
                      <a:r>
                        <a:rPr lang="zh-TW" altLang="en-US" sz="2400" b="1" i="0" u="none" strike="noStrike" kern="1200" dirty="0">
                          <a:solidFill>
                            <a:srgbClr val="FF9900"/>
                          </a:solidFill>
                          <a:effectLst/>
                          <a:latin typeface="微軟正黑體" panose="020B0604030504040204" pitchFamily="34" charset="-120"/>
                          <a:ea typeface="微軟正黑體" panose="020B0604030504040204" pitchFamily="34" charset="-120"/>
                          <a:cs typeface="+mn-cs"/>
                        </a:rPr>
                        <a:t>實驗</a:t>
                      </a:r>
                      <a:r>
                        <a:rPr lang="en-US" altLang="zh-TW" sz="2400" b="1" i="0" u="none" strike="noStrike" kern="1200" dirty="0">
                          <a:solidFill>
                            <a:srgbClr val="FF9900"/>
                          </a:solidFill>
                          <a:effectLst/>
                          <a:latin typeface="微軟正黑體" panose="020B0604030504040204" pitchFamily="34" charset="-120"/>
                          <a:ea typeface="微軟正黑體" panose="020B0604030504040204" pitchFamily="34" charset="-120"/>
                          <a:cs typeface="+mn-cs"/>
                        </a:rPr>
                        <a:t>7: </a:t>
                      </a:r>
                      <a:r>
                        <a:rPr lang="zh-TW" altLang="en-US" sz="2400" b="1" i="0" u="none" strike="noStrike" kern="1200" dirty="0">
                          <a:solidFill>
                            <a:srgbClr val="FF9900"/>
                          </a:solidFill>
                          <a:effectLst/>
                          <a:latin typeface="微軟正黑體" panose="020B0604030504040204" pitchFamily="34" charset="-120"/>
                          <a:ea typeface="微軟正黑體" panose="020B0604030504040204" pitchFamily="34" charset="-120"/>
                          <a:cs typeface="+mn-cs"/>
                        </a:rPr>
                        <a:t>一維與二維力學振盪及駐波 實驗</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2400" b="1" i="0" u="none" strike="noStrike" dirty="0">
                          <a:solidFill>
                            <a:srgbClr val="FF9900"/>
                          </a:solidFill>
                          <a:effectLst/>
                          <a:latin typeface="微軟正黑體" panose="020B0604030504040204" pitchFamily="34" charset="-120"/>
                          <a:ea typeface="微軟正黑體" panose="020B0604030504040204" pitchFamily="34" charset="-120"/>
                        </a:rPr>
                        <a:t>2F 201 </a:t>
                      </a:r>
                      <a:r>
                        <a:rPr lang="zh-TW" altLang="en-US" sz="2400" b="1" i="0" u="none" strike="noStrike" dirty="0">
                          <a:solidFill>
                            <a:srgbClr val="FF9900"/>
                          </a:solidFill>
                          <a:effectLst/>
                          <a:latin typeface="微軟正黑體" panose="020B0604030504040204" pitchFamily="34" charset="-120"/>
                          <a:ea typeface="微軟正黑體" panose="020B0604030504040204" pitchFamily="34" charset="-120"/>
                        </a:rPr>
                        <a:t>實驗室</a:t>
                      </a:r>
                    </a:p>
                  </a:txBody>
                  <a:tcPr marL="3971" marR="3971" marT="3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29547051"/>
                  </a:ext>
                </a:extLst>
              </a:tr>
              <a:tr h="480074">
                <a:tc>
                  <a:txBody>
                    <a:bodyPr/>
                    <a:lstStyle/>
                    <a:p>
                      <a:pPr marL="185738" indent="0" algn="l" defTabSz="914400" rtl="0" eaLnBrk="1" fontAlgn="ctr" latinLnBrk="0" hangingPunct="1"/>
                      <a:r>
                        <a:rPr lang="zh-TW" altLang="en-US" sz="2400" b="1" i="0" u="none" strike="noStrike" kern="1200" dirty="0">
                          <a:solidFill>
                            <a:srgbClr val="FF9900"/>
                          </a:solidFill>
                          <a:effectLst/>
                          <a:latin typeface="微軟正黑體" panose="020B0604030504040204" pitchFamily="34" charset="-120"/>
                          <a:ea typeface="微軟正黑體" panose="020B0604030504040204" pitchFamily="34" charset="-120"/>
                          <a:cs typeface="+mn-cs"/>
                        </a:rPr>
                        <a:t>實驗</a:t>
                      </a:r>
                      <a:r>
                        <a:rPr lang="en-US" altLang="zh-TW" sz="2400" b="1" i="0" u="none" strike="noStrike" kern="1200" dirty="0">
                          <a:solidFill>
                            <a:srgbClr val="FF9900"/>
                          </a:solidFill>
                          <a:effectLst/>
                          <a:latin typeface="微軟正黑體" panose="020B0604030504040204" pitchFamily="34" charset="-120"/>
                          <a:ea typeface="微軟正黑體" panose="020B0604030504040204" pitchFamily="34" charset="-120"/>
                          <a:cs typeface="+mn-cs"/>
                        </a:rPr>
                        <a:t>8: </a:t>
                      </a:r>
                      <a:r>
                        <a:rPr lang="zh-TW" altLang="en-US" sz="2400" b="1" i="0" u="none" strike="noStrike" kern="1200" dirty="0">
                          <a:solidFill>
                            <a:srgbClr val="FF9900"/>
                          </a:solidFill>
                          <a:effectLst/>
                          <a:latin typeface="微軟正黑體" panose="020B0604030504040204" pitchFamily="34" charset="-120"/>
                          <a:ea typeface="微軟正黑體" panose="020B0604030504040204" pitchFamily="34" charset="-120"/>
                          <a:cs typeface="+mn-cs"/>
                        </a:rPr>
                        <a:t>演示</a:t>
                      </a:r>
                      <a:r>
                        <a:rPr lang="en-US" altLang="zh-TW" sz="2400" b="1" i="0" u="none" strike="noStrike" kern="1200" dirty="0">
                          <a:solidFill>
                            <a:srgbClr val="FF9900"/>
                          </a:solidFill>
                          <a:effectLst/>
                          <a:latin typeface="微軟正黑體" panose="020B0604030504040204" pitchFamily="34" charset="-120"/>
                          <a:ea typeface="微軟正黑體" panose="020B0604030504040204" pitchFamily="34" charset="-120"/>
                          <a:cs typeface="+mn-cs"/>
                        </a:rPr>
                        <a:t>B: </a:t>
                      </a:r>
                      <a:r>
                        <a:rPr lang="zh-TW" altLang="en-US" sz="2400" b="1" i="0" u="none" strike="noStrike" kern="1200" dirty="0">
                          <a:solidFill>
                            <a:srgbClr val="FF9900"/>
                          </a:solidFill>
                          <a:effectLst/>
                          <a:latin typeface="微軟正黑體" panose="020B0604030504040204" pitchFamily="34" charset="-120"/>
                          <a:ea typeface="微軟正黑體" panose="020B0604030504040204" pitchFamily="34" charset="-120"/>
                          <a:cs typeface="+mn-cs"/>
                        </a:rPr>
                        <a:t>轉動力學篇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zh-TW" sz="2400" b="1" i="0" u="none" strike="noStrike" dirty="0">
                          <a:solidFill>
                            <a:srgbClr val="FF9900"/>
                          </a:solidFill>
                          <a:effectLst/>
                          <a:latin typeface="微軟正黑體" panose="020B0604030504040204" pitchFamily="34" charset="-120"/>
                          <a:ea typeface="微軟正黑體" panose="020B0604030504040204" pitchFamily="34" charset="-120"/>
                        </a:rPr>
                        <a:t>1F 125 </a:t>
                      </a:r>
                      <a:r>
                        <a:rPr lang="zh-TW" altLang="en-US" sz="2400" b="1" i="0" u="none" strike="noStrike" dirty="0">
                          <a:solidFill>
                            <a:srgbClr val="FF9900"/>
                          </a:solidFill>
                          <a:effectLst/>
                          <a:latin typeface="微軟正黑體" panose="020B0604030504040204" pitchFamily="34" charset="-120"/>
                          <a:ea typeface="微軟正黑體" panose="020B0604030504040204" pitchFamily="34" charset="-120"/>
                        </a:rPr>
                        <a:t>實驗室</a:t>
                      </a:r>
                    </a:p>
                  </a:txBody>
                  <a:tcPr marL="3971" marR="3971" marT="39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24198345"/>
                  </a:ext>
                </a:extLst>
              </a:tr>
              <a:tr h="480074">
                <a:tc>
                  <a:txBody>
                    <a:bodyPr/>
                    <a:lstStyle/>
                    <a:p>
                      <a:pPr marL="185738" indent="0" algn="l" fontAlgn="t"/>
                      <a:r>
                        <a:rPr lang="zh-TW" altLang="en-US" sz="2400" b="1" i="0" u="none" strike="noStrike" kern="1200" dirty="0">
                          <a:solidFill>
                            <a:srgbClr val="00B050"/>
                          </a:solidFill>
                          <a:effectLst/>
                          <a:latin typeface="微軟正黑體" panose="020B0604030504040204" pitchFamily="34" charset="-120"/>
                          <a:ea typeface="微軟正黑體" panose="020B0604030504040204" pitchFamily="34" charset="-120"/>
                          <a:cs typeface="+mn-cs"/>
                        </a:rPr>
                        <a:t>實驗</a:t>
                      </a:r>
                      <a:r>
                        <a:rPr lang="en-US" altLang="zh-TW" sz="2400" b="1" i="0" u="none" strike="noStrike" kern="1200" dirty="0">
                          <a:solidFill>
                            <a:srgbClr val="00B050"/>
                          </a:solidFill>
                          <a:effectLst/>
                          <a:latin typeface="微軟正黑體" panose="020B0604030504040204" pitchFamily="34" charset="-120"/>
                          <a:ea typeface="微軟正黑體" panose="020B0604030504040204" pitchFamily="34" charset="-120"/>
                          <a:cs typeface="+mn-cs"/>
                        </a:rPr>
                        <a:t>9: </a:t>
                      </a:r>
                      <a:r>
                        <a:rPr lang="zh-TW" altLang="en-US" sz="2400" b="1" i="0" u="none" strike="noStrike" kern="1200" dirty="0">
                          <a:solidFill>
                            <a:srgbClr val="00B050"/>
                          </a:solidFill>
                          <a:effectLst/>
                          <a:latin typeface="微軟正黑體" panose="020B0604030504040204" pitchFamily="34" charset="-120"/>
                          <a:ea typeface="微軟正黑體" panose="020B0604030504040204" pitchFamily="34" charset="-120"/>
                          <a:cs typeface="+mn-cs"/>
                        </a:rPr>
                        <a:t>簡諧運動 實驗</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2400" b="1" i="0" u="none" strike="noStrike" kern="1200" dirty="0">
                          <a:solidFill>
                            <a:srgbClr val="00B050"/>
                          </a:solidFill>
                          <a:effectLst/>
                          <a:latin typeface="微軟正黑體" panose="020B0604030504040204" pitchFamily="34" charset="-120"/>
                          <a:ea typeface="微軟正黑體" panose="020B0604030504040204" pitchFamily="34" charset="-120"/>
                          <a:cs typeface="+mn-cs"/>
                        </a:rPr>
                        <a:t>2F 202 </a:t>
                      </a:r>
                      <a:r>
                        <a:rPr lang="zh-TW" altLang="en-US" sz="2400" b="1" i="0" u="none" strike="noStrike" kern="1200" dirty="0">
                          <a:solidFill>
                            <a:srgbClr val="00B050"/>
                          </a:solidFill>
                          <a:effectLst/>
                          <a:latin typeface="微軟正黑體" panose="020B0604030504040204" pitchFamily="34" charset="-120"/>
                          <a:ea typeface="微軟正黑體" panose="020B0604030504040204" pitchFamily="34" charset="-120"/>
                          <a:cs typeface="+mn-cs"/>
                        </a:rPr>
                        <a:t>實驗室</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92323940"/>
                  </a:ext>
                </a:extLst>
              </a:tr>
              <a:tr h="480074">
                <a:tc>
                  <a:txBody>
                    <a:bodyPr/>
                    <a:lstStyle/>
                    <a:p>
                      <a:pPr marL="185738" indent="0" algn="l" fontAlgn="t"/>
                      <a:r>
                        <a:rPr lang="zh-TW" altLang="en-US" sz="2400" b="1" i="0" u="none" strike="noStrike" kern="1200" dirty="0">
                          <a:solidFill>
                            <a:srgbClr val="00B050"/>
                          </a:solidFill>
                          <a:effectLst/>
                          <a:latin typeface="微軟正黑體" panose="020B0604030504040204" pitchFamily="34" charset="-120"/>
                          <a:ea typeface="微軟正黑體" panose="020B0604030504040204" pitchFamily="34" charset="-120"/>
                          <a:cs typeface="+mn-cs"/>
                        </a:rPr>
                        <a:t>實驗</a:t>
                      </a:r>
                      <a:r>
                        <a:rPr lang="en-US" altLang="zh-TW" sz="2400" b="1" i="0" u="none" strike="noStrike" kern="1200" dirty="0">
                          <a:solidFill>
                            <a:srgbClr val="00B050"/>
                          </a:solidFill>
                          <a:effectLst/>
                          <a:latin typeface="微軟正黑體" panose="020B0604030504040204" pitchFamily="34" charset="-120"/>
                          <a:ea typeface="微軟正黑體" panose="020B0604030504040204" pitchFamily="34" charset="-120"/>
                          <a:cs typeface="+mn-cs"/>
                        </a:rPr>
                        <a:t>10: </a:t>
                      </a:r>
                      <a:r>
                        <a:rPr lang="zh-TW" altLang="en-US" sz="2400" b="1" i="0" u="none" strike="noStrike" kern="1200" dirty="0">
                          <a:solidFill>
                            <a:srgbClr val="00B050"/>
                          </a:solidFill>
                          <a:effectLst/>
                          <a:latin typeface="微軟正黑體" panose="020B0604030504040204" pitchFamily="34" charset="-120"/>
                          <a:ea typeface="微軟正黑體" panose="020B0604030504040204" pitchFamily="34" charset="-120"/>
                          <a:cs typeface="+mn-cs"/>
                        </a:rPr>
                        <a:t>熱力學實驗</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2400" b="1" i="0" u="none" strike="noStrike" kern="1200" dirty="0">
                          <a:solidFill>
                            <a:srgbClr val="00B050"/>
                          </a:solidFill>
                          <a:effectLst/>
                          <a:latin typeface="微軟正黑體" panose="020B0604030504040204" pitchFamily="34" charset="-120"/>
                          <a:ea typeface="微軟正黑體" panose="020B0604030504040204" pitchFamily="34" charset="-120"/>
                          <a:cs typeface="+mn-cs"/>
                        </a:rPr>
                        <a:t>2F 201 </a:t>
                      </a:r>
                      <a:r>
                        <a:rPr lang="zh-TW" altLang="en-US" sz="2400" b="1" i="0" u="none" strike="noStrike" kern="1200" dirty="0">
                          <a:solidFill>
                            <a:srgbClr val="00B050"/>
                          </a:solidFill>
                          <a:effectLst/>
                          <a:latin typeface="微軟正黑體" panose="020B0604030504040204" pitchFamily="34" charset="-120"/>
                          <a:ea typeface="微軟正黑體" panose="020B0604030504040204" pitchFamily="34" charset="-120"/>
                          <a:cs typeface="+mn-cs"/>
                        </a:rPr>
                        <a:t>實驗室</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75771857"/>
                  </a:ext>
                </a:extLst>
              </a:tr>
              <a:tr h="480074">
                <a:tc>
                  <a:txBody>
                    <a:bodyPr/>
                    <a:lstStyle/>
                    <a:p>
                      <a:pPr marL="185738" indent="0" algn="l" fontAlgn="t"/>
                      <a:r>
                        <a:rPr lang="zh-TW" altLang="en-US" sz="2400" b="1" i="0" u="none" strike="noStrike" kern="1200" dirty="0">
                          <a:solidFill>
                            <a:srgbClr val="00B050"/>
                          </a:solidFill>
                          <a:effectLst/>
                          <a:latin typeface="微軟正黑體" panose="020B0604030504040204" pitchFamily="34" charset="-120"/>
                          <a:ea typeface="微軟正黑體" panose="020B0604030504040204" pitchFamily="34" charset="-120"/>
                          <a:cs typeface="+mn-cs"/>
                        </a:rPr>
                        <a:t>實驗</a:t>
                      </a:r>
                      <a:r>
                        <a:rPr lang="en-US" altLang="zh-TW" sz="2400" b="1" i="0" u="none" strike="noStrike" kern="1200" dirty="0">
                          <a:solidFill>
                            <a:srgbClr val="00B050"/>
                          </a:solidFill>
                          <a:effectLst/>
                          <a:latin typeface="微軟正黑體" panose="020B0604030504040204" pitchFamily="34" charset="-120"/>
                          <a:ea typeface="微軟正黑體" panose="020B0604030504040204" pitchFamily="34" charset="-120"/>
                          <a:cs typeface="+mn-cs"/>
                        </a:rPr>
                        <a:t>11 </a:t>
                      </a:r>
                      <a:r>
                        <a:rPr lang="zh-TW" altLang="en-US" sz="2400" b="1" i="0" u="none" strike="noStrike" kern="1200" dirty="0">
                          <a:solidFill>
                            <a:srgbClr val="00B050"/>
                          </a:solidFill>
                          <a:effectLst/>
                          <a:latin typeface="微軟正黑體" panose="020B0604030504040204" pitchFamily="34" charset="-120"/>
                          <a:ea typeface="微軟正黑體" panose="020B0604030504040204" pitchFamily="34" charset="-120"/>
                          <a:cs typeface="+mn-cs"/>
                        </a:rPr>
                        <a:t>演示</a:t>
                      </a:r>
                      <a:r>
                        <a:rPr lang="en-US" altLang="zh-TW" sz="2400" b="1" i="0" u="none" strike="noStrike" kern="1200" dirty="0">
                          <a:solidFill>
                            <a:srgbClr val="00B050"/>
                          </a:solidFill>
                          <a:effectLst/>
                          <a:latin typeface="微軟正黑體" panose="020B0604030504040204" pitchFamily="34" charset="-120"/>
                          <a:ea typeface="微軟正黑體" panose="020B0604030504040204" pitchFamily="34" charset="-120"/>
                          <a:cs typeface="+mn-cs"/>
                        </a:rPr>
                        <a:t>C: </a:t>
                      </a:r>
                      <a:r>
                        <a:rPr lang="zh-TW" altLang="en-US" sz="2400" b="1" i="0" u="none" strike="noStrike" kern="1200" dirty="0">
                          <a:solidFill>
                            <a:srgbClr val="00B050"/>
                          </a:solidFill>
                          <a:effectLst/>
                          <a:latin typeface="微軟正黑體" panose="020B0604030504040204" pitchFamily="34" charset="-120"/>
                          <a:ea typeface="微軟正黑體" panose="020B0604030504040204" pitchFamily="34" charset="-120"/>
                          <a:cs typeface="+mn-cs"/>
                        </a:rPr>
                        <a:t>波動力學與熱力學篇</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2400" b="1" i="0" u="none" strike="noStrike" kern="1200" dirty="0">
                          <a:solidFill>
                            <a:srgbClr val="00B050"/>
                          </a:solidFill>
                          <a:effectLst/>
                          <a:latin typeface="微軟正黑體" panose="020B0604030504040204" pitchFamily="34" charset="-120"/>
                          <a:ea typeface="微軟正黑體" panose="020B0604030504040204" pitchFamily="34" charset="-120"/>
                          <a:cs typeface="+mn-cs"/>
                        </a:rPr>
                        <a:t>1F 125 </a:t>
                      </a:r>
                      <a:r>
                        <a:rPr lang="zh-TW" altLang="en-US" sz="2400" b="1" i="0" u="none" strike="noStrike" kern="1200" dirty="0">
                          <a:solidFill>
                            <a:srgbClr val="00B050"/>
                          </a:solidFill>
                          <a:effectLst/>
                          <a:latin typeface="微軟正黑體" panose="020B0604030504040204" pitchFamily="34" charset="-120"/>
                          <a:ea typeface="微軟正黑體" panose="020B0604030504040204" pitchFamily="34" charset="-120"/>
                          <a:cs typeface="+mn-cs"/>
                        </a:rPr>
                        <a:t>實驗室</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904595"/>
                  </a:ext>
                </a:extLst>
              </a:tr>
            </a:tbl>
          </a:graphicData>
        </a:graphic>
      </p:graphicFrame>
    </p:spTree>
    <p:extLst>
      <p:ext uri="{BB962C8B-B14F-4D97-AF65-F5344CB8AC3E}">
        <p14:creationId xmlns:p14="http://schemas.microsoft.com/office/powerpoint/2010/main" val="3779937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FF6EF5C-5BC4-4618-B717-571C4C2A7867}"/>
              </a:ext>
            </a:extLst>
          </p:cNvPr>
          <p:cNvSpPr>
            <a:spLocks noGrp="1"/>
          </p:cNvSpPr>
          <p:nvPr>
            <p:ph type="title"/>
          </p:nvPr>
        </p:nvSpPr>
        <p:spPr>
          <a:xfrm>
            <a:off x="467544" y="59407"/>
            <a:ext cx="3600000" cy="720000"/>
          </a:xfrm>
        </p:spPr>
        <p:txBody>
          <a:bodyPr>
            <a:normAutofit/>
          </a:bodyPr>
          <a:lstStyle/>
          <a:p>
            <a:pPr algn="ctr"/>
            <a:r>
              <a:rPr lang="zh-TW" altLang="en-US" sz="4000" b="1" dirty="0">
                <a:solidFill>
                  <a:srgbClr val="0000FF"/>
                </a:solidFill>
                <a:latin typeface="微軟正黑體" panose="020B0604030504040204" pitchFamily="34" charset="-120"/>
                <a:ea typeface="微軟正黑體" panose="020B0604030504040204" pitchFamily="34" charset="-120"/>
              </a:rPr>
              <a:t>實驗輪流表</a:t>
            </a:r>
          </a:p>
        </p:txBody>
      </p:sp>
      <p:sp>
        <p:nvSpPr>
          <p:cNvPr id="7" name="矩形 6">
            <a:extLst>
              <a:ext uri="{FF2B5EF4-FFF2-40B4-BE49-F238E27FC236}">
                <a16:creationId xmlns:a16="http://schemas.microsoft.com/office/drawing/2014/main" id="{E8848B08-85C9-4A33-BE43-12F206462299}"/>
              </a:ext>
            </a:extLst>
          </p:cNvPr>
          <p:cNvSpPr/>
          <p:nvPr/>
        </p:nvSpPr>
        <p:spPr>
          <a:xfrm>
            <a:off x="4427984" y="270785"/>
            <a:ext cx="4593822" cy="369332"/>
          </a:xfrm>
          <a:prstGeom prst="rect">
            <a:avLst/>
          </a:prstGeom>
        </p:spPr>
        <p:txBody>
          <a:bodyPr wrap="none">
            <a:spAutoFit/>
          </a:bodyPr>
          <a:lstStyle/>
          <a:p>
            <a:r>
              <a:rPr lang="en-US" altLang="zh-TW" dirty="0"/>
              <a:t>http://www.phys.nthu.edu.tw/~gplab/rules.html</a:t>
            </a:r>
            <a:endParaRPr lang="zh-TW" altLang="en-US" dirty="0"/>
          </a:p>
        </p:txBody>
      </p:sp>
      <p:pic>
        <p:nvPicPr>
          <p:cNvPr id="5" name="圖片 4">
            <a:extLst>
              <a:ext uri="{FF2B5EF4-FFF2-40B4-BE49-F238E27FC236}">
                <a16:creationId xmlns:a16="http://schemas.microsoft.com/office/drawing/2014/main" id="{7509DF94-E196-4295-8AA5-68DC67AF0279}"/>
              </a:ext>
            </a:extLst>
          </p:cNvPr>
          <p:cNvPicPr>
            <a:picLocks noChangeAspect="1"/>
          </p:cNvPicPr>
          <p:nvPr/>
        </p:nvPicPr>
        <p:blipFill>
          <a:blip r:embed="rId2"/>
          <a:stretch>
            <a:fillRect/>
          </a:stretch>
        </p:blipFill>
        <p:spPr>
          <a:xfrm>
            <a:off x="19409" y="55240"/>
            <a:ext cx="9105182" cy="6747519"/>
          </a:xfrm>
          <a:prstGeom prst="rect">
            <a:avLst/>
          </a:prstGeom>
        </p:spPr>
      </p:pic>
    </p:spTree>
    <p:extLst>
      <p:ext uri="{BB962C8B-B14F-4D97-AF65-F5344CB8AC3E}">
        <p14:creationId xmlns:p14="http://schemas.microsoft.com/office/powerpoint/2010/main" val="3660818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20" y="502964"/>
            <a:ext cx="8712968" cy="5852072"/>
          </a:xfrm>
          <a:prstGeom prst="roundRect">
            <a:avLst>
              <a:gd name="adj" fmla="val 4963"/>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nSpc>
                <a:spcPct val="110000"/>
              </a:lnSpc>
              <a:spcBef>
                <a:spcPts val="600"/>
              </a:spcBef>
              <a:buFont typeface="Wingdings" panose="05000000000000000000" pitchFamily="2" charset="2"/>
              <a:buChar char="l"/>
            </a:pPr>
            <a:r>
              <a:rPr lang="zh-TW" altLang="en-US" sz="2200" b="1" dirty="0">
                <a:latin typeface="微軟正黑體" panose="020B0604030504040204" pitchFamily="34" charset="-120"/>
                <a:ea typeface="微軟正黑體" panose="020B0604030504040204" pitchFamily="34" charset="-120"/>
              </a:rPr>
              <a:t>普通物理實驗室官網</a:t>
            </a:r>
            <a:r>
              <a:rPr lang="en-US" altLang="zh-TW" sz="2200" b="1" dirty="0">
                <a:latin typeface="微軟正黑體" panose="020B0604030504040204" pitchFamily="34" charset="-120"/>
                <a:ea typeface="微軟正黑體" panose="020B0604030504040204" pitchFamily="34" charset="-120"/>
              </a:rPr>
              <a:t>:</a:t>
            </a:r>
            <a:r>
              <a:rPr lang="zh-TW" altLang="en-US" sz="2200" b="1" dirty="0">
                <a:latin typeface="微軟正黑體" panose="020B0604030504040204" pitchFamily="34" charset="-120"/>
                <a:ea typeface="微軟正黑體" panose="020B0604030504040204" pitchFamily="34" charset="-120"/>
              </a:rPr>
              <a:t> </a:t>
            </a:r>
            <a:r>
              <a:rPr lang="en-US" altLang="zh-TW" sz="2200" b="1" dirty="0">
                <a:latin typeface="微軟正黑體" panose="020B0604030504040204" pitchFamily="34" charset="-120"/>
                <a:ea typeface="微軟正黑體" panose="020B0604030504040204" pitchFamily="34" charset="-120"/>
                <a:hlinkClick r:id="rId2"/>
              </a:rPr>
              <a:t>http://www.phys.nthu.edu.tw/~gplab/</a:t>
            </a:r>
            <a:endParaRPr lang="en-US" altLang="zh-TW" sz="2200" b="1" dirty="0">
              <a:latin typeface="微軟正黑體" panose="020B0604030504040204" pitchFamily="34" charset="-120"/>
              <a:ea typeface="微軟正黑體" panose="020B0604030504040204" pitchFamily="34" charset="-120"/>
            </a:endParaRPr>
          </a:p>
          <a:p>
            <a:pPr marL="357188">
              <a:lnSpc>
                <a:spcPct val="110000"/>
              </a:lnSpc>
              <a:spcBef>
                <a:spcPts val="600"/>
              </a:spcBef>
            </a:pPr>
            <a:r>
              <a:rPr lang="zh-TW" altLang="en-US" sz="2200" b="1" dirty="0">
                <a:latin typeface="微軟正黑體" panose="020B0604030504040204" pitchFamily="34" charset="-120"/>
                <a:ea typeface="微軟正黑體" panose="020B0604030504040204" pitchFamily="34" charset="-120"/>
              </a:rPr>
              <a:t>最新消息，注意事項，實驗內容下載</a:t>
            </a:r>
            <a:r>
              <a:rPr lang="en-US" altLang="zh-TW" sz="2200" b="1" dirty="0">
                <a:latin typeface="微軟正黑體" panose="020B0604030504040204" pitchFamily="34" charset="-120"/>
                <a:ea typeface="微軟正黑體" panose="020B0604030504040204" pitchFamily="34" charset="-120"/>
              </a:rPr>
              <a:t>…)</a:t>
            </a:r>
          </a:p>
          <a:p>
            <a:pPr marL="342900" indent="-342900" eaLnBrk="0" fontAlgn="base" hangingPunct="0">
              <a:lnSpc>
                <a:spcPct val="110000"/>
              </a:lnSpc>
              <a:spcBef>
                <a:spcPts val="1200"/>
              </a:spcBef>
              <a:buFont typeface="Wingdings" panose="05000000000000000000" pitchFamily="2" charset="2"/>
              <a:buChar char="l"/>
            </a:pPr>
            <a:r>
              <a:rPr lang="zh-TW" altLang="en-US" sz="2200" b="1" dirty="0">
                <a:latin typeface="微軟正黑體" panose="020B0604030504040204" pitchFamily="34" charset="-120"/>
                <a:ea typeface="微軟正黑體" panose="020B0604030504040204" pitchFamily="34" charset="-120"/>
              </a:rPr>
              <a:t>普通物理實驗辦公室</a:t>
            </a:r>
            <a:r>
              <a:rPr lang="en-US" altLang="zh-TW" sz="2200" b="1" dirty="0">
                <a:latin typeface="微軟正黑體" panose="020B0604030504040204" pitchFamily="34" charset="-120"/>
                <a:ea typeface="微軟正黑體" panose="020B0604030504040204" pitchFamily="34" charset="-120"/>
              </a:rPr>
              <a:t>:</a:t>
            </a:r>
            <a:r>
              <a:rPr lang="zh-TW" altLang="en-US" sz="2200" b="1" dirty="0">
                <a:latin typeface="微軟正黑體" panose="020B0604030504040204" pitchFamily="34" charset="-120"/>
                <a:ea typeface="微軟正黑體" panose="020B0604030504040204" pitchFamily="34" charset="-120"/>
              </a:rPr>
              <a:t> 綜三館</a:t>
            </a:r>
            <a:r>
              <a:rPr lang="en-US" altLang="zh-TW" sz="2200" b="1" dirty="0">
                <a:latin typeface="微軟正黑體" panose="020B0604030504040204" pitchFamily="34" charset="-120"/>
                <a:ea typeface="微軟正黑體" panose="020B0604030504040204" pitchFamily="34" charset="-120"/>
              </a:rPr>
              <a:t>A</a:t>
            </a:r>
            <a:r>
              <a:rPr lang="zh-TW" altLang="en-US" sz="2200" b="1" dirty="0">
                <a:latin typeface="微軟正黑體" panose="020B0604030504040204" pitchFamily="34" charset="-120"/>
                <a:ea typeface="微軟正黑體" panose="020B0604030504040204" pitchFamily="34" charset="-120"/>
              </a:rPr>
              <a:t>區</a:t>
            </a:r>
            <a:r>
              <a:rPr lang="en-US" altLang="zh-TW" sz="2200" b="1" dirty="0">
                <a:latin typeface="微軟正黑體" panose="020B0604030504040204" pitchFamily="34" charset="-120"/>
                <a:ea typeface="微軟正黑體" panose="020B0604030504040204" pitchFamily="34" charset="-120"/>
              </a:rPr>
              <a:t>R123</a:t>
            </a:r>
          </a:p>
          <a:p>
            <a:pPr marL="357188" lvl="1" eaLnBrk="0" fontAlgn="base" hangingPunct="0">
              <a:lnSpc>
                <a:spcPct val="110000"/>
              </a:lnSpc>
              <a:spcBef>
                <a:spcPts val="600"/>
              </a:spcBef>
            </a:pPr>
            <a:r>
              <a:rPr lang="zh-TW" altLang="en-US" sz="2200" b="1" dirty="0">
                <a:latin typeface="微軟正黑體" panose="020B0604030504040204" pitchFamily="34" charset="-120"/>
                <a:ea typeface="微軟正黑體" panose="020B0604030504040204" pitchFamily="34" charset="-120"/>
              </a:rPr>
              <a:t>普物實驗室：直撥  </a:t>
            </a:r>
            <a:r>
              <a:rPr lang="en-US" altLang="zh-TW" sz="2200" b="1" dirty="0">
                <a:latin typeface="微軟正黑體" panose="020B0604030504040204" pitchFamily="34" charset="-120"/>
                <a:ea typeface="微軟正黑體" panose="020B0604030504040204" pitchFamily="34" charset="-120"/>
              </a:rPr>
              <a:t>03-5742562,</a:t>
            </a:r>
            <a:r>
              <a:rPr lang="zh-TW" altLang="en-US" sz="2200" b="1" dirty="0">
                <a:latin typeface="微軟正黑體" panose="020B0604030504040204" pitchFamily="34" charset="-120"/>
                <a:ea typeface="微軟正黑體" panose="020B0604030504040204" pitchFamily="34" charset="-120"/>
              </a:rPr>
              <a:t>  </a:t>
            </a:r>
            <a:r>
              <a:rPr lang="en-US" altLang="zh-TW" sz="2200" b="1" dirty="0">
                <a:latin typeface="微軟正黑體" panose="020B0604030504040204" pitchFamily="34" charset="-120"/>
                <a:ea typeface="微軟正黑體" panose="020B0604030504040204" pitchFamily="34" charset="-120"/>
              </a:rPr>
              <a:t>03-5762573</a:t>
            </a:r>
          </a:p>
          <a:p>
            <a:pPr marL="2419350" lvl="1" indent="-357188" eaLnBrk="0" fontAlgn="base" hangingPunct="0">
              <a:lnSpc>
                <a:spcPct val="110000"/>
              </a:lnSpc>
              <a:spcBef>
                <a:spcPts val="600"/>
              </a:spcBef>
            </a:pPr>
            <a:r>
              <a:rPr lang="zh-TW" altLang="en-US" sz="2200" b="1" dirty="0">
                <a:latin typeface="微軟正黑體" panose="020B0604030504040204" pitchFamily="34" charset="-120"/>
                <a:ea typeface="微軟正黑體" panose="020B0604030504040204" pitchFamily="34" charset="-120"/>
              </a:rPr>
              <a:t>分機  </a:t>
            </a:r>
            <a:r>
              <a:rPr lang="en-US" altLang="zh-TW" sz="2200" b="1" dirty="0">
                <a:latin typeface="微軟正黑體" panose="020B0604030504040204" pitchFamily="34" charset="-120"/>
                <a:ea typeface="微軟正黑體" panose="020B0604030504040204" pitchFamily="34" charset="-120"/>
              </a:rPr>
              <a:t>42562,</a:t>
            </a:r>
            <a:r>
              <a:rPr lang="zh-TW" altLang="en-US" sz="2200" b="1" dirty="0">
                <a:latin typeface="微軟正黑體" panose="020B0604030504040204" pitchFamily="34" charset="-120"/>
                <a:ea typeface="微軟正黑體" panose="020B0604030504040204" pitchFamily="34" charset="-120"/>
              </a:rPr>
              <a:t>  </a:t>
            </a:r>
            <a:r>
              <a:rPr lang="en-US" altLang="zh-TW" sz="2200" b="1" dirty="0">
                <a:latin typeface="微軟正黑體" panose="020B0604030504040204" pitchFamily="34" charset="-120"/>
                <a:ea typeface="微軟正黑體" panose="020B0604030504040204" pitchFamily="34" charset="-120"/>
              </a:rPr>
              <a:t>62573</a:t>
            </a:r>
          </a:p>
          <a:p>
            <a:pPr marL="342900" indent="-342900" defTabSz="914400" eaLnBrk="0" fontAlgn="base" hangingPunct="0">
              <a:lnSpc>
                <a:spcPct val="110000"/>
              </a:lnSpc>
              <a:spcBef>
                <a:spcPts val="1200"/>
              </a:spcBef>
              <a:buFont typeface="Wingdings" panose="05000000000000000000" pitchFamily="2" charset="2"/>
              <a:buChar char="l"/>
            </a:pPr>
            <a:r>
              <a:rPr kumimoji="1" lang="zh-TW" altLang="en-US" sz="22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新細明體" pitchFamily="18" charset="-120"/>
              </a:rPr>
              <a:t>普物實驗課程負責教授：</a:t>
            </a:r>
            <a:endParaRPr kumimoji="1" lang="en-US" altLang="zh-TW" sz="22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新細明體" pitchFamily="18" charset="-120"/>
            </a:endParaRPr>
          </a:p>
          <a:p>
            <a:pPr marL="623888" indent="-174625" defTabSz="914400" eaLnBrk="0" fontAlgn="base" hangingPunct="0">
              <a:lnSpc>
                <a:spcPct val="110000"/>
              </a:lnSpc>
              <a:spcBef>
                <a:spcPts val="600"/>
              </a:spcBef>
              <a:buFont typeface="Arial" panose="020B0604020202020204" pitchFamily="34" charset="0"/>
              <a:buChar char="•"/>
            </a:pPr>
            <a:r>
              <a:rPr lang="zh-TW" altLang="en-US" sz="2200" b="1" dirty="0">
                <a:solidFill>
                  <a:srgbClr val="0000FF"/>
                </a:solidFill>
                <a:latin typeface="微軟正黑體" panose="020B0604030504040204" pitchFamily="34" charset="-120"/>
                <a:ea typeface="微軟正黑體" panose="020B0604030504040204" pitchFamily="34" charset="-120"/>
              </a:rPr>
              <a:t>戴明鳳 教    授： </a:t>
            </a:r>
            <a:r>
              <a:rPr lang="en-US" altLang="zh-TW" sz="2200" b="1" dirty="0">
                <a:solidFill>
                  <a:srgbClr val="0000FF"/>
                </a:solidFill>
                <a:latin typeface="微軟正黑體" panose="020B0604030504040204" pitchFamily="34" charset="-120"/>
                <a:ea typeface="微軟正黑體" panose="020B0604030504040204" pitchFamily="34" charset="-120"/>
              </a:rPr>
              <a:t>mftai@phys.nthu.edu.tw,</a:t>
            </a:r>
            <a:r>
              <a:rPr lang="zh-TW" altLang="en-US" sz="2200" b="1" dirty="0">
                <a:solidFill>
                  <a:srgbClr val="0000FF"/>
                </a:solidFill>
                <a:latin typeface="微軟正黑體" panose="020B0604030504040204" pitchFamily="34" charset="-120"/>
                <a:ea typeface="微軟正黑體" panose="020B0604030504040204" pitchFamily="34" charset="-120"/>
              </a:rPr>
              <a:t>  </a:t>
            </a:r>
            <a:r>
              <a:rPr lang="en-US" altLang="zh-TW" sz="2200" b="1" dirty="0">
                <a:solidFill>
                  <a:srgbClr val="0000FF"/>
                </a:solidFill>
                <a:latin typeface="微軟正黑體" panose="020B0604030504040204" pitchFamily="34" charset="-120"/>
                <a:ea typeface="微軟正黑體" panose="020B0604030504040204" pitchFamily="34" charset="-120"/>
              </a:rPr>
              <a:t>Line</a:t>
            </a:r>
            <a:r>
              <a:rPr lang="zh-TW" altLang="en-US" sz="2200" b="1" dirty="0">
                <a:solidFill>
                  <a:srgbClr val="0000FF"/>
                </a:solidFill>
                <a:latin typeface="微軟正黑體" panose="020B0604030504040204" pitchFamily="34" charset="-120"/>
                <a:ea typeface="微軟正黑體" panose="020B0604030504040204" pitchFamily="34" charset="-120"/>
              </a:rPr>
              <a:t> </a:t>
            </a:r>
            <a:r>
              <a:rPr lang="en-US" altLang="zh-TW" sz="2200" b="1" dirty="0">
                <a:solidFill>
                  <a:srgbClr val="0000FF"/>
                </a:solidFill>
                <a:latin typeface="微軟正黑體" panose="020B0604030504040204" pitchFamily="34" charset="-120"/>
                <a:ea typeface="微軟正黑體" panose="020B0604030504040204" pitchFamily="34" charset="-120"/>
              </a:rPr>
              <a:t>ID:</a:t>
            </a:r>
            <a:r>
              <a:rPr lang="zh-TW" altLang="en-US" sz="2200" b="1" dirty="0">
                <a:solidFill>
                  <a:srgbClr val="0000FF"/>
                </a:solidFill>
                <a:latin typeface="微軟正黑體" panose="020B0604030504040204" pitchFamily="34" charset="-120"/>
                <a:ea typeface="微軟正黑體" panose="020B0604030504040204" pitchFamily="34" charset="-120"/>
              </a:rPr>
              <a:t> </a:t>
            </a:r>
            <a:r>
              <a:rPr lang="en-US" altLang="zh-TW" sz="2200" b="1" dirty="0" err="1">
                <a:solidFill>
                  <a:srgbClr val="0000FF"/>
                </a:solidFill>
                <a:latin typeface="微軟正黑體" panose="020B0604030504040204" pitchFamily="34" charset="-120"/>
                <a:ea typeface="微軟正黑體" panose="020B0604030504040204" pitchFamily="34" charset="-120"/>
              </a:rPr>
              <a:t>mftai</a:t>
            </a:r>
            <a:r>
              <a:rPr lang="zh-TW" altLang="en-US" sz="2200" b="1" dirty="0">
                <a:solidFill>
                  <a:srgbClr val="0000FF"/>
                </a:solidFill>
                <a:latin typeface="微軟正黑體" panose="020B0604030504040204" pitchFamily="34" charset="-120"/>
                <a:ea typeface="微軟正黑體" panose="020B0604030504040204" pitchFamily="34" charset="-120"/>
              </a:rPr>
              <a:t> </a:t>
            </a:r>
            <a:endParaRPr lang="en-US" altLang="zh-TW" sz="2200" b="1" dirty="0">
              <a:solidFill>
                <a:srgbClr val="0000FF"/>
              </a:solidFill>
              <a:latin typeface="微軟正黑體" panose="020B0604030504040204" pitchFamily="34" charset="-120"/>
              <a:ea typeface="微軟正黑體" panose="020B0604030504040204" pitchFamily="34" charset="-120"/>
            </a:endParaRPr>
          </a:p>
          <a:p>
            <a:pPr marL="623888" indent="-174625" defTabSz="914400" eaLnBrk="0" fontAlgn="base" hangingPunct="0">
              <a:lnSpc>
                <a:spcPct val="110000"/>
              </a:lnSpc>
              <a:spcBef>
                <a:spcPts val="600"/>
              </a:spcBef>
              <a:buFont typeface="Arial" panose="020B0604020202020204" pitchFamily="34" charset="0"/>
              <a:buChar char="•"/>
            </a:pPr>
            <a:r>
              <a:rPr lang="zh-TW" altLang="en-US" sz="2200" b="1" dirty="0">
                <a:solidFill>
                  <a:srgbClr val="0000FF"/>
                </a:solidFill>
                <a:latin typeface="微軟正黑體" panose="020B0604030504040204" pitchFamily="34" charset="-120"/>
                <a:ea typeface="微軟正黑體" panose="020B0604030504040204" pitchFamily="34" charset="-120"/>
              </a:rPr>
              <a:t>曾賢德 副教授：</a:t>
            </a:r>
            <a:endParaRPr lang="en-US" altLang="zh-TW" sz="2200" b="1" dirty="0">
              <a:latin typeface="微軟正黑體" panose="020B0604030504040204" pitchFamily="34" charset="-120"/>
              <a:ea typeface="微軟正黑體" panose="020B0604030504040204" pitchFamily="34" charset="-120"/>
            </a:endParaRPr>
          </a:p>
          <a:p>
            <a:pPr marL="357188" indent="-342900" eaLnBrk="0" fontAlgn="base" hangingPunct="0">
              <a:lnSpc>
                <a:spcPct val="110000"/>
              </a:lnSpc>
              <a:spcBef>
                <a:spcPts val="1200"/>
              </a:spcBef>
              <a:buFont typeface="Wingdings" panose="05000000000000000000" pitchFamily="2" charset="2"/>
              <a:buChar char="l"/>
              <a:tabLst>
                <a:tab pos="357188" algn="l"/>
              </a:tabLst>
            </a:pPr>
            <a:r>
              <a:rPr kumimoji="1" lang="zh-TW" altLang="en-US" sz="22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新細明體" pitchFamily="18" charset="-120"/>
              </a:rPr>
              <a:t>實驗室技術助理</a:t>
            </a:r>
            <a:endParaRPr kumimoji="1" lang="zh-TW" altLang="en-US" sz="2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endParaRPr>
          </a:p>
          <a:p>
            <a:pPr marL="623888" lvl="0" indent="-174625" eaLnBrk="0" fontAlgn="base" hangingPunct="0">
              <a:lnSpc>
                <a:spcPct val="110000"/>
              </a:lnSpc>
              <a:spcBef>
                <a:spcPts val="600"/>
              </a:spcBef>
              <a:buFont typeface="Arial" panose="020B0604020202020204" pitchFamily="34" charset="0"/>
              <a:buChar char="•"/>
            </a:pPr>
            <a:r>
              <a:rPr lang="zh-TW" altLang="en-US" sz="2200" b="1" dirty="0">
                <a:solidFill>
                  <a:srgbClr val="0000FF"/>
                </a:solidFill>
                <a:latin typeface="微軟正黑體" panose="020B0604030504040204" pitchFamily="34" charset="-120"/>
                <a:ea typeface="微軟正黑體" panose="020B0604030504040204" pitchFamily="34" charset="-120"/>
              </a:rPr>
              <a:t>李芳瑜助理：</a:t>
            </a:r>
            <a:r>
              <a:rPr lang="zh-TW" altLang="en-US" sz="2200" b="1" dirty="0">
                <a:latin typeface="微軟正黑體" panose="020B0604030504040204" pitchFamily="34" charset="-120"/>
                <a:ea typeface="微軟正黑體" panose="020B0604030504040204" pitchFamily="34" charset="-120"/>
              </a:rPr>
              <a:t>實驗課程</a:t>
            </a:r>
            <a:r>
              <a:rPr lang="en-US" altLang="zh-TW" sz="2200" b="1" dirty="0">
                <a:latin typeface="微軟正黑體" panose="020B0604030504040204" pitchFamily="34" charset="-120"/>
                <a:ea typeface="微軟正黑體" panose="020B0604030504040204" pitchFamily="34" charset="-120"/>
              </a:rPr>
              <a:t>/</a:t>
            </a:r>
            <a:r>
              <a:rPr lang="zh-TW" altLang="en-US" sz="2200" b="1" dirty="0">
                <a:latin typeface="微軟正黑體" panose="020B0604030504040204" pitchFamily="34" charset="-120"/>
                <a:ea typeface="微軟正黑體" panose="020B0604030504040204" pitchFamily="34" charset="-120"/>
              </a:rPr>
              <a:t>網站</a:t>
            </a:r>
            <a:r>
              <a:rPr lang="en-US" altLang="zh-TW" sz="2200" b="1" dirty="0">
                <a:latin typeface="微軟正黑體" panose="020B0604030504040204" pitchFamily="34" charset="-120"/>
                <a:ea typeface="微軟正黑體" panose="020B0604030504040204" pitchFamily="34" charset="-120"/>
              </a:rPr>
              <a:t>/</a:t>
            </a:r>
            <a:r>
              <a:rPr lang="zh-TW" altLang="en-US" sz="2200" b="1" dirty="0">
                <a:latin typeface="微軟正黑體" panose="020B0604030504040204" pitchFamily="34" charset="-120"/>
                <a:ea typeface="微軟正黑體" panose="020B0604030504040204" pitchFamily="34" charset="-120"/>
              </a:rPr>
              <a:t>帳務</a:t>
            </a:r>
            <a:r>
              <a:rPr lang="en-US" altLang="zh-TW" sz="2200" b="1" dirty="0">
                <a:latin typeface="微軟正黑體" panose="020B0604030504040204" pitchFamily="34" charset="-120"/>
                <a:ea typeface="微軟正黑體" panose="020B0604030504040204" pitchFamily="34" charset="-120"/>
              </a:rPr>
              <a:t>/</a:t>
            </a:r>
            <a:r>
              <a:rPr lang="zh-TW" altLang="en-US" sz="2200" b="1" dirty="0">
                <a:latin typeface="微軟正黑體" panose="020B0604030504040204" pitchFamily="34" charset="-120"/>
                <a:ea typeface="微軟正黑體" panose="020B0604030504040204" pitchFamily="34" charset="-120"/>
              </a:rPr>
              <a:t>公文</a:t>
            </a:r>
            <a:endParaRPr lang="en-US" altLang="zh-TW" sz="2200" b="1" dirty="0">
              <a:latin typeface="微軟正黑體" panose="020B0604030504040204" pitchFamily="34" charset="-120"/>
              <a:ea typeface="微軟正黑體" panose="020B0604030504040204" pitchFamily="34" charset="-120"/>
            </a:endParaRPr>
          </a:p>
          <a:p>
            <a:pPr marL="623888" indent="-174625" eaLnBrk="0" fontAlgn="base" hangingPunct="0">
              <a:lnSpc>
                <a:spcPct val="110000"/>
              </a:lnSpc>
              <a:spcBef>
                <a:spcPts val="600"/>
              </a:spcBef>
              <a:buFont typeface="Arial" panose="020B0604020202020204" pitchFamily="34" charset="0"/>
              <a:buChar char="•"/>
            </a:pPr>
            <a:r>
              <a:rPr lang="zh-TW" altLang="en-US" sz="2200" b="1" dirty="0">
                <a:solidFill>
                  <a:srgbClr val="0000FF"/>
                </a:solidFill>
                <a:latin typeface="微軟正黑體" panose="020B0604030504040204" pitchFamily="34" charset="-120"/>
                <a:ea typeface="微軟正黑體" panose="020B0604030504040204" pitchFamily="34" charset="-120"/>
              </a:rPr>
              <a:t>林錦言助理：</a:t>
            </a:r>
            <a:r>
              <a:rPr lang="zh-TW" altLang="en-US" sz="2200" b="1" dirty="0">
                <a:latin typeface="微軟正黑體" panose="020B0604030504040204" pitchFamily="34" charset="-120"/>
                <a:ea typeface="微軟正黑體" panose="020B0604030504040204" pitchFamily="34" charset="-120"/>
              </a:rPr>
              <a:t>實驗器材</a:t>
            </a:r>
            <a:r>
              <a:rPr lang="en-US" altLang="zh-TW" sz="2200" b="1" dirty="0">
                <a:latin typeface="微軟正黑體" panose="020B0604030504040204" pitchFamily="34" charset="-120"/>
                <a:ea typeface="微軟正黑體" panose="020B0604030504040204" pitchFamily="34" charset="-120"/>
              </a:rPr>
              <a:t>/</a:t>
            </a:r>
            <a:r>
              <a:rPr lang="zh-TW" altLang="en-US" sz="2200" b="1" dirty="0">
                <a:latin typeface="微軟正黑體" panose="020B0604030504040204" pitchFamily="34" charset="-120"/>
                <a:ea typeface="微軟正黑體" panose="020B0604030504040204" pitchFamily="34" charset="-120"/>
              </a:rPr>
              <a:t>助教徵求</a:t>
            </a:r>
            <a:r>
              <a:rPr lang="en-US" altLang="zh-TW" sz="2200" b="1" dirty="0">
                <a:latin typeface="微軟正黑體" panose="020B0604030504040204" pitchFamily="34" charset="-120"/>
                <a:ea typeface="微軟正黑體" panose="020B0604030504040204" pitchFamily="34" charset="-120"/>
              </a:rPr>
              <a:t> 	</a:t>
            </a:r>
          </a:p>
          <a:p>
            <a:pPr marL="342900" indent="-342900" eaLnBrk="0" fontAlgn="base" hangingPunct="0">
              <a:lnSpc>
                <a:spcPct val="110000"/>
              </a:lnSpc>
              <a:spcBef>
                <a:spcPts val="1200"/>
              </a:spcBef>
              <a:buFont typeface="Wingdings" panose="05000000000000000000" pitchFamily="2" charset="2"/>
              <a:buChar char="l"/>
            </a:pPr>
            <a:r>
              <a:rPr lang="zh-TW" altLang="en-US" sz="2200" b="1" dirty="0">
                <a:latin typeface="微軟正黑體" panose="020B0604030504040204" pitchFamily="34" charset="-120"/>
                <a:ea typeface="微軟正黑體" panose="020B0604030504040204" pitchFamily="34" charset="-120"/>
              </a:rPr>
              <a:t>跨領域科學教育中心 辦公室 綜三館</a:t>
            </a:r>
            <a:r>
              <a:rPr lang="en-US" altLang="zh-TW" sz="2200" b="1" dirty="0">
                <a:latin typeface="微軟正黑體" panose="020B0604030504040204" pitchFamily="34" charset="-120"/>
                <a:ea typeface="微軟正黑體" panose="020B0604030504040204" pitchFamily="34" charset="-120"/>
              </a:rPr>
              <a:t>A</a:t>
            </a:r>
            <a:r>
              <a:rPr lang="zh-TW" altLang="en-US" sz="2200" b="1" dirty="0">
                <a:latin typeface="微軟正黑體" panose="020B0604030504040204" pitchFamily="34" charset="-120"/>
                <a:ea typeface="微軟正黑體" panose="020B0604030504040204" pitchFamily="34" charset="-120"/>
              </a:rPr>
              <a:t>區 </a:t>
            </a:r>
            <a:r>
              <a:rPr lang="en-US" altLang="zh-TW" sz="2200" b="1" dirty="0">
                <a:latin typeface="微軟正黑體" panose="020B0604030504040204" pitchFamily="34" charset="-120"/>
                <a:ea typeface="微軟正黑體" panose="020B0604030504040204" pitchFamily="34" charset="-120"/>
              </a:rPr>
              <a:t>R123</a:t>
            </a:r>
            <a:r>
              <a:rPr lang="zh-TW" altLang="en-US" sz="2200" b="1" dirty="0">
                <a:latin typeface="微軟正黑體" panose="020B0604030504040204" pitchFamily="34" charset="-120"/>
                <a:ea typeface="微軟正黑體" panose="020B0604030504040204" pitchFamily="34" charset="-120"/>
              </a:rPr>
              <a:t>、</a:t>
            </a:r>
            <a:r>
              <a:rPr lang="en-US" altLang="zh-TW" sz="2200" b="1" dirty="0">
                <a:latin typeface="微軟正黑體" panose="020B0604030504040204" pitchFamily="34" charset="-120"/>
                <a:ea typeface="微軟正黑體" panose="020B0604030504040204" pitchFamily="34" charset="-120"/>
              </a:rPr>
              <a:t>R132</a:t>
            </a:r>
            <a:endParaRPr kumimoji="1" lang="zh-TW" altLang="en-US" sz="22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endParaRPr>
          </a:p>
        </p:txBody>
      </p:sp>
      <p:sp>
        <p:nvSpPr>
          <p:cNvPr id="3" name="動作按鈕: 返回 2">
            <a:hlinkClick r:id="rId3" action="ppaction://hlinksldjump" highlightClick="1"/>
          </p:cNvPr>
          <p:cNvSpPr/>
          <p:nvPr/>
        </p:nvSpPr>
        <p:spPr>
          <a:xfrm>
            <a:off x="8604448" y="5805264"/>
            <a:ext cx="288032"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動作按鈕: 返回 23">
            <a:hlinkClick r:id="rId2" action="ppaction://hlinksldjump" highlightClick="1"/>
          </p:cNvPr>
          <p:cNvSpPr/>
          <p:nvPr/>
        </p:nvSpPr>
        <p:spPr>
          <a:xfrm>
            <a:off x="8604448" y="224604"/>
            <a:ext cx="288032"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 name="群組 1">
            <a:extLst>
              <a:ext uri="{FF2B5EF4-FFF2-40B4-BE49-F238E27FC236}">
                <a16:creationId xmlns:a16="http://schemas.microsoft.com/office/drawing/2014/main" id="{7709A488-BC98-47BB-981E-BFF0D2AAD206}"/>
              </a:ext>
            </a:extLst>
          </p:cNvPr>
          <p:cNvGrpSpPr>
            <a:grpSpLocks noChangeAspect="1"/>
          </p:cNvGrpSpPr>
          <p:nvPr/>
        </p:nvGrpSpPr>
        <p:grpSpPr>
          <a:xfrm>
            <a:off x="971600" y="583645"/>
            <a:ext cx="7002648" cy="5780978"/>
            <a:chOff x="1259632" y="764704"/>
            <a:chExt cx="7200801" cy="5943897"/>
          </a:xfrm>
        </p:grpSpPr>
        <p:grpSp>
          <p:nvGrpSpPr>
            <p:cNvPr id="6" name="群組 5">
              <a:extLst>
                <a:ext uri="{FF2B5EF4-FFF2-40B4-BE49-F238E27FC236}">
                  <a16:creationId xmlns:a16="http://schemas.microsoft.com/office/drawing/2014/main" id="{3F55EFC3-066C-4F9A-ACDB-A2658A90F896}"/>
                </a:ext>
              </a:extLst>
            </p:cNvPr>
            <p:cNvGrpSpPr/>
            <p:nvPr/>
          </p:nvGrpSpPr>
          <p:grpSpPr>
            <a:xfrm>
              <a:off x="1259632" y="764704"/>
              <a:ext cx="7200801" cy="5865938"/>
              <a:chOff x="4139952" y="1067284"/>
              <a:chExt cx="4752528" cy="5405036"/>
            </a:xfrm>
          </p:grpSpPr>
          <p:grpSp>
            <p:nvGrpSpPr>
              <p:cNvPr id="30" name="群組 29"/>
              <p:cNvGrpSpPr/>
              <p:nvPr/>
            </p:nvGrpSpPr>
            <p:grpSpPr>
              <a:xfrm rot="16200000">
                <a:off x="4288744" y="1269229"/>
                <a:ext cx="4454944" cy="4752528"/>
                <a:chOff x="3861472" y="1451331"/>
                <a:chExt cx="4454944" cy="4752528"/>
              </a:xfrm>
            </p:grpSpPr>
            <p:sp>
              <p:nvSpPr>
                <p:cNvPr id="3" name="矩形 2"/>
                <p:cNvSpPr/>
                <p:nvPr/>
              </p:nvSpPr>
              <p:spPr>
                <a:xfrm>
                  <a:off x="3861472" y="1451331"/>
                  <a:ext cx="4454943" cy="2520280"/>
                </a:xfrm>
                <a:prstGeom prst="rect">
                  <a:avLst/>
                </a:prstGeom>
                <a:solidFill>
                  <a:schemeClr val="bg1"/>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sz="2800"/>
                </a:p>
              </p:txBody>
            </p:sp>
            <p:sp>
              <p:nvSpPr>
                <p:cNvPr id="5" name="矩形 4"/>
                <p:cNvSpPr/>
                <p:nvPr/>
              </p:nvSpPr>
              <p:spPr>
                <a:xfrm>
                  <a:off x="5940152" y="3971611"/>
                  <a:ext cx="2376264" cy="2232248"/>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sz="2800"/>
                </a:p>
              </p:txBody>
            </p:sp>
            <p:sp>
              <p:nvSpPr>
                <p:cNvPr id="7" name="矩形 6"/>
                <p:cNvSpPr/>
                <p:nvPr/>
              </p:nvSpPr>
              <p:spPr>
                <a:xfrm>
                  <a:off x="4571999" y="1451331"/>
                  <a:ext cx="864096" cy="825541"/>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20000"/>
                    </a:lnSpc>
                  </a:pPr>
                  <a:r>
                    <a:rPr lang="en-US" altLang="zh-TW"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R123</a:t>
                  </a:r>
                </a:p>
                <a:p>
                  <a:pPr algn="ctr">
                    <a:lnSpc>
                      <a:spcPct val="120000"/>
                    </a:lnSpc>
                  </a:pPr>
                  <a:r>
                    <a:rPr lang="zh-TW" alt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辦公室</a:t>
                  </a:r>
                </a:p>
              </p:txBody>
            </p:sp>
            <p:sp>
              <p:nvSpPr>
                <p:cNvPr id="10" name="矩形 9"/>
                <p:cNvSpPr/>
                <p:nvPr/>
              </p:nvSpPr>
              <p:spPr>
                <a:xfrm>
                  <a:off x="7308304" y="2963499"/>
                  <a:ext cx="1008112" cy="324036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演示與工作室 </a:t>
                  </a:r>
                </a:p>
              </p:txBody>
            </p:sp>
            <p:sp>
              <p:nvSpPr>
                <p:cNvPr id="11" name="矩形 10"/>
                <p:cNvSpPr/>
                <p:nvPr/>
              </p:nvSpPr>
              <p:spPr>
                <a:xfrm rot="5400000">
                  <a:off x="4336796" y="2936640"/>
                  <a:ext cx="1001884" cy="1052705"/>
                </a:xfrm>
                <a:prstGeom prst="rect">
                  <a:avLst/>
                </a:prstGeom>
                <a:solidFill>
                  <a:schemeClr val="bg1">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2800" dirty="0">
                      <a:latin typeface="微軟正黑體" panose="020B0604030504040204" pitchFamily="34" charset="-120"/>
                      <a:ea typeface="微軟正黑體" panose="020B0604030504040204" pitchFamily="34" charset="-120"/>
                    </a:rPr>
                    <a:t>電話機房</a:t>
                  </a:r>
                </a:p>
              </p:txBody>
            </p:sp>
            <p:sp>
              <p:nvSpPr>
                <p:cNvPr id="12" name="矩形 11"/>
                <p:cNvSpPr/>
                <p:nvPr/>
              </p:nvSpPr>
              <p:spPr>
                <a:xfrm>
                  <a:off x="5940152" y="3611571"/>
                  <a:ext cx="1368152" cy="2592288"/>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R130</a:t>
                  </a:r>
                </a:p>
                <a:p>
                  <a:pPr algn="ctr"/>
                  <a:r>
                    <a:rPr lang="zh-TW" alt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講解教室</a:t>
                  </a:r>
                </a:p>
              </p:txBody>
            </p:sp>
            <p:sp>
              <p:nvSpPr>
                <p:cNvPr id="9" name="手繪多邊形 8"/>
                <p:cNvSpPr/>
                <p:nvPr/>
              </p:nvSpPr>
              <p:spPr>
                <a:xfrm>
                  <a:off x="5436096" y="1451331"/>
                  <a:ext cx="2880320" cy="1113573"/>
                </a:xfrm>
                <a:custGeom>
                  <a:avLst/>
                  <a:gdLst>
                    <a:gd name="connsiteX0" fmla="*/ 0 w 2880320"/>
                    <a:gd name="connsiteY0" fmla="*/ 0 h 825541"/>
                    <a:gd name="connsiteX1" fmla="*/ 2880320 w 2880320"/>
                    <a:gd name="connsiteY1" fmla="*/ 0 h 825541"/>
                    <a:gd name="connsiteX2" fmla="*/ 2880320 w 2880320"/>
                    <a:gd name="connsiteY2" fmla="*/ 825541 h 825541"/>
                    <a:gd name="connsiteX3" fmla="*/ 0 w 2880320"/>
                    <a:gd name="connsiteY3" fmla="*/ 825541 h 825541"/>
                    <a:gd name="connsiteX4" fmla="*/ 0 w 2880320"/>
                    <a:gd name="connsiteY4" fmla="*/ 0 h 825541"/>
                    <a:gd name="connsiteX0" fmla="*/ 0 w 2880320"/>
                    <a:gd name="connsiteY0" fmla="*/ 0 h 1113573"/>
                    <a:gd name="connsiteX1" fmla="*/ 2880320 w 2880320"/>
                    <a:gd name="connsiteY1" fmla="*/ 0 h 1113573"/>
                    <a:gd name="connsiteX2" fmla="*/ 2880320 w 2880320"/>
                    <a:gd name="connsiteY2" fmla="*/ 825541 h 1113573"/>
                    <a:gd name="connsiteX3" fmla="*/ 576064 w 2880320"/>
                    <a:gd name="connsiteY3" fmla="*/ 1113573 h 1113573"/>
                    <a:gd name="connsiteX4" fmla="*/ 0 w 2880320"/>
                    <a:gd name="connsiteY4" fmla="*/ 825541 h 1113573"/>
                    <a:gd name="connsiteX5" fmla="*/ 0 w 2880320"/>
                    <a:gd name="connsiteY5" fmla="*/ 0 h 1113573"/>
                    <a:gd name="connsiteX0" fmla="*/ 0 w 2880320"/>
                    <a:gd name="connsiteY0" fmla="*/ 0 h 1113573"/>
                    <a:gd name="connsiteX1" fmla="*/ 2880320 w 2880320"/>
                    <a:gd name="connsiteY1" fmla="*/ 0 h 1113573"/>
                    <a:gd name="connsiteX2" fmla="*/ 2880320 w 2880320"/>
                    <a:gd name="connsiteY2" fmla="*/ 825541 h 1113573"/>
                    <a:gd name="connsiteX3" fmla="*/ 576064 w 2880320"/>
                    <a:gd name="connsiteY3" fmla="*/ 1113573 h 1113573"/>
                    <a:gd name="connsiteX4" fmla="*/ 576064 w 2880320"/>
                    <a:gd name="connsiteY4" fmla="*/ 825541 h 1113573"/>
                    <a:gd name="connsiteX5" fmla="*/ 0 w 2880320"/>
                    <a:gd name="connsiteY5" fmla="*/ 825541 h 1113573"/>
                    <a:gd name="connsiteX6" fmla="*/ 0 w 2880320"/>
                    <a:gd name="connsiteY6" fmla="*/ 0 h 1113573"/>
                    <a:gd name="connsiteX0" fmla="*/ 0 w 2880320"/>
                    <a:gd name="connsiteY0" fmla="*/ 0 h 1113573"/>
                    <a:gd name="connsiteX1" fmla="*/ 2880320 w 2880320"/>
                    <a:gd name="connsiteY1" fmla="*/ 0 h 1113573"/>
                    <a:gd name="connsiteX2" fmla="*/ 2880320 w 2880320"/>
                    <a:gd name="connsiteY2" fmla="*/ 1113573 h 1113573"/>
                    <a:gd name="connsiteX3" fmla="*/ 576064 w 2880320"/>
                    <a:gd name="connsiteY3" fmla="*/ 1113573 h 1113573"/>
                    <a:gd name="connsiteX4" fmla="*/ 576064 w 2880320"/>
                    <a:gd name="connsiteY4" fmla="*/ 825541 h 1113573"/>
                    <a:gd name="connsiteX5" fmla="*/ 0 w 2880320"/>
                    <a:gd name="connsiteY5" fmla="*/ 825541 h 1113573"/>
                    <a:gd name="connsiteX6" fmla="*/ 0 w 2880320"/>
                    <a:gd name="connsiteY6" fmla="*/ 0 h 111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0320" h="1113573">
                      <a:moveTo>
                        <a:pt x="0" y="0"/>
                      </a:moveTo>
                      <a:lnTo>
                        <a:pt x="2880320" y="0"/>
                      </a:lnTo>
                      <a:lnTo>
                        <a:pt x="2880320" y="1113573"/>
                      </a:lnTo>
                      <a:lnTo>
                        <a:pt x="576064" y="1113573"/>
                      </a:lnTo>
                      <a:lnTo>
                        <a:pt x="576064" y="825541"/>
                      </a:lnTo>
                      <a:lnTo>
                        <a:pt x="0" y="825541"/>
                      </a:lnTo>
                      <a:lnTo>
                        <a:pt x="0" y="0"/>
                      </a:lnTo>
                      <a:close/>
                    </a:path>
                  </a:pathLst>
                </a:cu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R125</a:t>
                  </a:r>
                </a:p>
                <a:p>
                  <a:pPr algn="ctr"/>
                  <a:r>
                    <a:rPr lang="zh-TW" alt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演示</a:t>
                  </a:r>
                  <a:endParaRPr lang="en-US" altLang="zh-TW"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zh-TW" alt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實驗室</a:t>
                  </a:r>
                </a:p>
              </p:txBody>
            </p:sp>
            <p:sp>
              <p:nvSpPr>
                <p:cNvPr id="8" name="矩形 7"/>
                <p:cNvSpPr/>
                <p:nvPr/>
              </p:nvSpPr>
              <p:spPr>
                <a:xfrm>
                  <a:off x="5364088" y="2963499"/>
                  <a:ext cx="1368152" cy="1008112"/>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R132</a:t>
                  </a:r>
                </a:p>
                <a:p>
                  <a:pPr algn="ctr"/>
                  <a:r>
                    <a:rPr lang="zh-TW" altLang="en-US"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辦公室</a:t>
                  </a:r>
                </a:p>
              </p:txBody>
            </p:sp>
          </p:grpSp>
          <p:cxnSp>
            <p:nvCxnSpPr>
              <p:cNvPr id="31" name="直線接點 30"/>
              <p:cNvCxnSpPr/>
              <p:nvPr/>
            </p:nvCxnSpPr>
            <p:spPr>
              <a:xfrm rot="16200000">
                <a:off x="6084192" y="2714141"/>
                <a:ext cx="43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rot="10800000">
                <a:off x="5724128" y="2426134"/>
                <a:ext cx="43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rot="10800000">
                <a:off x="4956455" y="3722276"/>
                <a:ext cx="288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rot="16200000">
                <a:off x="5032647" y="2642133"/>
                <a:ext cx="43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rot="5400000">
                <a:off x="4816615" y="4979196"/>
                <a:ext cx="288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38" name="Picture 2"/>
              <p:cNvPicPr>
                <a:picLocks noChangeAspect="1" noChangeArrowheads="1"/>
              </p:cNvPicPr>
              <p:nvPr/>
            </p:nvPicPr>
            <p:blipFill>
              <a:blip r:embed="rId3" cstate="print">
                <a:biLevel thresh="50000"/>
              </a:blip>
              <a:srcRect/>
              <a:stretch>
                <a:fillRect/>
              </a:stretch>
            </p:blipFill>
            <p:spPr bwMode="auto">
              <a:xfrm rot="5400000">
                <a:off x="6795087" y="5709437"/>
                <a:ext cx="639513" cy="886254"/>
              </a:xfrm>
              <a:prstGeom prst="rect">
                <a:avLst/>
              </a:prstGeom>
              <a:noFill/>
              <a:ln w="9525">
                <a:noFill/>
                <a:miter lim="800000"/>
                <a:headEnd/>
                <a:tailEnd/>
              </a:ln>
            </p:spPr>
          </p:pic>
          <p:sp>
            <p:nvSpPr>
              <p:cNvPr id="22" name="橢圓 21"/>
              <p:cNvSpPr/>
              <p:nvPr/>
            </p:nvSpPr>
            <p:spPr>
              <a:xfrm>
                <a:off x="6660232" y="3074213"/>
                <a:ext cx="72008"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p>
            </p:txBody>
          </p:sp>
          <p:cxnSp>
            <p:nvCxnSpPr>
              <p:cNvPr id="25" name="直線接點 24">
                <a:extLst>
                  <a:ext uri="{FF2B5EF4-FFF2-40B4-BE49-F238E27FC236}">
                    <a16:creationId xmlns:a16="http://schemas.microsoft.com/office/drawing/2014/main" id="{EEC331E1-BEC7-48FF-89DD-BDCEC8E1FB00}"/>
                  </a:ext>
                </a:extLst>
              </p:cNvPr>
              <p:cNvCxnSpPr/>
              <p:nvPr/>
            </p:nvCxnSpPr>
            <p:spPr>
              <a:xfrm rot="5400000">
                <a:off x="5570158" y="4154341"/>
                <a:ext cx="288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單箭頭接點 25">
                <a:extLst>
                  <a:ext uri="{FF2B5EF4-FFF2-40B4-BE49-F238E27FC236}">
                    <a16:creationId xmlns:a16="http://schemas.microsoft.com/office/drawing/2014/main" id="{7F40D5E0-BE77-41EC-811B-E7D0031A0392}"/>
                  </a:ext>
                </a:extLst>
              </p:cNvPr>
              <p:cNvCxnSpPr>
                <a:cxnSpLocks/>
              </p:cNvCxnSpPr>
              <p:nvPr/>
            </p:nvCxnSpPr>
            <p:spPr>
              <a:xfrm flipV="1">
                <a:off x="5253526" y="4461527"/>
                <a:ext cx="0" cy="892373"/>
              </a:xfrm>
              <a:prstGeom prst="straightConnector1">
                <a:avLst/>
              </a:prstGeom>
              <a:ln w="38100">
                <a:solidFill>
                  <a:srgbClr val="0000FF"/>
                </a:solidFill>
                <a:tailEnd type="arrow"/>
              </a:ln>
            </p:spPr>
            <p:style>
              <a:lnRef idx="3">
                <a:schemeClr val="accent1"/>
              </a:lnRef>
              <a:fillRef idx="0">
                <a:schemeClr val="accent1"/>
              </a:fillRef>
              <a:effectRef idx="2">
                <a:schemeClr val="accent1"/>
              </a:effectRef>
              <a:fontRef idx="minor">
                <a:schemeClr val="tx1"/>
              </a:fontRef>
            </p:style>
          </p:cxnSp>
          <p:sp>
            <p:nvSpPr>
              <p:cNvPr id="4" name="文字方塊 3">
                <a:extLst>
                  <a:ext uri="{FF2B5EF4-FFF2-40B4-BE49-F238E27FC236}">
                    <a16:creationId xmlns:a16="http://schemas.microsoft.com/office/drawing/2014/main" id="{84EB7BD8-67E5-43AC-B267-B2262601A383}"/>
                  </a:ext>
                </a:extLst>
              </p:cNvPr>
              <p:cNvSpPr txBox="1"/>
              <p:nvPr/>
            </p:nvSpPr>
            <p:spPr>
              <a:xfrm>
                <a:off x="5070934" y="1067284"/>
                <a:ext cx="856410" cy="495696"/>
              </a:xfrm>
              <a:prstGeom prst="rect">
                <a:avLst/>
              </a:prstGeom>
              <a:noFill/>
            </p:spPr>
            <p:txBody>
              <a:bodyPr wrap="none" rtlCol="0">
                <a:spAutoFit/>
              </a:bodyPr>
              <a:lstStyle/>
              <a:p>
                <a:r>
                  <a:rPr lang="zh-TW" altLang="en-US" sz="2800" b="1" dirty="0"/>
                  <a:t>逃生門</a:t>
                </a:r>
              </a:p>
            </p:txBody>
          </p:sp>
          <p:cxnSp>
            <p:nvCxnSpPr>
              <p:cNvPr id="27" name="直線接點 26">
                <a:extLst>
                  <a:ext uri="{FF2B5EF4-FFF2-40B4-BE49-F238E27FC236}">
                    <a16:creationId xmlns:a16="http://schemas.microsoft.com/office/drawing/2014/main" id="{5BD3F6D0-9B79-47A6-8F27-033984B0B904}"/>
                  </a:ext>
                </a:extLst>
              </p:cNvPr>
              <p:cNvCxnSpPr/>
              <p:nvPr/>
            </p:nvCxnSpPr>
            <p:spPr>
              <a:xfrm rot="10800000">
                <a:off x="5223459" y="1429271"/>
                <a:ext cx="432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026" name="Picture 2"/>
            <p:cNvPicPr>
              <a:picLocks noChangeAspect="1" noChangeArrowheads="1"/>
            </p:cNvPicPr>
            <p:nvPr/>
          </p:nvPicPr>
          <p:blipFill>
            <a:blip r:embed="rId4" cstate="print"/>
            <a:srcRect/>
            <a:stretch>
              <a:fillRect/>
            </a:stretch>
          </p:blipFill>
          <p:spPr bwMode="auto">
            <a:xfrm>
              <a:off x="1698065" y="5289573"/>
              <a:ext cx="2039128" cy="1419028"/>
            </a:xfrm>
            <a:prstGeom prst="rect">
              <a:avLst/>
            </a:prstGeom>
            <a:noFill/>
            <a:ln w="9525">
              <a:noFill/>
              <a:miter lim="800000"/>
              <a:headEnd/>
              <a:tailEnd/>
            </a:ln>
          </p:spPr>
        </p:pic>
        <p:pic>
          <p:nvPicPr>
            <p:cNvPr id="13" name="圖片 12">
              <a:extLst>
                <a:ext uri="{FF2B5EF4-FFF2-40B4-BE49-F238E27FC236}">
                  <a16:creationId xmlns:a16="http://schemas.microsoft.com/office/drawing/2014/main" id="{D901E28F-0222-40BE-ACEA-332EA42F5A64}"/>
                </a:ext>
              </a:extLst>
            </p:cNvPr>
            <p:cNvPicPr>
              <a:picLocks noChangeAspect="1"/>
            </p:cNvPicPr>
            <p:nvPr/>
          </p:nvPicPr>
          <p:blipFill rotWithShape="1">
            <a:blip r:embed="rId5"/>
            <a:srcRect l="20719" t="11456" r="14866"/>
            <a:stretch/>
          </p:blipFill>
          <p:spPr>
            <a:xfrm rot="5400000">
              <a:off x="5752462" y="5468602"/>
              <a:ext cx="541509" cy="481643"/>
            </a:xfrm>
            <a:prstGeom prst="rect">
              <a:avLst/>
            </a:prstGeom>
          </p:spPr>
        </p:pic>
      </p:grpSp>
      <p:sp>
        <p:nvSpPr>
          <p:cNvPr id="14" name="標題 13">
            <a:extLst>
              <a:ext uri="{FF2B5EF4-FFF2-40B4-BE49-F238E27FC236}">
                <a16:creationId xmlns:a16="http://schemas.microsoft.com/office/drawing/2014/main" id="{2A113DF8-F975-4D12-9CFC-3A7DCB3155D0}"/>
              </a:ext>
            </a:extLst>
          </p:cNvPr>
          <p:cNvSpPr>
            <a:spLocks noGrp="1"/>
          </p:cNvSpPr>
          <p:nvPr>
            <p:ph type="title"/>
          </p:nvPr>
        </p:nvSpPr>
        <p:spPr>
          <a:xfrm>
            <a:off x="2568102" y="187819"/>
            <a:ext cx="5687236" cy="807840"/>
          </a:xfrm>
          <a:noFill/>
        </p:spPr>
        <p:txBody>
          <a:bodyPr>
            <a:noAutofit/>
          </a:bodyPr>
          <a:lstStyle/>
          <a:p>
            <a:pPr algn="ctr" rtl="0" eaLnBrk="0" fontAlgn="base" latinLnBrk="0" hangingPunct="0"/>
            <a:r>
              <a:rPr kumimoji="1" lang="zh-TW" altLang="zh-TW" sz="4000" b="1" i="0" kern="1200" baseline="0" dirty="0">
                <a:ln>
                  <a:noFill/>
                </a:ln>
                <a:solidFill>
                  <a:srgbClr val="0000FF"/>
                </a:solidFill>
                <a:effectLst>
                  <a:outerShdw blurRad="38100" dist="38100" dir="2700000" algn="tl">
                    <a:srgbClr val="000000">
                      <a:alpha val="43137"/>
                    </a:srgbClr>
                  </a:outerShdw>
                </a:effectLst>
                <a:cs typeface="新細明體" panose="02020500000000000000" pitchFamily="18" charset="-120"/>
              </a:rPr>
              <a:t>實驗室配置</a:t>
            </a:r>
            <a:endParaRPr lang="zh-TW" altLang="en-US" sz="4400" dirty="0">
              <a:solidFill>
                <a:srgbClr val="0000FF"/>
              </a:solidFill>
              <a:effectLst>
                <a:outerShdw blurRad="38100" dist="38100" dir="2700000" algn="tl">
                  <a:srgbClr val="000000">
                    <a:alpha val="43137"/>
                  </a:srgbClr>
                </a:outerShdw>
              </a:effectLst>
            </a:endParaRPr>
          </a:p>
        </p:txBody>
      </p:sp>
      <p:sp>
        <p:nvSpPr>
          <p:cNvPr id="28" name="矩形 27">
            <a:extLst>
              <a:ext uri="{FF2B5EF4-FFF2-40B4-BE49-F238E27FC236}">
                <a16:creationId xmlns:a16="http://schemas.microsoft.com/office/drawing/2014/main" id="{6FE9C306-56BE-4999-930E-2D334967872B}"/>
              </a:ext>
            </a:extLst>
          </p:cNvPr>
          <p:cNvSpPr/>
          <p:nvPr/>
        </p:nvSpPr>
        <p:spPr>
          <a:xfrm>
            <a:off x="6474517" y="5430650"/>
            <a:ext cx="2492788" cy="523220"/>
          </a:xfrm>
          <a:prstGeom prst="rect">
            <a:avLst/>
          </a:prstGeom>
        </p:spPr>
        <p:txBody>
          <a:bodyPr wrap="square">
            <a:spAutoFit/>
          </a:bodyPr>
          <a:lstStyle/>
          <a:p>
            <a:r>
              <a:rPr kumimoji="1" lang="zh-TW" altLang="zh-TW" sz="2800" b="1" dirty="0">
                <a:solidFill>
                  <a:srgbClr val="0000FF"/>
                </a:solidFill>
                <a:latin typeface="微軟正黑體" panose="020B0604030504040204" pitchFamily="34" charset="-120"/>
                <a:ea typeface="微軟正黑體" panose="020B0604030504040204" pitchFamily="34" charset="-120"/>
                <a:cs typeface="新細明體" panose="02020500000000000000" pitchFamily="18" charset="-120"/>
              </a:rPr>
              <a:t>綜三館 </a:t>
            </a:r>
            <a:r>
              <a:rPr kumimoji="1" lang="en-US" altLang="zh-TW" sz="2800" b="1" dirty="0">
                <a:solidFill>
                  <a:srgbClr val="0000FF"/>
                </a:solidFill>
                <a:latin typeface="微軟正黑體" panose="020B0604030504040204" pitchFamily="34" charset="-120"/>
                <a:ea typeface="微軟正黑體" panose="020B0604030504040204" pitchFamily="34" charset="-120"/>
                <a:cs typeface="新細明體" panose="02020500000000000000" pitchFamily="18" charset="-120"/>
              </a:rPr>
              <a:t>A</a:t>
            </a:r>
            <a:r>
              <a:rPr kumimoji="1" lang="zh-TW" altLang="en-US" sz="2800" b="1" dirty="0">
                <a:solidFill>
                  <a:srgbClr val="0000FF"/>
                </a:solidFill>
                <a:latin typeface="微軟正黑體" panose="020B0604030504040204" pitchFamily="34" charset="-120"/>
                <a:ea typeface="微軟正黑體" panose="020B0604030504040204" pitchFamily="34" charset="-120"/>
                <a:cs typeface="新細明體" panose="02020500000000000000" pitchFamily="18" charset="-120"/>
              </a:rPr>
              <a:t>區</a:t>
            </a:r>
            <a:r>
              <a:rPr kumimoji="1" lang="en-US" altLang="zh-TW" sz="2800" b="1" dirty="0">
                <a:solidFill>
                  <a:srgbClr val="0000FF"/>
                </a:solidFill>
                <a:latin typeface="微軟正黑體" panose="020B0604030504040204" pitchFamily="34" charset="-120"/>
                <a:ea typeface="微軟正黑體" panose="020B0604030504040204" pitchFamily="34" charset="-120"/>
                <a:cs typeface="新細明體" panose="02020500000000000000" pitchFamily="18" charset="-120"/>
              </a:rPr>
              <a:t>1F</a:t>
            </a:r>
            <a:endParaRPr lang="zh-TW" alt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動作按鈕: 返回 23">
            <a:hlinkClick r:id="rId2" action="ppaction://hlinksldjump" highlightClick="1"/>
          </p:cNvPr>
          <p:cNvSpPr/>
          <p:nvPr/>
        </p:nvSpPr>
        <p:spPr>
          <a:xfrm>
            <a:off x="8604448" y="116632"/>
            <a:ext cx="288032"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 name="群組 1">
            <a:extLst>
              <a:ext uri="{FF2B5EF4-FFF2-40B4-BE49-F238E27FC236}">
                <a16:creationId xmlns:a16="http://schemas.microsoft.com/office/drawing/2014/main" id="{EB2A0D02-B1AF-4621-80B0-F7B76BAF9CA7}"/>
              </a:ext>
            </a:extLst>
          </p:cNvPr>
          <p:cNvGrpSpPr>
            <a:grpSpLocks noChangeAspect="1"/>
          </p:cNvGrpSpPr>
          <p:nvPr/>
        </p:nvGrpSpPr>
        <p:grpSpPr>
          <a:xfrm>
            <a:off x="35496" y="1340768"/>
            <a:ext cx="4316368" cy="4140000"/>
            <a:chOff x="1576010" y="910834"/>
            <a:chExt cx="6323996" cy="6065595"/>
          </a:xfrm>
        </p:grpSpPr>
        <p:grpSp>
          <p:nvGrpSpPr>
            <p:cNvPr id="3" name="群組 2"/>
            <p:cNvGrpSpPr/>
            <p:nvPr/>
          </p:nvGrpSpPr>
          <p:grpSpPr>
            <a:xfrm>
              <a:off x="1576010" y="910834"/>
              <a:ext cx="6323996" cy="5805264"/>
              <a:chOff x="4103948" y="889261"/>
              <a:chExt cx="4752528" cy="4929998"/>
            </a:xfrm>
          </p:grpSpPr>
          <p:sp>
            <p:nvSpPr>
              <p:cNvPr id="13" name="矩形 12"/>
              <p:cNvSpPr/>
              <p:nvPr/>
            </p:nvSpPr>
            <p:spPr>
              <a:xfrm rot="16200000">
                <a:off x="3275856" y="1717353"/>
                <a:ext cx="4176464" cy="2520280"/>
              </a:xfrm>
              <a:prstGeom prst="rect">
                <a:avLst/>
              </a:prstGeom>
              <a:solidFill>
                <a:schemeClr val="bg1"/>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sz="1600"/>
              </a:p>
            </p:txBody>
          </p:sp>
          <p:sp>
            <p:nvSpPr>
              <p:cNvPr id="14" name="矩形 13"/>
              <p:cNvSpPr/>
              <p:nvPr/>
            </p:nvSpPr>
            <p:spPr>
              <a:xfrm rot="16200000">
                <a:off x="6552220" y="961269"/>
                <a:ext cx="2376264" cy="2232248"/>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sz="1600"/>
              </a:p>
            </p:txBody>
          </p:sp>
          <p:sp>
            <p:nvSpPr>
              <p:cNvPr id="16" name="矩形 15"/>
              <p:cNvSpPr/>
              <p:nvPr/>
            </p:nvSpPr>
            <p:spPr>
              <a:xfrm rot="16200000">
                <a:off x="5688124" y="2401429"/>
                <a:ext cx="864096" cy="1008112"/>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器材室</a:t>
                </a:r>
              </a:p>
            </p:txBody>
          </p:sp>
          <p:sp>
            <p:nvSpPr>
              <p:cNvPr id="17" name="手繪多邊形 16"/>
              <p:cNvSpPr/>
              <p:nvPr/>
            </p:nvSpPr>
            <p:spPr>
              <a:xfrm rot="16200000">
                <a:off x="2994265" y="1998944"/>
                <a:ext cx="3744416" cy="1525050"/>
              </a:xfrm>
              <a:custGeom>
                <a:avLst/>
                <a:gdLst>
                  <a:gd name="connsiteX0" fmla="*/ 0 w 3744416"/>
                  <a:gd name="connsiteY0" fmla="*/ 0 h 1080120"/>
                  <a:gd name="connsiteX1" fmla="*/ 3744416 w 3744416"/>
                  <a:gd name="connsiteY1" fmla="*/ 0 h 1080120"/>
                  <a:gd name="connsiteX2" fmla="*/ 3744416 w 3744416"/>
                  <a:gd name="connsiteY2" fmla="*/ 1080120 h 1080120"/>
                  <a:gd name="connsiteX3" fmla="*/ 0 w 3744416"/>
                  <a:gd name="connsiteY3" fmla="*/ 1080120 h 1080120"/>
                  <a:gd name="connsiteX4" fmla="*/ 0 w 3744416"/>
                  <a:gd name="connsiteY4" fmla="*/ 0 h 1080120"/>
                  <a:gd name="connsiteX0" fmla="*/ 0 w 3744416"/>
                  <a:gd name="connsiteY0" fmla="*/ 0 h 1512168"/>
                  <a:gd name="connsiteX1" fmla="*/ 3744416 w 3744416"/>
                  <a:gd name="connsiteY1" fmla="*/ 0 h 1512168"/>
                  <a:gd name="connsiteX2" fmla="*/ 3744416 w 3744416"/>
                  <a:gd name="connsiteY2" fmla="*/ 1512168 h 1512168"/>
                  <a:gd name="connsiteX3" fmla="*/ 0 w 3744416"/>
                  <a:gd name="connsiteY3" fmla="*/ 1080120 h 1512168"/>
                  <a:gd name="connsiteX4" fmla="*/ 0 w 3744416"/>
                  <a:gd name="connsiteY4" fmla="*/ 0 h 1512168"/>
                  <a:gd name="connsiteX0" fmla="*/ 0 w 3744416"/>
                  <a:gd name="connsiteY0" fmla="*/ 0 h 1520924"/>
                  <a:gd name="connsiteX1" fmla="*/ 3744416 w 3744416"/>
                  <a:gd name="connsiteY1" fmla="*/ 0 h 1520924"/>
                  <a:gd name="connsiteX2" fmla="*/ 3744416 w 3744416"/>
                  <a:gd name="connsiteY2" fmla="*/ 1512168 h 1520924"/>
                  <a:gd name="connsiteX3" fmla="*/ 0 w 3744416"/>
                  <a:gd name="connsiteY3" fmla="*/ 1080120 h 1520924"/>
                  <a:gd name="connsiteX4" fmla="*/ 0 w 3744416"/>
                  <a:gd name="connsiteY4" fmla="*/ 0 h 1520924"/>
                  <a:gd name="connsiteX0" fmla="*/ 0 w 3744416"/>
                  <a:gd name="connsiteY0" fmla="*/ 0 h 1748193"/>
                  <a:gd name="connsiteX1" fmla="*/ 3744416 w 3744416"/>
                  <a:gd name="connsiteY1" fmla="*/ 0 h 1748193"/>
                  <a:gd name="connsiteX2" fmla="*/ 3744416 w 3744416"/>
                  <a:gd name="connsiteY2" fmla="*/ 1512168 h 1748193"/>
                  <a:gd name="connsiteX3" fmla="*/ 2592288 w 3744416"/>
                  <a:gd name="connsiteY3" fmla="*/ 1152128 h 1748193"/>
                  <a:gd name="connsiteX4" fmla="*/ 0 w 3744416"/>
                  <a:gd name="connsiteY4" fmla="*/ 1080120 h 1748193"/>
                  <a:gd name="connsiteX5" fmla="*/ 0 w 3744416"/>
                  <a:gd name="connsiteY5" fmla="*/ 0 h 1748193"/>
                  <a:gd name="connsiteX0" fmla="*/ 0 w 3744416"/>
                  <a:gd name="connsiteY0" fmla="*/ 0 h 1722793"/>
                  <a:gd name="connsiteX1" fmla="*/ 3744416 w 3744416"/>
                  <a:gd name="connsiteY1" fmla="*/ 0 h 1722793"/>
                  <a:gd name="connsiteX2" fmla="*/ 3744416 w 3744416"/>
                  <a:gd name="connsiteY2" fmla="*/ 1512168 h 1722793"/>
                  <a:gd name="connsiteX3" fmla="*/ 2592288 w 3744416"/>
                  <a:gd name="connsiteY3" fmla="*/ 1512168 h 1722793"/>
                  <a:gd name="connsiteX4" fmla="*/ 2592288 w 3744416"/>
                  <a:gd name="connsiteY4" fmla="*/ 1152128 h 1722793"/>
                  <a:gd name="connsiteX5" fmla="*/ 0 w 3744416"/>
                  <a:gd name="connsiteY5" fmla="*/ 1080120 h 1722793"/>
                  <a:gd name="connsiteX6" fmla="*/ 0 w 3744416"/>
                  <a:gd name="connsiteY6" fmla="*/ 0 h 1722793"/>
                  <a:gd name="connsiteX0" fmla="*/ 0 w 3744416"/>
                  <a:gd name="connsiteY0" fmla="*/ 0 h 1722793"/>
                  <a:gd name="connsiteX1" fmla="*/ 3744416 w 3744416"/>
                  <a:gd name="connsiteY1" fmla="*/ 0 h 1722793"/>
                  <a:gd name="connsiteX2" fmla="*/ 3744416 w 3744416"/>
                  <a:gd name="connsiteY2" fmla="*/ 1512168 h 1722793"/>
                  <a:gd name="connsiteX3" fmla="*/ 2592288 w 3744416"/>
                  <a:gd name="connsiteY3" fmla="*/ 1512168 h 1722793"/>
                  <a:gd name="connsiteX4" fmla="*/ 2592288 w 3744416"/>
                  <a:gd name="connsiteY4" fmla="*/ 1152128 h 1722793"/>
                  <a:gd name="connsiteX5" fmla="*/ 0 w 3744416"/>
                  <a:gd name="connsiteY5" fmla="*/ 1080120 h 1722793"/>
                  <a:gd name="connsiteX6" fmla="*/ 0 w 3744416"/>
                  <a:gd name="connsiteY6" fmla="*/ 0 h 1722793"/>
                  <a:gd name="connsiteX0" fmla="*/ 0 w 3744416"/>
                  <a:gd name="connsiteY0" fmla="*/ 0 h 1722793"/>
                  <a:gd name="connsiteX1" fmla="*/ 3744416 w 3744416"/>
                  <a:gd name="connsiteY1" fmla="*/ 0 h 1722793"/>
                  <a:gd name="connsiteX2" fmla="*/ 3744416 w 3744416"/>
                  <a:gd name="connsiteY2" fmla="*/ 1512168 h 1722793"/>
                  <a:gd name="connsiteX3" fmla="*/ 2592288 w 3744416"/>
                  <a:gd name="connsiteY3" fmla="*/ 1512168 h 1722793"/>
                  <a:gd name="connsiteX4" fmla="*/ 2592288 w 3744416"/>
                  <a:gd name="connsiteY4" fmla="*/ 1152128 h 1722793"/>
                  <a:gd name="connsiteX5" fmla="*/ 0 w 3744416"/>
                  <a:gd name="connsiteY5" fmla="*/ 1080120 h 1722793"/>
                  <a:gd name="connsiteX6" fmla="*/ 0 w 3744416"/>
                  <a:gd name="connsiteY6" fmla="*/ 0 h 1722793"/>
                  <a:gd name="connsiteX0" fmla="*/ 0 w 3744416"/>
                  <a:gd name="connsiteY0" fmla="*/ 0 h 1525050"/>
                  <a:gd name="connsiteX1" fmla="*/ 3744416 w 3744416"/>
                  <a:gd name="connsiteY1" fmla="*/ 0 h 1525050"/>
                  <a:gd name="connsiteX2" fmla="*/ 3744416 w 3744416"/>
                  <a:gd name="connsiteY2" fmla="*/ 1512168 h 1525050"/>
                  <a:gd name="connsiteX3" fmla="*/ 2592288 w 3744416"/>
                  <a:gd name="connsiteY3" fmla="*/ 1512168 h 1525050"/>
                  <a:gd name="connsiteX4" fmla="*/ 2592288 w 3744416"/>
                  <a:gd name="connsiteY4" fmla="*/ 1152128 h 1525050"/>
                  <a:gd name="connsiteX5" fmla="*/ 0 w 3744416"/>
                  <a:gd name="connsiteY5" fmla="*/ 1080120 h 1525050"/>
                  <a:gd name="connsiteX6" fmla="*/ 0 w 3744416"/>
                  <a:gd name="connsiteY6" fmla="*/ 0 h 1525050"/>
                  <a:gd name="connsiteX0" fmla="*/ 0 w 3744416"/>
                  <a:gd name="connsiteY0" fmla="*/ 0 h 1525050"/>
                  <a:gd name="connsiteX1" fmla="*/ 3744416 w 3744416"/>
                  <a:gd name="connsiteY1" fmla="*/ 0 h 1525050"/>
                  <a:gd name="connsiteX2" fmla="*/ 3744416 w 3744416"/>
                  <a:gd name="connsiteY2" fmla="*/ 1512168 h 1525050"/>
                  <a:gd name="connsiteX3" fmla="*/ 2592288 w 3744416"/>
                  <a:gd name="connsiteY3" fmla="*/ 1512168 h 1525050"/>
                  <a:gd name="connsiteX4" fmla="*/ 2592288 w 3744416"/>
                  <a:gd name="connsiteY4" fmla="*/ 1152128 h 1525050"/>
                  <a:gd name="connsiteX5" fmla="*/ 0 w 3744416"/>
                  <a:gd name="connsiteY5" fmla="*/ 1080120 h 1525050"/>
                  <a:gd name="connsiteX6" fmla="*/ 0 w 3744416"/>
                  <a:gd name="connsiteY6" fmla="*/ 0 h 1525050"/>
                  <a:gd name="connsiteX0" fmla="*/ 0 w 3744416"/>
                  <a:gd name="connsiteY0" fmla="*/ 0 h 1525050"/>
                  <a:gd name="connsiteX1" fmla="*/ 3744416 w 3744416"/>
                  <a:gd name="connsiteY1" fmla="*/ 0 h 1525050"/>
                  <a:gd name="connsiteX2" fmla="*/ 3744416 w 3744416"/>
                  <a:gd name="connsiteY2" fmla="*/ 1512168 h 1525050"/>
                  <a:gd name="connsiteX3" fmla="*/ 2592288 w 3744416"/>
                  <a:gd name="connsiteY3" fmla="*/ 1512168 h 1525050"/>
                  <a:gd name="connsiteX4" fmla="*/ 2592288 w 3744416"/>
                  <a:gd name="connsiteY4" fmla="*/ 1152128 h 1525050"/>
                  <a:gd name="connsiteX5" fmla="*/ 0 w 3744416"/>
                  <a:gd name="connsiteY5" fmla="*/ 1080120 h 1525050"/>
                  <a:gd name="connsiteX6" fmla="*/ 0 w 3744416"/>
                  <a:gd name="connsiteY6" fmla="*/ 0 h 1525050"/>
                  <a:gd name="connsiteX0" fmla="*/ 0 w 3744416"/>
                  <a:gd name="connsiteY0" fmla="*/ 0 h 1525050"/>
                  <a:gd name="connsiteX1" fmla="*/ 3744416 w 3744416"/>
                  <a:gd name="connsiteY1" fmla="*/ 0 h 1525050"/>
                  <a:gd name="connsiteX2" fmla="*/ 3744416 w 3744416"/>
                  <a:gd name="connsiteY2" fmla="*/ 1512168 h 1525050"/>
                  <a:gd name="connsiteX3" fmla="*/ 2592288 w 3744416"/>
                  <a:gd name="connsiteY3" fmla="*/ 1512168 h 1525050"/>
                  <a:gd name="connsiteX4" fmla="*/ 2592288 w 3744416"/>
                  <a:gd name="connsiteY4" fmla="*/ 1152128 h 1525050"/>
                  <a:gd name="connsiteX5" fmla="*/ 0 w 3744416"/>
                  <a:gd name="connsiteY5" fmla="*/ 1080120 h 1525050"/>
                  <a:gd name="connsiteX6" fmla="*/ 0 w 3744416"/>
                  <a:gd name="connsiteY6" fmla="*/ 0 h 1525050"/>
                  <a:gd name="connsiteX0" fmla="*/ 0 w 3744416"/>
                  <a:gd name="connsiteY0" fmla="*/ 0 h 1525050"/>
                  <a:gd name="connsiteX1" fmla="*/ 3744416 w 3744416"/>
                  <a:gd name="connsiteY1" fmla="*/ 0 h 1525050"/>
                  <a:gd name="connsiteX2" fmla="*/ 3744416 w 3744416"/>
                  <a:gd name="connsiteY2" fmla="*/ 1512168 h 1525050"/>
                  <a:gd name="connsiteX3" fmla="*/ 2592288 w 3744416"/>
                  <a:gd name="connsiteY3" fmla="*/ 1512168 h 1525050"/>
                  <a:gd name="connsiteX4" fmla="*/ 2592288 w 3744416"/>
                  <a:gd name="connsiteY4" fmla="*/ 1080120 h 1525050"/>
                  <a:gd name="connsiteX5" fmla="*/ 0 w 3744416"/>
                  <a:gd name="connsiteY5" fmla="*/ 1080120 h 1525050"/>
                  <a:gd name="connsiteX6" fmla="*/ 0 w 3744416"/>
                  <a:gd name="connsiteY6" fmla="*/ 0 h 1525050"/>
                  <a:gd name="connsiteX0" fmla="*/ 0 w 3744416"/>
                  <a:gd name="connsiteY0" fmla="*/ 0 h 1525050"/>
                  <a:gd name="connsiteX1" fmla="*/ 3744416 w 3744416"/>
                  <a:gd name="connsiteY1" fmla="*/ 0 h 1525050"/>
                  <a:gd name="connsiteX2" fmla="*/ 3744416 w 3744416"/>
                  <a:gd name="connsiteY2" fmla="*/ 1512168 h 1525050"/>
                  <a:gd name="connsiteX3" fmla="*/ 2592288 w 3744416"/>
                  <a:gd name="connsiteY3" fmla="*/ 1512168 h 1525050"/>
                  <a:gd name="connsiteX4" fmla="*/ 2592288 w 3744416"/>
                  <a:gd name="connsiteY4" fmla="*/ 1080120 h 1525050"/>
                  <a:gd name="connsiteX5" fmla="*/ 0 w 3744416"/>
                  <a:gd name="connsiteY5" fmla="*/ 1080120 h 1525050"/>
                  <a:gd name="connsiteX6" fmla="*/ 0 w 3744416"/>
                  <a:gd name="connsiteY6" fmla="*/ 0 h 15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4416" h="1525050">
                    <a:moveTo>
                      <a:pt x="0" y="0"/>
                    </a:moveTo>
                    <a:lnTo>
                      <a:pt x="3744416" y="0"/>
                    </a:lnTo>
                    <a:lnTo>
                      <a:pt x="3744416" y="1512168"/>
                    </a:lnTo>
                    <a:cubicBezTo>
                      <a:pt x="3503753" y="1525050"/>
                      <a:pt x="2763399" y="1499398"/>
                      <a:pt x="2592288" y="1512168"/>
                    </a:cubicBezTo>
                    <a:cubicBezTo>
                      <a:pt x="2601855" y="1304325"/>
                      <a:pt x="2596902" y="1286991"/>
                      <a:pt x="2592288" y="1080120"/>
                    </a:cubicBezTo>
                    <a:cubicBezTo>
                      <a:pt x="2143547" y="1070570"/>
                      <a:pt x="418034" y="1102775"/>
                      <a:pt x="0" y="1080120"/>
                    </a:cubicBezTo>
                    <a:lnTo>
                      <a:pt x="0" y="0"/>
                    </a:lnTo>
                    <a:close/>
                  </a:path>
                </a:pathLst>
              </a:cu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92075"/>
                <a:r>
                  <a:rPr lang="en-US" altLang="zh-TW"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R201</a:t>
                </a:r>
              </a:p>
              <a:p>
                <a:pPr marL="185738"/>
                <a:r>
                  <a:rPr lang="zh-TW" alt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實驗室</a:t>
                </a:r>
                <a:endParaRPr lang="en-US" altLang="zh-TW"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8" name="矩形 17"/>
              <p:cNvSpPr/>
              <p:nvPr/>
            </p:nvSpPr>
            <p:spPr>
              <a:xfrm rot="16200000">
                <a:off x="6660232" y="-154855"/>
                <a:ext cx="1152128" cy="324036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R202</a:t>
                </a:r>
              </a:p>
              <a:p>
                <a:pPr algn="ctr"/>
                <a:r>
                  <a:rPr lang="zh-TW" alt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實驗室 </a:t>
                </a:r>
              </a:p>
            </p:txBody>
          </p:sp>
          <p:sp>
            <p:nvSpPr>
              <p:cNvPr id="19" name="矩形 18"/>
              <p:cNvSpPr/>
              <p:nvPr/>
            </p:nvSpPr>
            <p:spPr>
              <a:xfrm rot="16200000">
                <a:off x="5796136" y="3805585"/>
                <a:ext cx="648072" cy="1008112"/>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R210</a:t>
                </a:r>
              </a:p>
              <a:p>
                <a:pPr algn="ctr"/>
                <a:r>
                  <a:rPr lang="zh-TW" altLang="en-US"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雷切室</a:t>
                </a:r>
                <a:endParaRPr lang="zh-TW" alt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0" name="矩形 19"/>
              <p:cNvSpPr/>
              <p:nvPr/>
            </p:nvSpPr>
            <p:spPr>
              <a:xfrm rot="16200000">
                <a:off x="7128284" y="1537333"/>
                <a:ext cx="1224136" cy="2232248"/>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R203</a:t>
                </a:r>
              </a:p>
              <a:p>
                <a:pPr algn="ctr"/>
                <a:r>
                  <a:rPr lang="zh-TW" alt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講解教室</a:t>
                </a:r>
              </a:p>
            </p:txBody>
          </p:sp>
          <p:sp>
            <p:nvSpPr>
              <p:cNvPr id="21" name="矩形 20"/>
              <p:cNvSpPr/>
              <p:nvPr/>
            </p:nvSpPr>
            <p:spPr>
              <a:xfrm rot="16200000">
                <a:off x="5796136" y="3157513"/>
                <a:ext cx="648072" cy="1008112"/>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1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器材室</a:t>
                </a:r>
              </a:p>
            </p:txBody>
          </p:sp>
          <p:cxnSp>
            <p:nvCxnSpPr>
              <p:cNvPr id="44" name="直線接點 43"/>
              <p:cNvCxnSpPr/>
              <p:nvPr/>
            </p:nvCxnSpPr>
            <p:spPr>
              <a:xfrm>
                <a:off x="5746415" y="2041388"/>
                <a:ext cx="43204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rot="16200000">
                <a:off x="6444228" y="2255336"/>
                <a:ext cx="360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rot="16200000">
                <a:off x="4968068" y="4345668"/>
                <a:ext cx="43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cstate="print">
                <a:biLevel thresh="50000"/>
              </a:blip>
              <a:srcRect/>
              <a:stretch>
                <a:fillRect/>
              </a:stretch>
            </p:blipFill>
            <p:spPr bwMode="auto">
              <a:xfrm rot="5400000">
                <a:off x="6757986" y="4974484"/>
                <a:ext cx="708161" cy="981389"/>
              </a:xfrm>
              <a:prstGeom prst="rect">
                <a:avLst/>
              </a:prstGeom>
              <a:noFill/>
              <a:ln w="9525">
                <a:noFill/>
                <a:miter lim="800000"/>
                <a:headEnd/>
                <a:tailEnd/>
              </a:ln>
            </p:spPr>
          </p:pic>
          <p:sp>
            <p:nvSpPr>
              <p:cNvPr id="22" name="橢圓 21"/>
              <p:cNvSpPr/>
              <p:nvPr/>
            </p:nvSpPr>
            <p:spPr>
              <a:xfrm>
                <a:off x="6624228" y="3121516"/>
                <a:ext cx="72008"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p>
            </p:txBody>
          </p:sp>
        </p:grpSp>
        <p:pic>
          <p:nvPicPr>
            <p:cNvPr id="28" name="Picture 3" descr="C:\Users\hsin\Desktop\普物實驗\P9141079.JPG">
              <a:hlinkClick r:id="rId2" action="ppaction://hlinksldjump"/>
            </p:cNvPr>
            <p:cNvPicPr>
              <a:picLocks noChangeAspect="1" noChangeArrowheads="1"/>
            </p:cNvPicPr>
            <p:nvPr/>
          </p:nvPicPr>
          <p:blipFill>
            <a:blip r:embed="rId4" cstate="print"/>
            <a:srcRect/>
            <a:stretch>
              <a:fillRect/>
            </a:stretch>
          </p:blipFill>
          <p:spPr bwMode="auto">
            <a:xfrm rot="5400000">
              <a:off x="2466616" y="5539359"/>
              <a:ext cx="1741193" cy="1132947"/>
            </a:xfrm>
            <a:prstGeom prst="rect">
              <a:avLst/>
            </a:prstGeom>
            <a:ln>
              <a:noFill/>
            </a:ln>
            <a:effectLst>
              <a:outerShdw blurRad="292100" dist="139700" dir="2700000" algn="tl" rotWithShape="0">
                <a:srgbClr val="333333">
                  <a:alpha val="65000"/>
                </a:srgbClr>
              </a:outerShdw>
            </a:effectLst>
          </p:spPr>
        </p:pic>
        <p:pic>
          <p:nvPicPr>
            <p:cNvPr id="23" name="圖片 22">
              <a:extLst>
                <a:ext uri="{FF2B5EF4-FFF2-40B4-BE49-F238E27FC236}">
                  <a16:creationId xmlns:a16="http://schemas.microsoft.com/office/drawing/2014/main" id="{A3522BA4-A4E1-4250-846A-FE26ED8B93FF}"/>
                </a:ext>
              </a:extLst>
            </p:cNvPr>
            <p:cNvPicPr>
              <a:picLocks noChangeAspect="1"/>
            </p:cNvPicPr>
            <p:nvPr/>
          </p:nvPicPr>
          <p:blipFill rotWithShape="1">
            <a:blip r:embed="rId5"/>
            <a:srcRect l="20719" t="11456" r="14866"/>
            <a:stretch/>
          </p:blipFill>
          <p:spPr>
            <a:xfrm rot="5400000">
              <a:off x="4879844" y="5370633"/>
              <a:ext cx="541509" cy="481643"/>
            </a:xfrm>
            <a:prstGeom prst="rect">
              <a:avLst/>
            </a:prstGeom>
          </p:spPr>
        </p:pic>
        <p:cxnSp>
          <p:nvCxnSpPr>
            <p:cNvPr id="32" name="直線單箭頭接點 31"/>
            <p:cNvCxnSpPr>
              <a:cxnSpLocks/>
            </p:cNvCxnSpPr>
            <p:nvPr/>
          </p:nvCxnSpPr>
          <p:spPr>
            <a:xfrm flipV="1">
              <a:off x="3358613" y="4604891"/>
              <a:ext cx="0" cy="925281"/>
            </a:xfrm>
            <a:prstGeom prst="straightConnector1">
              <a:avLst/>
            </a:prstGeom>
            <a:ln w="38100">
              <a:solidFill>
                <a:srgbClr val="0000FF"/>
              </a:solidFill>
              <a:tailEnd type="arrow"/>
            </a:ln>
          </p:spPr>
          <p:style>
            <a:lnRef idx="3">
              <a:schemeClr val="accent1"/>
            </a:lnRef>
            <a:fillRef idx="0">
              <a:schemeClr val="accent1"/>
            </a:fillRef>
            <a:effectRef idx="2">
              <a:schemeClr val="accent1"/>
            </a:effectRef>
            <a:fontRef idx="minor">
              <a:schemeClr val="tx1"/>
            </a:fontRef>
          </p:style>
        </p:cxnSp>
        <p:cxnSp>
          <p:nvCxnSpPr>
            <p:cNvPr id="6" name="直線接點 5">
              <a:extLst>
                <a:ext uri="{FF2B5EF4-FFF2-40B4-BE49-F238E27FC236}">
                  <a16:creationId xmlns:a16="http://schemas.microsoft.com/office/drawing/2014/main" id="{7C39FB1B-9B09-493D-A8DB-DF226B46053C}"/>
                </a:ext>
              </a:extLst>
            </p:cNvPr>
            <p:cNvCxnSpPr>
              <a:cxnSpLocks/>
            </p:cNvCxnSpPr>
            <p:nvPr/>
          </p:nvCxnSpPr>
          <p:spPr>
            <a:xfrm>
              <a:off x="3358613" y="5530172"/>
              <a:ext cx="19080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4" name="標題 3">
            <a:extLst>
              <a:ext uri="{FF2B5EF4-FFF2-40B4-BE49-F238E27FC236}">
                <a16:creationId xmlns:a16="http://schemas.microsoft.com/office/drawing/2014/main" id="{E6ED8F18-1A31-4576-A1F4-8AC86352AD3C}"/>
              </a:ext>
            </a:extLst>
          </p:cNvPr>
          <p:cNvSpPr>
            <a:spLocks noGrp="1"/>
          </p:cNvSpPr>
          <p:nvPr>
            <p:ph type="title"/>
          </p:nvPr>
        </p:nvSpPr>
        <p:spPr>
          <a:xfrm>
            <a:off x="1576008" y="108157"/>
            <a:ext cx="5730900" cy="807840"/>
          </a:xfrm>
        </p:spPr>
        <p:txBody>
          <a:bodyPr/>
          <a:lstStyle/>
          <a:p>
            <a:pPr algn="ctr" rtl="0" eaLnBrk="0" fontAlgn="base" latinLnBrk="0" hangingPunct="0"/>
            <a:r>
              <a:rPr kumimoji="1" lang="zh-TW" altLang="zh-TW" sz="4000" b="1" i="0" kern="1200" baseline="0" dirty="0">
                <a:ln>
                  <a:noFill/>
                </a:ln>
                <a:solidFill>
                  <a:srgbClr val="0000FF"/>
                </a:solidFill>
                <a:effectLst/>
                <a:latin typeface="微軟正黑體" panose="020B0604030504040204" pitchFamily="34" charset="-120"/>
                <a:ea typeface="微軟正黑體" panose="020B0604030504040204" pitchFamily="34" charset="-120"/>
                <a:cs typeface="新細明體" panose="02020500000000000000" pitchFamily="18" charset="-120"/>
              </a:rPr>
              <a:t>實驗室配置</a:t>
            </a:r>
            <a:endParaRPr lang="zh-TW" altLang="en-US" dirty="0">
              <a:solidFill>
                <a:srgbClr val="0000FF"/>
              </a:solidFill>
            </a:endParaRPr>
          </a:p>
        </p:txBody>
      </p:sp>
      <p:grpSp>
        <p:nvGrpSpPr>
          <p:cNvPr id="25" name="群組 24">
            <a:extLst>
              <a:ext uri="{FF2B5EF4-FFF2-40B4-BE49-F238E27FC236}">
                <a16:creationId xmlns:a16="http://schemas.microsoft.com/office/drawing/2014/main" id="{CB20C8CA-D8F0-47D6-8A11-3B99577B5EAF}"/>
              </a:ext>
            </a:extLst>
          </p:cNvPr>
          <p:cNvGrpSpPr>
            <a:grpSpLocks noChangeAspect="1"/>
          </p:cNvGrpSpPr>
          <p:nvPr/>
        </p:nvGrpSpPr>
        <p:grpSpPr>
          <a:xfrm>
            <a:off x="4499496" y="1340768"/>
            <a:ext cx="4536000" cy="3927357"/>
            <a:chOff x="1187624" y="980728"/>
            <a:chExt cx="6706267" cy="5806446"/>
          </a:xfrm>
        </p:grpSpPr>
        <p:grpSp>
          <p:nvGrpSpPr>
            <p:cNvPr id="26" name="群組 25">
              <a:extLst>
                <a:ext uri="{FF2B5EF4-FFF2-40B4-BE49-F238E27FC236}">
                  <a16:creationId xmlns:a16="http://schemas.microsoft.com/office/drawing/2014/main" id="{E1111193-B429-4434-B12B-2BB571E5B05F}"/>
                </a:ext>
              </a:extLst>
            </p:cNvPr>
            <p:cNvGrpSpPr/>
            <p:nvPr/>
          </p:nvGrpSpPr>
          <p:grpSpPr>
            <a:xfrm>
              <a:off x="1187624" y="980728"/>
              <a:ext cx="6706267" cy="5806446"/>
              <a:chOff x="1763688" y="980728"/>
              <a:chExt cx="6130203" cy="5403486"/>
            </a:xfrm>
          </p:grpSpPr>
          <p:grpSp>
            <p:nvGrpSpPr>
              <p:cNvPr id="31" name="群組 30">
                <a:extLst>
                  <a:ext uri="{FF2B5EF4-FFF2-40B4-BE49-F238E27FC236}">
                    <a16:creationId xmlns:a16="http://schemas.microsoft.com/office/drawing/2014/main" id="{F8192B7D-C935-41D8-B08F-995BAB93DE20}"/>
                  </a:ext>
                </a:extLst>
              </p:cNvPr>
              <p:cNvGrpSpPr/>
              <p:nvPr/>
            </p:nvGrpSpPr>
            <p:grpSpPr>
              <a:xfrm>
                <a:off x="1763688" y="980728"/>
                <a:ext cx="6130203" cy="5403486"/>
                <a:chOff x="1970189" y="1049850"/>
                <a:chExt cx="4762053" cy="4899429"/>
              </a:xfrm>
            </p:grpSpPr>
            <p:sp>
              <p:nvSpPr>
                <p:cNvPr id="34" name="矩形 33">
                  <a:extLst>
                    <a:ext uri="{FF2B5EF4-FFF2-40B4-BE49-F238E27FC236}">
                      <a16:creationId xmlns:a16="http://schemas.microsoft.com/office/drawing/2014/main" id="{CCFACF97-D87D-4104-9E0A-DC8913A317CD}"/>
                    </a:ext>
                  </a:extLst>
                </p:cNvPr>
                <p:cNvSpPr/>
                <p:nvPr/>
              </p:nvSpPr>
              <p:spPr>
                <a:xfrm rot="16200000">
                  <a:off x="1142097" y="1877948"/>
                  <a:ext cx="4176464" cy="2520280"/>
                </a:xfrm>
                <a:prstGeom prst="rect">
                  <a:avLst/>
                </a:prstGeom>
                <a:solidFill>
                  <a:schemeClr val="bg1"/>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sz="1600"/>
                </a:p>
              </p:txBody>
            </p:sp>
            <p:sp>
              <p:nvSpPr>
                <p:cNvPr id="35" name="矩形 34">
                  <a:extLst>
                    <a:ext uri="{FF2B5EF4-FFF2-40B4-BE49-F238E27FC236}">
                      <a16:creationId xmlns:a16="http://schemas.microsoft.com/office/drawing/2014/main" id="{9281D910-D9A1-4F67-A07E-58E0834ACBEB}"/>
                    </a:ext>
                  </a:extLst>
                </p:cNvPr>
                <p:cNvSpPr/>
                <p:nvPr/>
              </p:nvSpPr>
              <p:spPr>
                <a:xfrm rot="16200000">
                  <a:off x="4418461" y="1121864"/>
                  <a:ext cx="2376264" cy="2232248"/>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sz="1600"/>
                </a:p>
              </p:txBody>
            </p:sp>
            <p:sp>
              <p:nvSpPr>
                <p:cNvPr id="36" name="手繪多邊形 17">
                  <a:extLst>
                    <a:ext uri="{FF2B5EF4-FFF2-40B4-BE49-F238E27FC236}">
                      <a16:creationId xmlns:a16="http://schemas.microsoft.com/office/drawing/2014/main" id="{C1ABD759-E467-4517-A034-A4E83A195232}"/>
                    </a:ext>
                  </a:extLst>
                </p:cNvPr>
                <p:cNvSpPr/>
                <p:nvPr/>
              </p:nvSpPr>
              <p:spPr>
                <a:xfrm rot="16200000">
                  <a:off x="3697903" y="843834"/>
                  <a:ext cx="2828315" cy="3240362"/>
                </a:xfrm>
                <a:custGeom>
                  <a:avLst/>
                  <a:gdLst>
                    <a:gd name="connsiteX0" fmla="*/ 0 w 1152128"/>
                    <a:gd name="connsiteY0" fmla="*/ 0 h 3240360"/>
                    <a:gd name="connsiteX1" fmla="*/ 1152128 w 1152128"/>
                    <a:gd name="connsiteY1" fmla="*/ 0 h 3240360"/>
                    <a:gd name="connsiteX2" fmla="*/ 1152128 w 1152128"/>
                    <a:gd name="connsiteY2" fmla="*/ 3240360 h 3240360"/>
                    <a:gd name="connsiteX3" fmla="*/ 0 w 1152128"/>
                    <a:gd name="connsiteY3" fmla="*/ 3240360 h 3240360"/>
                    <a:gd name="connsiteX4" fmla="*/ 0 w 1152128"/>
                    <a:gd name="connsiteY4" fmla="*/ 0 h 3240360"/>
                    <a:gd name="connsiteX0" fmla="*/ 1224135 w 2376263"/>
                    <a:gd name="connsiteY0" fmla="*/ 0 h 3240360"/>
                    <a:gd name="connsiteX1" fmla="*/ 2376263 w 2376263"/>
                    <a:gd name="connsiteY1" fmla="*/ 0 h 3240360"/>
                    <a:gd name="connsiteX2" fmla="*/ 2376263 w 2376263"/>
                    <a:gd name="connsiteY2" fmla="*/ 3240360 h 3240360"/>
                    <a:gd name="connsiteX3" fmla="*/ 0 w 2376263"/>
                    <a:gd name="connsiteY3" fmla="*/ 3240360 h 3240360"/>
                    <a:gd name="connsiteX4" fmla="*/ 1224135 w 2376263"/>
                    <a:gd name="connsiteY4" fmla="*/ 0 h 3240360"/>
                    <a:gd name="connsiteX0" fmla="*/ 1224135 w 2376263"/>
                    <a:gd name="connsiteY0" fmla="*/ 0 h 3240360"/>
                    <a:gd name="connsiteX1" fmla="*/ 2376263 w 2376263"/>
                    <a:gd name="connsiteY1" fmla="*/ 0 h 3240360"/>
                    <a:gd name="connsiteX2" fmla="*/ 2376263 w 2376263"/>
                    <a:gd name="connsiteY2" fmla="*/ 3240360 h 3240360"/>
                    <a:gd name="connsiteX3" fmla="*/ 0 w 2376263"/>
                    <a:gd name="connsiteY3" fmla="*/ 3240360 h 3240360"/>
                    <a:gd name="connsiteX4" fmla="*/ 0 w 2376263"/>
                    <a:gd name="connsiteY4" fmla="*/ 1080123 h 3240360"/>
                    <a:gd name="connsiteX5" fmla="*/ 1224135 w 2376263"/>
                    <a:gd name="connsiteY5" fmla="*/ 0 h 3240360"/>
                    <a:gd name="connsiteX0" fmla="*/ 1224135 w 2376263"/>
                    <a:gd name="connsiteY0" fmla="*/ 0 h 3240360"/>
                    <a:gd name="connsiteX1" fmla="*/ 2376263 w 2376263"/>
                    <a:gd name="connsiteY1" fmla="*/ 0 h 3240360"/>
                    <a:gd name="connsiteX2" fmla="*/ 2376263 w 2376263"/>
                    <a:gd name="connsiteY2" fmla="*/ 3240360 h 3240360"/>
                    <a:gd name="connsiteX3" fmla="*/ 0 w 2376263"/>
                    <a:gd name="connsiteY3" fmla="*/ 3240360 h 3240360"/>
                    <a:gd name="connsiteX4" fmla="*/ 1 w 2376263"/>
                    <a:gd name="connsiteY4" fmla="*/ 1 h 3240360"/>
                    <a:gd name="connsiteX5" fmla="*/ 1224135 w 2376263"/>
                    <a:gd name="connsiteY5" fmla="*/ 0 h 3240360"/>
                    <a:gd name="connsiteX0" fmla="*/ 1440160 w 2592288"/>
                    <a:gd name="connsiteY0" fmla="*/ 0 h 3240360"/>
                    <a:gd name="connsiteX1" fmla="*/ 2592288 w 2592288"/>
                    <a:gd name="connsiteY1" fmla="*/ 0 h 3240360"/>
                    <a:gd name="connsiteX2" fmla="*/ 2592288 w 2592288"/>
                    <a:gd name="connsiteY2" fmla="*/ 3240360 h 3240360"/>
                    <a:gd name="connsiteX3" fmla="*/ 216025 w 2592288"/>
                    <a:gd name="connsiteY3" fmla="*/ 3240360 h 3240360"/>
                    <a:gd name="connsiteX4" fmla="*/ 0 w 2592288"/>
                    <a:gd name="connsiteY4" fmla="*/ 1 h 3240360"/>
                    <a:gd name="connsiteX5" fmla="*/ 1440160 w 2592288"/>
                    <a:gd name="connsiteY5" fmla="*/ 0 h 3240360"/>
                    <a:gd name="connsiteX0" fmla="*/ 1668375 w 2820503"/>
                    <a:gd name="connsiteY0" fmla="*/ 0 h 3240360"/>
                    <a:gd name="connsiteX1" fmla="*/ 2820503 w 2820503"/>
                    <a:gd name="connsiteY1" fmla="*/ 0 h 3240360"/>
                    <a:gd name="connsiteX2" fmla="*/ 2820503 w 2820503"/>
                    <a:gd name="connsiteY2" fmla="*/ 3240360 h 3240360"/>
                    <a:gd name="connsiteX3" fmla="*/ 444240 w 2820503"/>
                    <a:gd name="connsiteY3" fmla="*/ 3240360 h 3240360"/>
                    <a:gd name="connsiteX4" fmla="*/ 516248 w 2820503"/>
                    <a:gd name="connsiteY4" fmla="*/ 1008110 h 3240360"/>
                    <a:gd name="connsiteX5" fmla="*/ 228215 w 2820503"/>
                    <a:gd name="connsiteY5" fmla="*/ 1 h 3240360"/>
                    <a:gd name="connsiteX6" fmla="*/ 1668375 w 2820503"/>
                    <a:gd name="connsiteY6" fmla="*/ 0 h 3240360"/>
                    <a:gd name="connsiteX0" fmla="*/ 1668375 w 2820503"/>
                    <a:gd name="connsiteY0" fmla="*/ 0 h 3240360"/>
                    <a:gd name="connsiteX1" fmla="*/ 2820503 w 2820503"/>
                    <a:gd name="connsiteY1" fmla="*/ 0 h 3240360"/>
                    <a:gd name="connsiteX2" fmla="*/ 2820503 w 2820503"/>
                    <a:gd name="connsiteY2" fmla="*/ 3240360 h 3240360"/>
                    <a:gd name="connsiteX3" fmla="*/ 444240 w 2820503"/>
                    <a:gd name="connsiteY3" fmla="*/ 3240360 h 3240360"/>
                    <a:gd name="connsiteX4" fmla="*/ 372230 w 2820503"/>
                    <a:gd name="connsiteY4" fmla="*/ 1008110 h 3240360"/>
                    <a:gd name="connsiteX5" fmla="*/ 228215 w 2820503"/>
                    <a:gd name="connsiteY5" fmla="*/ 1 h 3240360"/>
                    <a:gd name="connsiteX6" fmla="*/ 1668375 w 2820503"/>
                    <a:gd name="connsiteY6" fmla="*/ 0 h 3240360"/>
                    <a:gd name="connsiteX0" fmla="*/ 1680188 w 2832316"/>
                    <a:gd name="connsiteY0" fmla="*/ 0 h 3240360"/>
                    <a:gd name="connsiteX1" fmla="*/ 2832316 w 2832316"/>
                    <a:gd name="connsiteY1" fmla="*/ 0 h 3240360"/>
                    <a:gd name="connsiteX2" fmla="*/ 2832316 w 2832316"/>
                    <a:gd name="connsiteY2" fmla="*/ 3240360 h 3240360"/>
                    <a:gd name="connsiteX3" fmla="*/ 456053 w 2832316"/>
                    <a:gd name="connsiteY3" fmla="*/ 3240360 h 3240360"/>
                    <a:gd name="connsiteX4" fmla="*/ 384043 w 2832316"/>
                    <a:gd name="connsiteY4" fmla="*/ 1008110 h 3240360"/>
                    <a:gd name="connsiteX5" fmla="*/ 24003 w 2832316"/>
                    <a:gd name="connsiteY5" fmla="*/ 1008110 h 3240360"/>
                    <a:gd name="connsiteX6" fmla="*/ 240028 w 2832316"/>
                    <a:gd name="connsiteY6" fmla="*/ 1 h 3240360"/>
                    <a:gd name="connsiteX7" fmla="*/ 1680188 w 2832316"/>
                    <a:gd name="connsiteY7" fmla="*/ 0 h 3240360"/>
                    <a:gd name="connsiteX0" fmla="*/ 1817152 w 2969280"/>
                    <a:gd name="connsiteY0" fmla="*/ 2 h 3240362"/>
                    <a:gd name="connsiteX1" fmla="*/ 2969280 w 2969280"/>
                    <a:gd name="connsiteY1" fmla="*/ 2 h 3240362"/>
                    <a:gd name="connsiteX2" fmla="*/ 2969280 w 2969280"/>
                    <a:gd name="connsiteY2" fmla="*/ 3240362 h 3240362"/>
                    <a:gd name="connsiteX3" fmla="*/ 593017 w 2969280"/>
                    <a:gd name="connsiteY3" fmla="*/ 3240362 h 3240362"/>
                    <a:gd name="connsiteX4" fmla="*/ 521007 w 2969280"/>
                    <a:gd name="connsiteY4" fmla="*/ 1008112 h 3240362"/>
                    <a:gd name="connsiteX5" fmla="*/ 160967 w 2969280"/>
                    <a:gd name="connsiteY5" fmla="*/ 1008112 h 3240362"/>
                    <a:gd name="connsiteX6" fmla="*/ 232978 w 2969280"/>
                    <a:gd name="connsiteY6" fmla="*/ 0 h 3240362"/>
                    <a:gd name="connsiteX7" fmla="*/ 1817152 w 2969280"/>
                    <a:gd name="connsiteY7" fmla="*/ 2 h 3240362"/>
                    <a:gd name="connsiteX0" fmla="*/ 1817152 w 2969280"/>
                    <a:gd name="connsiteY0" fmla="*/ 2 h 3240362"/>
                    <a:gd name="connsiteX1" fmla="*/ 2969280 w 2969280"/>
                    <a:gd name="connsiteY1" fmla="*/ 2 h 3240362"/>
                    <a:gd name="connsiteX2" fmla="*/ 2969280 w 2969280"/>
                    <a:gd name="connsiteY2" fmla="*/ 3240362 h 3240362"/>
                    <a:gd name="connsiteX3" fmla="*/ 593017 w 2969280"/>
                    <a:gd name="connsiteY3" fmla="*/ 3240362 h 3240362"/>
                    <a:gd name="connsiteX4" fmla="*/ 521007 w 2969280"/>
                    <a:gd name="connsiteY4" fmla="*/ 1008112 h 3240362"/>
                    <a:gd name="connsiteX5" fmla="*/ 160967 w 2969280"/>
                    <a:gd name="connsiteY5" fmla="*/ 1008112 h 3240362"/>
                    <a:gd name="connsiteX6" fmla="*/ 232978 w 2969280"/>
                    <a:gd name="connsiteY6" fmla="*/ 0 h 3240362"/>
                    <a:gd name="connsiteX7" fmla="*/ 1817152 w 2969280"/>
                    <a:gd name="connsiteY7" fmla="*/ 2 h 3240362"/>
                    <a:gd name="connsiteX0" fmla="*/ 1889160 w 3041288"/>
                    <a:gd name="connsiteY0" fmla="*/ 2 h 3240362"/>
                    <a:gd name="connsiteX1" fmla="*/ 3041288 w 3041288"/>
                    <a:gd name="connsiteY1" fmla="*/ 2 h 3240362"/>
                    <a:gd name="connsiteX2" fmla="*/ 3041288 w 3041288"/>
                    <a:gd name="connsiteY2" fmla="*/ 3240362 h 3240362"/>
                    <a:gd name="connsiteX3" fmla="*/ 665025 w 3041288"/>
                    <a:gd name="connsiteY3" fmla="*/ 3240362 h 3240362"/>
                    <a:gd name="connsiteX4" fmla="*/ 593015 w 3041288"/>
                    <a:gd name="connsiteY4" fmla="*/ 1008112 h 3240362"/>
                    <a:gd name="connsiteX5" fmla="*/ 232975 w 3041288"/>
                    <a:gd name="connsiteY5" fmla="*/ 1008112 h 3240362"/>
                    <a:gd name="connsiteX6" fmla="*/ 232978 w 3041288"/>
                    <a:gd name="connsiteY6" fmla="*/ 0 h 3240362"/>
                    <a:gd name="connsiteX7" fmla="*/ 1889160 w 3041288"/>
                    <a:gd name="connsiteY7" fmla="*/ 2 h 3240362"/>
                    <a:gd name="connsiteX0" fmla="*/ 1676187 w 2828315"/>
                    <a:gd name="connsiteY0" fmla="*/ 2 h 3240362"/>
                    <a:gd name="connsiteX1" fmla="*/ 2828315 w 2828315"/>
                    <a:gd name="connsiteY1" fmla="*/ 2 h 3240362"/>
                    <a:gd name="connsiteX2" fmla="*/ 2828315 w 2828315"/>
                    <a:gd name="connsiteY2" fmla="*/ 3240362 h 3240362"/>
                    <a:gd name="connsiteX3" fmla="*/ 452052 w 2828315"/>
                    <a:gd name="connsiteY3" fmla="*/ 3240362 h 3240362"/>
                    <a:gd name="connsiteX4" fmla="*/ 380042 w 2828315"/>
                    <a:gd name="connsiteY4" fmla="*/ 1008112 h 3240362"/>
                    <a:gd name="connsiteX5" fmla="*/ 20002 w 2828315"/>
                    <a:gd name="connsiteY5" fmla="*/ 1008112 h 3240362"/>
                    <a:gd name="connsiteX6" fmla="*/ 20005 w 2828315"/>
                    <a:gd name="connsiteY6" fmla="*/ 0 h 3240362"/>
                    <a:gd name="connsiteX7" fmla="*/ 1676187 w 2828315"/>
                    <a:gd name="connsiteY7" fmla="*/ 2 h 3240362"/>
                    <a:gd name="connsiteX0" fmla="*/ 1676187 w 2828315"/>
                    <a:gd name="connsiteY0" fmla="*/ 2 h 3240362"/>
                    <a:gd name="connsiteX1" fmla="*/ 2828315 w 2828315"/>
                    <a:gd name="connsiteY1" fmla="*/ 2 h 3240362"/>
                    <a:gd name="connsiteX2" fmla="*/ 2828315 w 2828315"/>
                    <a:gd name="connsiteY2" fmla="*/ 3240362 h 3240362"/>
                    <a:gd name="connsiteX3" fmla="*/ 452052 w 2828315"/>
                    <a:gd name="connsiteY3" fmla="*/ 3240362 h 3240362"/>
                    <a:gd name="connsiteX4" fmla="*/ 380042 w 2828315"/>
                    <a:gd name="connsiteY4" fmla="*/ 1008112 h 3240362"/>
                    <a:gd name="connsiteX5" fmla="*/ 20002 w 2828315"/>
                    <a:gd name="connsiteY5" fmla="*/ 1008112 h 3240362"/>
                    <a:gd name="connsiteX6" fmla="*/ 20005 w 2828315"/>
                    <a:gd name="connsiteY6" fmla="*/ 0 h 3240362"/>
                    <a:gd name="connsiteX7" fmla="*/ 1676187 w 2828315"/>
                    <a:gd name="connsiteY7" fmla="*/ 2 h 3240362"/>
                    <a:gd name="connsiteX0" fmla="*/ 1676187 w 2828315"/>
                    <a:gd name="connsiteY0" fmla="*/ 2 h 3240362"/>
                    <a:gd name="connsiteX1" fmla="*/ 2828315 w 2828315"/>
                    <a:gd name="connsiteY1" fmla="*/ 2 h 3240362"/>
                    <a:gd name="connsiteX2" fmla="*/ 2828315 w 2828315"/>
                    <a:gd name="connsiteY2" fmla="*/ 3240362 h 3240362"/>
                    <a:gd name="connsiteX3" fmla="*/ 452052 w 2828315"/>
                    <a:gd name="connsiteY3" fmla="*/ 3240362 h 3240362"/>
                    <a:gd name="connsiteX4" fmla="*/ 380042 w 2828315"/>
                    <a:gd name="connsiteY4" fmla="*/ 1008112 h 3240362"/>
                    <a:gd name="connsiteX5" fmla="*/ 20002 w 2828315"/>
                    <a:gd name="connsiteY5" fmla="*/ 1008112 h 3240362"/>
                    <a:gd name="connsiteX6" fmla="*/ 20005 w 2828315"/>
                    <a:gd name="connsiteY6" fmla="*/ 0 h 3240362"/>
                    <a:gd name="connsiteX7" fmla="*/ 1676187 w 2828315"/>
                    <a:gd name="connsiteY7" fmla="*/ 2 h 3240362"/>
                    <a:gd name="connsiteX0" fmla="*/ 1676187 w 2828315"/>
                    <a:gd name="connsiteY0" fmla="*/ 2 h 3240362"/>
                    <a:gd name="connsiteX1" fmla="*/ 2828315 w 2828315"/>
                    <a:gd name="connsiteY1" fmla="*/ 2 h 3240362"/>
                    <a:gd name="connsiteX2" fmla="*/ 2828315 w 2828315"/>
                    <a:gd name="connsiteY2" fmla="*/ 3240362 h 3240362"/>
                    <a:gd name="connsiteX3" fmla="*/ 452052 w 2828315"/>
                    <a:gd name="connsiteY3" fmla="*/ 3240362 h 3240362"/>
                    <a:gd name="connsiteX4" fmla="*/ 380042 w 2828315"/>
                    <a:gd name="connsiteY4" fmla="*/ 1008112 h 3240362"/>
                    <a:gd name="connsiteX5" fmla="*/ 20002 w 2828315"/>
                    <a:gd name="connsiteY5" fmla="*/ 1008112 h 3240362"/>
                    <a:gd name="connsiteX6" fmla="*/ 20005 w 2828315"/>
                    <a:gd name="connsiteY6" fmla="*/ 0 h 3240362"/>
                    <a:gd name="connsiteX7" fmla="*/ 1676187 w 2828315"/>
                    <a:gd name="connsiteY7" fmla="*/ 2 h 3240362"/>
                    <a:gd name="connsiteX0" fmla="*/ 1676187 w 2828315"/>
                    <a:gd name="connsiteY0" fmla="*/ 2 h 3240362"/>
                    <a:gd name="connsiteX1" fmla="*/ 2828315 w 2828315"/>
                    <a:gd name="connsiteY1" fmla="*/ 2 h 3240362"/>
                    <a:gd name="connsiteX2" fmla="*/ 2828315 w 2828315"/>
                    <a:gd name="connsiteY2" fmla="*/ 3240362 h 3240362"/>
                    <a:gd name="connsiteX3" fmla="*/ 452052 w 2828315"/>
                    <a:gd name="connsiteY3" fmla="*/ 3240362 h 3240362"/>
                    <a:gd name="connsiteX4" fmla="*/ 380042 w 2828315"/>
                    <a:gd name="connsiteY4" fmla="*/ 1008112 h 3240362"/>
                    <a:gd name="connsiteX5" fmla="*/ 20002 w 2828315"/>
                    <a:gd name="connsiteY5" fmla="*/ 1008112 h 3240362"/>
                    <a:gd name="connsiteX6" fmla="*/ 20005 w 2828315"/>
                    <a:gd name="connsiteY6" fmla="*/ 0 h 3240362"/>
                    <a:gd name="connsiteX7" fmla="*/ 1676187 w 2828315"/>
                    <a:gd name="connsiteY7" fmla="*/ 2 h 3240362"/>
                    <a:gd name="connsiteX0" fmla="*/ 1676187 w 2828315"/>
                    <a:gd name="connsiteY0" fmla="*/ 2 h 3240362"/>
                    <a:gd name="connsiteX1" fmla="*/ 2828315 w 2828315"/>
                    <a:gd name="connsiteY1" fmla="*/ 2 h 3240362"/>
                    <a:gd name="connsiteX2" fmla="*/ 2828315 w 2828315"/>
                    <a:gd name="connsiteY2" fmla="*/ 3240362 h 3240362"/>
                    <a:gd name="connsiteX3" fmla="*/ 452052 w 2828315"/>
                    <a:gd name="connsiteY3" fmla="*/ 3240362 h 3240362"/>
                    <a:gd name="connsiteX4" fmla="*/ 452050 w 2828315"/>
                    <a:gd name="connsiteY4" fmla="*/ 1008112 h 3240362"/>
                    <a:gd name="connsiteX5" fmla="*/ 20002 w 2828315"/>
                    <a:gd name="connsiteY5" fmla="*/ 1008112 h 3240362"/>
                    <a:gd name="connsiteX6" fmla="*/ 20005 w 2828315"/>
                    <a:gd name="connsiteY6" fmla="*/ 0 h 3240362"/>
                    <a:gd name="connsiteX7" fmla="*/ 1676187 w 2828315"/>
                    <a:gd name="connsiteY7" fmla="*/ 2 h 3240362"/>
                    <a:gd name="connsiteX0" fmla="*/ 1676187 w 2828315"/>
                    <a:gd name="connsiteY0" fmla="*/ 2 h 3240362"/>
                    <a:gd name="connsiteX1" fmla="*/ 2828315 w 2828315"/>
                    <a:gd name="connsiteY1" fmla="*/ 2 h 3240362"/>
                    <a:gd name="connsiteX2" fmla="*/ 2828315 w 2828315"/>
                    <a:gd name="connsiteY2" fmla="*/ 3240362 h 3240362"/>
                    <a:gd name="connsiteX3" fmla="*/ 452052 w 2828315"/>
                    <a:gd name="connsiteY3" fmla="*/ 3240362 h 3240362"/>
                    <a:gd name="connsiteX4" fmla="*/ 452050 w 2828315"/>
                    <a:gd name="connsiteY4" fmla="*/ 1008112 h 3240362"/>
                    <a:gd name="connsiteX5" fmla="*/ 20002 w 2828315"/>
                    <a:gd name="connsiteY5" fmla="*/ 1008112 h 3240362"/>
                    <a:gd name="connsiteX6" fmla="*/ 20005 w 2828315"/>
                    <a:gd name="connsiteY6" fmla="*/ 0 h 3240362"/>
                    <a:gd name="connsiteX7" fmla="*/ 1676187 w 2828315"/>
                    <a:gd name="connsiteY7" fmla="*/ 2 h 3240362"/>
                    <a:gd name="connsiteX0" fmla="*/ 1676187 w 2828315"/>
                    <a:gd name="connsiteY0" fmla="*/ 2 h 3240362"/>
                    <a:gd name="connsiteX1" fmla="*/ 2828315 w 2828315"/>
                    <a:gd name="connsiteY1" fmla="*/ 2 h 3240362"/>
                    <a:gd name="connsiteX2" fmla="*/ 2828315 w 2828315"/>
                    <a:gd name="connsiteY2" fmla="*/ 3240362 h 3240362"/>
                    <a:gd name="connsiteX3" fmla="*/ 452052 w 2828315"/>
                    <a:gd name="connsiteY3" fmla="*/ 3240362 h 3240362"/>
                    <a:gd name="connsiteX4" fmla="*/ 452050 w 2828315"/>
                    <a:gd name="connsiteY4" fmla="*/ 1008112 h 3240362"/>
                    <a:gd name="connsiteX5" fmla="*/ 20002 w 2828315"/>
                    <a:gd name="connsiteY5" fmla="*/ 1008112 h 3240362"/>
                    <a:gd name="connsiteX6" fmla="*/ 20005 w 2828315"/>
                    <a:gd name="connsiteY6" fmla="*/ 0 h 3240362"/>
                    <a:gd name="connsiteX7" fmla="*/ 1676187 w 2828315"/>
                    <a:gd name="connsiteY7" fmla="*/ 2 h 3240362"/>
                    <a:gd name="connsiteX0" fmla="*/ 1676187 w 2828315"/>
                    <a:gd name="connsiteY0" fmla="*/ 2 h 3240362"/>
                    <a:gd name="connsiteX1" fmla="*/ 2828315 w 2828315"/>
                    <a:gd name="connsiteY1" fmla="*/ 2 h 3240362"/>
                    <a:gd name="connsiteX2" fmla="*/ 2828315 w 2828315"/>
                    <a:gd name="connsiteY2" fmla="*/ 3240362 h 3240362"/>
                    <a:gd name="connsiteX3" fmla="*/ 452052 w 2828315"/>
                    <a:gd name="connsiteY3" fmla="*/ 3240362 h 3240362"/>
                    <a:gd name="connsiteX4" fmla="*/ 452050 w 2828315"/>
                    <a:gd name="connsiteY4" fmla="*/ 1008112 h 3240362"/>
                    <a:gd name="connsiteX5" fmla="*/ 20002 w 2828315"/>
                    <a:gd name="connsiteY5" fmla="*/ 1008112 h 3240362"/>
                    <a:gd name="connsiteX6" fmla="*/ 20005 w 2828315"/>
                    <a:gd name="connsiteY6" fmla="*/ 0 h 3240362"/>
                    <a:gd name="connsiteX7" fmla="*/ 1676187 w 2828315"/>
                    <a:gd name="connsiteY7" fmla="*/ 2 h 324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8315" h="3240362">
                      <a:moveTo>
                        <a:pt x="1676187" y="2"/>
                      </a:moveTo>
                      <a:lnTo>
                        <a:pt x="2828315" y="2"/>
                      </a:lnTo>
                      <a:lnTo>
                        <a:pt x="2828315" y="3240362"/>
                      </a:lnTo>
                      <a:lnTo>
                        <a:pt x="452052" y="3240362"/>
                      </a:lnTo>
                      <a:cubicBezTo>
                        <a:pt x="452056" y="2633714"/>
                        <a:pt x="478156" y="1440743"/>
                        <a:pt x="452050" y="1008112"/>
                      </a:cubicBezTo>
                      <a:cubicBezTo>
                        <a:pt x="235643" y="1002902"/>
                        <a:pt x="168587" y="1037448"/>
                        <a:pt x="20002" y="1008112"/>
                      </a:cubicBezTo>
                      <a:cubicBezTo>
                        <a:pt x="23039" y="807698"/>
                        <a:pt x="0" y="257857"/>
                        <a:pt x="20005" y="0"/>
                      </a:cubicBezTo>
                      <a:lnTo>
                        <a:pt x="1676187" y="2"/>
                      </a:lnTo>
                      <a:close/>
                    </a:path>
                  </a:pathLst>
                </a:cu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1524000" algn="ctr"/>
                  <a:endParaRPr lang="en-US" altLang="zh-TW"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1524000" algn="ctr"/>
                  <a:r>
                    <a:rPr lang="en-US" altLang="zh-TW"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3F</a:t>
                  </a:r>
                  <a:r>
                    <a:rPr lang="zh-TW" alt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altLang="zh-TW"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318</a:t>
                  </a:r>
                </a:p>
                <a:p>
                  <a:pPr marL="1524000" algn="ctr"/>
                  <a:r>
                    <a:rPr lang="zh-TW" alt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實驗室</a:t>
                  </a:r>
                  <a:endParaRPr lang="en-US" altLang="zh-TW"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1524000" algn="ctr"/>
                  <a:endParaRPr lang="en-US" altLang="zh-TW"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1524000" algn="ctr"/>
                  <a:endParaRPr lang="en-US" altLang="zh-TW"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1524000" algn="ctr"/>
                  <a:endParaRPr lang="en-US" altLang="zh-TW"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1524000" algn="ctr"/>
                  <a:endParaRPr lang="zh-TW" altLang="en-US"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7" name="矩形 36">
                  <a:extLst>
                    <a:ext uri="{FF2B5EF4-FFF2-40B4-BE49-F238E27FC236}">
                      <a16:creationId xmlns:a16="http://schemas.microsoft.com/office/drawing/2014/main" id="{45159E7B-F8D7-4E07-A6FC-59D725F467D1}"/>
                    </a:ext>
                  </a:extLst>
                </p:cNvPr>
                <p:cNvSpPr/>
                <p:nvPr/>
              </p:nvSpPr>
              <p:spPr>
                <a:xfrm rot="16200000">
                  <a:off x="3518360" y="3822164"/>
                  <a:ext cx="936105" cy="1008112"/>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3F</a:t>
                  </a:r>
                </a:p>
                <a:p>
                  <a:pPr algn="ctr"/>
                  <a:r>
                    <a:rPr lang="zh-TW" altLang="en-US"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辦公室</a:t>
                  </a:r>
                  <a:endParaRPr lang="zh-TW" alt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38" name="直線接點 37">
                  <a:extLst>
                    <a:ext uri="{FF2B5EF4-FFF2-40B4-BE49-F238E27FC236}">
                      <a16:creationId xmlns:a16="http://schemas.microsoft.com/office/drawing/2014/main" id="{BB515761-2C21-4AC9-8B9A-FC50D01CF4CC}"/>
                    </a:ext>
                  </a:extLst>
                </p:cNvPr>
                <p:cNvCxnSpPr/>
                <p:nvPr/>
              </p:nvCxnSpPr>
              <p:spPr>
                <a:xfrm rot="16200000">
                  <a:off x="3311880" y="3174112"/>
                  <a:ext cx="360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接點 38">
                  <a:extLst>
                    <a:ext uri="{FF2B5EF4-FFF2-40B4-BE49-F238E27FC236}">
                      <a16:creationId xmlns:a16="http://schemas.microsoft.com/office/drawing/2014/main" id="{FDE5B561-86D5-4539-9681-68D506F467CF}"/>
                    </a:ext>
                  </a:extLst>
                </p:cNvPr>
                <p:cNvCxnSpPr/>
                <p:nvPr/>
              </p:nvCxnSpPr>
              <p:spPr>
                <a:xfrm rot="16200000">
                  <a:off x="3311880" y="4110176"/>
                  <a:ext cx="360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40" name="Picture 2">
                  <a:extLst>
                    <a:ext uri="{FF2B5EF4-FFF2-40B4-BE49-F238E27FC236}">
                      <a16:creationId xmlns:a16="http://schemas.microsoft.com/office/drawing/2014/main" id="{0AE1E6D0-2077-4CD0-8232-35170BD82E6C}"/>
                    </a:ext>
                  </a:extLst>
                </p:cNvPr>
                <p:cNvPicPr>
                  <a:picLocks noChangeAspect="1" noChangeArrowheads="1"/>
                </p:cNvPicPr>
                <p:nvPr/>
              </p:nvPicPr>
              <p:blipFill>
                <a:blip r:embed="rId3" cstate="print">
                  <a:biLevel thresh="50000"/>
                </a:blip>
                <a:srcRect/>
                <a:stretch>
                  <a:fillRect/>
                </a:stretch>
              </p:blipFill>
              <p:spPr bwMode="auto">
                <a:xfrm rot="5400000">
                  <a:off x="4639460" y="5086852"/>
                  <a:ext cx="722959" cy="1001896"/>
                </a:xfrm>
                <a:prstGeom prst="rect">
                  <a:avLst/>
                </a:prstGeom>
                <a:noFill/>
                <a:ln w="9525">
                  <a:noFill/>
                  <a:miter lim="800000"/>
                  <a:headEnd/>
                  <a:tailEnd/>
                </a:ln>
              </p:spPr>
            </p:pic>
            <p:sp>
              <p:nvSpPr>
                <p:cNvPr id="41" name="矩形 40">
                  <a:extLst>
                    <a:ext uri="{FF2B5EF4-FFF2-40B4-BE49-F238E27FC236}">
                      <a16:creationId xmlns:a16="http://schemas.microsoft.com/office/drawing/2014/main" id="{42F13FF7-647A-47A5-99B2-F13F8740EA3C}"/>
                    </a:ext>
                  </a:extLst>
                </p:cNvPr>
                <p:cNvSpPr/>
                <p:nvPr/>
              </p:nvSpPr>
              <p:spPr>
                <a:xfrm rot="16200000">
                  <a:off x="1790167" y="1229872"/>
                  <a:ext cx="1872213" cy="1512170"/>
                </a:xfrm>
                <a:prstGeom prst="rect">
                  <a:avLst/>
                </a:prstGeom>
                <a:solidFill>
                  <a:schemeClr val="bg1">
                    <a:lumMod val="85000"/>
                  </a:schemeClr>
                </a:solidFill>
                <a:ln/>
                <a:effectLst/>
              </p:spPr>
              <p:style>
                <a:lnRef idx="1">
                  <a:schemeClr val="accent3"/>
                </a:lnRef>
                <a:fillRef idx="2">
                  <a:schemeClr val="accent3"/>
                </a:fillRef>
                <a:effectRef idx="1">
                  <a:schemeClr val="accent3"/>
                </a:effectRef>
                <a:fontRef idx="minor">
                  <a:schemeClr val="dk1"/>
                </a:fontRef>
              </p:style>
              <p:txBody>
                <a:bodyPr vert="eaVert" rtlCol="0" anchor="ctr"/>
                <a:lstStyle/>
                <a:p>
                  <a:pPr algn="ctr"/>
                  <a:r>
                    <a:rPr lang="en-US" altLang="zh-TW" sz="2000" dirty="0" err="1">
                      <a:ln w="0"/>
                      <a:solidFill>
                        <a:sysClr val="windowText" lastClr="000000"/>
                      </a:solidFill>
                    </a:rPr>
                    <a:t>Sp.ark</a:t>
                  </a:r>
                  <a:endParaRPr lang="zh-TW" altLang="en-US" sz="2000" dirty="0">
                    <a:ln w="0"/>
                    <a:solidFill>
                      <a:sysClr val="windowText" lastClr="000000"/>
                    </a:solidFill>
                  </a:endParaRPr>
                </a:p>
              </p:txBody>
            </p:sp>
            <p:sp>
              <p:nvSpPr>
                <p:cNvPr id="42" name="矩形 41">
                  <a:extLst>
                    <a:ext uri="{FF2B5EF4-FFF2-40B4-BE49-F238E27FC236}">
                      <a16:creationId xmlns:a16="http://schemas.microsoft.com/office/drawing/2014/main" id="{847DF390-6C3E-4AEF-8EC5-F9911AED10DE}"/>
                    </a:ext>
                  </a:extLst>
                </p:cNvPr>
                <p:cNvSpPr/>
                <p:nvPr/>
              </p:nvSpPr>
              <p:spPr>
                <a:xfrm rot="16200000">
                  <a:off x="1574147" y="3318107"/>
                  <a:ext cx="1872205" cy="1080122"/>
                </a:xfrm>
                <a:prstGeom prst="rect">
                  <a:avLst/>
                </a:prstGeom>
                <a:solidFill>
                  <a:schemeClr val="bg1">
                    <a:lumMod val="85000"/>
                  </a:schemeClr>
                </a:solidFill>
                <a:ln/>
                <a:effectLst/>
              </p:spPr>
              <p:style>
                <a:lnRef idx="1">
                  <a:schemeClr val="accent3"/>
                </a:lnRef>
                <a:fillRef idx="2">
                  <a:schemeClr val="accent3"/>
                </a:fillRef>
                <a:effectRef idx="1">
                  <a:schemeClr val="accent3"/>
                </a:effectRef>
                <a:fontRef idx="minor">
                  <a:schemeClr val="dk1"/>
                </a:fontRef>
              </p:style>
              <p:txBody>
                <a:bodyPr vert="eaVert" rtlCol="0" anchor="ctr"/>
                <a:lstStyle/>
                <a:p>
                  <a:pPr algn="ctr"/>
                  <a:r>
                    <a:rPr lang="zh-TW" altLang="en-US" sz="1600" dirty="0">
                      <a:ln w="0"/>
                      <a:solidFill>
                        <a:schemeClr val="tx1"/>
                      </a:solidFill>
                      <a:effectLst>
                        <a:outerShdw blurRad="38100" dist="19050" dir="2700000" algn="tl" rotWithShape="0">
                          <a:schemeClr val="dk1">
                            <a:alpha val="40000"/>
                          </a:schemeClr>
                        </a:outerShdw>
                      </a:effectLst>
                    </a:rPr>
                    <a:t>科教小教室</a:t>
                  </a:r>
                </a:p>
              </p:txBody>
            </p:sp>
            <p:sp>
              <p:nvSpPr>
                <p:cNvPr id="43" name="矩形 42">
                  <a:extLst>
                    <a:ext uri="{FF2B5EF4-FFF2-40B4-BE49-F238E27FC236}">
                      <a16:creationId xmlns:a16="http://schemas.microsoft.com/office/drawing/2014/main" id="{D4211736-DD42-431A-8FF6-B74BC3BFB10F}"/>
                    </a:ext>
                  </a:extLst>
                </p:cNvPr>
                <p:cNvSpPr/>
                <p:nvPr/>
              </p:nvSpPr>
              <p:spPr>
                <a:xfrm rot="16200000">
                  <a:off x="3514170" y="1018041"/>
                  <a:ext cx="1440162" cy="1503786"/>
                </a:xfrm>
                <a:prstGeom prst="rect">
                  <a:avLst/>
                </a:prstGeom>
                <a:solidFill>
                  <a:schemeClr val="bg1">
                    <a:lumMod val="85000"/>
                  </a:schemeClr>
                </a:solidFill>
                <a:ln/>
                <a:effectLst/>
              </p:spPr>
              <p:style>
                <a:lnRef idx="1">
                  <a:schemeClr val="accent3"/>
                </a:lnRef>
                <a:fillRef idx="2">
                  <a:schemeClr val="accent3"/>
                </a:fillRef>
                <a:effectRef idx="1">
                  <a:schemeClr val="accent3"/>
                </a:effectRef>
                <a:fontRef idx="minor">
                  <a:schemeClr val="dk1"/>
                </a:fontRef>
              </p:style>
              <p:txBody>
                <a:bodyPr vert="eaVert" rtlCol="0" anchor="ctr"/>
                <a:lstStyle/>
                <a:p>
                  <a:pPr algn="ctr"/>
                  <a:r>
                    <a:rPr lang="zh-TW" altLang="en-US" sz="1600" dirty="0">
                      <a:ln w="0"/>
                      <a:solidFill>
                        <a:schemeClr val="tx1"/>
                      </a:solidFill>
                      <a:effectLst>
                        <a:outerShdw blurRad="38100" dist="19050" dir="2700000" algn="tl" rotWithShape="0">
                          <a:schemeClr val="dk1">
                            <a:alpha val="40000"/>
                          </a:schemeClr>
                        </a:outerShdw>
                      </a:effectLst>
                    </a:rPr>
                    <a:t>數學系</a:t>
                  </a:r>
                </a:p>
              </p:txBody>
            </p:sp>
            <p:sp>
              <p:nvSpPr>
                <p:cNvPr id="47" name="手繪多邊形 28">
                  <a:extLst>
                    <a:ext uri="{FF2B5EF4-FFF2-40B4-BE49-F238E27FC236}">
                      <a16:creationId xmlns:a16="http://schemas.microsoft.com/office/drawing/2014/main" id="{2C0BEE80-5421-440F-96CD-B76AC025B5F3}"/>
                    </a:ext>
                  </a:extLst>
                </p:cNvPr>
                <p:cNvSpPr/>
                <p:nvPr/>
              </p:nvSpPr>
              <p:spPr>
                <a:xfrm>
                  <a:off x="3269951" y="3138088"/>
                  <a:ext cx="1503786" cy="1967181"/>
                </a:xfrm>
                <a:custGeom>
                  <a:avLst/>
                  <a:gdLst>
                    <a:gd name="connsiteX0" fmla="*/ 372416 w 1353491"/>
                    <a:gd name="connsiteY0" fmla="*/ 0 h 2316270"/>
                    <a:gd name="connsiteX1" fmla="*/ 324791 w 1353491"/>
                    <a:gd name="connsiteY1" fmla="*/ 228600 h 2316270"/>
                    <a:gd name="connsiteX2" fmla="*/ 296216 w 1353491"/>
                    <a:gd name="connsiteY2" fmla="*/ 466725 h 2316270"/>
                    <a:gd name="connsiteX3" fmla="*/ 229541 w 1353491"/>
                    <a:gd name="connsiteY3" fmla="*/ 752475 h 2316270"/>
                    <a:gd name="connsiteX4" fmla="*/ 220016 w 1353491"/>
                    <a:gd name="connsiteY4" fmla="*/ 895350 h 2316270"/>
                    <a:gd name="connsiteX5" fmla="*/ 191441 w 1353491"/>
                    <a:gd name="connsiteY5" fmla="*/ 981075 h 2316270"/>
                    <a:gd name="connsiteX6" fmla="*/ 200966 w 1353491"/>
                    <a:gd name="connsiteY6" fmla="*/ 2114550 h 2316270"/>
                    <a:gd name="connsiteX7" fmla="*/ 915341 w 1353491"/>
                    <a:gd name="connsiteY7" fmla="*/ 2133600 h 2316270"/>
                    <a:gd name="connsiteX8" fmla="*/ 1134416 w 1353491"/>
                    <a:gd name="connsiteY8" fmla="*/ 2152650 h 2316270"/>
                    <a:gd name="connsiteX9" fmla="*/ 1277291 w 1353491"/>
                    <a:gd name="connsiteY9" fmla="*/ 2181225 h 2316270"/>
                    <a:gd name="connsiteX10" fmla="*/ 1353491 w 1353491"/>
                    <a:gd name="connsiteY10" fmla="*/ 2181225 h 2316270"/>
                    <a:gd name="connsiteX0" fmla="*/ 372416 w 1353491"/>
                    <a:gd name="connsiteY0" fmla="*/ 0 h 2316270"/>
                    <a:gd name="connsiteX1" fmla="*/ 371672 w 1353491"/>
                    <a:gd name="connsiteY1" fmla="*/ 252611 h 2316270"/>
                    <a:gd name="connsiteX2" fmla="*/ 296216 w 1353491"/>
                    <a:gd name="connsiteY2" fmla="*/ 466725 h 2316270"/>
                    <a:gd name="connsiteX3" fmla="*/ 229541 w 1353491"/>
                    <a:gd name="connsiteY3" fmla="*/ 752475 h 2316270"/>
                    <a:gd name="connsiteX4" fmla="*/ 220016 w 1353491"/>
                    <a:gd name="connsiteY4" fmla="*/ 895350 h 2316270"/>
                    <a:gd name="connsiteX5" fmla="*/ 191441 w 1353491"/>
                    <a:gd name="connsiteY5" fmla="*/ 981075 h 2316270"/>
                    <a:gd name="connsiteX6" fmla="*/ 200966 w 1353491"/>
                    <a:gd name="connsiteY6" fmla="*/ 2114550 h 2316270"/>
                    <a:gd name="connsiteX7" fmla="*/ 915341 w 1353491"/>
                    <a:gd name="connsiteY7" fmla="*/ 2133600 h 2316270"/>
                    <a:gd name="connsiteX8" fmla="*/ 1134416 w 1353491"/>
                    <a:gd name="connsiteY8" fmla="*/ 2152650 h 2316270"/>
                    <a:gd name="connsiteX9" fmla="*/ 1277291 w 1353491"/>
                    <a:gd name="connsiteY9" fmla="*/ 2181225 h 2316270"/>
                    <a:gd name="connsiteX10" fmla="*/ 1353491 w 1353491"/>
                    <a:gd name="connsiteY10" fmla="*/ 2181225 h 2316270"/>
                    <a:gd name="connsiteX0" fmla="*/ 372416 w 1353491"/>
                    <a:gd name="connsiteY0" fmla="*/ 0 h 2316270"/>
                    <a:gd name="connsiteX1" fmla="*/ 371672 w 1353491"/>
                    <a:gd name="connsiteY1" fmla="*/ 252611 h 2316270"/>
                    <a:gd name="connsiteX2" fmla="*/ 296216 w 1353491"/>
                    <a:gd name="connsiteY2" fmla="*/ 466725 h 2316270"/>
                    <a:gd name="connsiteX3" fmla="*/ 229541 w 1353491"/>
                    <a:gd name="connsiteY3" fmla="*/ 752475 h 2316270"/>
                    <a:gd name="connsiteX4" fmla="*/ 220016 w 1353491"/>
                    <a:gd name="connsiteY4" fmla="*/ 895350 h 2316270"/>
                    <a:gd name="connsiteX5" fmla="*/ 191441 w 1353491"/>
                    <a:gd name="connsiteY5" fmla="*/ 981075 h 2316270"/>
                    <a:gd name="connsiteX6" fmla="*/ 200966 w 1353491"/>
                    <a:gd name="connsiteY6" fmla="*/ 2114550 h 2316270"/>
                    <a:gd name="connsiteX7" fmla="*/ 915341 w 1353491"/>
                    <a:gd name="connsiteY7" fmla="*/ 2133600 h 2316270"/>
                    <a:gd name="connsiteX8" fmla="*/ 1134416 w 1353491"/>
                    <a:gd name="connsiteY8" fmla="*/ 2152650 h 2316270"/>
                    <a:gd name="connsiteX9" fmla="*/ 1277291 w 1353491"/>
                    <a:gd name="connsiteY9" fmla="*/ 2181225 h 2316270"/>
                    <a:gd name="connsiteX10" fmla="*/ 1353491 w 1353491"/>
                    <a:gd name="connsiteY10" fmla="*/ 2181225 h 2316270"/>
                    <a:gd name="connsiteX0" fmla="*/ 372416 w 1353491"/>
                    <a:gd name="connsiteY0" fmla="*/ 0 h 2316270"/>
                    <a:gd name="connsiteX1" fmla="*/ 296216 w 1353491"/>
                    <a:gd name="connsiteY1" fmla="*/ 466725 h 2316270"/>
                    <a:gd name="connsiteX2" fmla="*/ 229541 w 1353491"/>
                    <a:gd name="connsiteY2" fmla="*/ 752475 h 2316270"/>
                    <a:gd name="connsiteX3" fmla="*/ 220016 w 1353491"/>
                    <a:gd name="connsiteY3" fmla="*/ 895350 h 2316270"/>
                    <a:gd name="connsiteX4" fmla="*/ 191441 w 1353491"/>
                    <a:gd name="connsiteY4" fmla="*/ 981075 h 2316270"/>
                    <a:gd name="connsiteX5" fmla="*/ 200966 w 1353491"/>
                    <a:gd name="connsiteY5" fmla="*/ 2114550 h 2316270"/>
                    <a:gd name="connsiteX6" fmla="*/ 915341 w 1353491"/>
                    <a:gd name="connsiteY6" fmla="*/ 2133600 h 2316270"/>
                    <a:gd name="connsiteX7" fmla="*/ 1134416 w 1353491"/>
                    <a:gd name="connsiteY7" fmla="*/ 2152650 h 2316270"/>
                    <a:gd name="connsiteX8" fmla="*/ 1277291 w 1353491"/>
                    <a:gd name="connsiteY8" fmla="*/ 2181225 h 2316270"/>
                    <a:gd name="connsiteX9" fmla="*/ 1353491 w 1353491"/>
                    <a:gd name="connsiteY9" fmla="*/ 2181225 h 2316270"/>
                    <a:gd name="connsiteX0" fmla="*/ 372416 w 1353491"/>
                    <a:gd name="connsiteY0" fmla="*/ 0 h 2316270"/>
                    <a:gd name="connsiteX1" fmla="*/ 229541 w 1353491"/>
                    <a:gd name="connsiteY1" fmla="*/ 752475 h 2316270"/>
                    <a:gd name="connsiteX2" fmla="*/ 220016 w 1353491"/>
                    <a:gd name="connsiteY2" fmla="*/ 895350 h 2316270"/>
                    <a:gd name="connsiteX3" fmla="*/ 191441 w 1353491"/>
                    <a:gd name="connsiteY3" fmla="*/ 981075 h 2316270"/>
                    <a:gd name="connsiteX4" fmla="*/ 200966 w 1353491"/>
                    <a:gd name="connsiteY4" fmla="*/ 2114550 h 2316270"/>
                    <a:gd name="connsiteX5" fmla="*/ 915341 w 1353491"/>
                    <a:gd name="connsiteY5" fmla="*/ 2133600 h 2316270"/>
                    <a:gd name="connsiteX6" fmla="*/ 1134416 w 1353491"/>
                    <a:gd name="connsiteY6" fmla="*/ 2152650 h 2316270"/>
                    <a:gd name="connsiteX7" fmla="*/ 1277291 w 1353491"/>
                    <a:gd name="connsiteY7" fmla="*/ 2181225 h 2316270"/>
                    <a:gd name="connsiteX8" fmla="*/ 1353491 w 1353491"/>
                    <a:gd name="connsiteY8" fmla="*/ 2181225 h 2316270"/>
                    <a:gd name="connsiteX0" fmla="*/ 287338 w 1268413"/>
                    <a:gd name="connsiteY0" fmla="*/ 0 h 2316270"/>
                    <a:gd name="connsiteX1" fmla="*/ 144463 w 1268413"/>
                    <a:gd name="connsiteY1" fmla="*/ 752475 h 2316270"/>
                    <a:gd name="connsiteX2" fmla="*/ 134938 w 1268413"/>
                    <a:gd name="connsiteY2" fmla="*/ 895350 h 2316270"/>
                    <a:gd name="connsiteX3" fmla="*/ 115888 w 1268413"/>
                    <a:gd name="connsiteY3" fmla="*/ 2114550 h 2316270"/>
                    <a:gd name="connsiteX4" fmla="*/ 830263 w 1268413"/>
                    <a:gd name="connsiteY4" fmla="*/ 2133600 h 2316270"/>
                    <a:gd name="connsiteX5" fmla="*/ 1049338 w 1268413"/>
                    <a:gd name="connsiteY5" fmla="*/ 2152650 h 2316270"/>
                    <a:gd name="connsiteX6" fmla="*/ 1192213 w 1268413"/>
                    <a:gd name="connsiteY6" fmla="*/ 2181225 h 2316270"/>
                    <a:gd name="connsiteX7" fmla="*/ 1268413 w 1268413"/>
                    <a:gd name="connsiteY7" fmla="*/ 2181225 h 2316270"/>
                    <a:gd name="connsiteX0" fmla="*/ 285750 w 1266825"/>
                    <a:gd name="connsiteY0" fmla="*/ 0 h 2316270"/>
                    <a:gd name="connsiteX1" fmla="*/ 142875 w 1266825"/>
                    <a:gd name="connsiteY1" fmla="*/ 752475 h 2316270"/>
                    <a:gd name="connsiteX2" fmla="*/ 114300 w 1266825"/>
                    <a:gd name="connsiteY2" fmla="*/ 2114550 h 2316270"/>
                    <a:gd name="connsiteX3" fmla="*/ 828675 w 1266825"/>
                    <a:gd name="connsiteY3" fmla="*/ 2133600 h 2316270"/>
                    <a:gd name="connsiteX4" fmla="*/ 1047750 w 1266825"/>
                    <a:gd name="connsiteY4" fmla="*/ 2152650 h 2316270"/>
                    <a:gd name="connsiteX5" fmla="*/ 1190625 w 1266825"/>
                    <a:gd name="connsiteY5" fmla="*/ 2181225 h 2316270"/>
                    <a:gd name="connsiteX6" fmla="*/ 1266825 w 1266825"/>
                    <a:gd name="connsiteY6" fmla="*/ 2181225 h 2316270"/>
                    <a:gd name="connsiteX0" fmla="*/ 261937 w 1243012"/>
                    <a:gd name="connsiteY0" fmla="*/ 0 h 2316270"/>
                    <a:gd name="connsiteX1" fmla="*/ 90487 w 1243012"/>
                    <a:gd name="connsiteY1" fmla="*/ 2114550 h 2316270"/>
                    <a:gd name="connsiteX2" fmla="*/ 804862 w 1243012"/>
                    <a:gd name="connsiteY2" fmla="*/ 2133600 h 2316270"/>
                    <a:gd name="connsiteX3" fmla="*/ 1023937 w 1243012"/>
                    <a:gd name="connsiteY3" fmla="*/ 2152650 h 2316270"/>
                    <a:gd name="connsiteX4" fmla="*/ 1166812 w 1243012"/>
                    <a:gd name="connsiteY4" fmla="*/ 2181225 h 2316270"/>
                    <a:gd name="connsiteX5" fmla="*/ 1243012 w 1243012"/>
                    <a:gd name="connsiteY5" fmla="*/ 2181225 h 2316270"/>
                    <a:gd name="connsiteX0" fmla="*/ 2061392 w 2061392"/>
                    <a:gd name="connsiteY0" fmla="*/ 0 h 2351691"/>
                    <a:gd name="connsiteX1" fmla="*/ 90487 w 2061392"/>
                    <a:gd name="connsiteY1" fmla="*/ 2149971 h 2351691"/>
                    <a:gd name="connsiteX2" fmla="*/ 804862 w 2061392"/>
                    <a:gd name="connsiteY2" fmla="*/ 2169021 h 2351691"/>
                    <a:gd name="connsiteX3" fmla="*/ 1023937 w 2061392"/>
                    <a:gd name="connsiteY3" fmla="*/ 2188071 h 2351691"/>
                    <a:gd name="connsiteX4" fmla="*/ 1166812 w 2061392"/>
                    <a:gd name="connsiteY4" fmla="*/ 2216646 h 2351691"/>
                    <a:gd name="connsiteX5" fmla="*/ 1243012 w 2061392"/>
                    <a:gd name="connsiteY5" fmla="*/ 2216646 h 2351691"/>
                    <a:gd name="connsiteX0" fmla="*/ 1962695 w 1962695"/>
                    <a:gd name="connsiteY0" fmla="*/ 427607 h 2645943"/>
                    <a:gd name="connsiteX1" fmla="*/ 90487 w 1962695"/>
                    <a:gd name="connsiteY1" fmla="*/ 355600 h 2645943"/>
                    <a:gd name="connsiteX2" fmla="*/ 706165 w 1962695"/>
                    <a:gd name="connsiteY2" fmla="*/ 2596628 h 2645943"/>
                    <a:gd name="connsiteX3" fmla="*/ 925240 w 1962695"/>
                    <a:gd name="connsiteY3" fmla="*/ 2615678 h 2645943"/>
                    <a:gd name="connsiteX4" fmla="*/ 1068115 w 1962695"/>
                    <a:gd name="connsiteY4" fmla="*/ 2644253 h 2645943"/>
                    <a:gd name="connsiteX5" fmla="*/ 1144315 w 1962695"/>
                    <a:gd name="connsiteY5" fmla="*/ 2644253 h 2645943"/>
                    <a:gd name="connsiteX0" fmla="*/ 1966317 w 1966317"/>
                    <a:gd name="connsiteY0" fmla="*/ 427607 h 2666207"/>
                    <a:gd name="connsiteX1" fmla="*/ 94109 w 1966317"/>
                    <a:gd name="connsiteY1" fmla="*/ 355600 h 2666207"/>
                    <a:gd name="connsiteX2" fmla="*/ 238125 w 1966317"/>
                    <a:gd name="connsiteY2" fmla="*/ 2659857 h 2666207"/>
                    <a:gd name="connsiteX3" fmla="*/ 928862 w 1966317"/>
                    <a:gd name="connsiteY3" fmla="*/ 2615678 h 2666207"/>
                    <a:gd name="connsiteX4" fmla="*/ 1071737 w 1966317"/>
                    <a:gd name="connsiteY4" fmla="*/ 2644253 h 2666207"/>
                    <a:gd name="connsiteX5" fmla="*/ 1147937 w 1966317"/>
                    <a:gd name="connsiteY5" fmla="*/ 2644253 h 2666207"/>
                    <a:gd name="connsiteX0" fmla="*/ 1966317 w 1966317"/>
                    <a:gd name="connsiteY0" fmla="*/ 427607 h 3041299"/>
                    <a:gd name="connsiteX1" fmla="*/ 94109 w 1966317"/>
                    <a:gd name="connsiteY1" fmla="*/ 355600 h 3041299"/>
                    <a:gd name="connsiteX2" fmla="*/ 238125 w 1966317"/>
                    <a:gd name="connsiteY2" fmla="*/ 2659857 h 3041299"/>
                    <a:gd name="connsiteX3" fmla="*/ 1071737 w 1966317"/>
                    <a:gd name="connsiteY3" fmla="*/ 2644253 h 3041299"/>
                    <a:gd name="connsiteX4" fmla="*/ 1147937 w 1966317"/>
                    <a:gd name="connsiteY4" fmla="*/ 2644253 h 3041299"/>
                    <a:gd name="connsiteX0" fmla="*/ 1966317 w 1966317"/>
                    <a:gd name="connsiteY0" fmla="*/ 427607 h 3041299"/>
                    <a:gd name="connsiteX1" fmla="*/ 94109 w 1966317"/>
                    <a:gd name="connsiteY1" fmla="*/ 355600 h 3041299"/>
                    <a:gd name="connsiteX2" fmla="*/ 238125 w 1966317"/>
                    <a:gd name="connsiteY2" fmla="*/ 2659857 h 3041299"/>
                    <a:gd name="connsiteX3" fmla="*/ 1147937 w 1966317"/>
                    <a:gd name="connsiteY3" fmla="*/ 2644253 h 3041299"/>
                    <a:gd name="connsiteX0" fmla="*/ 2038325 w 2038325"/>
                    <a:gd name="connsiteY0" fmla="*/ 427607 h 3041299"/>
                    <a:gd name="connsiteX1" fmla="*/ 166117 w 2038325"/>
                    <a:gd name="connsiteY1" fmla="*/ 355600 h 3041299"/>
                    <a:gd name="connsiteX2" fmla="*/ 238125 w 2038325"/>
                    <a:gd name="connsiteY2" fmla="*/ 2659857 h 3041299"/>
                    <a:gd name="connsiteX3" fmla="*/ 1219945 w 2038325"/>
                    <a:gd name="connsiteY3" fmla="*/ 2644253 h 3041299"/>
                    <a:gd name="connsiteX0" fmla="*/ 2038325 w 2038325"/>
                    <a:gd name="connsiteY0" fmla="*/ 427607 h 2694232"/>
                    <a:gd name="connsiteX1" fmla="*/ 166117 w 2038325"/>
                    <a:gd name="connsiteY1" fmla="*/ 355600 h 2694232"/>
                    <a:gd name="connsiteX2" fmla="*/ 238125 w 2038325"/>
                    <a:gd name="connsiteY2" fmla="*/ 2659857 h 2694232"/>
                    <a:gd name="connsiteX3" fmla="*/ 1219945 w 2038325"/>
                    <a:gd name="connsiteY3" fmla="*/ 2644253 h 2694232"/>
                    <a:gd name="connsiteX0" fmla="*/ 1962695 w 1962695"/>
                    <a:gd name="connsiteY0" fmla="*/ 427607 h 2694232"/>
                    <a:gd name="connsiteX1" fmla="*/ 90487 w 1962695"/>
                    <a:gd name="connsiteY1" fmla="*/ 355600 h 2694232"/>
                    <a:gd name="connsiteX2" fmla="*/ 162495 w 1962695"/>
                    <a:gd name="connsiteY2" fmla="*/ 2659857 h 2694232"/>
                    <a:gd name="connsiteX3" fmla="*/ 1144315 w 1962695"/>
                    <a:gd name="connsiteY3" fmla="*/ 2644253 h 2694232"/>
                    <a:gd name="connsiteX0" fmla="*/ 1962695 w 1962695"/>
                    <a:gd name="connsiteY0" fmla="*/ 427607 h 2694232"/>
                    <a:gd name="connsiteX1" fmla="*/ 90487 w 1962695"/>
                    <a:gd name="connsiteY1" fmla="*/ 355600 h 2694232"/>
                    <a:gd name="connsiteX2" fmla="*/ 162495 w 1962695"/>
                    <a:gd name="connsiteY2" fmla="*/ 2659857 h 2694232"/>
                    <a:gd name="connsiteX3" fmla="*/ 1144315 w 1962695"/>
                    <a:gd name="connsiteY3" fmla="*/ 2644253 h 2694232"/>
                    <a:gd name="connsiteX0" fmla="*/ 1962695 w 1962695"/>
                    <a:gd name="connsiteY0" fmla="*/ 427607 h 2694232"/>
                    <a:gd name="connsiteX1" fmla="*/ 90487 w 1962695"/>
                    <a:gd name="connsiteY1" fmla="*/ 355600 h 2694232"/>
                    <a:gd name="connsiteX2" fmla="*/ 162495 w 1962695"/>
                    <a:gd name="connsiteY2" fmla="*/ 2659857 h 2694232"/>
                    <a:gd name="connsiteX3" fmla="*/ 1144315 w 1962695"/>
                    <a:gd name="connsiteY3" fmla="*/ 2644253 h 2694232"/>
                    <a:gd name="connsiteX0" fmla="*/ 1962695 w 1962695"/>
                    <a:gd name="connsiteY0" fmla="*/ 427607 h 2694232"/>
                    <a:gd name="connsiteX1" fmla="*/ 90487 w 1962695"/>
                    <a:gd name="connsiteY1" fmla="*/ 355600 h 2694232"/>
                    <a:gd name="connsiteX2" fmla="*/ 162495 w 1962695"/>
                    <a:gd name="connsiteY2" fmla="*/ 2659857 h 2694232"/>
                    <a:gd name="connsiteX3" fmla="*/ 1144315 w 1962695"/>
                    <a:gd name="connsiteY3" fmla="*/ 2644253 h 2694232"/>
                    <a:gd name="connsiteX0" fmla="*/ 1878114 w 1878114"/>
                    <a:gd name="connsiteY0" fmla="*/ 93488 h 2360113"/>
                    <a:gd name="connsiteX1" fmla="*/ 5906 w 1878114"/>
                    <a:gd name="connsiteY1" fmla="*/ 21481 h 2360113"/>
                    <a:gd name="connsiteX2" fmla="*/ 77914 w 1878114"/>
                    <a:gd name="connsiteY2" fmla="*/ 2325738 h 2360113"/>
                    <a:gd name="connsiteX3" fmla="*/ 1059734 w 1878114"/>
                    <a:gd name="connsiteY3" fmla="*/ 2310134 h 2360113"/>
                    <a:gd name="connsiteX0" fmla="*/ 1878114 w 1878114"/>
                    <a:gd name="connsiteY0" fmla="*/ 93488 h 2360113"/>
                    <a:gd name="connsiteX1" fmla="*/ 5906 w 1878114"/>
                    <a:gd name="connsiteY1" fmla="*/ 21481 h 2360113"/>
                    <a:gd name="connsiteX2" fmla="*/ 77914 w 1878114"/>
                    <a:gd name="connsiteY2" fmla="*/ 2325738 h 2360113"/>
                    <a:gd name="connsiteX3" fmla="*/ 1059734 w 1878114"/>
                    <a:gd name="connsiteY3" fmla="*/ 2310134 h 2360113"/>
                    <a:gd name="connsiteX0" fmla="*/ 1878113 w 1878113"/>
                    <a:gd name="connsiteY0" fmla="*/ 21482 h 2360113"/>
                    <a:gd name="connsiteX1" fmla="*/ 5906 w 1878113"/>
                    <a:gd name="connsiteY1" fmla="*/ 21481 h 2360113"/>
                    <a:gd name="connsiteX2" fmla="*/ 77914 w 1878113"/>
                    <a:gd name="connsiteY2" fmla="*/ 2325738 h 2360113"/>
                    <a:gd name="connsiteX3" fmla="*/ 1059734 w 1878113"/>
                    <a:gd name="connsiteY3" fmla="*/ 2310134 h 2360113"/>
                    <a:gd name="connsiteX0" fmla="*/ 1878113 w 1878113"/>
                    <a:gd name="connsiteY0" fmla="*/ 21482 h 2360113"/>
                    <a:gd name="connsiteX1" fmla="*/ 5906 w 1878113"/>
                    <a:gd name="connsiteY1" fmla="*/ 21481 h 2360113"/>
                    <a:gd name="connsiteX2" fmla="*/ 77914 w 1878113"/>
                    <a:gd name="connsiteY2" fmla="*/ 2325738 h 2360113"/>
                    <a:gd name="connsiteX3" fmla="*/ 1374058 w 1878113"/>
                    <a:gd name="connsiteY3" fmla="*/ 2325738 h 2360113"/>
                    <a:gd name="connsiteX0" fmla="*/ 1878113 w 1878113"/>
                    <a:gd name="connsiteY0" fmla="*/ 21482 h 2360113"/>
                    <a:gd name="connsiteX1" fmla="*/ 5906 w 1878113"/>
                    <a:gd name="connsiteY1" fmla="*/ 21481 h 2360113"/>
                    <a:gd name="connsiteX2" fmla="*/ 5905 w 1878113"/>
                    <a:gd name="connsiteY2" fmla="*/ 2325738 h 2360113"/>
                    <a:gd name="connsiteX3" fmla="*/ 1374058 w 1878113"/>
                    <a:gd name="connsiteY3" fmla="*/ 2325738 h 2360113"/>
                    <a:gd name="connsiteX0" fmla="*/ 1878113 w 1878113"/>
                    <a:gd name="connsiteY0" fmla="*/ 21482 h 2348703"/>
                    <a:gd name="connsiteX1" fmla="*/ 5906 w 1878113"/>
                    <a:gd name="connsiteY1" fmla="*/ 21481 h 2348703"/>
                    <a:gd name="connsiteX2" fmla="*/ 5905 w 1878113"/>
                    <a:gd name="connsiteY2" fmla="*/ 2325738 h 2348703"/>
                    <a:gd name="connsiteX3" fmla="*/ 1374058 w 1878113"/>
                    <a:gd name="connsiteY3" fmla="*/ 2325738 h 2348703"/>
                    <a:gd name="connsiteX0" fmla="*/ 1878113 w 1878113"/>
                    <a:gd name="connsiteY0" fmla="*/ 21482 h 2348703"/>
                    <a:gd name="connsiteX1" fmla="*/ 5906 w 1878113"/>
                    <a:gd name="connsiteY1" fmla="*/ 21481 h 2348703"/>
                    <a:gd name="connsiteX2" fmla="*/ 5905 w 1878113"/>
                    <a:gd name="connsiteY2" fmla="*/ 2325738 h 2348703"/>
                    <a:gd name="connsiteX3" fmla="*/ 1374058 w 1878113"/>
                    <a:gd name="connsiteY3" fmla="*/ 2325738 h 2348703"/>
                    <a:gd name="connsiteX0" fmla="*/ 1878113 w 1878113"/>
                    <a:gd name="connsiteY0" fmla="*/ 21482 h 2348703"/>
                    <a:gd name="connsiteX1" fmla="*/ 5906 w 1878113"/>
                    <a:gd name="connsiteY1" fmla="*/ 21481 h 2348703"/>
                    <a:gd name="connsiteX2" fmla="*/ 5905 w 1878113"/>
                    <a:gd name="connsiteY2" fmla="*/ 2325738 h 2348703"/>
                    <a:gd name="connsiteX3" fmla="*/ 1374058 w 1878113"/>
                    <a:gd name="connsiteY3" fmla="*/ 2325738 h 2348703"/>
                  </a:gdLst>
                  <a:ahLst/>
                  <a:cxnLst>
                    <a:cxn ang="0">
                      <a:pos x="connsiteX0" y="connsiteY0"/>
                    </a:cxn>
                    <a:cxn ang="0">
                      <a:pos x="connsiteX1" y="connsiteY1"/>
                    </a:cxn>
                    <a:cxn ang="0">
                      <a:pos x="connsiteX2" y="connsiteY2"/>
                    </a:cxn>
                    <a:cxn ang="0">
                      <a:pos x="connsiteX3" y="connsiteY3"/>
                    </a:cxn>
                  </a:cxnLst>
                  <a:rect l="l" t="t" r="r" b="b"/>
                  <a:pathLst>
                    <a:path w="1878113" h="2348703">
                      <a:moveTo>
                        <a:pt x="1878113" y="21482"/>
                      </a:moveTo>
                      <a:cubicBezTo>
                        <a:pt x="1515121" y="17761"/>
                        <a:pt x="469754" y="0"/>
                        <a:pt x="5906" y="21481"/>
                      </a:cubicBezTo>
                      <a:cubicBezTo>
                        <a:pt x="0" y="305106"/>
                        <a:pt x="25277" y="1954437"/>
                        <a:pt x="5905" y="2325738"/>
                      </a:cubicBezTo>
                      <a:cubicBezTo>
                        <a:pt x="336200" y="2348703"/>
                        <a:pt x="1184514" y="2328989"/>
                        <a:pt x="1374058" y="2325738"/>
                      </a:cubicBezTo>
                    </a:path>
                  </a:pathLst>
                </a:custGeom>
                <a:ln w="762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sz="1600"/>
                </a:p>
              </p:txBody>
            </p:sp>
            <p:sp>
              <p:nvSpPr>
                <p:cNvPr id="48" name="橢圓 47">
                  <a:extLst>
                    <a:ext uri="{FF2B5EF4-FFF2-40B4-BE49-F238E27FC236}">
                      <a16:creationId xmlns:a16="http://schemas.microsoft.com/office/drawing/2014/main" id="{832D9D99-296B-4A2D-BAE3-6F9D1C58E2BA}"/>
                    </a:ext>
                  </a:extLst>
                </p:cNvPr>
                <p:cNvSpPr/>
                <p:nvPr/>
              </p:nvSpPr>
              <p:spPr>
                <a:xfrm>
                  <a:off x="6588224" y="2994080"/>
                  <a:ext cx="72008"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p>
              </p:txBody>
            </p:sp>
          </p:grpSp>
          <p:cxnSp>
            <p:nvCxnSpPr>
              <p:cNvPr id="33" name="直線接點 32">
                <a:extLst>
                  <a:ext uri="{FF2B5EF4-FFF2-40B4-BE49-F238E27FC236}">
                    <a16:creationId xmlns:a16="http://schemas.microsoft.com/office/drawing/2014/main" id="{4A988B0A-83D6-4C07-8A75-6428DF26817B}"/>
                  </a:ext>
                </a:extLst>
              </p:cNvPr>
              <p:cNvCxnSpPr>
                <a:cxnSpLocks/>
              </p:cNvCxnSpPr>
              <p:nvPr/>
            </p:nvCxnSpPr>
            <p:spPr>
              <a:xfrm>
                <a:off x="3816751" y="4072885"/>
                <a:ext cx="3970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7" name="圖片 26">
              <a:extLst>
                <a:ext uri="{FF2B5EF4-FFF2-40B4-BE49-F238E27FC236}">
                  <a16:creationId xmlns:a16="http://schemas.microsoft.com/office/drawing/2014/main" id="{0DBF7B57-6363-4137-BE7C-8BA4A5D21EF2}"/>
                </a:ext>
              </a:extLst>
            </p:cNvPr>
            <p:cNvPicPr>
              <a:picLocks noChangeAspect="1"/>
            </p:cNvPicPr>
            <p:nvPr/>
          </p:nvPicPr>
          <p:blipFill rotWithShape="1">
            <a:blip r:embed="rId5"/>
            <a:srcRect l="20719" t="11456" r="14866"/>
            <a:stretch/>
          </p:blipFill>
          <p:spPr>
            <a:xfrm rot="5400000">
              <a:off x="4685891" y="5437704"/>
              <a:ext cx="541509" cy="481643"/>
            </a:xfrm>
            <a:prstGeom prst="rect">
              <a:avLst/>
            </a:prstGeom>
          </p:spPr>
        </p:pic>
        <p:cxnSp>
          <p:nvCxnSpPr>
            <p:cNvPr id="29" name="直線接點 28">
              <a:extLst>
                <a:ext uri="{FF2B5EF4-FFF2-40B4-BE49-F238E27FC236}">
                  <a16:creationId xmlns:a16="http://schemas.microsoft.com/office/drawing/2014/main" id="{6D5EEC5A-3892-4DA5-A328-FECFE97EF43A}"/>
                </a:ext>
              </a:extLst>
            </p:cNvPr>
            <p:cNvCxnSpPr>
              <a:cxnSpLocks/>
            </p:cNvCxnSpPr>
            <p:nvPr/>
          </p:nvCxnSpPr>
          <p:spPr>
            <a:xfrm rot="5400000">
              <a:off x="2491556" y="5190598"/>
              <a:ext cx="43434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接點 29">
              <a:extLst>
                <a:ext uri="{FF2B5EF4-FFF2-40B4-BE49-F238E27FC236}">
                  <a16:creationId xmlns:a16="http://schemas.microsoft.com/office/drawing/2014/main" id="{8473A593-14C5-4799-8112-F730C0FD7FA6}"/>
                </a:ext>
              </a:extLst>
            </p:cNvPr>
            <p:cNvCxnSpPr>
              <a:cxnSpLocks/>
            </p:cNvCxnSpPr>
            <p:nvPr/>
          </p:nvCxnSpPr>
          <p:spPr>
            <a:xfrm rot="5400000">
              <a:off x="2482619" y="3430150"/>
              <a:ext cx="43434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 name="矩形 4">
            <a:extLst>
              <a:ext uri="{FF2B5EF4-FFF2-40B4-BE49-F238E27FC236}">
                <a16:creationId xmlns:a16="http://schemas.microsoft.com/office/drawing/2014/main" id="{E6B66470-319B-4E8E-B72C-096BAC033B5B}"/>
              </a:ext>
            </a:extLst>
          </p:cNvPr>
          <p:cNvSpPr/>
          <p:nvPr/>
        </p:nvSpPr>
        <p:spPr>
          <a:xfrm>
            <a:off x="5436096" y="5775647"/>
            <a:ext cx="2063385" cy="461665"/>
          </a:xfrm>
          <a:prstGeom prst="rect">
            <a:avLst/>
          </a:prstGeom>
        </p:spPr>
        <p:txBody>
          <a:bodyPr wrap="none">
            <a:spAutoFit/>
          </a:bodyPr>
          <a:lstStyle/>
          <a:p>
            <a:r>
              <a:rPr kumimoji="1" lang="zh-TW" altLang="zh-TW" sz="2400" b="1" dirty="0">
                <a:solidFill>
                  <a:srgbClr val="0000FF"/>
                </a:solidFill>
                <a:latin typeface="微軟正黑體" panose="020B0604030504040204" pitchFamily="34" charset="-120"/>
                <a:ea typeface="微軟正黑體" panose="020B0604030504040204" pitchFamily="34" charset="-120"/>
                <a:cs typeface="新細明體" panose="02020500000000000000" pitchFamily="18" charset="-120"/>
              </a:rPr>
              <a:t>綜三館 </a:t>
            </a:r>
            <a:r>
              <a:rPr kumimoji="1" lang="en-US" altLang="zh-TW" sz="2400" b="1" dirty="0">
                <a:solidFill>
                  <a:srgbClr val="0000FF"/>
                </a:solidFill>
                <a:latin typeface="微軟正黑體" panose="020B0604030504040204" pitchFamily="34" charset="-120"/>
                <a:ea typeface="微軟正黑體" panose="020B0604030504040204" pitchFamily="34" charset="-120"/>
                <a:cs typeface="新細明體" panose="02020500000000000000" pitchFamily="18" charset="-120"/>
              </a:rPr>
              <a:t>A</a:t>
            </a:r>
            <a:r>
              <a:rPr kumimoji="1" lang="zh-TW" altLang="en-US" sz="2400" b="1" dirty="0">
                <a:solidFill>
                  <a:srgbClr val="0000FF"/>
                </a:solidFill>
                <a:latin typeface="微軟正黑體" panose="020B0604030504040204" pitchFamily="34" charset="-120"/>
                <a:ea typeface="微軟正黑體" panose="020B0604030504040204" pitchFamily="34" charset="-120"/>
                <a:cs typeface="新細明體" panose="02020500000000000000" pitchFamily="18" charset="-120"/>
              </a:rPr>
              <a:t>區</a:t>
            </a:r>
            <a:r>
              <a:rPr kumimoji="1" lang="en-US" altLang="zh-TW" sz="2400" b="1" dirty="0">
                <a:solidFill>
                  <a:srgbClr val="0000FF"/>
                </a:solidFill>
                <a:latin typeface="微軟正黑體" panose="020B0604030504040204" pitchFamily="34" charset="-120"/>
                <a:ea typeface="微軟正黑體" panose="020B0604030504040204" pitchFamily="34" charset="-120"/>
                <a:cs typeface="新細明體" panose="02020500000000000000" pitchFamily="18" charset="-120"/>
              </a:rPr>
              <a:t>3F</a:t>
            </a:r>
            <a:endParaRPr lang="zh-TW" altLang="en-US" sz="2400" dirty="0"/>
          </a:p>
        </p:txBody>
      </p:sp>
      <p:sp>
        <p:nvSpPr>
          <p:cNvPr id="49" name="矩形 48">
            <a:extLst>
              <a:ext uri="{FF2B5EF4-FFF2-40B4-BE49-F238E27FC236}">
                <a16:creationId xmlns:a16="http://schemas.microsoft.com/office/drawing/2014/main" id="{8073F8A6-10A7-4F69-A80B-BC51B9F9B4AF}"/>
              </a:ext>
            </a:extLst>
          </p:cNvPr>
          <p:cNvSpPr/>
          <p:nvPr/>
        </p:nvSpPr>
        <p:spPr>
          <a:xfrm>
            <a:off x="899592" y="5847655"/>
            <a:ext cx="2063385" cy="461665"/>
          </a:xfrm>
          <a:prstGeom prst="rect">
            <a:avLst/>
          </a:prstGeom>
        </p:spPr>
        <p:txBody>
          <a:bodyPr wrap="none">
            <a:spAutoFit/>
          </a:bodyPr>
          <a:lstStyle/>
          <a:p>
            <a:r>
              <a:rPr kumimoji="1" lang="zh-TW" altLang="zh-TW" sz="2400" b="1" dirty="0">
                <a:solidFill>
                  <a:srgbClr val="0000FF"/>
                </a:solidFill>
                <a:latin typeface="微軟正黑體" panose="020B0604030504040204" pitchFamily="34" charset="-120"/>
                <a:ea typeface="微軟正黑體" panose="020B0604030504040204" pitchFamily="34" charset="-120"/>
                <a:cs typeface="新細明體" panose="02020500000000000000" pitchFamily="18" charset="-120"/>
              </a:rPr>
              <a:t>綜三館 </a:t>
            </a:r>
            <a:r>
              <a:rPr kumimoji="1" lang="en-US" altLang="zh-TW" sz="2400" b="1" dirty="0">
                <a:solidFill>
                  <a:srgbClr val="0000FF"/>
                </a:solidFill>
                <a:latin typeface="微軟正黑體" panose="020B0604030504040204" pitchFamily="34" charset="-120"/>
                <a:ea typeface="微軟正黑體" panose="020B0604030504040204" pitchFamily="34" charset="-120"/>
                <a:cs typeface="新細明體" panose="02020500000000000000" pitchFamily="18" charset="-120"/>
              </a:rPr>
              <a:t>A</a:t>
            </a:r>
            <a:r>
              <a:rPr kumimoji="1" lang="zh-TW" altLang="en-US" sz="2400" b="1" dirty="0">
                <a:solidFill>
                  <a:srgbClr val="0000FF"/>
                </a:solidFill>
                <a:latin typeface="微軟正黑體" panose="020B0604030504040204" pitchFamily="34" charset="-120"/>
                <a:ea typeface="微軟正黑體" panose="020B0604030504040204" pitchFamily="34" charset="-120"/>
                <a:cs typeface="新細明體" panose="02020500000000000000" pitchFamily="18" charset="-120"/>
              </a:rPr>
              <a:t>區</a:t>
            </a:r>
            <a:r>
              <a:rPr kumimoji="1" lang="en-US" altLang="zh-TW" sz="2400" b="1" dirty="0">
                <a:solidFill>
                  <a:srgbClr val="0000FF"/>
                </a:solidFill>
                <a:latin typeface="微軟正黑體" panose="020B0604030504040204" pitchFamily="34" charset="-120"/>
                <a:ea typeface="微軟正黑體" panose="020B0604030504040204" pitchFamily="34" charset="-120"/>
                <a:cs typeface="新細明體" panose="02020500000000000000" pitchFamily="18" charset="-120"/>
              </a:rPr>
              <a:t>2F</a:t>
            </a:r>
            <a:endParaRPr lang="zh-TW" alt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動作按鈕: 返回 6">
            <a:hlinkClick r:id="rId2" action="ppaction://hlinksldjump" highlightClick="1"/>
          </p:cNvPr>
          <p:cNvSpPr/>
          <p:nvPr/>
        </p:nvSpPr>
        <p:spPr>
          <a:xfrm>
            <a:off x="8676456" y="59591"/>
            <a:ext cx="288032"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 name="標題 1">
            <a:extLst>
              <a:ext uri="{FF2B5EF4-FFF2-40B4-BE49-F238E27FC236}">
                <a16:creationId xmlns:a16="http://schemas.microsoft.com/office/drawing/2014/main" id="{3A97B93F-2832-45D8-A2BE-D36A02DBF2F7}"/>
              </a:ext>
            </a:extLst>
          </p:cNvPr>
          <p:cNvSpPr>
            <a:spLocks noGrp="1"/>
          </p:cNvSpPr>
          <p:nvPr>
            <p:ph type="title"/>
          </p:nvPr>
        </p:nvSpPr>
        <p:spPr>
          <a:xfrm>
            <a:off x="2123728" y="15711"/>
            <a:ext cx="5224368" cy="1186358"/>
          </a:xfrm>
        </p:spPr>
        <p:txBody>
          <a:bodyPr>
            <a:normAutofit fontScale="90000"/>
          </a:bodyPr>
          <a:lstStyle/>
          <a:p>
            <a:pPr eaLnBrk="0" fontAlgn="base" hangingPunct="0">
              <a:lnSpc>
                <a:spcPct val="100000"/>
              </a:lnSpc>
              <a:spcBef>
                <a:spcPts val="600"/>
              </a:spcBef>
            </a:pPr>
            <a:r>
              <a:rPr kumimoji="1" lang="zh-TW" altLang="zh-TW" sz="4000" b="1" i="0" kern="1200" baseline="0" dirty="0">
                <a:ln>
                  <a:noFill/>
                </a:ln>
                <a:solidFill>
                  <a:srgbClr val="0000FF"/>
                </a:solidFill>
                <a:effectLst/>
                <a:latin typeface="微軟正黑體" panose="020B0604030504040204" pitchFamily="34" charset="-120"/>
                <a:ea typeface="微軟正黑體" panose="020B0604030504040204" pitchFamily="34" charset="-120"/>
                <a:cs typeface="新細明體" panose="02020500000000000000" pitchFamily="18" charset="-120"/>
              </a:rPr>
              <a:t>實驗注意事項</a:t>
            </a:r>
            <a:br>
              <a:rPr kumimoji="1" lang="en-US" altLang="zh-TW" dirty="0">
                <a:solidFill>
                  <a:srgbClr val="0000FF"/>
                </a:solidFill>
                <a:cs typeface="新細明體" panose="02020500000000000000" pitchFamily="18" charset="-120"/>
              </a:rPr>
            </a:br>
            <a:r>
              <a:rPr kumimoji="1" lang="en-US" altLang="zh-TW" dirty="0">
                <a:solidFill>
                  <a:srgbClr val="0000FF"/>
                </a:solidFill>
                <a:cs typeface="新細明體" panose="02020500000000000000" pitchFamily="18" charset="-120"/>
              </a:rPr>
              <a:t>(</a:t>
            </a:r>
            <a:r>
              <a:rPr kumimoji="1" lang="zh-TW" altLang="en-US" dirty="0">
                <a:solidFill>
                  <a:srgbClr val="0000FF"/>
                </a:solidFill>
                <a:cs typeface="新細明體" panose="02020500000000000000" pitchFamily="18" charset="-120"/>
              </a:rPr>
              <a:t>第一周須知</a:t>
            </a:r>
            <a:r>
              <a:rPr kumimoji="1" lang="en-US" altLang="zh-TW" dirty="0">
                <a:solidFill>
                  <a:srgbClr val="0000FF"/>
                </a:solidFill>
                <a:cs typeface="新細明體" panose="02020500000000000000" pitchFamily="18" charset="-120"/>
              </a:rPr>
              <a:t>)</a:t>
            </a:r>
            <a:endParaRPr lang="zh-TW" altLang="en-US" sz="4000" dirty="0">
              <a:solidFill>
                <a:srgbClr val="0000FF"/>
              </a:solidFill>
              <a:latin typeface="微軟正黑體" panose="020B0604030504040204" pitchFamily="34" charset="-120"/>
              <a:ea typeface="微軟正黑體" panose="020B0604030504040204" pitchFamily="34" charset="-120"/>
            </a:endParaRPr>
          </a:p>
        </p:txBody>
      </p:sp>
      <p:sp>
        <p:nvSpPr>
          <p:cNvPr id="4" name="Rectangle 2">
            <a:extLst>
              <a:ext uri="{FF2B5EF4-FFF2-40B4-BE49-F238E27FC236}">
                <a16:creationId xmlns:a16="http://schemas.microsoft.com/office/drawing/2014/main" id="{DAF241F7-C1B3-49AE-9C61-7FA2DD5D3C09}"/>
              </a:ext>
            </a:extLst>
          </p:cNvPr>
          <p:cNvSpPr>
            <a:spLocks noChangeArrowheads="1"/>
          </p:cNvSpPr>
          <p:nvPr/>
        </p:nvSpPr>
        <p:spPr bwMode="auto">
          <a:xfrm>
            <a:off x="0" y="195253"/>
            <a:ext cx="17634" cy="666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600" b="0" i="0" u="none" strike="noStrike" cap="none" normalizeH="0" baseline="0" dirty="0">
                <a:ln>
                  <a:noFill/>
                </a:ln>
                <a:solidFill>
                  <a:schemeClr val="tx1"/>
                </a:solidFill>
                <a:effectLst/>
              </a:rPr>
              <a:t> </a:t>
            </a: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grpSp>
        <p:nvGrpSpPr>
          <p:cNvPr id="9" name="群組 8">
            <a:extLst>
              <a:ext uri="{FF2B5EF4-FFF2-40B4-BE49-F238E27FC236}">
                <a16:creationId xmlns:a16="http://schemas.microsoft.com/office/drawing/2014/main" id="{CE5C94BC-6961-4550-9484-FB3F2929DA8B}"/>
              </a:ext>
            </a:extLst>
          </p:cNvPr>
          <p:cNvGrpSpPr/>
          <p:nvPr/>
        </p:nvGrpSpPr>
        <p:grpSpPr>
          <a:xfrm>
            <a:off x="9324528" y="823551"/>
            <a:ext cx="3936375" cy="4805940"/>
            <a:chOff x="7476385" y="-2865"/>
            <a:chExt cx="9263951" cy="10038005"/>
          </a:xfrm>
        </p:grpSpPr>
        <p:pic>
          <p:nvPicPr>
            <p:cNvPr id="6" name="圖片 5">
              <a:extLst>
                <a:ext uri="{FF2B5EF4-FFF2-40B4-BE49-F238E27FC236}">
                  <a16:creationId xmlns:a16="http://schemas.microsoft.com/office/drawing/2014/main" id="{C2082175-9B40-4E0E-9D57-3C7F5B73DF00}"/>
                </a:ext>
              </a:extLst>
            </p:cNvPr>
            <p:cNvPicPr>
              <a:picLocks noChangeAspect="1"/>
            </p:cNvPicPr>
            <p:nvPr/>
          </p:nvPicPr>
          <p:blipFill>
            <a:blip r:embed="rId3"/>
            <a:stretch>
              <a:fillRect/>
            </a:stretch>
          </p:blipFill>
          <p:spPr>
            <a:xfrm>
              <a:off x="7596336" y="-2865"/>
              <a:ext cx="9144000" cy="5450020"/>
            </a:xfrm>
            <a:prstGeom prst="rect">
              <a:avLst/>
            </a:prstGeom>
          </p:spPr>
        </p:pic>
        <p:pic>
          <p:nvPicPr>
            <p:cNvPr id="8" name="圖片 7">
              <a:extLst>
                <a:ext uri="{FF2B5EF4-FFF2-40B4-BE49-F238E27FC236}">
                  <a16:creationId xmlns:a16="http://schemas.microsoft.com/office/drawing/2014/main" id="{96A55C1A-E83D-4C18-88FB-D7FB01A6EA0C}"/>
                </a:ext>
              </a:extLst>
            </p:cNvPr>
            <p:cNvPicPr>
              <a:picLocks noChangeAspect="1"/>
            </p:cNvPicPr>
            <p:nvPr/>
          </p:nvPicPr>
          <p:blipFill rotWithShape="1">
            <a:blip r:embed="rId4"/>
            <a:srcRect t="1447"/>
            <a:stretch/>
          </p:blipFill>
          <p:spPr>
            <a:xfrm>
              <a:off x="7476385" y="5157192"/>
              <a:ext cx="9234000" cy="4877948"/>
            </a:xfrm>
            <a:prstGeom prst="rect">
              <a:avLst/>
            </a:prstGeom>
          </p:spPr>
        </p:pic>
      </p:grpSp>
      <p:sp>
        <p:nvSpPr>
          <p:cNvPr id="10" name="矩形 9">
            <a:extLst>
              <a:ext uri="{FF2B5EF4-FFF2-40B4-BE49-F238E27FC236}">
                <a16:creationId xmlns:a16="http://schemas.microsoft.com/office/drawing/2014/main" id="{0DBF3FA9-9FAF-40BD-963B-F29513706B04}"/>
              </a:ext>
            </a:extLst>
          </p:cNvPr>
          <p:cNvSpPr/>
          <p:nvPr/>
        </p:nvSpPr>
        <p:spPr>
          <a:xfrm>
            <a:off x="9468544" y="5270184"/>
            <a:ext cx="87845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a:extLst>
              <a:ext uri="{FF2B5EF4-FFF2-40B4-BE49-F238E27FC236}">
                <a16:creationId xmlns:a16="http://schemas.microsoft.com/office/drawing/2014/main" id="{38F3D984-1312-4E58-9B70-47ECD778AD9C}"/>
              </a:ext>
            </a:extLst>
          </p:cNvPr>
          <p:cNvSpPr txBox="1"/>
          <p:nvPr/>
        </p:nvSpPr>
        <p:spPr>
          <a:xfrm>
            <a:off x="334484" y="1226105"/>
            <a:ext cx="8640000" cy="5063053"/>
          </a:xfrm>
          <a:prstGeom prst="rect">
            <a:avLst/>
          </a:prstGeom>
          <a:solidFill>
            <a:schemeClr val="bg1"/>
          </a:solidFill>
        </p:spPr>
        <p:txBody>
          <a:bodyPr wrap="square" rtlCol="0">
            <a:spAutoFit/>
          </a:bodyPr>
          <a:lstStyle/>
          <a:p>
            <a:pPr>
              <a:lnSpc>
                <a:spcPct val="120000"/>
              </a:lnSpc>
              <a:spcBef>
                <a:spcPts val="600"/>
              </a:spcBef>
            </a:pPr>
            <a:r>
              <a:rPr lang="zh-TW" altLang="en-US" sz="2200" b="1" dirty="0">
                <a:solidFill>
                  <a:srgbClr val="FF0000"/>
                </a:solidFill>
                <a:latin typeface="微軟正黑體" panose="020B0604030504040204" pitchFamily="34" charset="-120"/>
                <a:ea typeface="微軟正黑體" panose="020B0604030504040204" pitchFamily="34" charset="-120"/>
              </a:rPr>
              <a:t>學生自備</a:t>
            </a:r>
            <a:r>
              <a:rPr lang="en-US" altLang="zh-TW" sz="2200" b="1" dirty="0">
                <a:solidFill>
                  <a:srgbClr val="FF0000"/>
                </a:solidFill>
                <a:latin typeface="微軟正黑體" panose="020B0604030504040204" pitchFamily="34" charset="-120"/>
                <a:ea typeface="微軟正黑體" panose="020B0604030504040204" pitchFamily="34" charset="-120"/>
              </a:rPr>
              <a:t>:</a:t>
            </a:r>
          </a:p>
          <a:p>
            <a:pPr>
              <a:lnSpc>
                <a:spcPct val="120000"/>
              </a:lnSpc>
              <a:spcBef>
                <a:spcPts val="600"/>
              </a:spcBef>
              <a:buFont typeface="Arial" pitchFamily="34" charset="0"/>
              <a:buChar char="•"/>
            </a:pPr>
            <a:r>
              <a:rPr lang="zh-TW" altLang="zh-TW" sz="2200" b="1" dirty="0">
                <a:solidFill>
                  <a:srgbClr val="0000FF"/>
                </a:solidFill>
                <a:latin typeface="微軟正黑體" panose="020B0604030504040204" pitchFamily="34" charset="-120"/>
                <a:ea typeface="微軟正黑體" panose="020B0604030504040204" pitchFamily="34" charset="-120"/>
              </a:rPr>
              <a:t>筆電</a:t>
            </a:r>
            <a:r>
              <a:rPr lang="zh-TW" altLang="en-US" sz="2200" b="1" dirty="0">
                <a:solidFill>
                  <a:srgbClr val="0000FF"/>
                </a:solidFill>
                <a:latin typeface="微軟正黑體" panose="020B0604030504040204" pitchFamily="34" charset="-120"/>
                <a:ea typeface="微軟正黑體" panose="020B0604030504040204" pitchFamily="34" charset="-120"/>
              </a:rPr>
              <a:t>，手機</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攝影</a:t>
            </a:r>
            <a:r>
              <a:rPr lang="en-US" altLang="zh-TW" sz="2200" dirty="0">
                <a:latin typeface="微軟正黑體" panose="020B0604030504040204" pitchFamily="34" charset="-120"/>
                <a:ea typeface="微軟正黑體" panose="020B0604030504040204" pitchFamily="34" charset="-120"/>
              </a:rPr>
              <a:t>…)</a:t>
            </a:r>
          </a:p>
          <a:p>
            <a:pPr>
              <a:lnSpc>
                <a:spcPct val="120000"/>
              </a:lnSpc>
              <a:spcBef>
                <a:spcPts val="600"/>
              </a:spcBef>
            </a:pPr>
            <a:r>
              <a:rPr lang="zh-TW" altLang="en-US" sz="2200" b="1" dirty="0">
                <a:solidFill>
                  <a:srgbClr val="FF0000"/>
                </a:solidFill>
                <a:latin typeface="微軟正黑體" panose="020B0604030504040204" pitchFamily="34" charset="-120"/>
                <a:ea typeface="微軟正黑體" panose="020B0604030504040204" pitchFamily="34" charset="-120"/>
              </a:rPr>
              <a:t>實驗前需熟悉</a:t>
            </a:r>
            <a:endParaRPr lang="en-US" altLang="zh-TW" sz="2200" b="1" dirty="0">
              <a:solidFill>
                <a:srgbClr val="FF0000"/>
              </a:solidFill>
              <a:latin typeface="微軟正黑體" panose="020B0604030504040204" pitchFamily="34" charset="-120"/>
              <a:ea typeface="微軟正黑體" panose="020B0604030504040204" pitchFamily="34" charset="-120"/>
            </a:endParaRPr>
          </a:p>
          <a:p>
            <a:pPr marL="342900" indent="-342900">
              <a:lnSpc>
                <a:spcPct val="120000"/>
              </a:lnSpc>
              <a:spcBef>
                <a:spcPts val="600"/>
              </a:spcBef>
              <a:buFont typeface="Arial" pitchFamily="34" charset="0"/>
              <a:buChar char="•"/>
            </a:pPr>
            <a:r>
              <a:rPr lang="zh-TW" altLang="en-US" sz="2200" dirty="0">
                <a:latin typeface="微軟正黑體" panose="020B0604030504040204" pitchFamily="34" charset="-120"/>
                <a:ea typeface="微軟正黑體" panose="020B0604030504040204" pitchFamily="34" charset="-120"/>
              </a:rPr>
              <a:t>熟悉數據處理及繪圖軟體 </a:t>
            </a:r>
            <a:r>
              <a:rPr lang="en-US" altLang="zh-TW" sz="2200" dirty="0">
                <a:latin typeface="微軟正黑體" panose="020B0604030504040204" pitchFamily="34" charset="-120"/>
                <a:ea typeface="微軟正黑體" panose="020B0604030504040204" pitchFamily="34" charset="-120"/>
              </a:rPr>
              <a:t>(EXCEL…)</a:t>
            </a:r>
            <a:r>
              <a:rPr lang="zh-TW" altLang="en-US" sz="2200" dirty="0">
                <a:latin typeface="微軟正黑體" panose="020B0604030504040204" pitchFamily="34" charset="-120"/>
                <a:ea typeface="微軟正黑體" panose="020B0604030504040204" pitchFamily="34" charset="-120"/>
              </a:rPr>
              <a:t> </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可參考實驗網頁</a:t>
            </a:r>
            <a:r>
              <a:rPr lang="en-US" altLang="zh-TW" sz="2200" dirty="0">
                <a:latin typeface="微軟正黑體" panose="020B0604030504040204" pitchFamily="34" charset="-120"/>
                <a:ea typeface="微軟正黑體" panose="020B0604030504040204" pitchFamily="34" charset="-120"/>
              </a:rPr>
              <a:t>/News/20170908/ EXCEL</a:t>
            </a:r>
            <a:r>
              <a:rPr lang="zh-TW" altLang="en-US" sz="2200" dirty="0">
                <a:latin typeface="微軟正黑體" panose="020B0604030504040204" pitchFamily="34" charset="-120"/>
                <a:ea typeface="微軟正黑體" panose="020B0604030504040204" pitchFamily="34" charset="-120"/>
              </a:rPr>
              <a:t> 繪圖 </a:t>
            </a:r>
            <a:r>
              <a:rPr lang="en-US" altLang="zh-TW" sz="2200" dirty="0">
                <a:latin typeface="微軟正黑體" panose="020B0604030504040204" pitchFamily="34" charset="-120"/>
                <a:ea typeface="微軟正黑體" panose="020B0604030504040204" pitchFamily="34" charset="-120"/>
                <a:hlinkClick r:id="rId5"/>
              </a:rPr>
              <a:t>How to use EXCEL</a:t>
            </a:r>
            <a:r>
              <a:rPr lang="en-US" altLang="zh-TW" sz="2200" dirty="0">
                <a:latin typeface="微軟正黑體" panose="020B0604030504040204" pitchFamily="34" charset="-120"/>
                <a:ea typeface="微軟正黑體" panose="020B0604030504040204" pitchFamily="34" charset="-120"/>
              </a:rPr>
              <a:t>)</a:t>
            </a:r>
          </a:p>
          <a:p>
            <a:pPr marL="342900" indent="-342900">
              <a:lnSpc>
                <a:spcPct val="120000"/>
              </a:lnSpc>
              <a:spcBef>
                <a:spcPts val="600"/>
              </a:spcBef>
              <a:buFont typeface="Arial" pitchFamily="34" charset="0"/>
              <a:buChar char="•"/>
            </a:pPr>
            <a:r>
              <a:rPr lang="zh-TW" altLang="en-US" sz="2200" b="1" dirty="0">
                <a:latin typeface="微軟正黑體" panose="020B0604030504040204" pitchFamily="34" charset="-120"/>
                <a:ea typeface="微軟正黑體" panose="020B0604030504040204" pitchFamily="34" charset="-120"/>
              </a:rPr>
              <a:t>實驗三向心力</a:t>
            </a:r>
            <a:r>
              <a:rPr lang="zh-TW" altLang="en-US" sz="2200" dirty="0">
                <a:latin typeface="微軟正黑體" panose="020B0604030504040204" pitchFamily="34" charset="-120"/>
                <a:ea typeface="微軟正黑體" panose="020B0604030504040204" pitchFamily="34" charset="-120"/>
              </a:rPr>
              <a:t>會使用</a:t>
            </a:r>
            <a:r>
              <a:rPr lang="en-US" altLang="zh-TW" sz="2200" dirty="0">
                <a:latin typeface="微軟正黑體" panose="020B0604030504040204" pitchFamily="34" charset="-120"/>
                <a:ea typeface="微軟正黑體" panose="020B0604030504040204" pitchFamily="34" charset="-120"/>
              </a:rPr>
              <a:t>”</a:t>
            </a:r>
            <a:r>
              <a:rPr lang="zh-TW" altLang="en-US" sz="2200" b="1" dirty="0">
                <a:latin typeface="微軟正黑體" panose="020B0604030504040204" pitchFamily="34" charset="-120"/>
                <a:ea typeface="微軟正黑體" panose="020B0604030504040204" pitchFamily="34" charset="-120"/>
              </a:rPr>
              <a:t>直流電源供應器</a:t>
            </a:r>
            <a:r>
              <a:rPr lang="en-US" altLang="zh-TW" sz="2200" b="1"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，請熟悉其操作方式，定電壓</a:t>
            </a:r>
            <a:r>
              <a:rPr lang="en-US" altLang="zh-TW" sz="2200" dirty="0">
                <a:latin typeface="微軟正黑體" panose="020B0604030504040204" pitchFamily="34" charset="-120"/>
                <a:ea typeface="微軟正黑體" panose="020B0604030504040204" pitchFamily="34" charset="-120"/>
              </a:rPr>
              <a:t>CV/</a:t>
            </a:r>
            <a:r>
              <a:rPr lang="zh-TW" altLang="en-US" sz="2200" dirty="0">
                <a:latin typeface="微軟正黑體" panose="020B0604030504040204" pitchFamily="34" charset="-120"/>
                <a:ea typeface="微軟正黑體" panose="020B0604030504040204" pitchFamily="34" charset="-120"/>
              </a:rPr>
              <a:t>定電流</a:t>
            </a:r>
            <a:r>
              <a:rPr lang="en-US" altLang="zh-TW" sz="2200" dirty="0">
                <a:latin typeface="微軟正黑體" panose="020B0604030504040204" pitchFamily="34" charset="-120"/>
                <a:ea typeface="微軟正黑體" panose="020B0604030504040204" pitchFamily="34" charset="-120"/>
              </a:rPr>
              <a:t>CC</a:t>
            </a:r>
            <a:r>
              <a:rPr lang="zh-TW" altLang="en-US" sz="2200" dirty="0">
                <a:latin typeface="微軟正黑體" panose="020B0604030504040204" pitchFamily="34" charset="-120"/>
                <a:ea typeface="微軟正黑體" panose="020B0604030504040204" pitchFamily="34" charset="-120"/>
              </a:rPr>
              <a:t>的不同處及設定。</a:t>
            </a:r>
            <a:endParaRPr lang="en-US" altLang="zh-TW" sz="2200" dirty="0">
              <a:latin typeface="微軟正黑體" panose="020B0604030504040204" pitchFamily="34" charset="-120"/>
              <a:ea typeface="微軟正黑體" panose="020B0604030504040204" pitchFamily="34" charset="-120"/>
            </a:endParaRPr>
          </a:p>
          <a:p>
            <a:pPr marL="342900" indent="-342900">
              <a:lnSpc>
                <a:spcPct val="120000"/>
              </a:lnSpc>
              <a:spcBef>
                <a:spcPts val="600"/>
              </a:spcBef>
              <a:buFont typeface="Arial" pitchFamily="34" charset="0"/>
              <a:buChar char="•"/>
            </a:pPr>
            <a:r>
              <a:rPr lang="zh-TW" altLang="en-US" sz="2200" b="1" dirty="0">
                <a:latin typeface="微軟正黑體" panose="020B0604030504040204" pitchFamily="34" charset="-120"/>
                <a:ea typeface="微軟正黑體" panose="020B0604030504040204" pitchFamily="34" charset="-120"/>
              </a:rPr>
              <a:t>運動學相關實驗均可錄影分析</a:t>
            </a:r>
            <a:r>
              <a:rPr lang="en-US" altLang="zh-TW" sz="2200" b="1" dirty="0">
                <a:latin typeface="微軟正黑體" panose="020B0604030504040204" pitchFamily="34" charset="-120"/>
                <a:ea typeface="微軟正黑體" panose="020B0604030504040204" pitchFamily="34" charset="-120"/>
              </a:rPr>
              <a:t>:</a:t>
            </a:r>
            <a:r>
              <a:rPr lang="zh-TW" altLang="en-US" sz="2200" b="1" dirty="0">
                <a:latin typeface="微軟正黑體" panose="020B0604030504040204" pitchFamily="34" charset="-120"/>
                <a:ea typeface="微軟正黑體" panose="020B0604030504040204" pitchFamily="34" charset="-120"/>
              </a:rPr>
              <a:t> </a:t>
            </a:r>
            <a:r>
              <a:rPr lang="en-US" altLang="zh-TW" sz="2200" b="1" dirty="0">
                <a:latin typeface="微軟正黑體" panose="020B0604030504040204" pitchFamily="34" charset="-120"/>
                <a:ea typeface="微軟正黑體" panose="020B0604030504040204" pitchFamily="34" charset="-120"/>
              </a:rPr>
              <a:t>Tracker</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免費軟體</a:t>
            </a:r>
            <a:r>
              <a:rPr lang="en-US" altLang="zh-TW" sz="2200" dirty="0">
                <a:latin typeface="微軟正黑體" panose="020B0604030504040204" pitchFamily="34" charset="-120"/>
                <a:ea typeface="微軟正黑體" panose="020B0604030504040204" pitchFamily="34" charset="-120"/>
              </a:rPr>
              <a:t>)/</a:t>
            </a:r>
            <a:r>
              <a:rPr lang="en-US" altLang="zh-TW" sz="2200" b="1" dirty="0">
                <a:latin typeface="微軟正黑體" panose="020B0604030504040204" pitchFamily="34" charset="-120"/>
                <a:ea typeface="微軟正黑體" panose="020B0604030504040204" pitchFamily="34" charset="-120"/>
              </a:rPr>
              <a:t>Logger Pro</a:t>
            </a:r>
            <a:r>
              <a:rPr lang="zh-TW" altLang="en-US" sz="2200" dirty="0">
                <a:latin typeface="微軟正黑體" panose="020B0604030504040204" pitchFamily="34" charset="-120"/>
                <a:ea typeface="微軟正黑體" panose="020B0604030504040204" pitchFamily="34" charset="-120"/>
              </a:rPr>
              <a:t>分析軟體</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校園版</a:t>
            </a:r>
            <a:r>
              <a:rPr lang="en-US" altLang="zh-TW" sz="2200" dirty="0">
                <a:latin typeface="微軟正黑體" panose="020B0604030504040204" pitchFamily="34" charset="-120"/>
                <a:ea typeface="微軟正黑體" panose="020B0604030504040204" pitchFamily="34" charset="-120"/>
              </a:rPr>
              <a:t>)</a:t>
            </a:r>
            <a:endParaRPr lang="en-US" altLang="zh-TW" sz="2200" b="1" dirty="0">
              <a:latin typeface="微軟正黑體" panose="020B0604030504040204" pitchFamily="34" charset="-120"/>
              <a:ea typeface="微軟正黑體" panose="020B0604030504040204" pitchFamily="34" charset="-120"/>
            </a:endParaRPr>
          </a:p>
          <a:p>
            <a:pPr marL="342900" indent="-342900">
              <a:lnSpc>
                <a:spcPct val="120000"/>
              </a:lnSpc>
              <a:spcBef>
                <a:spcPts val="600"/>
              </a:spcBef>
            </a:pPr>
            <a:r>
              <a:rPr lang="zh-TW" altLang="en-US" sz="2200" b="1" dirty="0">
                <a:solidFill>
                  <a:srgbClr val="FF0000"/>
                </a:solidFill>
                <a:latin typeface="微軟正黑體" panose="020B0604030504040204" pitchFamily="34" charset="-120"/>
                <a:ea typeface="微軟正黑體" panose="020B0604030504040204" pitchFamily="34" charset="-120"/>
              </a:rPr>
              <a:t>各器材使用手冊</a:t>
            </a:r>
            <a:r>
              <a:rPr lang="en-US" altLang="zh-TW" sz="2200" b="1" dirty="0">
                <a:solidFill>
                  <a:srgbClr val="FF0000"/>
                </a:solidFill>
                <a:latin typeface="微軟正黑體" panose="020B0604030504040204" pitchFamily="34" charset="-120"/>
                <a:ea typeface="微軟正黑體" panose="020B0604030504040204" pitchFamily="34" charset="-120"/>
              </a:rPr>
              <a:t>/</a:t>
            </a:r>
            <a:r>
              <a:rPr lang="zh-TW" altLang="en-US" sz="2200" b="1" dirty="0">
                <a:solidFill>
                  <a:srgbClr val="FF0000"/>
                </a:solidFill>
                <a:latin typeface="微軟正黑體" panose="020B0604030504040204" pitchFamily="34" charset="-120"/>
                <a:ea typeface="微軟正黑體" panose="020B0604030504040204" pitchFamily="34" charset="-120"/>
              </a:rPr>
              <a:t>軟體</a:t>
            </a:r>
            <a:endParaRPr lang="en-US" altLang="zh-TW" sz="2200" b="1" dirty="0">
              <a:solidFill>
                <a:srgbClr val="FF0000"/>
              </a:solidFill>
              <a:latin typeface="微軟正黑體" panose="020B0604030504040204" pitchFamily="34" charset="-120"/>
              <a:ea typeface="微軟正黑體" panose="020B0604030504040204" pitchFamily="34" charset="-120"/>
            </a:endParaRPr>
          </a:p>
          <a:p>
            <a:pPr marL="342900" indent="-342900">
              <a:lnSpc>
                <a:spcPct val="120000"/>
              </a:lnSpc>
              <a:spcBef>
                <a:spcPts val="600"/>
              </a:spcBef>
              <a:buFont typeface="Arial" panose="020B0604020202020204" pitchFamily="34" charset="0"/>
              <a:buChar char="•"/>
            </a:pPr>
            <a:r>
              <a:rPr lang="zh-TW" altLang="en-US" sz="2200" dirty="0">
                <a:latin typeface="微軟正黑體" panose="020B0604030504040204" pitchFamily="34" charset="-120"/>
                <a:ea typeface="微軟正黑體" panose="020B0604030504040204" pitchFamily="34" charset="-120"/>
              </a:rPr>
              <a:t>可於普物實驗網站</a:t>
            </a:r>
            <a:r>
              <a:rPr lang="en-US" altLang="zh-TW" sz="2200" dirty="0">
                <a:latin typeface="微軟正黑體" panose="020B0604030504040204" pitchFamily="34" charset="-120"/>
                <a:ea typeface="微軟正黑體" panose="020B0604030504040204" pitchFamily="34" charset="-120"/>
              </a:rPr>
              <a:t>/resource </a:t>
            </a:r>
            <a:r>
              <a:rPr lang="zh-TW" altLang="en-US" sz="2200" dirty="0">
                <a:latin typeface="微軟正黑體" panose="020B0604030504040204" pitchFamily="34" charset="-120"/>
                <a:ea typeface="微軟正黑體" panose="020B0604030504040204" pitchFamily="34" charset="-120"/>
              </a:rPr>
              <a:t>處</a:t>
            </a:r>
            <a:r>
              <a:rPr lang="en-US" altLang="zh-TW" sz="2200" dirty="0">
                <a:latin typeface="微軟正黑體" panose="020B0604030504040204" pitchFamily="34" charset="-120"/>
                <a:ea typeface="微軟正黑體" panose="020B0604030504040204" pitchFamily="34" charset="-120"/>
              </a:rPr>
              <a:t>download.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82540" y="28872"/>
            <a:ext cx="5224368" cy="807840"/>
          </a:xfrm>
        </p:spPr>
        <p:txBody>
          <a:bodyPr>
            <a:normAutofit/>
          </a:bodyPr>
          <a:lstStyle/>
          <a:p>
            <a:pPr algn="ctr"/>
            <a:r>
              <a:rPr lang="zh-TW" altLang="en-US" sz="4000" b="1" dirty="0">
                <a:solidFill>
                  <a:srgbClr val="0000FF"/>
                </a:solidFill>
                <a:latin typeface="微軟正黑體" panose="020B0604030504040204" pitchFamily="34" charset="-120"/>
                <a:ea typeface="微軟正黑體" panose="020B0604030504040204" pitchFamily="34" charset="-120"/>
              </a:rPr>
              <a:t>實驗成績計算方式</a:t>
            </a:r>
          </a:p>
        </p:txBody>
      </p:sp>
      <p:sp>
        <p:nvSpPr>
          <p:cNvPr id="3" name="文字方塊 2"/>
          <p:cNvSpPr txBox="1"/>
          <p:nvPr/>
        </p:nvSpPr>
        <p:spPr>
          <a:xfrm>
            <a:off x="1036413" y="1353921"/>
            <a:ext cx="6159378" cy="3693319"/>
          </a:xfrm>
          <a:prstGeom prst="rect">
            <a:avLst/>
          </a:prstGeom>
          <a:noFill/>
        </p:spPr>
        <p:txBody>
          <a:bodyPr wrap="none" rtlCol="0">
            <a:spAutoFit/>
          </a:bodyPr>
          <a:lstStyle/>
          <a:p>
            <a:pPr>
              <a:lnSpc>
                <a:spcPct val="150000"/>
              </a:lnSpc>
            </a:pPr>
            <a:r>
              <a:rPr lang="en-US" altLang="zh-TW" sz="2800" dirty="0">
                <a:latin typeface="微軟正黑體" panose="020B0604030504040204" pitchFamily="34" charset="-120"/>
                <a:ea typeface="微軟正黑體" panose="020B0604030504040204" pitchFamily="34" charset="-120"/>
              </a:rPr>
              <a:t>1.</a:t>
            </a:r>
            <a:r>
              <a:rPr lang="zh-TW" altLang="en-US" sz="2800" dirty="0">
                <a:latin typeface="微軟正黑體" panose="020B0604030504040204" pitchFamily="34" charset="-120"/>
                <a:ea typeface="微軟正黑體" panose="020B0604030504040204" pitchFamily="34" charset="-120"/>
              </a:rPr>
              <a:t> 小考 </a:t>
            </a:r>
            <a:r>
              <a:rPr lang="en-US" altLang="zh-TW" sz="2800" dirty="0">
                <a:latin typeface="微軟正黑體" panose="020B0604030504040204" pitchFamily="34" charset="-120"/>
                <a:ea typeface="微軟正黑體" panose="020B0604030504040204" pitchFamily="34" charset="-120"/>
              </a:rPr>
              <a:t>(10%)</a:t>
            </a:r>
          </a:p>
          <a:p>
            <a:pPr>
              <a:lnSpc>
                <a:spcPct val="150000"/>
              </a:lnSpc>
            </a:pPr>
            <a:r>
              <a:rPr lang="en-US" altLang="zh-TW" sz="2800" dirty="0">
                <a:latin typeface="微軟正黑體" panose="020B0604030504040204" pitchFamily="34" charset="-120"/>
                <a:ea typeface="微軟正黑體" panose="020B0604030504040204" pitchFamily="34" charset="-120"/>
              </a:rPr>
              <a:t>2.</a:t>
            </a:r>
            <a:r>
              <a:rPr lang="zh-TW" altLang="en-US" sz="2800" dirty="0">
                <a:latin typeface="微軟正黑體" panose="020B0604030504040204" pitchFamily="34" charset="-120"/>
                <a:ea typeface="微軟正黑體" panose="020B0604030504040204" pitchFamily="34" charset="-120"/>
              </a:rPr>
              <a:t> 預報 </a:t>
            </a:r>
            <a:r>
              <a:rPr lang="en-US" altLang="zh-TW" sz="2800" dirty="0">
                <a:latin typeface="微軟正黑體" panose="020B0604030504040204" pitchFamily="34" charset="-120"/>
                <a:ea typeface="微軟正黑體" panose="020B0604030504040204" pitchFamily="34" charset="-120"/>
              </a:rPr>
              <a:t>(20%)</a:t>
            </a:r>
          </a:p>
          <a:p>
            <a:pPr>
              <a:lnSpc>
                <a:spcPct val="150000"/>
              </a:lnSpc>
            </a:pPr>
            <a:r>
              <a:rPr lang="en-US" altLang="zh-TW" sz="2800" dirty="0">
                <a:latin typeface="微軟正黑體" panose="020B0604030504040204" pitchFamily="34" charset="-120"/>
                <a:ea typeface="微軟正黑體" panose="020B0604030504040204" pitchFamily="34" charset="-120"/>
              </a:rPr>
              <a:t>3.</a:t>
            </a:r>
            <a:r>
              <a:rPr lang="zh-TW" altLang="en-US" sz="2800" dirty="0">
                <a:latin typeface="微軟正黑體" panose="020B0604030504040204" pitchFamily="34" charset="-120"/>
                <a:ea typeface="微軟正黑體" panose="020B0604030504040204" pitchFamily="34" charset="-120"/>
              </a:rPr>
              <a:t> 實驗</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結報 </a:t>
            </a:r>
            <a:r>
              <a:rPr lang="en-US" altLang="zh-TW" sz="2800" dirty="0">
                <a:latin typeface="微軟正黑體" panose="020B0604030504040204" pitchFamily="34" charset="-120"/>
                <a:ea typeface="微軟正黑體" panose="020B0604030504040204" pitchFamily="34" charset="-120"/>
              </a:rPr>
              <a:t>(50%)</a:t>
            </a:r>
          </a:p>
          <a:p>
            <a:pPr>
              <a:lnSpc>
                <a:spcPct val="150000"/>
              </a:lnSpc>
            </a:pPr>
            <a:r>
              <a:rPr lang="en-US" altLang="zh-TW" sz="2800" dirty="0">
                <a:latin typeface="微軟正黑體" panose="020B0604030504040204" pitchFamily="34" charset="-120"/>
                <a:ea typeface="微軟正黑體" panose="020B0604030504040204" pitchFamily="34" charset="-120"/>
              </a:rPr>
              <a:t>4.</a:t>
            </a:r>
            <a:r>
              <a:rPr lang="zh-TW" altLang="en-US" sz="2800" dirty="0">
                <a:latin typeface="微軟正黑體" panose="020B0604030504040204" pitchFamily="34" charset="-120"/>
                <a:ea typeface="微軟正黑體" panose="020B0604030504040204" pitchFamily="34" charset="-120"/>
              </a:rPr>
              <a:t> 期末考 </a:t>
            </a:r>
            <a:r>
              <a:rPr lang="en-US" altLang="zh-TW" sz="2800" dirty="0">
                <a:latin typeface="微軟正黑體" panose="020B0604030504040204" pitchFamily="34" charset="-120"/>
                <a:ea typeface="微軟正黑體" panose="020B0604030504040204" pitchFamily="34" charset="-120"/>
              </a:rPr>
              <a:t>(20%)</a:t>
            </a:r>
          </a:p>
          <a:p>
            <a:pPr>
              <a:spcBef>
                <a:spcPts val="600"/>
              </a:spcBef>
            </a:pP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加減分</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 實驗態度與課堂表現 </a:t>
            </a:r>
            <a:endParaRPr lang="en-US" altLang="zh-TW" sz="2800" dirty="0">
              <a:latin typeface="微軟正黑體" panose="020B0604030504040204" pitchFamily="34" charset="-120"/>
              <a:ea typeface="微軟正黑體" panose="020B0604030504040204" pitchFamily="34" charset="-120"/>
            </a:endParaRPr>
          </a:p>
          <a:p>
            <a:pPr marL="182563">
              <a:spcBef>
                <a:spcPts val="600"/>
              </a:spcBef>
            </a:pP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違反實驗室規定扣分</a:t>
            </a:r>
            <a:r>
              <a:rPr lang="en-US" altLang="zh-TW" sz="2800" dirty="0">
                <a:latin typeface="微軟正黑體" panose="020B0604030504040204" pitchFamily="34" charset="-120"/>
                <a:ea typeface="微軟正黑體" panose="020B0604030504040204" pitchFamily="34" charset="-120"/>
              </a:rPr>
              <a:t>, </a:t>
            </a:r>
            <a:r>
              <a:rPr lang="zh-TW" altLang="en-US" sz="2800" dirty="0">
                <a:latin typeface="微軟正黑體" panose="020B0604030504040204" pitchFamily="34" charset="-120"/>
                <a:ea typeface="微軟正黑體" panose="020B0604030504040204" pitchFamily="34" charset="-120"/>
              </a:rPr>
              <a:t>需先告知學生</a:t>
            </a:r>
            <a:r>
              <a:rPr lang="en-US" altLang="zh-TW" sz="2800" dirty="0">
                <a:latin typeface="微軟正黑體" panose="020B0604030504040204" pitchFamily="34" charset="-120"/>
                <a:ea typeface="微軟正黑體" panose="020B0604030504040204" pitchFamily="34" charset="-120"/>
              </a:rPr>
              <a:t>)</a:t>
            </a:r>
          </a:p>
        </p:txBody>
      </p:sp>
      <p:cxnSp>
        <p:nvCxnSpPr>
          <p:cNvPr id="5" name="直線接點 4"/>
          <p:cNvCxnSpPr/>
          <p:nvPr/>
        </p:nvCxnSpPr>
        <p:spPr>
          <a:xfrm>
            <a:off x="827584" y="5229200"/>
            <a:ext cx="720000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9308099" y="3573016"/>
            <a:ext cx="3204000" cy="1059393"/>
          </a:xfrm>
          <a:prstGeom prst="rect">
            <a:avLst/>
          </a:prstGeom>
          <a:solidFill>
            <a:schemeClr val="bg1"/>
          </a:solidFill>
        </p:spPr>
        <p:txBody>
          <a:bodyPr wrap="square">
            <a:spAutoFit/>
          </a:bodyPr>
          <a:lstStyle/>
          <a:p>
            <a:pPr>
              <a:lnSpc>
                <a:spcPct val="120000"/>
              </a:lnSpc>
            </a:pPr>
            <a:r>
              <a:rPr lang="zh-TW" altLang="en-US" dirty="0">
                <a:latin typeface="微軟正黑體" panose="020B0604030504040204" pitchFamily="34" charset="-120"/>
                <a:ea typeface="微軟正黑體" panose="020B0604030504040204" pitchFamily="34" charset="-120"/>
              </a:rPr>
              <a:t>班平均分 </a:t>
            </a:r>
            <a:r>
              <a:rPr lang="en-US" altLang="zh-TW" dirty="0">
                <a:latin typeface="微軟正黑體" panose="020B0604030504040204" pitchFamily="34" charset="-120"/>
                <a:ea typeface="微軟正黑體" panose="020B0604030504040204" pitchFamily="34" charset="-120"/>
              </a:rPr>
              <a:t>80~84</a:t>
            </a:r>
            <a:r>
              <a:rPr lang="zh-TW" altLang="en-US" dirty="0">
                <a:latin typeface="微軟正黑體" panose="020B0604030504040204" pitchFamily="34" charset="-120"/>
                <a:ea typeface="微軟正黑體" panose="020B0604030504040204" pitchFamily="34" charset="-120"/>
              </a:rPr>
              <a:t>，平均若過高或需調分，給學生看總成績前，請與教授討論後再送出。</a:t>
            </a:r>
          </a:p>
        </p:txBody>
      </p:sp>
      <p:sp>
        <p:nvSpPr>
          <p:cNvPr id="6" name="矩形: 圓角 5">
            <a:extLst>
              <a:ext uri="{FF2B5EF4-FFF2-40B4-BE49-F238E27FC236}">
                <a16:creationId xmlns:a16="http://schemas.microsoft.com/office/drawing/2014/main" id="{31B8A544-ACBE-4857-85A1-03B50004980F}"/>
              </a:ext>
            </a:extLst>
          </p:cNvPr>
          <p:cNvSpPr/>
          <p:nvPr/>
        </p:nvSpPr>
        <p:spPr>
          <a:xfrm>
            <a:off x="9308099" y="2645807"/>
            <a:ext cx="3024336" cy="783193"/>
          </a:xfrm>
          <a:prstGeom prst="roundRect">
            <a:avLst/>
          </a:prstGeom>
          <a:solidFill>
            <a:srgbClr val="808080"/>
          </a:solidFill>
        </p:spPr>
        <p:txBody>
          <a:bodyPr wrap="square">
            <a:spAutoFit/>
          </a:bodyPr>
          <a:lstStyle/>
          <a:p>
            <a:r>
              <a:rPr lang="zh-TW" altLang="en-US" sz="2000" dirty="0">
                <a:solidFill>
                  <a:schemeClr val="bg1"/>
                </a:solidFill>
                <a:latin typeface="微軟正黑體" panose="020B0604030504040204" pitchFamily="34" charset="-120"/>
                <a:ea typeface="微軟正黑體" panose="020B0604030504040204" pitchFamily="34" charset="-120"/>
              </a:rPr>
              <a:t>每次實驗報告成績須於</a:t>
            </a:r>
            <a:r>
              <a:rPr lang="en-US" altLang="zh-TW" sz="2000" dirty="0">
                <a:solidFill>
                  <a:schemeClr val="bg1"/>
                </a:solidFill>
                <a:latin typeface="微軟正黑體" panose="020B0604030504040204" pitchFamily="34" charset="-120"/>
                <a:ea typeface="微軟正黑體" panose="020B0604030504040204" pitchFamily="34" charset="-120"/>
              </a:rPr>
              <a:t>1-2</a:t>
            </a:r>
            <a:r>
              <a:rPr lang="zh-TW" altLang="en-US" sz="2000" dirty="0">
                <a:solidFill>
                  <a:schemeClr val="bg1"/>
                </a:solidFill>
                <a:latin typeface="微軟正黑體" panose="020B0604030504040204" pitchFamily="34" charset="-120"/>
                <a:ea typeface="微軟正黑體" panose="020B0604030504040204" pitchFamily="34" charset="-120"/>
              </a:rPr>
              <a:t>周內給學生</a:t>
            </a:r>
            <a:endParaRPr lang="zh-TW" altLang="en-US" sz="2000" dirty="0">
              <a:solidFill>
                <a:schemeClr val="bg1"/>
              </a:solidFill>
            </a:endParaRPr>
          </a:p>
        </p:txBody>
      </p:sp>
      <p:sp>
        <p:nvSpPr>
          <p:cNvPr id="7" name="文字方塊 6">
            <a:extLst>
              <a:ext uri="{FF2B5EF4-FFF2-40B4-BE49-F238E27FC236}">
                <a16:creationId xmlns:a16="http://schemas.microsoft.com/office/drawing/2014/main" id="{9EF4CA58-9042-4872-85A8-4988873BB669}"/>
              </a:ext>
            </a:extLst>
          </p:cNvPr>
          <p:cNvSpPr txBox="1"/>
          <p:nvPr/>
        </p:nvSpPr>
        <p:spPr>
          <a:xfrm>
            <a:off x="3233328" y="732239"/>
            <a:ext cx="3262432" cy="461665"/>
          </a:xfrm>
          <a:prstGeom prst="rect">
            <a:avLst/>
          </a:prstGeom>
          <a:noFill/>
        </p:spPr>
        <p:txBody>
          <a:bodyPr wrap="none" rtlCol="0">
            <a:spAutoFit/>
          </a:bodyPr>
          <a:lstStyle/>
          <a:p>
            <a:r>
              <a:rPr lang="zh-TW" altLang="en-US" sz="2400" b="1" dirty="0"/>
              <a:t>依教授或講師公告為準</a:t>
            </a:r>
          </a:p>
        </p:txBody>
      </p:sp>
    </p:spTree>
    <p:extLst>
      <p:ext uri="{BB962C8B-B14F-4D97-AF65-F5344CB8AC3E}">
        <p14:creationId xmlns:p14="http://schemas.microsoft.com/office/powerpoint/2010/main" val="3757678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04A1A0B-B93D-4E85-BE5E-2098433041A7}"/>
              </a:ext>
            </a:extLst>
          </p:cNvPr>
          <p:cNvSpPr>
            <a:spLocks noGrp="1"/>
          </p:cNvSpPr>
          <p:nvPr>
            <p:ph type="title"/>
          </p:nvPr>
        </p:nvSpPr>
        <p:spPr>
          <a:xfrm>
            <a:off x="2663788" y="266516"/>
            <a:ext cx="3816424" cy="720000"/>
          </a:xfrm>
          <a:noFill/>
        </p:spPr>
        <p:txBody>
          <a:bodyPr>
            <a:normAutofit/>
          </a:bodyPr>
          <a:lstStyle/>
          <a:p>
            <a:pPr algn="ctr"/>
            <a:r>
              <a:rPr lang="zh-TW" altLang="en-US" sz="4000"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數位學習系統</a:t>
            </a:r>
          </a:p>
        </p:txBody>
      </p:sp>
      <p:sp>
        <p:nvSpPr>
          <p:cNvPr id="5" name="矩形 4">
            <a:extLst>
              <a:ext uri="{FF2B5EF4-FFF2-40B4-BE49-F238E27FC236}">
                <a16:creationId xmlns:a16="http://schemas.microsoft.com/office/drawing/2014/main" id="{1F669BBB-FAE4-462A-BC42-E7C2C1075AA3}"/>
              </a:ext>
            </a:extLst>
          </p:cNvPr>
          <p:cNvSpPr/>
          <p:nvPr/>
        </p:nvSpPr>
        <p:spPr>
          <a:xfrm>
            <a:off x="215556" y="5034313"/>
            <a:ext cx="8712888" cy="938590"/>
          </a:xfrm>
          <a:prstGeom prst="rect">
            <a:avLst/>
          </a:prstGeom>
          <a:solidFill>
            <a:schemeClr val="bg1"/>
          </a:solidFill>
        </p:spPr>
        <p:txBody>
          <a:bodyPr wrap="square">
            <a:spAutoFit/>
          </a:bodyPr>
          <a:lstStyle/>
          <a:p>
            <a:pPr>
              <a:lnSpc>
                <a:spcPct val="120000"/>
              </a:lnSpc>
            </a:pPr>
            <a:r>
              <a:rPr lang="en-US" altLang="zh-TW" sz="2400" dirty="0">
                <a:latin typeface="微軟正黑體" panose="020B0604030504040204" pitchFamily="34" charset="-120"/>
                <a:ea typeface="微軟正黑體" panose="020B0604030504040204" pitchFamily="34" charset="-120"/>
              </a:rPr>
              <a:t>108</a:t>
            </a:r>
            <a:r>
              <a:rPr lang="zh-TW" altLang="en-US" sz="2400" dirty="0">
                <a:latin typeface="微軟正黑體" panose="020B0604030504040204" pitchFamily="34" charset="-120"/>
                <a:ea typeface="微軟正黑體" panose="020B0604030504040204" pitchFamily="34" charset="-120"/>
              </a:rPr>
              <a:t>學年度下學期提供 </a:t>
            </a:r>
            <a:r>
              <a:rPr lang="en-US" altLang="zh-TW" sz="2400" dirty="0">
                <a:latin typeface="微軟正黑體" panose="020B0604030504040204" pitchFamily="34" charset="-120"/>
                <a:ea typeface="微軟正黑體" panose="020B0604030504040204" pitchFamily="34" charset="-120"/>
              </a:rPr>
              <a:t>Moodle</a:t>
            </a:r>
            <a:r>
              <a:rPr lang="zh-TW" altLang="en-US" sz="2400" dirty="0">
                <a:latin typeface="微軟正黑體" panose="020B0604030504040204" pitchFamily="34" charset="-120"/>
                <a:ea typeface="微軟正黑體" panose="020B0604030504040204" pitchFamily="34" charset="-120"/>
              </a:rPr>
              <a:t> 升級版：</a:t>
            </a:r>
            <a:r>
              <a:rPr lang="en-US" altLang="zh-TW" sz="2400"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hlinkClick r:id="rId2" tooltip="elearn.nthu.edu.tw"/>
              </a:rPr>
              <a:t>e-Learn</a:t>
            </a:r>
            <a:r>
              <a:rPr lang="zh-TW" altLang="en-US" sz="2400" dirty="0">
                <a:latin typeface="微軟正黑體" panose="020B0604030504040204" pitchFamily="34" charset="-120"/>
                <a:ea typeface="微軟正黑體" panose="020B0604030504040204" pitchFamily="34" charset="-120"/>
                <a:hlinkClick r:id="rId2" tooltip="elearn.nthu.edu.tw"/>
              </a:rPr>
              <a:t>數位學習平台</a:t>
            </a:r>
            <a:endParaRPr lang="en-US" altLang="zh-TW" sz="2400" dirty="0">
              <a:latin typeface="微軟正黑體" panose="020B0604030504040204" pitchFamily="34" charset="-120"/>
              <a:ea typeface="微軟正黑體" panose="020B0604030504040204" pitchFamily="34" charset="-120"/>
            </a:endParaRPr>
          </a:p>
          <a:p>
            <a:pPr>
              <a:lnSpc>
                <a:spcPct val="120000"/>
              </a:lnSpc>
            </a:pPr>
            <a:r>
              <a:rPr lang="en-US" altLang="zh-TW" sz="2400" dirty="0">
                <a:latin typeface="微軟正黑體" panose="020B0604030504040204" pitchFamily="34" charset="-120"/>
                <a:ea typeface="微軟正黑體" panose="020B0604030504040204" pitchFamily="34" charset="-120"/>
              </a:rPr>
              <a:t>109</a:t>
            </a:r>
            <a:r>
              <a:rPr lang="zh-TW" altLang="en-US" sz="2400" dirty="0">
                <a:latin typeface="微軟正黑體" panose="020B0604030504040204" pitchFamily="34" charset="-120"/>
                <a:ea typeface="微軟正黑體" panose="020B0604030504040204" pitchFamily="34" charset="-120"/>
              </a:rPr>
              <a:t>學年度下學期提供 </a:t>
            </a:r>
            <a:r>
              <a:rPr lang="en-US" altLang="zh-TW" sz="2400" dirty="0">
                <a:latin typeface="微軟正黑體" panose="020B0604030504040204" pitchFamily="34" charset="-120"/>
                <a:ea typeface="微軟正黑體" panose="020B0604030504040204" pitchFamily="34" charset="-120"/>
              </a:rPr>
              <a:t>iLMS</a:t>
            </a:r>
            <a:r>
              <a:rPr lang="zh-TW" altLang="en-US" sz="2400" dirty="0">
                <a:latin typeface="微軟正黑體" panose="020B0604030504040204" pitchFamily="34" charset="-120"/>
                <a:ea typeface="微軟正黑體" panose="020B0604030504040204" pitchFamily="34" charset="-120"/>
              </a:rPr>
              <a:t> 升級版：</a:t>
            </a:r>
            <a:r>
              <a:rPr lang="en-US" altLang="zh-TW" sz="2400" dirty="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hlinkClick r:id="rId3" tooltip="eeclass"/>
              </a:rPr>
              <a:t>e-</a:t>
            </a:r>
            <a:r>
              <a:rPr lang="en-US" altLang="zh-TW" sz="2400" dirty="0" err="1">
                <a:latin typeface="微軟正黑體" panose="020B0604030504040204" pitchFamily="34" charset="-120"/>
                <a:ea typeface="微軟正黑體" panose="020B0604030504040204" pitchFamily="34" charset="-120"/>
                <a:hlinkClick r:id="rId3" tooltip="eeclass"/>
              </a:rPr>
              <a:t>eclass</a:t>
            </a:r>
            <a:r>
              <a:rPr lang="zh-TW" altLang="en-US" sz="2400" dirty="0">
                <a:latin typeface="微軟正黑體" panose="020B0604030504040204" pitchFamily="34" charset="-120"/>
                <a:ea typeface="微軟正黑體" panose="020B0604030504040204" pitchFamily="34" charset="-120"/>
                <a:hlinkClick r:id="rId3" tooltip="eeclass"/>
              </a:rPr>
              <a:t>數位學習平台</a:t>
            </a:r>
            <a:endParaRPr lang="zh-TW" altLang="en-US" sz="3200" dirty="0">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09242AFB-B0E2-4FED-ACC8-66C6BAA3A105}"/>
              </a:ext>
            </a:extLst>
          </p:cNvPr>
          <p:cNvSpPr/>
          <p:nvPr/>
        </p:nvSpPr>
        <p:spPr>
          <a:xfrm>
            <a:off x="601413" y="915674"/>
            <a:ext cx="8290987" cy="461665"/>
          </a:xfrm>
          <a:prstGeom prst="rect">
            <a:avLst/>
          </a:prstGeom>
        </p:spPr>
        <p:txBody>
          <a:bodyPr wrap="square">
            <a:spAutoFit/>
          </a:bodyPr>
          <a:lstStyle/>
          <a:p>
            <a:r>
              <a:rPr lang="zh-TW" altLang="en-US" sz="2400" b="1" dirty="0">
                <a:solidFill>
                  <a:srgbClr val="373737"/>
                </a:solidFill>
                <a:latin typeface="微軟正黑體" panose="020B0604030504040204" pitchFamily="34" charset="-120"/>
                <a:ea typeface="微軟正黑體" panose="020B0604030504040204" pitchFamily="34" charset="-120"/>
              </a:rPr>
              <a:t>計算機與通訊中心 </a:t>
            </a:r>
            <a:r>
              <a:rPr lang="en-US" altLang="zh-TW" sz="2400" b="1" dirty="0">
                <a:solidFill>
                  <a:srgbClr val="373737"/>
                </a:solidFill>
                <a:latin typeface="微軟正黑體" panose="020B0604030504040204" pitchFamily="34" charset="-120"/>
                <a:ea typeface="微軟正黑體" panose="020B0604030504040204" pitchFamily="34" charset="-120"/>
              </a:rPr>
              <a:t>/ </a:t>
            </a:r>
            <a:r>
              <a:rPr lang="zh-TW" altLang="en-US" sz="2400" b="1" dirty="0">
                <a:solidFill>
                  <a:srgbClr val="373737"/>
                </a:solidFill>
                <a:latin typeface="微軟正黑體" panose="020B0604030504040204" pitchFamily="34" charset="-120"/>
                <a:ea typeface="微軟正黑體" panose="020B0604030504040204" pitchFamily="34" charset="-120"/>
              </a:rPr>
              <a:t>學習科技組 </a:t>
            </a:r>
            <a:r>
              <a:rPr lang="en-US" altLang="zh-TW" sz="2400" b="1" dirty="0">
                <a:solidFill>
                  <a:srgbClr val="373737"/>
                </a:solidFill>
                <a:latin typeface="微軟正黑體" panose="020B0604030504040204" pitchFamily="34" charset="-120"/>
                <a:ea typeface="微軟正黑體" panose="020B0604030504040204" pitchFamily="34" charset="-120"/>
              </a:rPr>
              <a:t>/</a:t>
            </a:r>
            <a:r>
              <a:rPr lang="zh-TW" altLang="en-US" sz="2400" b="1" dirty="0">
                <a:solidFill>
                  <a:srgbClr val="373737"/>
                </a:solidFill>
                <a:latin typeface="微軟正黑體" panose="020B0604030504040204" pitchFamily="34" charset="-120"/>
                <a:ea typeface="微軟正黑體" panose="020B0604030504040204" pitchFamily="34" charset="-120"/>
                <a:hlinkClick r:id="rId4">
                  <a:extLst>
                    <a:ext uri="{A12FA001-AC4F-418D-AE19-62706E023703}">
                      <ahyp:hlinkClr xmlns:ahyp="http://schemas.microsoft.com/office/drawing/2018/hyperlinkcolor" val="tx"/>
                    </a:ext>
                  </a:extLst>
                </a:hlinkClick>
              </a:rPr>
              <a:t>教學服務</a:t>
            </a:r>
            <a:r>
              <a:rPr lang="zh-TW" altLang="en-US" sz="2400" b="1" dirty="0">
                <a:solidFill>
                  <a:srgbClr val="373737"/>
                </a:solidFill>
                <a:latin typeface="微軟正黑體" panose="020B0604030504040204" pitchFamily="34" charset="-120"/>
                <a:ea typeface="微軟正黑體" panose="020B0604030504040204" pitchFamily="34" charset="-120"/>
              </a:rPr>
              <a:t> </a:t>
            </a:r>
            <a:r>
              <a:rPr lang="en-US" altLang="zh-TW" sz="2400" b="1" dirty="0">
                <a:solidFill>
                  <a:srgbClr val="373737"/>
                </a:solidFill>
                <a:latin typeface="微軟正黑體" panose="020B0604030504040204" pitchFamily="34" charset="-120"/>
                <a:ea typeface="微軟正黑體" panose="020B0604030504040204" pitchFamily="34" charset="-120"/>
              </a:rPr>
              <a:t>/ </a:t>
            </a:r>
            <a:r>
              <a:rPr lang="zh-TW" altLang="en-US" sz="2400" b="1" dirty="0">
                <a:solidFill>
                  <a:srgbClr val="373737"/>
                </a:solidFill>
                <a:latin typeface="微軟正黑體" panose="020B0604030504040204" pitchFamily="34" charset="-120"/>
                <a:ea typeface="微軟正黑體" panose="020B0604030504040204" pitchFamily="34" charset="-120"/>
              </a:rPr>
              <a:t> </a:t>
            </a:r>
            <a:r>
              <a:rPr lang="zh-TW" altLang="en-US" sz="2400" b="1" dirty="0">
                <a:solidFill>
                  <a:srgbClr val="373737"/>
                </a:solidFill>
                <a:latin typeface="微軟正黑體" panose="020B0604030504040204" pitchFamily="34" charset="-120"/>
                <a:ea typeface="微軟正黑體" panose="020B0604030504040204" pitchFamily="34" charset="-120"/>
                <a:hlinkClick r:id="rId5">
                  <a:extLst>
                    <a:ext uri="{A12FA001-AC4F-418D-AE19-62706E023703}">
                      <ahyp:hlinkClr xmlns:ahyp="http://schemas.microsoft.com/office/drawing/2018/hyperlinkcolor" val="tx"/>
                    </a:ext>
                  </a:extLst>
                </a:hlinkClick>
              </a:rPr>
              <a:t>數位學習系統</a:t>
            </a:r>
            <a:endParaRPr lang="zh-TW" altLang="en-US" sz="2400" b="1" dirty="0">
              <a:solidFill>
                <a:srgbClr val="777777"/>
              </a:solidFill>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id="{A6079966-F1ED-4ECD-871E-DEF934072C0E}"/>
              </a:ext>
            </a:extLst>
          </p:cNvPr>
          <p:cNvPicPr>
            <a:picLocks noChangeAspect="1"/>
          </p:cNvPicPr>
          <p:nvPr/>
        </p:nvPicPr>
        <p:blipFill>
          <a:blip r:embed="rId6"/>
          <a:stretch>
            <a:fillRect/>
          </a:stretch>
        </p:blipFill>
        <p:spPr>
          <a:xfrm>
            <a:off x="146587" y="1475973"/>
            <a:ext cx="8781857" cy="3459706"/>
          </a:xfrm>
          <a:prstGeom prst="rect">
            <a:avLst/>
          </a:prstGeom>
        </p:spPr>
      </p:pic>
    </p:spTree>
    <p:extLst>
      <p:ext uri="{BB962C8B-B14F-4D97-AF65-F5344CB8AC3E}">
        <p14:creationId xmlns:p14="http://schemas.microsoft.com/office/powerpoint/2010/main" val="605997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95140" y="548680"/>
            <a:ext cx="8380129" cy="49878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9263" indent="-449263" defTabSz="914400" eaLnBrk="0" fontAlgn="base" hangingPunct="0">
              <a:lnSpc>
                <a:spcPct val="130000"/>
              </a:lnSpc>
              <a:spcBef>
                <a:spcPct val="0"/>
              </a:spcBef>
              <a:spcAft>
                <a:spcPct val="0"/>
              </a:spcAft>
              <a:buFont typeface="+mj-lt"/>
              <a:buAutoNum type="arabicPeriod"/>
            </a:pPr>
            <a:r>
              <a:rPr lang="zh-TW" altLang="en-US" sz="3200" dirty="0">
                <a:latin typeface="微軟正黑體" panose="020B0604030504040204" pitchFamily="34" charset="-120"/>
                <a:ea typeface="微軟正黑體" panose="020B0604030504040204" pitchFamily="34" charset="-120"/>
              </a:rPr>
              <a:t>普物實驗課程說明</a:t>
            </a:r>
          </a:p>
          <a:p>
            <a:pPr marL="449263" lvl="0" indent="-449263" defTabSz="914400" eaLnBrk="0" fontAlgn="base" hangingPunct="0">
              <a:lnSpc>
                <a:spcPct val="130000"/>
              </a:lnSpc>
              <a:spcBef>
                <a:spcPct val="0"/>
              </a:spcBef>
              <a:spcAft>
                <a:spcPct val="0"/>
              </a:spcAft>
              <a:buFont typeface="+mj-lt"/>
              <a:buAutoNum type="arabicPeriod"/>
            </a:pPr>
            <a:r>
              <a:rPr kumimoji="1" lang="zh-TW" altLang="en-US" sz="3200" dirty="0">
                <a:latin typeface="微軟正黑體" panose="020B0604030504040204" pitchFamily="34" charset="-120"/>
                <a:ea typeface="微軟正黑體" panose="020B0604030504040204" pitchFamily="34" charset="-120"/>
              </a:rPr>
              <a:t>實驗室規定注意事項</a:t>
            </a:r>
            <a:endParaRPr kumimoji="1" lang="en-US" altLang="zh-TW" sz="3200" dirty="0">
              <a:latin typeface="微軟正黑體" panose="020B0604030504040204" pitchFamily="34" charset="-120"/>
              <a:ea typeface="微軟正黑體" panose="020B0604030504040204" pitchFamily="34" charset="-120"/>
            </a:endParaRPr>
          </a:p>
          <a:p>
            <a:pPr marL="449263" indent="-449263" defTabSz="914400" eaLnBrk="0" fontAlgn="base" hangingPunct="0">
              <a:lnSpc>
                <a:spcPct val="130000"/>
              </a:lnSpc>
              <a:spcBef>
                <a:spcPct val="0"/>
              </a:spcBef>
              <a:spcAft>
                <a:spcPct val="0"/>
              </a:spcAft>
              <a:buFont typeface="+mj-lt"/>
              <a:buAutoNum type="arabicPeriod"/>
            </a:pPr>
            <a:r>
              <a:rPr kumimoji="1" lang="zh-TW" altLang="en-US" sz="3200" dirty="0">
                <a:latin typeface="微軟正黑體" panose="020B0604030504040204" pitchFamily="34" charset="-120"/>
                <a:ea typeface="微軟正黑體" panose="020B0604030504040204" pitchFamily="34" charset="-120"/>
              </a:rPr>
              <a:t>實驗注意事項</a:t>
            </a:r>
            <a:endParaRPr kumimoji="1" lang="en-US" altLang="zh-TW" sz="3200" dirty="0">
              <a:latin typeface="微軟正黑體" panose="020B0604030504040204" pitchFamily="34" charset="-120"/>
              <a:ea typeface="微軟正黑體" panose="020B0604030504040204" pitchFamily="34" charset="-120"/>
            </a:endParaRPr>
          </a:p>
          <a:p>
            <a:pPr marL="449263" indent="-449263" defTabSz="914400" eaLnBrk="0" fontAlgn="base" hangingPunct="0">
              <a:lnSpc>
                <a:spcPct val="130000"/>
              </a:lnSpc>
              <a:spcBef>
                <a:spcPct val="0"/>
              </a:spcBef>
              <a:spcAft>
                <a:spcPct val="0"/>
              </a:spcAft>
              <a:buFont typeface="+mj-lt"/>
              <a:buAutoNum type="arabicPeriod"/>
            </a:pPr>
            <a:r>
              <a:rPr lang="zh-TW" altLang="en-US" sz="3200" dirty="0">
                <a:latin typeface="微軟正黑體" panose="020B0604030504040204" pitchFamily="34" charset="-120"/>
                <a:ea typeface="微軟正黑體" panose="020B0604030504040204" pitchFamily="34" charset="-120"/>
              </a:rPr>
              <a:t>普物實驗報告的寫法及注意事項</a:t>
            </a:r>
            <a:endParaRPr kumimoji="1" lang="en-US" altLang="zh-TW" sz="3200" dirty="0">
              <a:latin typeface="微軟正黑體" panose="020B0604030504040204" pitchFamily="34" charset="-120"/>
              <a:ea typeface="微軟正黑體" panose="020B0604030504040204" pitchFamily="34" charset="-120"/>
            </a:endParaRPr>
          </a:p>
          <a:p>
            <a:pPr marL="449263" indent="-449263" defTabSz="914400" eaLnBrk="0" fontAlgn="base" hangingPunct="0">
              <a:lnSpc>
                <a:spcPct val="130000"/>
              </a:lnSpc>
              <a:spcBef>
                <a:spcPct val="0"/>
              </a:spcBef>
              <a:spcAft>
                <a:spcPct val="0"/>
              </a:spcAft>
              <a:buFont typeface="+mj-lt"/>
              <a:buAutoNum type="arabicPeriod"/>
            </a:pPr>
            <a:r>
              <a:rPr kumimoji="1" lang="zh-TW" altLang="en-US" sz="3200" dirty="0">
                <a:latin typeface="微軟正黑體" panose="020B0604030504040204" pitchFamily="34" charset="-120"/>
                <a:ea typeface="微軟正黑體" panose="020B0604030504040204" pitchFamily="34" charset="-120"/>
                <a:cs typeface="新細明體" pitchFamily="18" charset="-120"/>
              </a:rPr>
              <a:t>課程介紹</a:t>
            </a:r>
            <a:endParaRPr kumimoji="1" lang="en-US" altLang="zh-TW" sz="3200" dirty="0">
              <a:latin typeface="微軟正黑體" panose="020B0604030504040204" pitchFamily="34" charset="-120"/>
              <a:ea typeface="微軟正黑體" panose="020B0604030504040204" pitchFamily="34" charset="-120"/>
              <a:cs typeface="新細明體" pitchFamily="18" charset="-120"/>
            </a:endParaRPr>
          </a:p>
          <a:p>
            <a:pPr marL="449263" indent="-449263" defTabSz="914400" eaLnBrk="0" fontAlgn="base" hangingPunct="0">
              <a:lnSpc>
                <a:spcPct val="130000"/>
              </a:lnSpc>
              <a:spcBef>
                <a:spcPct val="0"/>
              </a:spcBef>
              <a:spcAft>
                <a:spcPct val="0"/>
              </a:spcAft>
              <a:buFont typeface="+mj-lt"/>
              <a:buAutoNum type="arabicPeriod"/>
            </a:pPr>
            <a:r>
              <a:rPr kumimoji="1" lang="zh-TW" altLang="en-US" sz="3200" dirty="0">
                <a:latin typeface="微軟正黑體" panose="020B0604030504040204" pitchFamily="34" charset="-120"/>
                <a:ea typeface="微軟正黑體" panose="020B0604030504040204" pitchFamily="34" charset="-120"/>
                <a:cs typeface="新細明體" pitchFamily="18" charset="-120"/>
              </a:rPr>
              <a:t>實驗網站及課程安排介紹</a:t>
            </a:r>
            <a:endParaRPr kumimoji="1" lang="en-US" altLang="zh-TW" sz="3200" dirty="0">
              <a:latin typeface="微軟正黑體" panose="020B0604030504040204" pitchFamily="34" charset="-120"/>
              <a:ea typeface="微軟正黑體" panose="020B0604030504040204" pitchFamily="34" charset="-120"/>
              <a:cs typeface="新細明體" pitchFamily="18" charset="-120"/>
            </a:endParaRPr>
          </a:p>
          <a:p>
            <a:pPr marL="449263" lvl="1" defTabSz="914400" eaLnBrk="0" fontAlgn="base" hangingPunct="0">
              <a:lnSpc>
                <a:spcPct val="130000"/>
              </a:lnSpc>
              <a:spcBef>
                <a:spcPct val="0"/>
              </a:spcBef>
              <a:spcAft>
                <a:spcPct val="0"/>
              </a:spcAft>
            </a:pPr>
            <a:r>
              <a:rPr kumimoji="1" lang="en-US" altLang="zh-TW" sz="2400" dirty="0">
                <a:latin typeface="微軟正黑體" panose="020B0604030504040204" pitchFamily="34" charset="-120"/>
                <a:ea typeface="微軟正黑體" panose="020B0604030504040204" pitchFamily="34" charset="-120"/>
                <a:cs typeface="新細明體" pitchFamily="18" charset="-120"/>
              </a:rPr>
              <a:t>(</a:t>
            </a:r>
            <a:r>
              <a:rPr kumimoji="1" lang="zh-TW" altLang="en-US" sz="2400" dirty="0">
                <a:latin typeface="微軟正黑體" panose="020B0604030504040204" pitchFamily="34" charset="-120"/>
                <a:ea typeface="微軟正黑體" panose="020B0604030504040204" pitchFamily="34" charset="-120"/>
                <a:cs typeface="新細明體" pitchFamily="18" charset="-120"/>
              </a:rPr>
              <a:t>若課程因故變動將於普物網站上公布，請上課前先確認</a:t>
            </a:r>
            <a:r>
              <a:rPr kumimoji="1" lang="en-US" altLang="zh-TW" sz="2400" dirty="0">
                <a:latin typeface="微軟正黑體" panose="020B0604030504040204" pitchFamily="34" charset="-120"/>
                <a:ea typeface="微軟正黑體" panose="020B0604030504040204" pitchFamily="34" charset="-120"/>
                <a:cs typeface="新細明體" pitchFamily="18" charset="-120"/>
              </a:rPr>
              <a:t>)</a:t>
            </a:r>
          </a:p>
          <a:p>
            <a:pPr marL="449263" indent="-449263" eaLnBrk="0" fontAlgn="base" hangingPunct="0">
              <a:lnSpc>
                <a:spcPct val="130000"/>
              </a:lnSpc>
              <a:spcBef>
                <a:spcPct val="0"/>
              </a:spcBef>
              <a:spcAft>
                <a:spcPct val="0"/>
              </a:spcAft>
              <a:buFont typeface="+mj-lt"/>
              <a:buAutoNum type="arabicPeriod"/>
            </a:pPr>
            <a:r>
              <a:rPr kumimoji="1" lang="zh-TW" altLang="en-US" sz="3200" dirty="0">
                <a:latin typeface="微軟正黑體" panose="020B0604030504040204" pitchFamily="34" charset="-120"/>
                <a:ea typeface="微軟正黑體" panose="020B0604030504040204" pitchFamily="34" charset="-120"/>
                <a:cs typeface="新細明體" pitchFamily="18" charset="-120"/>
              </a:rPr>
              <a:t>教室位置介紹</a:t>
            </a:r>
            <a:endParaRPr kumimoji="1" lang="zh-TW" altLang="en-US" sz="3200" b="0" i="0" u="none" strike="noStrike" cap="none" normalizeH="0" baseline="0" dirty="0">
              <a:ln>
                <a:noFill/>
              </a:ln>
              <a:effectLst/>
              <a:latin typeface="微軟正黑體" panose="020B0604030504040204" pitchFamily="34" charset="-120"/>
              <a:ea typeface="微軟正黑體" panose="020B0604030504040204" pitchFamily="34" charset="-120"/>
              <a:cs typeface="新細明體" pitchFamily="18" charset="-120"/>
            </a:endParaRPr>
          </a:p>
        </p:txBody>
      </p:sp>
      <p:pic>
        <p:nvPicPr>
          <p:cNvPr id="10" name="Picture 6" descr="C:\Users\hsin\Desktop\普物實驗\P9141084.JPG"/>
          <p:cNvPicPr>
            <a:picLocks noChangeAspect="1" noChangeArrowheads="1"/>
          </p:cNvPicPr>
          <p:nvPr/>
        </p:nvPicPr>
        <p:blipFill>
          <a:blip r:embed="rId2" cstate="print"/>
          <a:srcRect l="54243" t="9966" r="9336" b="21784"/>
          <a:stretch>
            <a:fillRect/>
          </a:stretch>
        </p:blipFill>
        <p:spPr bwMode="auto">
          <a:xfrm>
            <a:off x="7596336" y="4748902"/>
            <a:ext cx="1500704" cy="2109097"/>
          </a:xfrm>
          <a:prstGeom prst="round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1E7C2BF-B8B4-4849-9382-A3DC56B4AA63}"/>
              </a:ext>
            </a:extLst>
          </p:cNvPr>
          <p:cNvSpPr>
            <a:spLocks noGrp="1"/>
          </p:cNvSpPr>
          <p:nvPr>
            <p:ph type="title"/>
          </p:nvPr>
        </p:nvSpPr>
        <p:spPr>
          <a:xfrm>
            <a:off x="1850045" y="332656"/>
            <a:ext cx="5587925" cy="617901"/>
          </a:xfrm>
        </p:spPr>
        <p:txBody>
          <a:bodyPr/>
          <a:lstStyle/>
          <a:p>
            <a:r>
              <a:rPr lang="en-US" altLang="zh-TW" sz="3600" b="1" u="sng" kern="0" dirty="0">
                <a:solidFill>
                  <a:srgbClr val="0000FF"/>
                </a:solidFill>
                <a:effectLst>
                  <a:outerShdw blurRad="38100" dist="38100" dir="2700000" algn="tl">
                    <a:srgbClr val="000000">
                      <a:alpha val="43137"/>
                    </a:srgbClr>
                  </a:outerShdw>
                </a:effectLst>
                <a:latin typeface="+mn-ea"/>
                <a:ea typeface="+mn-ea"/>
                <a:cs typeface="Times New Roman" panose="02020603050405020304" pitchFamily="18" charset="0"/>
              </a:rPr>
              <a:t>AI </a:t>
            </a:r>
            <a:r>
              <a:rPr lang="zh-TW" altLang="zh-TW" sz="3600" b="1" u="sng" kern="0" dirty="0">
                <a:solidFill>
                  <a:srgbClr val="0000FF"/>
                </a:solidFill>
                <a:effectLst>
                  <a:outerShdw blurRad="38100" dist="38100" dir="2700000" algn="tl">
                    <a:srgbClr val="000000">
                      <a:alpha val="43137"/>
                    </a:srgbClr>
                  </a:outerShdw>
                </a:effectLst>
                <a:latin typeface="+mn-ea"/>
                <a:ea typeface="+mn-ea"/>
                <a:cs typeface="Times New Roman" panose="02020603050405020304" pitchFamily="18" charset="0"/>
              </a:rPr>
              <a:t>使用原則與學術倫理</a:t>
            </a:r>
            <a:endParaRPr lang="zh-TW" altLang="en-US" sz="3600" dirty="0">
              <a:solidFill>
                <a:srgbClr val="0000FF"/>
              </a:solidFill>
              <a:effectLst>
                <a:outerShdw blurRad="38100" dist="38100" dir="2700000" algn="tl">
                  <a:srgbClr val="000000">
                    <a:alpha val="43137"/>
                  </a:srgbClr>
                </a:outerShdw>
              </a:effectLst>
              <a:latin typeface="+mn-ea"/>
              <a:ea typeface="+mn-ea"/>
            </a:endParaRPr>
          </a:p>
        </p:txBody>
      </p:sp>
      <p:sp>
        <p:nvSpPr>
          <p:cNvPr id="3" name="內容版面配置區 2">
            <a:extLst>
              <a:ext uri="{FF2B5EF4-FFF2-40B4-BE49-F238E27FC236}">
                <a16:creationId xmlns:a16="http://schemas.microsoft.com/office/drawing/2014/main" id="{D29603CB-0C4B-40C9-AE33-F1B8895BE430}"/>
              </a:ext>
            </a:extLst>
          </p:cNvPr>
          <p:cNvSpPr>
            <a:spLocks noGrp="1"/>
          </p:cNvSpPr>
          <p:nvPr>
            <p:ph idx="1"/>
          </p:nvPr>
        </p:nvSpPr>
        <p:spPr>
          <a:xfrm>
            <a:off x="395535" y="923307"/>
            <a:ext cx="8496944" cy="5675003"/>
          </a:xfrm>
        </p:spPr>
        <p:txBody>
          <a:bodyPr>
            <a:normAutofit fontScale="55000" lnSpcReduction="20000"/>
          </a:bodyPr>
          <a:lstStyle/>
          <a:p>
            <a:pPr algn="just">
              <a:lnSpc>
                <a:spcPct val="130000"/>
              </a:lnSpc>
              <a:spcBef>
                <a:spcPts val="300"/>
              </a:spcBef>
              <a:spcAft>
                <a:spcPts val="0"/>
              </a:spcAft>
            </a:pPr>
            <a:r>
              <a:rPr lang="zh-TW" altLang="zh-TW" sz="3800" kern="0" dirty="0">
                <a:effectLst/>
                <a:latin typeface="+mn-ea"/>
                <a:ea typeface="+mn-ea"/>
                <a:cs typeface="Times New Roman" panose="02020603050405020304" pitchFamily="18" charset="0"/>
              </a:rPr>
              <a:t>隨著人工智慧（</a:t>
            </a:r>
            <a:r>
              <a:rPr lang="en-US" altLang="zh-TW" sz="3800" kern="0" dirty="0">
                <a:effectLst/>
                <a:latin typeface="+mn-ea"/>
                <a:ea typeface="+mn-ea"/>
                <a:cs typeface="Times New Roman" panose="02020603050405020304" pitchFamily="18" charset="0"/>
              </a:rPr>
              <a:t>AI</a:t>
            </a:r>
            <a:r>
              <a:rPr lang="zh-TW" altLang="zh-TW" sz="3800" kern="0" dirty="0">
                <a:effectLst/>
                <a:latin typeface="+mn-ea"/>
                <a:ea typeface="+mn-ea"/>
                <a:cs typeface="Times New Roman" panose="02020603050405020304" pitchFamily="18" charset="0"/>
              </a:rPr>
              <a:t>）在教育與研究領域的快速發展，課程允許學生在合理範圍內使用</a:t>
            </a:r>
            <a:r>
              <a:rPr lang="en-US" altLang="zh-TW" sz="3800" kern="0" dirty="0">
                <a:effectLst/>
                <a:latin typeface="+mn-ea"/>
                <a:ea typeface="+mn-ea"/>
                <a:cs typeface="Times New Roman" panose="02020603050405020304" pitchFamily="18" charset="0"/>
              </a:rPr>
              <a:t> AI </a:t>
            </a:r>
            <a:r>
              <a:rPr lang="zh-TW" altLang="zh-TW" sz="3800" kern="0" dirty="0">
                <a:effectLst/>
                <a:latin typeface="+mn-ea"/>
                <a:ea typeface="+mn-ea"/>
                <a:cs typeface="Times New Roman" panose="02020603050405020304" pitchFamily="18" charset="0"/>
              </a:rPr>
              <a:t>工具（如</a:t>
            </a:r>
            <a:r>
              <a:rPr lang="en-US" altLang="zh-TW" sz="3800" kern="0" dirty="0">
                <a:effectLst/>
                <a:latin typeface="+mn-ea"/>
                <a:ea typeface="+mn-ea"/>
                <a:cs typeface="Times New Roman" panose="02020603050405020304" pitchFamily="18" charset="0"/>
              </a:rPr>
              <a:t> </a:t>
            </a:r>
            <a:r>
              <a:rPr lang="en-US" altLang="zh-TW" sz="3800" kern="0" dirty="0" err="1">
                <a:effectLst/>
                <a:latin typeface="+mn-ea"/>
                <a:ea typeface="+mn-ea"/>
                <a:cs typeface="Times New Roman" panose="02020603050405020304" pitchFamily="18" charset="0"/>
              </a:rPr>
              <a:t>ChatGPT</a:t>
            </a:r>
            <a:r>
              <a:rPr lang="zh-TW" altLang="zh-TW" sz="3800" kern="0" dirty="0">
                <a:effectLst/>
                <a:latin typeface="+mn-ea"/>
                <a:ea typeface="+mn-ea"/>
                <a:cs typeface="Times New Roman" panose="02020603050405020304" pitchFamily="18" charset="0"/>
              </a:rPr>
              <a:t>、程式生成輔助工具、數據分析平台等）來協助學習。</a:t>
            </a:r>
            <a:endParaRPr lang="en-US" altLang="zh-TW" sz="3800" kern="0" dirty="0">
              <a:effectLst/>
              <a:latin typeface="+mn-ea"/>
              <a:ea typeface="+mn-ea"/>
              <a:cs typeface="Times New Roman" panose="02020603050405020304" pitchFamily="18" charset="0"/>
            </a:endParaRPr>
          </a:p>
          <a:p>
            <a:pPr algn="just">
              <a:lnSpc>
                <a:spcPct val="130000"/>
              </a:lnSpc>
              <a:spcBef>
                <a:spcPts val="300"/>
              </a:spcBef>
              <a:spcAft>
                <a:spcPts val="0"/>
              </a:spcAft>
            </a:pPr>
            <a:r>
              <a:rPr lang="zh-TW" altLang="en-US" sz="3800" kern="0" dirty="0">
                <a:effectLst/>
                <a:latin typeface="+mn-ea"/>
                <a:ea typeface="+mn-ea"/>
                <a:cs typeface="Times New Roman" panose="02020603050405020304" pitchFamily="18" charset="0"/>
              </a:rPr>
              <a:t>但</a:t>
            </a:r>
            <a:r>
              <a:rPr lang="zh-TW" altLang="zh-TW" sz="3800" kern="0" dirty="0">
                <a:effectLst/>
                <a:latin typeface="+mn-ea"/>
                <a:ea typeface="+mn-ea"/>
                <a:cs typeface="Times New Roman" panose="02020603050405020304" pitchFamily="18" charset="0"/>
              </a:rPr>
              <a:t>為確保學術誠信與有效學習，學生在使用</a:t>
            </a:r>
            <a:r>
              <a:rPr lang="en-US" altLang="zh-TW" sz="3800" kern="0" dirty="0">
                <a:effectLst/>
                <a:latin typeface="+mn-ea"/>
                <a:ea typeface="+mn-ea"/>
                <a:cs typeface="Times New Roman" panose="02020603050405020304" pitchFamily="18" charset="0"/>
              </a:rPr>
              <a:t> AI </a:t>
            </a:r>
            <a:r>
              <a:rPr lang="zh-TW" altLang="zh-TW" sz="3800" kern="0" dirty="0">
                <a:effectLst/>
                <a:latin typeface="+mn-ea"/>
                <a:ea typeface="+mn-ea"/>
                <a:cs typeface="Times New Roman" panose="02020603050405020304" pitchFamily="18" charset="0"/>
              </a:rPr>
              <a:t>時必須遵循以下原則：</a:t>
            </a:r>
            <a:endParaRPr lang="zh-TW" altLang="zh-TW" sz="3800" kern="100" dirty="0">
              <a:effectLst/>
              <a:latin typeface="+mn-ea"/>
              <a:ea typeface="+mn-ea"/>
              <a:cs typeface="Times New Roman" panose="02020603050405020304" pitchFamily="18" charset="0"/>
            </a:endParaRPr>
          </a:p>
          <a:p>
            <a:pPr marL="342900" lvl="0" indent="-342900" algn="just">
              <a:lnSpc>
                <a:spcPct val="130000"/>
              </a:lnSpc>
              <a:spcBef>
                <a:spcPts val="300"/>
              </a:spcBef>
              <a:spcAft>
                <a:spcPts val="0"/>
              </a:spcAft>
            </a:pPr>
            <a:r>
              <a:rPr lang="en-US" altLang="zh-TW" sz="3800" b="1" kern="0" dirty="0">
                <a:solidFill>
                  <a:srgbClr val="0000FF"/>
                </a:solidFill>
                <a:effectLst/>
                <a:latin typeface="+mn-ea"/>
                <a:ea typeface="+mn-ea"/>
                <a:cs typeface="Times New Roman" panose="02020603050405020304" pitchFamily="18" charset="0"/>
              </a:rPr>
              <a:t>1. </a:t>
            </a:r>
            <a:r>
              <a:rPr lang="zh-TW" altLang="zh-TW" sz="3800" b="1" kern="0" dirty="0">
                <a:solidFill>
                  <a:srgbClr val="0000FF"/>
                </a:solidFill>
                <a:effectLst/>
                <a:latin typeface="+mn-ea"/>
                <a:ea typeface="+mn-ea"/>
                <a:cs typeface="Times New Roman" panose="02020603050405020304" pitchFamily="18" charset="0"/>
              </a:rPr>
              <a:t>輔助而非取代</a:t>
            </a:r>
            <a:endParaRPr lang="en-US" altLang="zh-TW" sz="3800" b="1" kern="100" dirty="0">
              <a:solidFill>
                <a:srgbClr val="0000FF"/>
              </a:solidFill>
              <a:latin typeface="+mn-ea"/>
              <a:ea typeface="+mn-ea"/>
              <a:cs typeface="Times New Roman" panose="02020603050405020304" pitchFamily="18" charset="0"/>
            </a:endParaRPr>
          </a:p>
          <a:p>
            <a:pPr marL="449263" lvl="0" indent="-449263" algn="just">
              <a:lnSpc>
                <a:spcPct val="130000"/>
              </a:lnSpc>
              <a:spcBef>
                <a:spcPts val="300"/>
              </a:spcBef>
              <a:spcAft>
                <a:spcPts val="0"/>
              </a:spcAft>
              <a:buClr>
                <a:schemeClr val="tx1"/>
              </a:buClr>
              <a:buAutoNum type="arabicParenBoth"/>
            </a:pPr>
            <a:r>
              <a:rPr lang="en-US" altLang="zh-TW" sz="3800" kern="0" dirty="0">
                <a:effectLst/>
                <a:latin typeface="+mn-ea"/>
                <a:ea typeface="+mn-ea"/>
                <a:cs typeface="Times New Roman" panose="02020603050405020304" pitchFamily="18" charset="0"/>
              </a:rPr>
              <a:t>AI </a:t>
            </a:r>
            <a:r>
              <a:rPr lang="zh-TW" altLang="zh-TW" sz="3800" kern="0" dirty="0">
                <a:effectLst/>
                <a:latin typeface="+mn-ea"/>
                <a:ea typeface="+mn-ea"/>
                <a:cs typeface="Times New Roman" panose="02020603050405020304" pitchFamily="18" charset="0"/>
              </a:rPr>
              <a:t>工具可用於參考資料的蒐集、程式碼除錯、實驗設計發想或數據可視化，但不得完全取代課程學習中獨立思考與實作的過程。</a:t>
            </a:r>
            <a:endParaRPr lang="en-US" altLang="zh-TW" sz="3800" kern="100" dirty="0">
              <a:latin typeface="+mn-ea"/>
              <a:ea typeface="+mn-ea"/>
              <a:cs typeface="Times New Roman" panose="02020603050405020304" pitchFamily="18" charset="0"/>
            </a:endParaRPr>
          </a:p>
          <a:p>
            <a:pPr marL="449263" lvl="0" indent="-449263" algn="just">
              <a:lnSpc>
                <a:spcPct val="130000"/>
              </a:lnSpc>
              <a:spcBef>
                <a:spcPts val="300"/>
              </a:spcBef>
              <a:spcAft>
                <a:spcPts val="0"/>
              </a:spcAft>
              <a:buClr>
                <a:schemeClr val="tx1"/>
              </a:buClr>
              <a:buAutoNum type="arabicParenBoth"/>
            </a:pPr>
            <a:r>
              <a:rPr lang="zh-TW" altLang="zh-TW" sz="3800" kern="0" dirty="0">
                <a:effectLst/>
                <a:latin typeface="+mn-ea"/>
                <a:ea typeface="+mn-ea"/>
                <a:cs typeface="Times New Roman" panose="02020603050405020304" pitchFamily="18" charset="0"/>
              </a:rPr>
              <a:t>所有實驗紀錄、分析與報告撰寫必須以學生自身理解為基礎，並自行完成數據處理與分析。</a:t>
            </a:r>
            <a:endParaRPr lang="zh-TW" altLang="zh-TW" sz="3800" kern="100" dirty="0">
              <a:effectLst/>
              <a:latin typeface="+mn-ea"/>
              <a:ea typeface="+mn-ea"/>
              <a:cs typeface="Times New Roman" panose="02020603050405020304" pitchFamily="18" charset="0"/>
            </a:endParaRPr>
          </a:p>
          <a:p>
            <a:pPr marL="342900" lvl="0" indent="-342900" algn="just">
              <a:lnSpc>
                <a:spcPct val="130000"/>
              </a:lnSpc>
              <a:spcBef>
                <a:spcPts val="300"/>
              </a:spcBef>
              <a:spcAft>
                <a:spcPts val="0"/>
              </a:spcAft>
              <a:tabLst>
                <a:tab pos="457200" algn="l"/>
              </a:tabLst>
            </a:pPr>
            <a:r>
              <a:rPr lang="en-US" altLang="zh-TW" sz="3800" b="1" kern="0" dirty="0">
                <a:solidFill>
                  <a:srgbClr val="0000FF"/>
                </a:solidFill>
                <a:effectLst/>
                <a:latin typeface="+mn-ea"/>
                <a:ea typeface="+mn-ea"/>
                <a:cs typeface="Times New Roman" panose="02020603050405020304" pitchFamily="18" charset="0"/>
              </a:rPr>
              <a:t>2. </a:t>
            </a:r>
            <a:r>
              <a:rPr lang="zh-TW" altLang="en-US" sz="3800" b="1" kern="0" dirty="0">
                <a:solidFill>
                  <a:srgbClr val="0000FF"/>
                </a:solidFill>
                <a:effectLst/>
                <a:latin typeface="+mn-ea"/>
                <a:ea typeface="+mn-ea"/>
                <a:cs typeface="Times New Roman" panose="02020603050405020304" pitchFamily="18" charset="0"/>
              </a:rPr>
              <a:t>清楚標示註明：</a:t>
            </a:r>
            <a:endParaRPr lang="en-US" altLang="zh-TW" sz="3800" b="1" kern="0" dirty="0">
              <a:solidFill>
                <a:srgbClr val="0000FF"/>
              </a:solidFill>
              <a:effectLst/>
              <a:latin typeface="+mn-ea"/>
              <a:ea typeface="+mn-ea"/>
              <a:cs typeface="Times New Roman" panose="02020603050405020304" pitchFamily="18" charset="0"/>
            </a:endParaRPr>
          </a:p>
          <a:p>
            <a:pPr marL="449263" lvl="0" indent="-449263" algn="just">
              <a:lnSpc>
                <a:spcPct val="130000"/>
              </a:lnSpc>
              <a:spcBef>
                <a:spcPts val="300"/>
              </a:spcBef>
              <a:spcAft>
                <a:spcPts val="0"/>
              </a:spcAft>
              <a:buClr>
                <a:schemeClr val="tx1"/>
              </a:buClr>
              <a:buAutoNum type="arabicParenBoth"/>
              <a:tabLst>
                <a:tab pos="457200" algn="l"/>
              </a:tabLst>
            </a:pPr>
            <a:r>
              <a:rPr lang="zh-TW" altLang="zh-TW" sz="3800" kern="0" dirty="0">
                <a:latin typeface="+mn-ea"/>
                <a:ea typeface="+mn-ea"/>
                <a:cs typeface="Times New Roman" panose="02020603050405020304" pitchFamily="18" charset="0"/>
              </a:rPr>
              <a:t>實驗報告、簡報或程式中使用了</a:t>
            </a:r>
            <a:r>
              <a:rPr lang="en-US" altLang="zh-TW" sz="3800" kern="0" dirty="0">
                <a:latin typeface="+mn-ea"/>
                <a:ea typeface="+mn-ea"/>
                <a:cs typeface="Times New Roman" panose="02020603050405020304" pitchFamily="18" charset="0"/>
              </a:rPr>
              <a:t> AI </a:t>
            </a:r>
            <a:r>
              <a:rPr lang="zh-TW" altLang="zh-TW" sz="3800" kern="0" dirty="0">
                <a:latin typeface="+mn-ea"/>
                <a:ea typeface="+mn-ea"/>
                <a:cs typeface="Times New Roman" panose="02020603050405020304" pitchFamily="18" charset="0"/>
              </a:rPr>
              <a:t>生成內容（例如文字、圖片、程式碼），學生須於適當位置註明是「使用</a:t>
            </a:r>
            <a:r>
              <a:rPr lang="en-US" altLang="zh-TW" sz="3800" kern="0" dirty="0">
                <a:latin typeface="+mn-ea"/>
                <a:ea typeface="+mn-ea"/>
                <a:cs typeface="Times New Roman" panose="02020603050405020304" pitchFamily="18" charset="0"/>
              </a:rPr>
              <a:t> AI </a:t>
            </a:r>
            <a:r>
              <a:rPr lang="zh-TW" altLang="zh-TW" sz="3800" kern="0" dirty="0">
                <a:latin typeface="+mn-ea"/>
                <a:ea typeface="+mn-ea"/>
                <a:cs typeface="Times New Roman" panose="02020603050405020304" pitchFamily="18" charset="0"/>
              </a:rPr>
              <a:t>工具輔助」，並簡述使用目的與範圍。</a:t>
            </a:r>
            <a:endParaRPr lang="en-US" altLang="zh-TW" sz="3800" kern="100" dirty="0">
              <a:latin typeface="+mn-ea"/>
              <a:ea typeface="+mn-ea"/>
              <a:cs typeface="Times New Roman" panose="02020603050405020304" pitchFamily="18" charset="0"/>
            </a:endParaRPr>
          </a:p>
          <a:p>
            <a:pPr marL="449263" lvl="0" indent="-449263" algn="just">
              <a:lnSpc>
                <a:spcPct val="130000"/>
              </a:lnSpc>
              <a:spcBef>
                <a:spcPts val="300"/>
              </a:spcBef>
              <a:spcAft>
                <a:spcPts val="0"/>
              </a:spcAft>
              <a:buClr>
                <a:schemeClr val="tx1"/>
              </a:buClr>
              <a:buAutoNum type="arabicParenBoth"/>
              <a:tabLst>
                <a:tab pos="457200" algn="l"/>
              </a:tabLst>
            </a:pPr>
            <a:r>
              <a:rPr lang="zh-TW" altLang="zh-TW" sz="3800" kern="0" dirty="0">
                <a:latin typeface="+mn-ea"/>
                <a:ea typeface="+mn-ea"/>
                <a:cs typeface="Times New Roman" panose="02020603050405020304" pitchFamily="18" charset="0"/>
              </a:rPr>
              <a:t>嚴禁將若在</a:t>
            </a:r>
            <a:r>
              <a:rPr lang="en-US" altLang="zh-TW" sz="3800" kern="0" dirty="0">
                <a:effectLst/>
                <a:latin typeface="+mn-ea"/>
                <a:ea typeface="+mn-ea"/>
                <a:cs typeface="Times New Roman" panose="02020603050405020304" pitchFamily="18" charset="0"/>
              </a:rPr>
              <a:t>AI </a:t>
            </a:r>
            <a:r>
              <a:rPr lang="zh-TW" altLang="zh-TW" sz="3800" kern="0" dirty="0">
                <a:effectLst/>
                <a:latin typeface="+mn-ea"/>
                <a:ea typeface="+mn-ea"/>
                <a:cs typeface="Times New Roman" panose="02020603050405020304" pitchFamily="18" charset="0"/>
              </a:rPr>
              <a:t>生成的內容直接當作個人原創成果而未加說明。</a:t>
            </a:r>
            <a:endParaRPr lang="zh-TW" altLang="en-US" dirty="0"/>
          </a:p>
        </p:txBody>
      </p:sp>
    </p:spTree>
    <p:extLst>
      <p:ext uri="{BB962C8B-B14F-4D97-AF65-F5344CB8AC3E}">
        <p14:creationId xmlns:p14="http://schemas.microsoft.com/office/powerpoint/2010/main" val="158218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E24B36-E865-494E-BA05-13C1910F59B3}"/>
              </a:ext>
            </a:extLst>
          </p:cNvPr>
          <p:cNvSpPr>
            <a:spLocks noGrp="1"/>
          </p:cNvSpPr>
          <p:nvPr>
            <p:ph type="title"/>
          </p:nvPr>
        </p:nvSpPr>
        <p:spPr>
          <a:xfrm>
            <a:off x="2843808" y="218812"/>
            <a:ext cx="5587925" cy="617901"/>
          </a:xfrm>
        </p:spPr>
        <p:txBody>
          <a:bodyPr/>
          <a:lstStyle/>
          <a:p>
            <a:endParaRPr lang="zh-TW" altLang="en-US" dirty="0"/>
          </a:p>
        </p:txBody>
      </p:sp>
      <p:sp>
        <p:nvSpPr>
          <p:cNvPr id="3" name="內容版面配置區 2">
            <a:extLst>
              <a:ext uri="{FF2B5EF4-FFF2-40B4-BE49-F238E27FC236}">
                <a16:creationId xmlns:a16="http://schemas.microsoft.com/office/drawing/2014/main" id="{EB3F06BC-6125-4CEB-AA99-993E864C8F3F}"/>
              </a:ext>
            </a:extLst>
          </p:cNvPr>
          <p:cNvSpPr>
            <a:spLocks noGrp="1"/>
          </p:cNvSpPr>
          <p:nvPr>
            <p:ph idx="1"/>
          </p:nvPr>
        </p:nvSpPr>
        <p:spPr>
          <a:xfrm>
            <a:off x="323528" y="584684"/>
            <a:ext cx="8568952" cy="6156684"/>
          </a:xfrm>
        </p:spPr>
        <p:txBody>
          <a:bodyPr>
            <a:normAutofit lnSpcReduction="10000"/>
          </a:bodyPr>
          <a:lstStyle/>
          <a:p>
            <a:pPr marL="342900" lvl="0" indent="-342900">
              <a:lnSpc>
                <a:spcPct val="120000"/>
              </a:lnSpc>
              <a:spcBef>
                <a:spcPts val="300"/>
              </a:spcBef>
              <a:spcAft>
                <a:spcPts val="0"/>
              </a:spcAft>
              <a:tabLst>
                <a:tab pos="457200" algn="l"/>
              </a:tabLst>
            </a:pPr>
            <a:r>
              <a:rPr lang="en-US" altLang="zh-TW" sz="2400" b="1" kern="0" dirty="0">
                <a:solidFill>
                  <a:srgbClr val="0000FF"/>
                </a:solidFill>
                <a:effectLst/>
                <a:latin typeface="+mn-ea"/>
                <a:ea typeface="+mn-ea"/>
                <a:cs typeface="Times New Roman" panose="02020603050405020304" pitchFamily="18" charset="0"/>
              </a:rPr>
              <a:t>3. </a:t>
            </a:r>
            <a:r>
              <a:rPr lang="zh-TW" altLang="zh-TW" sz="2400" b="1" kern="0" dirty="0">
                <a:solidFill>
                  <a:srgbClr val="0000FF"/>
                </a:solidFill>
                <a:effectLst/>
                <a:latin typeface="+mn-ea"/>
                <a:ea typeface="+mn-ea"/>
                <a:cs typeface="Times New Roman" panose="02020603050405020304" pitchFamily="18" charset="0"/>
              </a:rPr>
              <a:t>避免學術不端</a:t>
            </a:r>
            <a:r>
              <a:rPr lang="zh-TW" altLang="en-US" sz="2400" b="1" kern="0" dirty="0">
                <a:solidFill>
                  <a:srgbClr val="0000FF"/>
                </a:solidFill>
                <a:effectLst/>
                <a:latin typeface="+mn-ea"/>
                <a:ea typeface="+mn-ea"/>
                <a:cs typeface="Times New Roman" panose="02020603050405020304" pitchFamily="18" charset="0"/>
              </a:rPr>
              <a:t>：</a:t>
            </a:r>
            <a:endParaRPr lang="zh-TW" altLang="zh-TW" sz="2400" kern="100" dirty="0">
              <a:solidFill>
                <a:srgbClr val="0000FF"/>
              </a:solidFill>
              <a:effectLst/>
              <a:latin typeface="+mn-ea"/>
              <a:ea typeface="+mn-ea"/>
              <a:cs typeface="Times New Roman" panose="02020603050405020304" pitchFamily="18" charset="0"/>
            </a:endParaRPr>
          </a:p>
          <a:p>
            <a:pPr marL="457200" lvl="1" indent="-457200" algn="just">
              <a:lnSpc>
                <a:spcPct val="120000"/>
              </a:lnSpc>
              <a:spcBef>
                <a:spcPts val="300"/>
              </a:spcBef>
              <a:spcAft>
                <a:spcPts val="0"/>
              </a:spcAft>
              <a:buClr>
                <a:schemeClr val="tx1"/>
              </a:buClr>
              <a:buSzPct val="100000"/>
              <a:buAutoNum type="arabicParenBoth"/>
            </a:pPr>
            <a:r>
              <a:rPr lang="zh-TW" altLang="zh-TW" sz="2400" kern="0" dirty="0">
                <a:effectLst/>
                <a:latin typeface="+mn-ea"/>
                <a:ea typeface="+mn-ea"/>
                <a:cs typeface="Times New Roman" panose="02020603050405020304" pitchFamily="18" charset="0"/>
              </a:rPr>
              <a:t>嚴禁利用</a:t>
            </a:r>
            <a:r>
              <a:rPr lang="en-US" altLang="zh-TW" sz="2400" kern="0" dirty="0">
                <a:effectLst/>
                <a:latin typeface="+mn-ea"/>
                <a:ea typeface="+mn-ea"/>
                <a:cs typeface="Times New Roman" panose="02020603050405020304" pitchFamily="18" charset="0"/>
              </a:rPr>
              <a:t> AI </a:t>
            </a:r>
            <a:r>
              <a:rPr lang="zh-TW" altLang="zh-TW" sz="2400" kern="0" dirty="0">
                <a:effectLst/>
                <a:latin typeface="+mn-ea"/>
                <a:ea typeface="+mn-ea"/>
                <a:cs typeface="Times New Roman" panose="02020603050405020304" pitchFamily="18" charset="0"/>
              </a:rPr>
              <a:t>進行抄襲、偽造數據、篡改實驗結果或製作不實報告。</a:t>
            </a:r>
            <a:endParaRPr lang="en-US" altLang="zh-TW" sz="2400" kern="100" dirty="0">
              <a:latin typeface="+mn-ea"/>
              <a:ea typeface="+mn-ea"/>
              <a:cs typeface="Times New Roman" panose="02020603050405020304" pitchFamily="18" charset="0"/>
            </a:endParaRPr>
          </a:p>
          <a:p>
            <a:pPr marL="457200" lvl="1" indent="-457200" algn="just">
              <a:lnSpc>
                <a:spcPct val="120000"/>
              </a:lnSpc>
              <a:spcBef>
                <a:spcPts val="300"/>
              </a:spcBef>
              <a:spcAft>
                <a:spcPts val="0"/>
              </a:spcAft>
              <a:buClr>
                <a:schemeClr val="tx1"/>
              </a:buClr>
              <a:buSzPct val="100000"/>
              <a:buAutoNum type="arabicParenBoth"/>
            </a:pPr>
            <a:r>
              <a:rPr lang="zh-TW" altLang="zh-TW" sz="2400" kern="0" dirty="0">
                <a:effectLst/>
                <a:latin typeface="+mn-ea"/>
                <a:ea typeface="+mn-ea"/>
                <a:cs typeface="Times New Roman" panose="02020603050405020304" pitchFamily="18" charset="0"/>
              </a:rPr>
              <a:t>若被發現違反規範，將依照校方學術倫理規範處理。</a:t>
            </a:r>
            <a:endParaRPr lang="zh-TW" altLang="zh-TW" sz="2400" kern="100" dirty="0">
              <a:effectLst/>
              <a:latin typeface="+mn-ea"/>
              <a:ea typeface="+mn-ea"/>
              <a:cs typeface="Times New Roman" panose="02020603050405020304" pitchFamily="18" charset="0"/>
            </a:endParaRPr>
          </a:p>
          <a:p>
            <a:pPr marL="342900" lvl="0" indent="-342900" algn="just">
              <a:lnSpc>
                <a:spcPct val="120000"/>
              </a:lnSpc>
              <a:spcBef>
                <a:spcPts val="600"/>
              </a:spcBef>
              <a:spcAft>
                <a:spcPts val="0"/>
              </a:spcAft>
              <a:tabLst>
                <a:tab pos="457200" algn="l"/>
              </a:tabLst>
            </a:pPr>
            <a:r>
              <a:rPr lang="en-US" altLang="zh-TW" sz="2400" b="1" kern="0" dirty="0">
                <a:solidFill>
                  <a:srgbClr val="0000FF"/>
                </a:solidFill>
                <a:effectLst/>
                <a:latin typeface="+mn-ea"/>
                <a:ea typeface="+mn-ea"/>
                <a:cs typeface="Times New Roman" panose="02020603050405020304" pitchFamily="18" charset="0"/>
              </a:rPr>
              <a:t>4. </a:t>
            </a:r>
            <a:r>
              <a:rPr lang="zh-TW" altLang="zh-TW" sz="2400" b="1" kern="0" dirty="0">
                <a:solidFill>
                  <a:srgbClr val="0000FF"/>
                </a:solidFill>
                <a:effectLst/>
                <a:latin typeface="+mn-ea"/>
                <a:ea typeface="+mn-ea"/>
                <a:cs typeface="Times New Roman" panose="02020603050405020304" pitchFamily="18" charset="0"/>
              </a:rPr>
              <a:t>強化批判思考</a:t>
            </a:r>
            <a:r>
              <a:rPr lang="zh-TW" altLang="en-US" sz="2400" b="1" kern="0" dirty="0">
                <a:solidFill>
                  <a:srgbClr val="0000FF"/>
                </a:solidFill>
                <a:effectLst/>
                <a:latin typeface="+mn-ea"/>
                <a:ea typeface="+mn-ea"/>
                <a:cs typeface="Times New Roman" panose="02020603050405020304" pitchFamily="18" charset="0"/>
              </a:rPr>
              <a:t>：</a:t>
            </a:r>
            <a:endParaRPr lang="en-US" altLang="zh-TW" sz="2400" b="1" kern="100" dirty="0">
              <a:solidFill>
                <a:srgbClr val="0000FF"/>
              </a:solidFill>
              <a:latin typeface="+mn-ea"/>
              <a:ea typeface="+mn-ea"/>
              <a:cs typeface="Times New Roman" panose="02020603050405020304" pitchFamily="18" charset="0"/>
            </a:endParaRPr>
          </a:p>
          <a:p>
            <a:pPr marL="457200" lvl="0" indent="-457200" algn="just">
              <a:lnSpc>
                <a:spcPct val="120000"/>
              </a:lnSpc>
              <a:spcBef>
                <a:spcPts val="300"/>
              </a:spcBef>
              <a:spcAft>
                <a:spcPts val="0"/>
              </a:spcAft>
              <a:buClr>
                <a:schemeClr val="tx1"/>
              </a:buClr>
              <a:buAutoNum type="arabicParenBoth"/>
              <a:tabLst>
                <a:tab pos="457200" algn="l"/>
              </a:tabLst>
            </a:pPr>
            <a:r>
              <a:rPr lang="en-US" altLang="zh-TW" sz="2400" kern="0" dirty="0">
                <a:effectLst/>
                <a:latin typeface="+mn-ea"/>
                <a:ea typeface="+mn-ea"/>
                <a:cs typeface="Times New Roman" panose="02020603050405020304" pitchFamily="18" charset="0"/>
              </a:rPr>
              <a:t>AI </a:t>
            </a:r>
            <a:r>
              <a:rPr lang="zh-TW" altLang="zh-TW" sz="2400" kern="0" dirty="0">
                <a:effectLst/>
                <a:latin typeface="+mn-ea"/>
                <a:ea typeface="+mn-ea"/>
                <a:cs typeface="Times New Roman" panose="02020603050405020304" pitchFamily="18" charset="0"/>
              </a:rPr>
              <a:t>提供的資訊並非完全正確或適用，學生需具備科學判斷力，對</a:t>
            </a:r>
            <a:r>
              <a:rPr lang="en-US" altLang="zh-TW" sz="2400" kern="0" dirty="0">
                <a:effectLst/>
                <a:latin typeface="+mn-ea"/>
                <a:ea typeface="+mn-ea"/>
                <a:cs typeface="Times New Roman" panose="02020603050405020304" pitchFamily="18" charset="0"/>
              </a:rPr>
              <a:t> AI </a:t>
            </a:r>
            <a:r>
              <a:rPr lang="zh-TW" altLang="zh-TW" sz="2400" kern="0" dirty="0">
                <a:effectLst/>
                <a:latin typeface="+mn-ea"/>
                <a:ea typeface="+mn-ea"/>
                <a:cs typeface="Times New Roman" panose="02020603050405020304" pitchFamily="18" charset="0"/>
              </a:rPr>
              <a:t>輔助結果進行驗證、修正與批判。</a:t>
            </a:r>
            <a:endParaRPr lang="en-US" altLang="zh-TW" sz="2400" kern="100" dirty="0">
              <a:latin typeface="+mn-ea"/>
              <a:ea typeface="+mn-ea"/>
              <a:cs typeface="Times New Roman" panose="02020603050405020304" pitchFamily="18" charset="0"/>
            </a:endParaRPr>
          </a:p>
          <a:p>
            <a:pPr marL="457200" lvl="0" indent="-457200" algn="just">
              <a:lnSpc>
                <a:spcPct val="120000"/>
              </a:lnSpc>
              <a:spcBef>
                <a:spcPts val="300"/>
              </a:spcBef>
              <a:spcAft>
                <a:spcPts val="0"/>
              </a:spcAft>
              <a:buClr>
                <a:schemeClr val="tx1"/>
              </a:buClr>
              <a:buAutoNum type="arabicParenBoth"/>
              <a:tabLst>
                <a:tab pos="457200" algn="l"/>
              </a:tabLst>
            </a:pPr>
            <a:r>
              <a:rPr lang="zh-TW" altLang="zh-TW" sz="2400" kern="0" dirty="0">
                <a:effectLst/>
                <a:latin typeface="+mn-ea"/>
                <a:ea typeface="+mn-ea"/>
                <a:cs typeface="Times New Roman" panose="02020603050405020304" pitchFamily="18" charset="0"/>
              </a:rPr>
              <a:t>在課程中，教師將引導學生思考</a:t>
            </a:r>
            <a:r>
              <a:rPr lang="en-US" altLang="zh-TW" sz="2400" kern="0" dirty="0">
                <a:effectLst/>
                <a:latin typeface="+mn-ea"/>
                <a:ea typeface="+mn-ea"/>
                <a:cs typeface="Times New Roman" panose="02020603050405020304" pitchFamily="18" charset="0"/>
              </a:rPr>
              <a:t> AI </a:t>
            </a:r>
            <a:r>
              <a:rPr lang="zh-TW" altLang="zh-TW" sz="2400" kern="0" dirty="0">
                <a:effectLst/>
                <a:latin typeface="+mn-ea"/>
                <a:ea typeface="+mn-ea"/>
                <a:cs typeface="Times New Roman" panose="02020603050405020304" pitchFamily="18" charset="0"/>
              </a:rPr>
              <a:t>的適當應用，以及其可能帶來的限制與偏誤。</a:t>
            </a:r>
            <a:endParaRPr lang="zh-TW" altLang="zh-TW" sz="2400" kern="100" dirty="0">
              <a:effectLst/>
              <a:latin typeface="+mn-ea"/>
              <a:ea typeface="+mn-ea"/>
              <a:cs typeface="Times New Roman" panose="02020603050405020304" pitchFamily="18" charset="0"/>
            </a:endParaRPr>
          </a:p>
          <a:p>
            <a:pPr marL="342900" lvl="0" indent="-342900" algn="just">
              <a:lnSpc>
                <a:spcPct val="120000"/>
              </a:lnSpc>
              <a:spcBef>
                <a:spcPts val="600"/>
              </a:spcBef>
              <a:spcAft>
                <a:spcPts val="0"/>
              </a:spcAft>
              <a:tabLst>
                <a:tab pos="457200" algn="l"/>
              </a:tabLst>
            </a:pPr>
            <a:r>
              <a:rPr lang="en-US" altLang="zh-TW" sz="2400" b="1" kern="0" dirty="0">
                <a:solidFill>
                  <a:srgbClr val="0000FF"/>
                </a:solidFill>
                <a:effectLst/>
                <a:latin typeface="+mn-ea"/>
                <a:ea typeface="+mn-ea"/>
                <a:cs typeface="Times New Roman" panose="02020603050405020304" pitchFamily="18" charset="0"/>
              </a:rPr>
              <a:t>5. </a:t>
            </a:r>
            <a:r>
              <a:rPr lang="zh-TW" altLang="zh-TW" sz="2400" b="1" kern="0" dirty="0">
                <a:solidFill>
                  <a:srgbClr val="0000FF"/>
                </a:solidFill>
                <a:effectLst/>
                <a:latin typeface="+mn-ea"/>
                <a:ea typeface="+mn-ea"/>
                <a:cs typeface="Times New Roman" panose="02020603050405020304" pitchFamily="18" charset="0"/>
              </a:rPr>
              <a:t>尊重智慧財產權</a:t>
            </a:r>
            <a:r>
              <a:rPr lang="zh-TW" altLang="en-US" sz="2400" b="1" kern="0" dirty="0">
                <a:solidFill>
                  <a:srgbClr val="0000FF"/>
                </a:solidFill>
                <a:effectLst/>
                <a:latin typeface="+mn-ea"/>
                <a:ea typeface="+mn-ea"/>
                <a:cs typeface="Times New Roman" panose="02020603050405020304" pitchFamily="18" charset="0"/>
              </a:rPr>
              <a:t>：</a:t>
            </a:r>
            <a:endParaRPr lang="zh-TW" altLang="zh-TW" sz="2400" kern="100" dirty="0">
              <a:solidFill>
                <a:srgbClr val="0000FF"/>
              </a:solidFill>
              <a:effectLst/>
              <a:latin typeface="+mn-ea"/>
              <a:ea typeface="+mn-ea"/>
              <a:cs typeface="Times New Roman" panose="02020603050405020304" pitchFamily="18" charset="0"/>
            </a:endParaRPr>
          </a:p>
          <a:p>
            <a:pPr marL="457200" lvl="1" indent="-457200" algn="just">
              <a:lnSpc>
                <a:spcPct val="120000"/>
              </a:lnSpc>
              <a:spcBef>
                <a:spcPts val="300"/>
              </a:spcBef>
              <a:spcAft>
                <a:spcPts val="0"/>
              </a:spcAft>
              <a:buClr>
                <a:schemeClr val="tx1"/>
              </a:buClr>
              <a:buSzPct val="100000"/>
              <a:buAutoNum type="arabicParenBoth"/>
            </a:pPr>
            <a:r>
              <a:rPr lang="zh-TW" altLang="zh-TW" sz="2400" kern="0" dirty="0">
                <a:effectLst/>
                <a:latin typeface="+mn-ea"/>
                <a:ea typeface="+mn-ea"/>
                <a:cs typeface="Times New Roman" panose="02020603050405020304" pitchFamily="18" charset="0"/>
              </a:rPr>
              <a:t>使用</a:t>
            </a:r>
            <a:r>
              <a:rPr lang="en-US" altLang="zh-TW" sz="2400" kern="0" dirty="0">
                <a:effectLst/>
                <a:latin typeface="+mn-ea"/>
                <a:ea typeface="+mn-ea"/>
                <a:cs typeface="Times New Roman" panose="02020603050405020304" pitchFamily="18" charset="0"/>
              </a:rPr>
              <a:t> AI </a:t>
            </a:r>
            <a:r>
              <a:rPr lang="zh-TW" altLang="zh-TW" sz="2400" kern="0" dirty="0">
                <a:effectLst/>
                <a:latin typeface="+mn-ea"/>
                <a:ea typeface="+mn-ea"/>
                <a:cs typeface="Times New Roman" panose="02020603050405020304" pitchFamily="18" charset="0"/>
              </a:rPr>
              <a:t>工具產生的內容若涉及他人著作或資料來源，需依規範正確引用與標註。</a:t>
            </a:r>
            <a:endParaRPr lang="en-US" altLang="zh-TW" sz="2400" kern="100" dirty="0">
              <a:latin typeface="+mn-ea"/>
              <a:ea typeface="+mn-ea"/>
              <a:cs typeface="Times New Roman" panose="02020603050405020304" pitchFamily="18" charset="0"/>
            </a:endParaRPr>
          </a:p>
          <a:p>
            <a:pPr marL="457200" lvl="1" indent="-457200" algn="just">
              <a:lnSpc>
                <a:spcPct val="120000"/>
              </a:lnSpc>
              <a:spcBef>
                <a:spcPts val="300"/>
              </a:spcBef>
              <a:spcAft>
                <a:spcPts val="0"/>
              </a:spcAft>
              <a:buClr>
                <a:schemeClr val="tx1"/>
              </a:buClr>
              <a:buSzPct val="100000"/>
              <a:buAutoNum type="arabicParenBoth"/>
            </a:pPr>
            <a:r>
              <a:rPr lang="zh-TW" altLang="zh-TW" sz="2400" kern="0" dirty="0">
                <a:effectLst/>
                <a:latin typeface="+mn-ea"/>
                <a:ea typeface="+mn-ea"/>
                <a:cs typeface="Times New Roman" panose="02020603050405020304" pitchFamily="18" charset="0"/>
              </a:rPr>
              <a:t>嚴禁未經授權使用受版權保護的數據、圖片或程式。</a:t>
            </a:r>
            <a:endParaRPr lang="zh-TW" altLang="zh-TW" sz="2400" kern="100" dirty="0">
              <a:effectLst/>
              <a:latin typeface="+mn-ea"/>
              <a:ea typeface="+mn-ea"/>
              <a:cs typeface="Times New Roman" panose="02020603050405020304" pitchFamily="18" charset="0"/>
            </a:endParaRPr>
          </a:p>
          <a:p>
            <a:endParaRPr lang="zh-TW" altLang="en-US" dirty="0"/>
          </a:p>
        </p:txBody>
      </p:sp>
    </p:spTree>
    <p:extLst>
      <p:ext uri="{BB962C8B-B14F-4D97-AF65-F5344CB8AC3E}">
        <p14:creationId xmlns:p14="http://schemas.microsoft.com/office/powerpoint/2010/main" val="1744323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C9F1991-7C58-4A41-AC91-AA64CEC09476}"/>
              </a:ext>
            </a:extLst>
          </p:cNvPr>
          <p:cNvSpPr>
            <a:spLocks noGrp="1"/>
          </p:cNvSpPr>
          <p:nvPr>
            <p:ph type="title"/>
          </p:nvPr>
        </p:nvSpPr>
        <p:spPr>
          <a:xfrm>
            <a:off x="1835696" y="1484784"/>
            <a:ext cx="5224368" cy="2880320"/>
          </a:xfrm>
        </p:spPr>
        <p:txBody>
          <a:bodyPr/>
          <a:lstStyle/>
          <a:p>
            <a:pPr>
              <a:lnSpc>
                <a:spcPct val="150000"/>
              </a:lnSpc>
            </a:pPr>
            <a:r>
              <a:rPr lang="zh-TW" altLang="en-US" sz="7200" dirty="0"/>
              <a:t>講師助教</a:t>
            </a:r>
            <a:br>
              <a:rPr lang="en-US" altLang="zh-TW" sz="7200" dirty="0"/>
            </a:br>
            <a:r>
              <a:rPr lang="zh-TW" altLang="en-US" sz="7200" dirty="0"/>
              <a:t>注意事項</a:t>
            </a:r>
          </a:p>
        </p:txBody>
      </p:sp>
    </p:spTree>
    <p:extLst>
      <p:ext uri="{BB962C8B-B14F-4D97-AF65-F5344CB8AC3E}">
        <p14:creationId xmlns:p14="http://schemas.microsoft.com/office/powerpoint/2010/main" val="1037360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51846" y="116632"/>
            <a:ext cx="4824536" cy="720000"/>
          </a:xfrm>
        </p:spPr>
        <p:txBody>
          <a:bodyPr>
            <a:normAutofit/>
          </a:bodyPr>
          <a:lstStyle/>
          <a:p>
            <a:r>
              <a:rPr lang="zh-TW" altLang="en-US" dirty="0">
                <a:latin typeface="標楷體" pitchFamily="65" charset="-120"/>
                <a:ea typeface="標楷體" pitchFamily="65" charset="-120"/>
              </a:rPr>
              <a:t>講師助教注意事項</a:t>
            </a:r>
            <a:endParaRPr lang="en-US" dirty="0"/>
          </a:p>
        </p:txBody>
      </p:sp>
      <p:sp>
        <p:nvSpPr>
          <p:cNvPr id="3" name="Text Box 4"/>
          <p:cNvSpPr txBox="1">
            <a:spLocks noChangeArrowheads="1"/>
          </p:cNvSpPr>
          <p:nvPr/>
        </p:nvSpPr>
        <p:spPr bwMode="auto">
          <a:xfrm>
            <a:off x="971600" y="1210123"/>
            <a:ext cx="7684750" cy="4437753"/>
          </a:xfrm>
          <a:prstGeom prst="rect">
            <a:avLst/>
          </a:prstGeom>
          <a:noFill/>
          <a:ln w="9525">
            <a:noFill/>
            <a:miter lim="800000"/>
            <a:headEnd/>
            <a:tailEnd/>
          </a:ln>
        </p:spPr>
        <p:txBody>
          <a:bodyPr wrap="square">
            <a:spAutoFit/>
          </a:bodyPr>
          <a:lstStyle/>
          <a:p>
            <a:pPr marL="358775" indent="-358775">
              <a:lnSpc>
                <a:spcPct val="150000"/>
              </a:lnSpc>
              <a:buFont typeface="Arial" pitchFamily="34" charset="0"/>
              <a:buChar char="•"/>
            </a:pPr>
            <a:r>
              <a:rPr lang="zh-TW" altLang="en-US" sz="3200" dirty="0">
                <a:latin typeface="標楷體" pitchFamily="65" charset="-120"/>
                <a:ea typeface="標楷體" pitchFamily="65" charset="-120"/>
              </a:rPr>
              <a:t>請確實預做實驗。</a:t>
            </a:r>
            <a:endParaRPr lang="en-US" altLang="zh-TW" sz="3200" dirty="0">
              <a:latin typeface="標楷體" pitchFamily="65" charset="-120"/>
              <a:ea typeface="標楷體" pitchFamily="65" charset="-120"/>
            </a:endParaRPr>
          </a:p>
          <a:p>
            <a:pPr marL="358775" indent="-358775">
              <a:lnSpc>
                <a:spcPct val="150000"/>
              </a:lnSpc>
              <a:buFont typeface="Arial" pitchFamily="34" charset="0"/>
              <a:buChar char="•"/>
            </a:pPr>
            <a:r>
              <a:rPr lang="zh-TW" altLang="en-US" sz="3200" dirty="0">
                <a:latin typeface="標楷體" pitchFamily="65" charset="-120"/>
                <a:ea typeface="標楷體" pitchFamily="65" charset="-120"/>
              </a:rPr>
              <a:t>請確實檢查學生器材是否歸位。</a:t>
            </a:r>
            <a:endParaRPr lang="en-US" altLang="zh-TW" sz="3200" dirty="0">
              <a:latin typeface="標楷體" pitchFamily="65" charset="-120"/>
              <a:ea typeface="標楷體" pitchFamily="65" charset="-120"/>
            </a:endParaRPr>
          </a:p>
          <a:p>
            <a:pPr marL="358775" indent="-358775">
              <a:lnSpc>
                <a:spcPct val="150000"/>
              </a:lnSpc>
              <a:buFont typeface="Arial" pitchFamily="34" charset="0"/>
              <a:buChar char="•"/>
            </a:pPr>
            <a:r>
              <a:rPr lang="zh-TW" altLang="en-US" sz="3200" dirty="0">
                <a:latin typeface="標楷體" pitchFamily="65" charset="-120"/>
                <a:ea typeface="標楷體" pitchFamily="65" charset="-120"/>
              </a:rPr>
              <a:t>學生補做需在場。</a:t>
            </a:r>
            <a:endParaRPr lang="en-US" altLang="zh-TW" sz="3200" dirty="0">
              <a:latin typeface="標楷體" pitchFamily="65" charset="-120"/>
              <a:ea typeface="標楷體" pitchFamily="65" charset="-120"/>
            </a:endParaRPr>
          </a:p>
          <a:p>
            <a:pPr marL="358775" indent="-358775">
              <a:lnSpc>
                <a:spcPct val="150000"/>
              </a:lnSpc>
              <a:buFont typeface="Arial" pitchFamily="34" charset="0"/>
              <a:buChar char="•"/>
            </a:pPr>
            <a:r>
              <a:rPr lang="zh-TW" altLang="en-US" sz="3200" dirty="0">
                <a:latin typeface="標楷體" pitchFamily="65" charset="-120"/>
                <a:ea typeface="標楷體" pitchFamily="65" charset="-120"/>
              </a:rPr>
              <a:t>未參加講師助教課或違反實驗室規定，將會扣薪 。</a:t>
            </a:r>
            <a:endParaRPr lang="en-US" altLang="zh-TW" sz="3200" dirty="0">
              <a:latin typeface="標楷體" pitchFamily="65" charset="-120"/>
              <a:ea typeface="標楷體" pitchFamily="65" charset="-120"/>
            </a:endParaRPr>
          </a:p>
          <a:p>
            <a:pPr marL="358775" indent="-358775">
              <a:lnSpc>
                <a:spcPct val="150000"/>
              </a:lnSpc>
              <a:buFont typeface="Arial" pitchFamily="34" charset="0"/>
              <a:buChar char="•"/>
            </a:pPr>
            <a:r>
              <a:rPr lang="zh-TW" altLang="en-US" sz="3200" dirty="0">
                <a:latin typeface="標楷體" pitchFamily="65" charset="-120"/>
                <a:ea typeface="標楷體" pitchFamily="65" charset="-120"/>
              </a:rPr>
              <a:t>當表現良好時，可評選優良助教</a:t>
            </a:r>
            <a:r>
              <a:rPr lang="en-US" altLang="zh-TW" sz="3200" b="1" dirty="0">
                <a:latin typeface="標楷體" pitchFamily="65" charset="-120"/>
                <a:ea typeface="標楷體" pitchFamily="65" charset="-120"/>
              </a:rPr>
              <a:t>(</a:t>
            </a:r>
            <a:r>
              <a:rPr lang="zh-TW" altLang="en-US" sz="3200" b="1" dirty="0">
                <a:latin typeface="標楷體" pitchFamily="65" charset="-120"/>
                <a:ea typeface="標楷體" pitchFamily="65" charset="-120"/>
              </a:rPr>
              <a:t>獎金</a:t>
            </a:r>
            <a:r>
              <a:rPr lang="en-US" altLang="zh-TW" sz="3200" b="1" dirty="0">
                <a:latin typeface="標楷體" pitchFamily="65" charset="-120"/>
                <a:ea typeface="標楷體" pitchFamily="65" charset="-120"/>
              </a:rPr>
              <a:t>)</a:t>
            </a:r>
            <a:r>
              <a:rPr lang="zh-TW" altLang="en-US" sz="3200" dirty="0">
                <a:latin typeface="標楷體" pitchFamily="65" charset="-120"/>
                <a:ea typeface="標楷體" pitchFamily="65" charset="-120"/>
              </a:rPr>
              <a:t>。</a:t>
            </a:r>
          </a:p>
        </p:txBody>
      </p:sp>
    </p:spTree>
    <p:extLst>
      <p:ext uri="{BB962C8B-B14F-4D97-AF65-F5344CB8AC3E}">
        <p14:creationId xmlns:p14="http://schemas.microsoft.com/office/powerpoint/2010/main" val="1983789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1E84A82C-AE26-4ABD-96AA-262FE3DC59E6}"/>
              </a:ext>
            </a:extLst>
          </p:cNvPr>
          <p:cNvSpPr/>
          <p:nvPr/>
        </p:nvSpPr>
        <p:spPr>
          <a:xfrm>
            <a:off x="273304" y="764704"/>
            <a:ext cx="8640000" cy="830997"/>
          </a:xfrm>
          <a:prstGeom prst="rect">
            <a:avLst/>
          </a:prstGeom>
          <a:solidFill>
            <a:schemeClr val="bg1"/>
          </a:solidFill>
        </p:spPr>
        <p:txBody>
          <a:bodyPr wrap="square">
            <a:spAutoFit/>
          </a:bodyPr>
          <a:lstStyle/>
          <a:p>
            <a:r>
              <a:rPr lang="en-US" altLang="zh-TW" sz="2400" dirty="0">
                <a:latin typeface="微軟正黑體" panose="020B0604030504040204" pitchFamily="34" charset="-120"/>
                <a:ea typeface="微軟正黑體" panose="020B0604030504040204" pitchFamily="34" charset="-120"/>
              </a:rPr>
              <a:t>eLearning </a:t>
            </a:r>
            <a:r>
              <a:rPr lang="zh-TW" altLang="en-US" sz="2400" dirty="0">
                <a:latin typeface="微軟正黑體" panose="020B0604030504040204" pitchFamily="34" charset="-120"/>
                <a:ea typeface="微軟正黑體" panose="020B0604030504040204" pitchFamily="34" charset="-120"/>
              </a:rPr>
              <a:t>有提供課程合併的服務，若有並班的需求，可寄信請計中</a:t>
            </a:r>
            <a:r>
              <a:rPr lang="en-US" altLang="zh-TW" sz="2400" dirty="0" err="1">
                <a:latin typeface="微軟正黑體" panose="020B0604030504040204" pitchFamily="34" charset="-120"/>
                <a:ea typeface="微軟正黑體" panose="020B0604030504040204" pitchFamily="34" charset="-120"/>
              </a:rPr>
              <a:t>elearn</a:t>
            </a:r>
            <a:r>
              <a:rPr lang="en-US" altLang="zh-TW" sz="2400" dirty="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管理員增設</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元課程</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將</a:t>
            </a:r>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班合併為一班來處理。</a:t>
            </a:r>
          </a:p>
        </p:txBody>
      </p:sp>
      <p:sp>
        <p:nvSpPr>
          <p:cNvPr id="4" name="矩形 3">
            <a:extLst>
              <a:ext uri="{FF2B5EF4-FFF2-40B4-BE49-F238E27FC236}">
                <a16:creationId xmlns:a16="http://schemas.microsoft.com/office/drawing/2014/main" id="{25B41467-69B6-47D2-98F5-ADAC63C18A69}"/>
              </a:ext>
            </a:extLst>
          </p:cNvPr>
          <p:cNvSpPr/>
          <p:nvPr/>
        </p:nvSpPr>
        <p:spPr>
          <a:xfrm>
            <a:off x="2483768" y="1671191"/>
            <a:ext cx="3961918" cy="523220"/>
          </a:xfrm>
          <a:prstGeom prst="rect">
            <a:avLst/>
          </a:prstGeom>
          <a:solidFill>
            <a:schemeClr val="bg1"/>
          </a:solidFill>
        </p:spPr>
        <p:txBody>
          <a:bodyPr wrap="none">
            <a:spAutoFit/>
          </a:bodyPr>
          <a:lstStyle/>
          <a:p>
            <a:r>
              <a:rPr lang="en-US" altLang="zh-TW" sz="2800" u="sng" dirty="0">
                <a:solidFill>
                  <a:srgbClr val="196AD4"/>
                </a:solidFill>
                <a:latin typeface="Helvetica Neue"/>
                <a:hlinkClick r:id="rId2"/>
              </a:rPr>
              <a:t>elearn@my.nthu.edu.tw</a:t>
            </a:r>
            <a:endParaRPr lang="zh-TW" altLang="en-US" sz="2800" dirty="0"/>
          </a:p>
        </p:txBody>
      </p:sp>
      <p:sp>
        <p:nvSpPr>
          <p:cNvPr id="5" name="矩形 4">
            <a:extLst>
              <a:ext uri="{FF2B5EF4-FFF2-40B4-BE49-F238E27FC236}">
                <a16:creationId xmlns:a16="http://schemas.microsoft.com/office/drawing/2014/main" id="{DAC70178-463D-4F7F-912F-849714E7ABE1}"/>
              </a:ext>
            </a:extLst>
          </p:cNvPr>
          <p:cNvSpPr/>
          <p:nvPr/>
        </p:nvSpPr>
        <p:spPr>
          <a:xfrm>
            <a:off x="757600" y="2262356"/>
            <a:ext cx="6406687" cy="6217087"/>
          </a:xfrm>
          <a:prstGeom prst="rect">
            <a:avLst/>
          </a:prstGeom>
          <a:solidFill>
            <a:schemeClr val="bg1"/>
          </a:solidFill>
          <a:ln>
            <a:solidFill>
              <a:srgbClr val="7030A0"/>
            </a:solidFill>
          </a:ln>
        </p:spPr>
        <p:txBody>
          <a:bodyPr wrap="square">
            <a:spAutoFit/>
          </a:bodyPr>
          <a:lstStyle/>
          <a:p>
            <a:r>
              <a:rPr lang="en-US" altLang="zh-TW" sz="1600" dirty="0">
                <a:solidFill>
                  <a:srgbClr val="26282A"/>
                </a:solidFill>
                <a:latin typeface="Helvetica Neue"/>
              </a:rPr>
              <a:t>Subject: eLearn</a:t>
            </a:r>
            <a:r>
              <a:rPr lang="zh-TW" altLang="en-US" sz="1600" dirty="0">
                <a:solidFill>
                  <a:srgbClr val="26282A"/>
                </a:solidFill>
                <a:latin typeface="Helvetica Neue"/>
              </a:rPr>
              <a:t>普通物理實驗元課程申請</a:t>
            </a:r>
            <a:br>
              <a:rPr lang="zh-TW" altLang="en-US" sz="1600" dirty="0"/>
            </a:br>
            <a:br>
              <a:rPr lang="zh-TW" altLang="en-US" sz="1600" dirty="0"/>
            </a:br>
            <a:r>
              <a:rPr lang="en-US" altLang="zh-TW" sz="1600" dirty="0">
                <a:solidFill>
                  <a:srgbClr val="26282A"/>
                </a:solidFill>
                <a:latin typeface="Helvetica Neue"/>
              </a:rPr>
              <a:t>eLearn</a:t>
            </a:r>
            <a:r>
              <a:rPr lang="zh-TW" altLang="en-US" sz="1600" dirty="0">
                <a:solidFill>
                  <a:srgbClr val="26282A"/>
                </a:solidFill>
                <a:latin typeface="Helvetica Neue"/>
              </a:rPr>
              <a:t>員好：</a:t>
            </a:r>
            <a:br>
              <a:rPr lang="zh-TW" altLang="en-US" sz="1600" dirty="0"/>
            </a:br>
            <a:br>
              <a:rPr lang="zh-TW" altLang="en-US" sz="1600" dirty="0"/>
            </a:br>
            <a:r>
              <a:rPr lang="zh-TW" altLang="en-US" sz="1600" dirty="0">
                <a:solidFill>
                  <a:srgbClr val="26282A"/>
                </a:solidFill>
                <a:latin typeface="Helvetica Neue"/>
              </a:rPr>
              <a:t>已告知開課老師，想麻煩增設 </a:t>
            </a:r>
            <a:r>
              <a:rPr lang="en-US" altLang="zh-TW" sz="1600" dirty="0">
                <a:solidFill>
                  <a:srgbClr val="26282A"/>
                </a:solidFill>
                <a:latin typeface="Helvetica Neue"/>
              </a:rPr>
              <a:t>[</a:t>
            </a:r>
            <a:r>
              <a:rPr lang="zh-TW" altLang="en-US" sz="1600" dirty="0">
                <a:solidFill>
                  <a:srgbClr val="26282A"/>
                </a:solidFill>
                <a:latin typeface="Helvetica Neue"/>
              </a:rPr>
              <a:t>元課程</a:t>
            </a:r>
            <a:r>
              <a:rPr lang="en-US" altLang="zh-TW" sz="1600" dirty="0">
                <a:solidFill>
                  <a:srgbClr val="26282A"/>
                </a:solidFill>
                <a:latin typeface="Helvetica Neue"/>
              </a:rPr>
              <a:t>]</a:t>
            </a:r>
            <a:br>
              <a:rPr lang="zh-TW" altLang="en-US" sz="1600" dirty="0"/>
            </a:br>
            <a:r>
              <a:rPr lang="zh-TW" altLang="en-US" sz="1600" dirty="0">
                <a:solidFill>
                  <a:srgbClr val="26282A"/>
                </a:solidFill>
                <a:latin typeface="Helvetica Neue"/>
              </a:rPr>
              <a:t>普通物理實驗一</a:t>
            </a:r>
            <a:r>
              <a:rPr lang="en-US" altLang="zh-TW" sz="1600" dirty="0">
                <a:solidFill>
                  <a:srgbClr val="26282A"/>
                </a:solidFill>
                <a:latin typeface="Helvetica Neue"/>
              </a:rPr>
              <a:t>_11410PHYS101001-04</a:t>
            </a:r>
            <a:r>
              <a:rPr lang="zh-TW" altLang="en-US" sz="1600" dirty="0">
                <a:solidFill>
                  <a:srgbClr val="26282A"/>
                </a:solidFill>
                <a:latin typeface="Helvetica Neue"/>
              </a:rPr>
              <a:t>。</a:t>
            </a:r>
            <a:br>
              <a:rPr lang="zh-TW" altLang="en-US" sz="1600" dirty="0"/>
            </a:br>
            <a:br>
              <a:rPr lang="zh-TW" altLang="en-US" sz="1600" dirty="0"/>
            </a:br>
            <a:r>
              <a:rPr lang="zh-TW" altLang="en-US" sz="1600" dirty="0">
                <a:solidFill>
                  <a:srgbClr val="26282A"/>
                </a:solidFill>
                <a:latin typeface="Helvetica Neue"/>
              </a:rPr>
              <a:t>課程名字：普通物理實驗一</a:t>
            </a:r>
            <a:br>
              <a:rPr lang="zh-TW" altLang="en-US" sz="1600" dirty="0"/>
            </a:br>
            <a:r>
              <a:rPr lang="zh-TW" altLang="en-US" sz="1600" dirty="0">
                <a:solidFill>
                  <a:srgbClr val="26282A"/>
                </a:solidFill>
                <a:latin typeface="Helvetica Neue"/>
              </a:rPr>
              <a:t>開課教師：戴明鳳</a:t>
            </a:r>
            <a:br>
              <a:rPr lang="zh-TW" altLang="en-US" sz="1600" dirty="0"/>
            </a:br>
            <a:r>
              <a:rPr lang="zh-TW" altLang="en-US" sz="1600" dirty="0">
                <a:solidFill>
                  <a:srgbClr val="26282A"/>
                </a:solidFill>
                <a:latin typeface="Helvetica Neue"/>
              </a:rPr>
              <a:t>科號：</a:t>
            </a:r>
            <a:r>
              <a:rPr lang="en-US" altLang="zh-TW" sz="1600" dirty="0">
                <a:solidFill>
                  <a:srgbClr val="26282A"/>
                </a:solidFill>
                <a:latin typeface="Helvetica Neue"/>
              </a:rPr>
              <a:t>11010PHYS101001</a:t>
            </a:r>
            <a:br>
              <a:rPr lang="zh-TW" altLang="en-US" sz="1600" dirty="0"/>
            </a:br>
            <a:r>
              <a:rPr lang="zh-TW" altLang="en-US" sz="1600" dirty="0">
                <a:solidFill>
                  <a:srgbClr val="26282A"/>
                </a:solidFill>
                <a:latin typeface="Helvetica Neue"/>
              </a:rPr>
              <a:t>科號：</a:t>
            </a:r>
            <a:r>
              <a:rPr lang="en-US" altLang="zh-TW" sz="1600" dirty="0">
                <a:solidFill>
                  <a:srgbClr val="26282A"/>
                </a:solidFill>
                <a:latin typeface="Helvetica Neue"/>
              </a:rPr>
              <a:t>11010PHYS101002</a:t>
            </a:r>
            <a:br>
              <a:rPr lang="zh-TW" altLang="en-US" sz="1600" dirty="0"/>
            </a:br>
            <a:r>
              <a:rPr lang="zh-TW" altLang="en-US" sz="1600" dirty="0">
                <a:solidFill>
                  <a:srgbClr val="26282A"/>
                </a:solidFill>
                <a:latin typeface="Helvetica Neue"/>
              </a:rPr>
              <a:t>科號：</a:t>
            </a:r>
            <a:r>
              <a:rPr lang="en-US" altLang="zh-TW" sz="1600" dirty="0">
                <a:solidFill>
                  <a:srgbClr val="26282A"/>
                </a:solidFill>
                <a:latin typeface="Helvetica Neue"/>
              </a:rPr>
              <a:t>11010PHYS101003</a:t>
            </a:r>
            <a:br>
              <a:rPr lang="zh-TW" altLang="en-US" sz="1600" dirty="0"/>
            </a:br>
            <a:r>
              <a:rPr lang="zh-TW" altLang="en-US" sz="1600" dirty="0">
                <a:solidFill>
                  <a:srgbClr val="26282A"/>
                </a:solidFill>
                <a:latin typeface="Helvetica Neue"/>
              </a:rPr>
              <a:t>科號：</a:t>
            </a:r>
            <a:r>
              <a:rPr lang="en-US" altLang="zh-TW" sz="1600" dirty="0">
                <a:solidFill>
                  <a:srgbClr val="26282A"/>
                </a:solidFill>
                <a:latin typeface="Helvetica Neue"/>
              </a:rPr>
              <a:t>11010PHYS101004</a:t>
            </a:r>
            <a:br>
              <a:rPr lang="zh-TW" altLang="en-US" sz="1600" dirty="0"/>
            </a:br>
            <a:endParaRPr lang="en-US" altLang="zh-TW" sz="1600" dirty="0"/>
          </a:p>
          <a:p>
            <a:r>
              <a:rPr lang="zh-TW" altLang="en-US" sz="1600" dirty="0">
                <a:solidFill>
                  <a:srgbClr val="26282A"/>
                </a:solidFill>
                <a:latin typeface="Helvetica Neue"/>
              </a:rPr>
              <a:t>助教姓名與學號：</a:t>
            </a:r>
            <a:br>
              <a:rPr lang="zh-TW" altLang="en-US" dirty="0"/>
            </a:br>
            <a:br>
              <a:rPr lang="zh-TW" altLang="en-US" sz="1400" dirty="0"/>
            </a:br>
            <a:r>
              <a:rPr lang="zh-TW" altLang="en-US" sz="1400" dirty="0">
                <a:solidFill>
                  <a:srgbClr val="26282A"/>
                </a:solidFill>
                <a:latin typeface="Helvetica Neue"/>
              </a:rPr>
              <a:t>鍾</a:t>
            </a:r>
            <a:r>
              <a:rPr lang="en-US" altLang="zh-TW" sz="1400" dirty="0">
                <a:solidFill>
                  <a:srgbClr val="26282A"/>
                </a:solidFill>
                <a:latin typeface="Helvetica Neue"/>
              </a:rPr>
              <a:t>OO</a:t>
            </a:r>
            <a:r>
              <a:rPr lang="zh-TW" altLang="en-US" sz="1400" dirty="0">
                <a:solidFill>
                  <a:srgbClr val="26282A"/>
                </a:solidFill>
                <a:latin typeface="Helvetica Neue"/>
              </a:rPr>
              <a:t> </a:t>
            </a:r>
            <a:r>
              <a:rPr lang="en-US" altLang="zh-TW" sz="1400" dirty="0">
                <a:solidFill>
                  <a:srgbClr val="26282A"/>
                </a:solidFill>
                <a:latin typeface="Helvetica Neue"/>
              </a:rPr>
              <a:t>107000XXX</a:t>
            </a:r>
            <a:br>
              <a:rPr lang="zh-TW" altLang="en-US" sz="1400" dirty="0"/>
            </a:br>
            <a:r>
              <a:rPr lang="zh-TW" altLang="en-US" sz="1400" dirty="0">
                <a:solidFill>
                  <a:srgbClr val="26282A"/>
                </a:solidFill>
                <a:latin typeface="Helvetica Neue"/>
              </a:rPr>
              <a:t>李</a:t>
            </a:r>
            <a:r>
              <a:rPr lang="en-US" altLang="zh-TW" sz="1400" dirty="0">
                <a:solidFill>
                  <a:srgbClr val="26282A"/>
                </a:solidFill>
                <a:latin typeface="Helvetica Neue"/>
              </a:rPr>
              <a:t>OO</a:t>
            </a:r>
            <a:r>
              <a:rPr lang="zh-TW" altLang="en-US" sz="1400" dirty="0">
                <a:solidFill>
                  <a:srgbClr val="26282A"/>
                </a:solidFill>
                <a:latin typeface="Helvetica Neue"/>
              </a:rPr>
              <a:t> </a:t>
            </a:r>
            <a:r>
              <a:rPr lang="en-US" altLang="zh-TW" sz="1400" dirty="0">
                <a:solidFill>
                  <a:srgbClr val="26282A"/>
                </a:solidFill>
                <a:latin typeface="Helvetica Neue"/>
              </a:rPr>
              <a:t>106000XXX</a:t>
            </a:r>
            <a:br>
              <a:rPr lang="zh-TW" altLang="en-US" sz="1400" dirty="0"/>
            </a:br>
            <a:r>
              <a:rPr lang="zh-TW" altLang="en-US" sz="1400" dirty="0">
                <a:solidFill>
                  <a:srgbClr val="26282A"/>
                </a:solidFill>
                <a:latin typeface="Helvetica Neue"/>
              </a:rPr>
              <a:t>陳</a:t>
            </a:r>
            <a:r>
              <a:rPr lang="en-US" altLang="zh-TW" sz="1400" dirty="0">
                <a:solidFill>
                  <a:srgbClr val="26282A"/>
                </a:solidFill>
                <a:latin typeface="Helvetica Neue"/>
              </a:rPr>
              <a:t>OO</a:t>
            </a:r>
            <a:r>
              <a:rPr lang="zh-TW" altLang="en-US" sz="1400" dirty="0">
                <a:solidFill>
                  <a:srgbClr val="26282A"/>
                </a:solidFill>
                <a:latin typeface="Helvetica Neue"/>
              </a:rPr>
              <a:t> </a:t>
            </a:r>
            <a:r>
              <a:rPr lang="en-US" altLang="zh-TW" sz="1400" dirty="0">
                <a:solidFill>
                  <a:srgbClr val="26282A"/>
                </a:solidFill>
                <a:latin typeface="Helvetica Neue"/>
              </a:rPr>
              <a:t>109000XXX</a:t>
            </a:r>
            <a:br>
              <a:rPr lang="zh-TW" altLang="en-US" sz="1400" dirty="0"/>
            </a:br>
            <a:r>
              <a:rPr lang="zh-TW" altLang="en-US" sz="1400" dirty="0">
                <a:solidFill>
                  <a:srgbClr val="26282A"/>
                </a:solidFill>
                <a:latin typeface="Helvetica Neue"/>
              </a:rPr>
              <a:t>林</a:t>
            </a:r>
            <a:r>
              <a:rPr lang="en-US" altLang="zh-TW" sz="1400" dirty="0">
                <a:solidFill>
                  <a:srgbClr val="26282A"/>
                </a:solidFill>
                <a:latin typeface="Helvetica Neue"/>
              </a:rPr>
              <a:t>OO</a:t>
            </a:r>
            <a:r>
              <a:rPr lang="zh-TW" altLang="en-US" sz="1400" dirty="0">
                <a:solidFill>
                  <a:srgbClr val="26282A"/>
                </a:solidFill>
                <a:latin typeface="Helvetica Neue"/>
              </a:rPr>
              <a:t> </a:t>
            </a:r>
            <a:r>
              <a:rPr lang="en-US" altLang="zh-TW" sz="1400" dirty="0">
                <a:solidFill>
                  <a:srgbClr val="26282A"/>
                </a:solidFill>
                <a:latin typeface="Helvetica Neue"/>
              </a:rPr>
              <a:t>107000XXX</a:t>
            </a:r>
            <a:br>
              <a:rPr lang="zh-TW" altLang="en-US" sz="1400" dirty="0"/>
            </a:br>
            <a:r>
              <a:rPr lang="zh-TW" altLang="en-US" sz="1400" dirty="0">
                <a:solidFill>
                  <a:srgbClr val="26282A"/>
                </a:solidFill>
                <a:latin typeface="Helvetica Neue"/>
              </a:rPr>
              <a:t>陳</a:t>
            </a:r>
            <a:r>
              <a:rPr lang="en-US" altLang="zh-TW" sz="1400" dirty="0">
                <a:solidFill>
                  <a:srgbClr val="26282A"/>
                </a:solidFill>
                <a:latin typeface="Helvetica Neue"/>
              </a:rPr>
              <a:t>OO</a:t>
            </a:r>
            <a:r>
              <a:rPr lang="zh-TW" altLang="en-US" sz="1400" dirty="0">
                <a:solidFill>
                  <a:srgbClr val="26282A"/>
                </a:solidFill>
                <a:latin typeface="Helvetica Neue"/>
              </a:rPr>
              <a:t> </a:t>
            </a:r>
            <a:r>
              <a:rPr lang="en-US" altLang="zh-TW" sz="1400" dirty="0">
                <a:solidFill>
                  <a:srgbClr val="26282A"/>
                </a:solidFill>
                <a:latin typeface="Helvetica Neue"/>
              </a:rPr>
              <a:t>107000XXX</a:t>
            </a:r>
            <a:br>
              <a:rPr lang="zh-TW" altLang="en-US" dirty="0"/>
            </a:br>
            <a:br>
              <a:rPr lang="zh-TW" altLang="en-US" dirty="0"/>
            </a:br>
            <a:r>
              <a:rPr lang="zh-TW" altLang="en-US" dirty="0">
                <a:solidFill>
                  <a:srgbClr val="26282A"/>
                </a:solidFill>
                <a:latin typeface="Helvetica Neue"/>
              </a:rPr>
              <a:t>謝謝</a:t>
            </a:r>
            <a:br>
              <a:rPr lang="zh-TW" altLang="en-US" dirty="0"/>
            </a:br>
            <a:br>
              <a:rPr lang="zh-TW" altLang="en-US" dirty="0"/>
            </a:br>
            <a:r>
              <a:rPr lang="zh-TW" altLang="en-US" dirty="0">
                <a:solidFill>
                  <a:srgbClr val="26282A"/>
                </a:solidFill>
                <a:latin typeface="Helvetica Neue"/>
              </a:rPr>
              <a:t>     </a:t>
            </a:r>
            <a:r>
              <a:rPr lang="en-US" altLang="zh-TW" dirty="0">
                <a:solidFill>
                  <a:srgbClr val="26282A"/>
                </a:solidFill>
                <a:latin typeface="Helvetica Neue"/>
              </a:rPr>
              <a:t>OOO</a:t>
            </a:r>
            <a:r>
              <a:rPr lang="zh-TW" altLang="en-US" dirty="0">
                <a:solidFill>
                  <a:srgbClr val="26282A"/>
                </a:solidFill>
                <a:latin typeface="Helvetica Neue"/>
              </a:rPr>
              <a:t>敬上</a:t>
            </a:r>
            <a:endParaRPr lang="zh-TW" altLang="en-US" dirty="0"/>
          </a:p>
        </p:txBody>
      </p:sp>
      <p:sp>
        <p:nvSpPr>
          <p:cNvPr id="2" name="標題 1">
            <a:extLst>
              <a:ext uri="{FF2B5EF4-FFF2-40B4-BE49-F238E27FC236}">
                <a16:creationId xmlns:a16="http://schemas.microsoft.com/office/drawing/2014/main" id="{101B5F2D-2F4A-4EC8-B6E5-39C3340FC865}"/>
              </a:ext>
            </a:extLst>
          </p:cNvPr>
          <p:cNvSpPr>
            <a:spLocks noGrp="1"/>
          </p:cNvSpPr>
          <p:nvPr>
            <p:ph type="title"/>
          </p:nvPr>
        </p:nvSpPr>
        <p:spPr>
          <a:xfrm>
            <a:off x="971600" y="44704"/>
            <a:ext cx="7200000" cy="720000"/>
          </a:xfrm>
        </p:spPr>
        <p:txBody>
          <a:bodyPr>
            <a:normAutofit/>
          </a:bodyPr>
          <a:lstStyle/>
          <a:p>
            <a:pPr algn="ctr"/>
            <a:r>
              <a:rPr lang="zh-TW" altLang="zh-TW" sz="4000" b="1" kern="1200" dirty="0">
                <a:solidFill>
                  <a:srgbClr val="0000FF"/>
                </a:solidFill>
                <a:effectLst/>
                <a:latin typeface="微軟正黑體" panose="020B0604030504040204" pitchFamily="34" charset="-120"/>
                <a:ea typeface="微軟正黑體" panose="020B0604030504040204" pitchFamily="34" charset="-120"/>
                <a:cs typeface="+mn-cs"/>
              </a:rPr>
              <a:t>增設</a:t>
            </a:r>
            <a:r>
              <a:rPr lang="en-US" altLang="zh-TW" sz="4000" b="1" kern="1200" dirty="0">
                <a:solidFill>
                  <a:srgbClr val="0000FF"/>
                </a:solidFill>
                <a:effectLst/>
                <a:latin typeface="微軟正黑體" panose="020B0604030504040204" pitchFamily="34" charset="-120"/>
                <a:ea typeface="微軟正黑體" panose="020B0604030504040204" pitchFamily="34" charset="-120"/>
                <a:cs typeface="+mn-cs"/>
              </a:rPr>
              <a:t>[</a:t>
            </a:r>
            <a:r>
              <a:rPr lang="zh-TW" altLang="zh-TW" sz="4000" b="1" kern="1200" dirty="0">
                <a:solidFill>
                  <a:srgbClr val="0000FF"/>
                </a:solidFill>
                <a:effectLst/>
                <a:latin typeface="微軟正黑體" panose="020B0604030504040204" pitchFamily="34" charset="-120"/>
                <a:ea typeface="微軟正黑體" panose="020B0604030504040204" pitchFamily="34" charset="-120"/>
                <a:cs typeface="+mn-cs"/>
              </a:rPr>
              <a:t>元課程</a:t>
            </a:r>
            <a:r>
              <a:rPr lang="en-US" altLang="zh-TW" sz="4000" b="1" kern="1200" dirty="0">
                <a:solidFill>
                  <a:srgbClr val="0000FF"/>
                </a:solidFill>
                <a:effectLst/>
                <a:latin typeface="微軟正黑體" panose="020B0604030504040204" pitchFamily="34" charset="-120"/>
                <a:ea typeface="微軟正黑體" panose="020B0604030504040204" pitchFamily="34" charset="-120"/>
                <a:cs typeface="+mn-cs"/>
              </a:rPr>
              <a:t>]</a:t>
            </a:r>
            <a:endParaRPr lang="zh-TW" altLang="en-US" sz="6000" b="1" dirty="0">
              <a:solidFill>
                <a:srgbClr val="0000FF"/>
              </a:solidFill>
            </a:endParaRPr>
          </a:p>
        </p:txBody>
      </p:sp>
      <p:sp>
        <p:nvSpPr>
          <p:cNvPr id="6" name="矩形 5">
            <a:extLst>
              <a:ext uri="{FF2B5EF4-FFF2-40B4-BE49-F238E27FC236}">
                <a16:creationId xmlns:a16="http://schemas.microsoft.com/office/drawing/2014/main" id="{0D7E5944-5B0D-405D-BA30-D88B1188D55F}"/>
              </a:ext>
            </a:extLst>
          </p:cNvPr>
          <p:cNvSpPr/>
          <p:nvPr/>
        </p:nvSpPr>
        <p:spPr>
          <a:xfrm>
            <a:off x="4860032" y="3284984"/>
            <a:ext cx="2430474" cy="461665"/>
          </a:xfrm>
          <a:prstGeom prst="rect">
            <a:avLst/>
          </a:prstGeom>
          <a:solidFill>
            <a:schemeClr val="bg1"/>
          </a:solidFill>
        </p:spPr>
        <p:txBody>
          <a:bodyPr wrap="none">
            <a:spAutoFit/>
          </a:bodyPr>
          <a:lstStyle/>
          <a:p>
            <a:r>
              <a:rPr lang="en-US" altLang="zh-TW" sz="2400" b="1" dirty="0">
                <a:solidFill>
                  <a:srgbClr val="0000FF"/>
                </a:solidFill>
                <a:latin typeface="微軟正黑體" panose="020B0604030504040204" pitchFamily="34" charset="-120"/>
                <a:ea typeface="微軟正黑體" panose="020B0604030504040204" pitchFamily="34" charset="-120"/>
              </a:rPr>
              <a:t>---</a:t>
            </a:r>
            <a:r>
              <a:rPr lang="zh-TW" altLang="en-US" sz="2400" b="1" dirty="0">
                <a:solidFill>
                  <a:srgbClr val="0000FF"/>
                </a:solidFill>
                <a:latin typeface="微軟正黑體" panose="020B0604030504040204" pitchFamily="34" charset="-120"/>
                <a:ea typeface="微軟正黑體" panose="020B0604030504040204" pitchFamily="34" charset="-120"/>
              </a:rPr>
              <a:t>合併後課程名</a:t>
            </a:r>
          </a:p>
        </p:txBody>
      </p:sp>
      <p:sp>
        <p:nvSpPr>
          <p:cNvPr id="7" name="矩形 6">
            <a:extLst>
              <a:ext uri="{FF2B5EF4-FFF2-40B4-BE49-F238E27FC236}">
                <a16:creationId xmlns:a16="http://schemas.microsoft.com/office/drawing/2014/main" id="{F2CE6005-9010-4F67-AC7E-768A8B026FAA}"/>
              </a:ext>
            </a:extLst>
          </p:cNvPr>
          <p:cNvSpPr/>
          <p:nvPr/>
        </p:nvSpPr>
        <p:spPr>
          <a:xfrm>
            <a:off x="3960943" y="3989488"/>
            <a:ext cx="4584909" cy="461665"/>
          </a:xfrm>
          <a:prstGeom prst="rect">
            <a:avLst/>
          </a:prstGeom>
          <a:solidFill>
            <a:schemeClr val="bg1"/>
          </a:solidFill>
        </p:spPr>
        <p:txBody>
          <a:bodyPr wrap="none">
            <a:spAutoFit/>
          </a:bodyPr>
          <a:lstStyle/>
          <a:p>
            <a:r>
              <a:rPr lang="en-US" altLang="zh-TW" sz="2400" b="1" dirty="0">
                <a:solidFill>
                  <a:srgbClr val="0000FF"/>
                </a:solidFill>
                <a:latin typeface="微軟正黑體" panose="020B0604030504040204" pitchFamily="34" charset="-120"/>
                <a:ea typeface="微軟正黑體" panose="020B0604030504040204" pitchFamily="34" charset="-120"/>
              </a:rPr>
              <a:t>---</a:t>
            </a:r>
            <a:r>
              <a:rPr lang="zh-TW" altLang="en-US" sz="2400" b="1" dirty="0">
                <a:solidFill>
                  <a:srgbClr val="0000FF"/>
                </a:solidFill>
                <a:latin typeface="微軟正黑體" panose="020B0604030504040204" pitchFamily="34" charset="-120"/>
                <a:ea typeface="微軟正黑體" panose="020B0604030504040204" pitchFamily="34" charset="-120"/>
              </a:rPr>
              <a:t>原課程名，教師，待合併科號</a:t>
            </a:r>
          </a:p>
        </p:txBody>
      </p:sp>
      <p:sp>
        <p:nvSpPr>
          <p:cNvPr id="8" name="矩形 7">
            <a:extLst>
              <a:ext uri="{FF2B5EF4-FFF2-40B4-BE49-F238E27FC236}">
                <a16:creationId xmlns:a16="http://schemas.microsoft.com/office/drawing/2014/main" id="{385EABE0-742C-40F1-A28B-866CBEA674EC}"/>
              </a:ext>
            </a:extLst>
          </p:cNvPr>
          <p:cNvSpPr/>
          <p:nvPr/>
        </p:nvSpPr>
        <p:spPr>
          <a:xfrm>
            <a:off x="4019539" y="5586438"/>
            <a:ext cx="3661580" cy="461665"/>
          </a:xfrm>
          <a:prstGeom prst="rect">
            <a:avLst/>
          </a:prstGeom>
          <a:solidFill>
            <a:schemeClr val="bg1"/>
          </a:solidFill>
        </p:spPr>
        <p:txBody>
          <a:bodyPr wrap="none">
            <a:spAutoFit/>
          </a:bodyPr>
          <a:lstStyle/>
          <a:p>
            <a:r>
              <a:rPr lang="en-US" altLang="zh-TW" sz="2400" b="1" dirty="0">
                <a:solidFill>
                  <a:srgbClr val="0000FF"/>
                </a:solidFill>
                <a:latin typeface="微軟正黑體" panose="020B0604030504040204" pitchFamily="34" charset="-120"/>
                <a:ea typeface="微軟正黑體" panose="020B0604030504040204" pitchFamily="34" charset="-120"/>
              </a:rPr>
              <a:t>---</a:t>
            </a:r>
            <a:r>
              <a:rPr lang="zh-TW" altLang="en-US" sz="2400" b="1" dirty="0">
                <a:solidFill>
                  <a:srgbClr val="0000FF"/>
                </a:solidFill>
                <a:latin typeface="微軟正黑體" panose="020B0604030504040204" pitchFamily="34" charset="-120"/>
                <a:ea typeface="微軟正黑體" panose="020B0604030504040204" pitchFamily="34" charset="-120"/>
              </a:rPr>
              <a:t>合併後所有助教與學號</a:t>
            </a:r>
          </a:p>
        </p:txBody>
      </p:sp>
      <p:sp>
        <p:nvSpPr>
          <p:cNvPr id="9" name="矩形 8">
            <a:extLst>
              <a:ext uri="{FF2B5EF4-FFF2-40B4-BE49-F238E27FC236}">
                <a16:creationId xmlns:a16="http://schemas.microsoft.com/office/drawing/2014/main" id="{EFF785CF-89F8-48BB-A317-553AAB552CBD}"/>
              </a:ext>
            </a:extLst>
          </p:cNvPr>
          <p:cNvSpPr/>
          <p:nvPr/>
        </p:nvSpPr>
        <p:spPr>
          <a:xfrm>
            <a:off x="5272717" y="2204864"/>
            <a:ext cx="1199367" cy="461665"/>
          </a:xfrm>
          <a:prstGeom prst="rect">
            <a:avLst/>
          </a:prstGeom>
          <a:solidFill>
            <a:schemeClr val="bg1"/>
          </a:solidFill>
        </p:spPr>
        <p:txBody>
          <a:bodyPr wrap="none">
            <a:spAutoFit/>
          </a:bodyPr>
          <a:lstStyle/>
          <a:p>
            <a:r>
              <a:rPr lang="en-US" altLang="zh-TW" sz="2400" b="1" dirty="0">
                <a:solidFill>
                  <a:srgbClr val="0000FF"/>
                </a:solidFill>
                <a:latin typeface="微軟正黑體" panose="020B0604030504040204" pitchFamily="34" charset="-120"/>
                <a:ea typeface="微軟正黑體" panose="020B0604030504040204" pitchFamily="34" charset="-120"/>
              </a:rPr>
              <a:t>---</a:t>
            </a:r>
            <a:r>
              <a:rPr lang="zh-TW" altLang="en-US" sz="2400" b="1" dirty="0">
                <a:solidFill>
                  <a:srgbClr val="0000FF"/>
                </a:solidFill>
                <a:latin typeface="微軟正黑體" panose="020B0604030504040204" pitchFamily="34" charset="-120"/>
                <a:ea typeface="微軟正黑體" panose="020B0604030504040204" pitchFamily="34" charset="-120"/>
              </a:rPr>
              <a:t>信件</a:t>
            </a:r>
          </a:p>
        </p:txBody>
      </p:sp>
    </p:spTree>
    <p:extLst>
      <p:ext uri="{BB962C8B-B14F-4D97-AF65-F5344CB8AC3E}">
        <p14:creationId xmlns:p14="http://schemas.microsoft.com/office/powerpoint/2010/main" val="3338807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641DEB0-FF99-474E-8B35-9CBD8004A327}"/>
              </a:ext>
            </a:extLst>
          </p:cNvPr>
          <p:cNvSpPr>
            <a:spLocks noGrp="1"/>
          </p:cNvSpPr>
          <p:nvPr>
            <p:ph type="title"/>
          </p:nvPr>
        </p:nvSpPr>
        <p:spPr>
          <a:xfrm>
            <a:off x="972000" y="0"/>
            <a:ext cx="7200000" cy="766132"/>
          </a:xfrm>
        </p:spPr>
        <p:txBody>
          <a:bodyPr>
            <a:normAutofit/>
          </a:bodyPr>
          <a:lstStyle/>
          <a:p>
            <a:pPr algn="ctr"/>
            <a:r>
              <a:rPr lang="zh-TW" altLang="en-US" sz="4400" b="1" dirty="0">
                <a:solidFill>
                  <a:srgbClr val="0000FF"/>
                </a:solidFill>
                <a:latin typeface="微軟正黑體" panose="020B0604030504040204" pitchFamily="34" charset="-120"/>
                <a:ea typeface="微軟正黑體" panose="020B0604030504040204" pitchFamily="34" charset="-120"/>
              </a:rPr>
              <a:t>薪資申請</a:t>
            </a:r>
            <a:r>
              <a:rPr lang="en-US" altLang="zh-TW" sz="4400" b="1" baseline="-25000" dirty="0">
                <a:solidFill>
                  <a:srgbClr val="0000FF"/>
                </a:solidFill>
                <a:latin typeface="微軟正黑體" panose="020B0604030504040204" pitchFamily="34" charset="-120"/>
                <a:ea typeface="微軟正黑體" panose="020B0604030504040204" pitchFamily="34" charset="-120"/>
              </a:rPr>
              <a:t>-</a:t>
            </a:r>
            <a:r>
              <a:rPr lang="zh-TW" altLang="en-US" sz="4400" b="1" baseline="-25000" dirty="0">
                <a:solidFill>
                  <a:srgbClr val="0000FF"/>
                </a:solidFill>
                <a:latin typeface="微軟正黑體" panose="020B0604030504040204" pitchFamily="34" charset="-120"/>
                <a:ea typeface="微軟正黑體" panose="020B0604030504040204" pitchFamily="34" charset="-120"/>
              </a:rPr>
              <a:t>請注意信件通知</a:t>
            </a:r>
          </a:p>
        </p:txBody>
      </p:sp>
      <p:sp>
        <p:nvSpPr>
          <p:cNvPr id="3" name="矩形 2">
            <a:extLst>
              <a:ext uri="{FF2B5EF4-FFF2-40B4-BE49-F238E27FC236}">
                <a16:creationId xmlns:a16="http://schemas.microsoft.com/office/drawing/2014/main" id="{95B9C17C-C6CF-4177-A408-B9C964E6BFBD}"/>
              </a:ext>
            </a:extLst>
          </p:cNvPr>
          <p:cNvSpPr/>
          <p:nvPr/>
        </p:nvSpPr>
        <p:spPr>
          <a:xfrm>
            <a:off x="180000" y="2060848"/>
            <a:ext cx="8784000" cy="4332340"/>
          </a:xfrm>
          <a:prstGeom prst="rect">
            <a:avLst/>
          </a:prstGeom>
          <a:solidFill>
            <a:schemeClr val="bg1"/>
          </a:solidFill>
        </p:spPr>
        <p:txBody>
          <a:bodyPr wrap="square">
            <a:spAutoFit/>
          </a:bodyPr>
          <a:lstStyle/>
          <a:p>
            <a:pPr>
              <a:lnSpc>
                <a:spcPct val="110000"/>
              </a:lnSpc>
            </a:pPr>
            <a:r>
              <a:rPr lang="zh-TW" altLang="en-US" sz="2400" b="1" dirty="0">
                <a:solidFill>
                  <a:srgbClr val="1D2228"/>
                </a:solidFill>
                <a:latin typeface="微軟正黑體" panose="020B0604030504040204" pitchFamily="34" charset="-120"/>
                <a:ea typeface="微軟正黑體" panose="020B0604030504040204" pitchFamily="34" charset="-120"/>
              </a:rPr>
              <a:t>學習型</a:t>
            </a:r>
            <a:r>
              <a:rPr lang="en-US" altLang="zh-TW" sz="2400" b="1" dirty="0">
                <a:solidFill>
                  <a:srgbClr val="1D2228"/>
                </a:solidFill>
                <a:latin typeface="微軟正黑體" panose="020B0604030504040204" pitchFamily="34" charset="-120"/>
                <a:ea typeface="微軟正黑體" panose="020B0604030504040204" pitchFamily="34" charset="-120"/>
              </a:rPr>
              <a:t>:</a:t>
            </a:r>
          </a:p>
          <a:p>
            <a:pPr>
              <a:lnSpc>
                <a:spcPct val="110000"/>
              </a:lnSpc>
            </a:pPr>
            <a:r>
              <a:rPr lang="zh-TW" altLang="en-US" sz="2400" b="1" dirty="0">
                <a:solidFill>
                  <a:srgbClr val="1D2228"/>
                </a:solidFill>
                <a:latin typeface="微軟正黑體" panose="020B0604030504040204" pitchFamily="34" charset="-120"/>
                <a:ea typeface="微軟正黑體" panose="020B0604030504040204" pitchFamily="34" charset="-120"/>
              </a:rPr>
              <a:t>研究生助教獎助金登錄通知  </a:t>
            </a:r>
          </a:p>
          <a:p>
            <a:pPr marL="628650" indent="-628650">
              <a:lnSpc>
                <a:spcPct val="110000"/>
              </a:lnSpc>
            </a:pPr>
            <a:r>
              <a:rPr lang="zh-TW" altLang="en-US" sz="2000" dirty="0">
                <a:solidFill>
                  <a:srgbClr val="1D2228"/>
                </a:solidFill>
                <a:latin typeface="微軟正黑體" panose="020B0604030504040204" pitchFamily="34" charset="-120"/>
                <a:ea typeface="微軟正黑體" panose="020B0604030504040204" pitchFamily="34" charset="-120"/>
              </a:rPr>
              <a:t> 填寫資訊及需上傳的文件請參考附件，請再上傳後來信提醒建如審核，謝謝：）</a:t>
            </a:r>
          </a:p>
          <a:p>
            <a:pPr marL="628650" indent="-628650">
              <a:lnSpc>
                <a:spcPct val="110000"/>
              </a:lnSpc>
            </a:pPr>
            <a:r>
              <a:rPr lang="en-US" altLang="zh-TW" sz="2000" dirty="0">
                <a:solidFill>
                  <a:srgbClr val="1D2228"/>
                </a:solidFill>
                <a:latin typeface="微軟正黑體" panose="020B0604030504040204" pitchFamily="34" charset="-120"/>
                <a:ea typeface="微軟正黑體" panose="020B0604030504040204" pitchFamily="34" charset="-120"/>
              </a:rPr>
              <a:t>【</a:t>
            </a:r>
            <a:r>
              <a:rPr lang="zh-TW" altLang="en-US" sz="2000" dirty="0">
                <a:solidFill>
                  <a:srgbClr val="1D2228"/>
                </a:solidFill>
                <a:latin typeface="微軟正黑體" panose="020B0604030504040204" pitchFamily="34" charset="-120"/>
                <a:ea typeface="微軟正黑體" panose="020B0604030504040204" pitchFamily="34" charset="-120"/>
              </a:rPr>
              <a:t>助理登錄系統步驟</a:t>
            </a:r>
            <a:r>
              <a:rPr lang="en-US" altLang="zh-TW" sz="2000" dirty="0">
                <a:solidFill>
                  <a:srgbClr val="1D2228"/>
                </a:solidFill>
                <a:latin typeface="微軟正黑體" panose="020B0604030504040204" pitchFamily="34" charset="-120"/>
                <a:ea typeface="微軟正黑體" panose="020B0604030504040204" pitchFamily="34" charset="-120"/>
              </a:rPr>
              <a:t>】</a:t>
            </a:r>
            <a:endParaRPr lang="zh-TW" altLang="en-US" sz="2000" dirty="0">
              <a:solidFill>
                <a:srgbClr val="1D2228"/>
              </a:solidFill>
              <a:latin typeface="微軟正黑體" panose="020B0604030504040204" pitchFamily="34" charset="-120"/>
              <a:ea typeface="微軟正黑體" panose="020B0604030504040204" pitchFamily="34" charset="-120"/>
            </a:endParaRPr>
          </a:p>
          <a:p>
            <a:pPr marL="1616075" indent="-987425">
              <a:lnSpc>
                <a:spcPct val="110000"/>
              </a:lnSpc>
            </a:pPr>
            <a:r>
              <a:rPr lang="zh-TW" altLang="en-US" sz="2000" dirty="0">
                <a:solidFill>
                  <a:srgbClr val="1D2228"/>
                </a:solidFill>
                <a:latin typeface="微軟正黑體" panose="020B0604030504040204" pitchFamily="34" charset="-120"/>
                <a:ea typeface="微軟正黑體" panose="020B0604030504040204" pitchFamily="34" charset="-120"/>
              </a:rPr>
              <a:t>*</a:t>
            </a:r>
            <a:r>
              <a:rPr lang="en-US" altLang="zh-TW" sz="2000" dirty="0">
                <a:solidFill>
                  <a:srgbClr val="1D2228"/>
                </a:solidFill>
                <a:latin typeface="微軟正黑體" panose="020B0604030504040204" pitchFamily="34" charset="-120"/>
                <a:ea typeface="微軟正黑體" panose="020B0604030504040204" pitchFamily="34" charset="-120"/>
              </a:rPr>
              <a:t>Step1_</a:t>
            </a:r>
            <a:r>
              <a:rPr lang="zh-TW" altLang="en-US" sz="2000" dirty="0">
                <a:solidFill>
                  <a:srgbClr val="1D2228"/>
                </a:solidFill>
                <a:latin typeface="微軟正黑體" panose="020B0604030504040204" pitchFamily="34" charset="-120"/>
                <a:ea typeface="微軟正黑體" panose="020B0604030504040204" pitchFamily="34" charset="-120"/>
              </a:rPr>
              <a:t>請用</a:t>
            </a:r>
            <a:r>
              <a:rPr lang="en-US" altLang="zh-TW" sz="2000" dirty="0">
                <a:solidFill>
                  <a:srgbClr val="1D2228"/>
                </a:solidFill>
                <a:latin typeface="微軟正黑體" panose="020B0604030504040204" pitchFamily="34" charset="-120"/>
                <a:ea typeface="微軟正黑體" panose="020B0604030504040204" pitchFamily="34" charset="-120"/>
              </a:rPr>
              <a:t>chrome</a:t>
            </a:r>
            <a:r>
              <a:rPr lang="zh-TW" altLang="en-US" sz="2000" dirty="0">
                <a:solidFill>
                  <a:srgbClr val="1D2228"/>
                </a:solidFill>
                <a:latin typeface="微軟正黑體" panose="020B0604030504040204" pitchFamily="34" charset="-120"/>
                <a:ea typeface="微軟正黑體" panose="020B0604030504040204" pitchFamily="34" charset="-120"/>
              </a:rPr>
              <a:t>登入：</a:t>
            </a:r>
            <a:r>
              <a:rPr lang="zh-TW" altLang="en-US" sz="2000" b="1" dirty="0">
                <a:solidFill>
                  <a:srgbClr val="1D2228"/>
                </a:solidFill>
                <a:latin typeface="微軟正黑體" panose="020B0604030504040204" pitchFamily="34" charset="-120"/>
                <a:ea typeface="微軟正黑體" panose="020B0604030504040204" pitchFamily="34" charset="-120"/>
              </a:rPr>
              <a:t>校務資訊系統</a:t>
            </a:r>
            <a:r>
              <a:rPr lang="en-US" altLang="zh-TW" sz="2000" dirty="0">
                <a:solidFill>
                  <a:srgbClr val="1D2228"/>
                </a:solidFill>
                <a:latin typeface="微軟正黑體" panose="020B0604030504040204" pitchFamily="34" charset="-120"/>
                <a:ea typeface="微軟正黑體" panose="020B0604030504040204" pitchFamily="34" charset="-120"/>
              </a:rPr>
              <a:t>--&gt;</a:t>
            </a:r>
            <a:r>
              <a:rPr lang="zh-TW" altLang="en-US" sz="2000" dirty="0">
                <a:solidFill>
                  <a:srgbClr val="1D2228"/>
                </a:solidFill>
                <a:latin typeface="微軟正黑體" panose="020B0604030504040204" pitchFamily="34" charset="-120"/>
                <a:ea typeface="微軟正黑體" panose="020B0604030504040204" pitchFamily="34" charset="-120"/>
              </a:rPr>
              <a:t>「計畫差勤及臨時工時登錄系統」</a:t>
            </a:r>
            <a:r>
              <a:rPr lang="en-US" altLang="zh-TW" sz="2000" dirty="0">
                <a:solidFill>
                  <a:srgbClr val="1D2228"/>
                </a:solidFill>
                <a:latin typeface="微軟正黑體" panose="020B0604030504040204" pitchFamily="34" charset="-120"/>
                <a:ea typeface="微軟正黑體" panose="020B0604030504040204" pitchFamily="34" charset="-120"/>
              </a:rPr>
              <a:t>--&gt;</a:t>
            </a:r>
            <a:r>
              <a:rPr lang="zh-TW" altLang="en-US" sz="2000" dirty="0">
                <a:solidFill>
                  <a:srgbClr val="1D2228"/>
                </a:solidFill>
                <a:latin typeface="微軟正黑體" panose="020B0604030504040204" pitchFamily="34" charset="-120"/>
                <a:ea typeface="微軟正黑體" panose="020B0604030504040204" pitchFamily="34" charset="-120"/>
              </a:rPr>
              <a:t>「助理登錄系統」</a:t>
            </a:r>
          </a:p>
          <a:p>
            <a:pPr marL="1616075" indent="-987425">
              <a:lnSpc>
                <a:spcPct val="110000"/>
              </a:lnSpc>
            </a:pPr>
            <a:r>
              <a:rPr lang="zh-TW" altLang="en-US" sz="2000" dirty="0">
                <a:solidFill>
                  <a:srgbClr val="1D2228"/>
                </a:solidFill>
                <a:latin typeface="微軟正黑體" panose="020B0604030504040204" pitchFamily="34" charset="-120"/>
                <a:ea typeface="微軟正黑體" panose="020B0604030504040204" pitchFamily="34" charset="-120"/>
              </a:rPr>
              <a:t>*</a:t>
            </a:r>
            <a:r>
              <a:rPr lang="en-US" altLang="zh-TW" sz="2000" dirty="0">
                <a:solidFill>
                  <a:srgbClr val="1D2228"/>
                </a:solidFill>
                <a:latin typeface="微軟正黑體" panose="020B0604030504040204" pitchFamily="34" charset="-120"/>
                <a:ea typeface="微軟正黑體" panose="020B0604030504040204" pitchFamily="34" charset="-120"/>
              </a:rPr>
              <a:t>Step2_</a:t>
            </a:r>
            <a:r>
              <a:rPr lang="zh-TW" altLang="en-US" sz="2000" dirty="0">
                <a:solidFill>
                  <a:srgbClr val="1D2228"/>
                </a:solidFill>
                <a:latin typeface="微軟正黑體" panose="020B0604030504040204" pitchFamily="34" charset="-120"/>
                <a:ea typeface="微軟正黑體" panose="020B0604030504040204" pitchFamily="34" charset="-120"/>
              </a:rPr>
              <a:t>資料登錄</a:t>
            </a:r>
            <a:r>
              <a:rPr lang="en-US" altLang="zh-TW" sz="2000" dirty="0">
                <a:solidFill>
                  <a:srgbClr val="1D2228"/>
                </a:solidFill>
                <a:latin typeface="微軟正黑體" panose="020B0604030504040204" pitchFamily="34" charset="-120"/>
                <a:ea typeface="微軟正黑體" panose="020B0604030504040204" pitchFamily="34" charset="-120"/>
              </a:rPr>
              <a:t>(</a:t>
            </a:r>
            <a:r>
              <a:rPr lang="zh-TW" altLang="en-US" sz="2000" dirty="0">
                <a:solidFill>
                  <a:srgbClr val="1D2228"/>
                </a:solidFill>
                <a:latin typeface="微軟正黑體" panose="020B0604030504040204" pitchFamily="34" charset="-120"/>
                <a:ea typeface="微軟正黑體" panose="020B0604030504040204" pitchFamily="34" charset="-120"/>
              </a:rPr>
              <a:t>請參考附件</a:t>
            </a:r>
            <a:r>
              <a:rPr lang="en-US" altLang="zh-TW" sz="2000" dirty="0">
                <a:solidFill>
                  <a:srgbClr val="1D2228"/>
                </a:solidFill>
                <a:latin typeface="微軟正黑體" panose="020B0604030504040204" pitchFamily="34" charset="-120"/>
                <a:ea typeface="微軟正黑體" panose="020B0604030504040204" pitchFamily="34" charset="-120"/>
              </a:rPr>
              <a:t>p.2)&amp;</a:t>
            </a:r>
            <a:r>
              <a:rPr lang="zh-TW" altLang="en-US" sz="2000" dirty="0">
                <a:solidFill>
                  <a:srgbClr val="1D2228"/>
                </a:solidFill>
                <a:latin typeface="微軟正黑體" panose="020B0604030504040204" pitchFamily="34" charset="-120"/>
                <a:ea typeface="微軟正黑體" panose="020B0604030504040204" pitchFamily="34" charset="-120"/>
              </a:rPr>
              <a:t>請本人及授課老師簽名後，將文件</a:t>
            </a:r>
            <a:r>
              <a:rPr lang="zh-TW" altLang="en-US" sz="2000" u="sng" dirty="0">
                <a:solidFill>
                  <a:srgbClr val="1D2228"/>
                </a:solidFill>
                <a:latin typeface="微軟正黑體" panose="020B0604030504040204" pitchFamily="34" charset="-120"/>
                <a:ea typeface="微軟正黑體" panose="020B0604030504040204" pitchFamily="34" charset="-120"/>
              </a:rPr>
              <a:t>上傳</a:t>
            </a:r>
            <a:r>
              <a:rPr lang="zh-TW" altLang="en-US" sz="2000" dirty="0">
                <a:solidFill>
                  <a:srgbClr val="1D2228"/>
                </a:solidFill>
                <a:latin typeface="微軟正黑體" panose="020B0604030504040204" pitchFamily="34" charset="-120"/>
                <a:ea typeface="微軟正黑體" panose="020B0604030504040204" pitchFamily="34" charset="-120"/>
              </a:rPr>
              <a:t>至「</a:t>
            </a:r>
            <a:r>
              <a:rPr lang="zh-TW" altLang="en-US" sz="2000" b="1" dirty="0">
                <a:solidFill>
                  <a:srgbClr val="1D2228"/>
                </a:solidFill>
                <a:latin typeface="微軟正黑體" panose="020B0604030504040204" pitchFamily="34" charset="-120"/>
                <a:ea typeface="微軟正黑體" panose="020B0604030504040204" pitchFamily="34" charset="-120"/>
              </a:rPr>
              <a:t>助理登錄系統</a:t>
            </a:r>
            <a:r>
              <a:rPr lang="zh-TW" altLang="en-US" sz="2000" dirty="0">
                <a:solidFill>
                  <a:srgbClr val="1D2228"/>
                </a:solidFill>
                <a:latin typeface="微軟正黑體" panose="020B0604030504040204" pitchFamily="34" charset="-120"/>
                <a:ea typeface="微軟正黑體" panose="020B0604030504040204" pitchFamily="34" charset="-120"/>
              </a:rPr>
              <a:t>」－歷史功能（右側紅色＋的橘色</a:t>
            </a:r>
            <a:r>
              <a:rPr lang="en-US" altLang="zh-TW" sz="2000" dirty="0">
                <a:solidFill>
                  <a:srgbClr val="1D2228"/>
                </a:solidFill>
                <a:latin typeface="微軟正黑體" panose="020B0604030504040204" pitchFamily="34" charset="-120"/>
                <a:ea typeface="微軟正黑體" panose="020B0604030504040204" pitchFamily="34" charset="-120"/>
              </a:rPr>
              <a:t>mark</a:t>
            </a:r>
            <a:r>
              <a:rPr lang="zh-TW" altLang="en-US" sz="2000" dirty="0">
                <a:solidFill>
                  <a:srgbClr val="1D2228"/>
                </a:solidFill>
                <a:latin typeface="微軟正黑體" panose="020B0604030504040204" pitchFamily="34" charset="-120"/>
                <a:ea typeface="微軟正黑體" panose="020B0604030504040204" pitchFamily="34" charset="-120"/>
              </a:rPr>
              <a:t>）－申請單歷史－藍色雲端</a:t>
            </a:r>
          </a:p>
          <a:p>
            <a:pPr>
              <a:lnSpc>
                <a:spcPct val="110000"/>
              </a:lnSpc>
            </a:pPr>
            <a:r>
              <a:rPr lang="zh-TW" altLang="en-US" sz="2400" b="1" dirty="0">
                <a:solidFill>
                  <a:srgbClr val="1D2228"/>
                </a:solidFill>
                <a:latin typeface="微軟正黑體" panose="020B0604030504040204" pitchFamily="34" charset="-120"/>
                <a:ea typeface="微軟正黑體" panose="020B0604030504040204" pitchFamily="34" charset="-120"/>
              </a:rPr>
              <a:t>勞保型</a:t>
            </a:r>
            <a:r>
              <a:rPr lang="en-US" altLang="zh-TW" sz="2400" b="1" dirty="0">
                <a:solidFill>
                  <a:srgbClr val="1D2228"/>
                </a:solidFill>
                <a:latin typeface="微軟正黑體" panose="020B0604030504040204" pitchFamily="34" charset="-120"/>
                <a:ea typeface="微軟正黑體" panose="020B0604030504040204" pitchFamily="34" charset="-120"/>
              </a:rPr>
              <a:t>:</a:t>
            </a:r>
            <a:endParaRPr lang="zh-TW" altLang="en-US" sz="2400" b="1" dirty="0">
              <a:solidFill>
                <a:srgbClr val="1D2228"/>
              </a:solidFill>
              <a:latin typeface="微軟正黑體" panose="020B0604030504040204" pitchFamily="34" charset="-120"/>
              <a:ea typeface="微軟正黑體" panose="020B0604030504040204" pitchFamily="34" charset="-120"/>
            </a:endParaRPr>
          </a:p>
          <a:p>
            <a:pPr>
              <a:lnSpc>
                <a:spcPct val="110000"/>
              </a:lnSpc>
            </a:pPr>
            <a:r>
              <a:rPr lang="zh-TW" altLang="en-US" sz="2000" dirty="0">
                <a:solidFill>
                  <a:srgbClr val="1D2228"/>
                </a:solidFill>
                <a:latin typeface="微軟正黑體" panose="020B0604030504040204" pitchFamily="34" charset="-120"/>
                <a:ea typeface="微軟正黑體" panose="020B0604030504040204" pitchFamily="34" charset="-120"/>
              </a:rPr>
              <a:t>若希望走勞保的研究生</a:t>
            </a:r>
            <a:r>
              <a:rPr lang="en-US" altLang="zh-TW" sz="2000" dirty="0">
                <a:solidFill>
                  <a:srgbClr val="1D2228"/>
                </a:solidFill>
                <a:latin typeface="微軟正黑體" panose="020B0604030504040204" pitchFamily="34" charset="-120"/>
                <a:ea typeface="微軟正黑體" panose="020B0604030504040204" pitchFamily="34" charset="-120"/>
              </a:rPr>
              <a:t>TA</a:t>
            </a:r>
            <a:r>
              <a:rPr lang="zh-TW" altLang="en-US" sz="2000" dirty="0">
                <a:solidFill>
                  <a:srgbClr val="1D2228"/>
                </a:solidFill>
                <a:latin typeface="微軟正黑體" panose="020B0604030504040204" pitchFamily="34" charset="-120"/>
                <a:ea typeface="微軟正黑體" panose="020B0604030504040204" pitchFamily="34" charset="-120"/>
              </a:rPr>
              <a:t>，請盡快抽空直接到物理系辦登錄喔 </a:t>
            </a:r>
          </a:p>
        </p:txBody>
      </p:sp>
      <p:sp>
        <p:nvSpPr>
          <p:cNvPr id="6" name="矩形 5">
            <a:extLst>
              <a:ext uri="{FF2B5EF4-FFF2-40B4-BE49-F238E27FC236}">
                <a16:creationId xmlns:a16="http://schemas.microsoft.com/office/drawing/2014/main" id="{CD5B703F-D67B-434D-B1F6-15B6D1D27E75}"/>
              </a:ext>
            </a:extLst>
          </p:cNvPr>
          <p:cNvSpPr/>
          <p:nvPr/>
        </p:nvSpPr>
        <p:spPr>
          <a:xfrm>
            <a:off x="30831" y="998282"/>
            <a:ext cx="2698175" cy="523220"/>
          </a:xfrm>
          <a:prstGeom prst="rect">
            <a:avLst/>
          </a:prstGeom>
        </p:spPr>
        <p:txBody>
          <a:bodyPr wrap="none">
            <a:spAutoFit/>
          </a:bodyPr>
          <a:lstStyle/>
          <a:p>
            <a:pPr lvl="0"/>
            <a:r>
              <a:rPr lang="en-US" altLang="zh-TW" sz="2800" dirty="0">
                <a:solidFill>
                  <a:srgbClr val="0000FF"/>
                </a:solidFill>
                <a:latin typeface="微軟正黑體" panose="020B0604030504040204" pitchFamily="34" charset="-120"/>
                <a:ea typeface="微軟正黑體" panose="020B0604030504040204" pitchFamily="34" charset="-120"/>
              </a:rPr>
              <a:t>【</a:t>
            </a:r>
            <a:r>
              <a:rPr lang="zh-TW" altLang="en-US" sz="2800" b="1" dirty="0">
                <a:solidFill>
                  <a:srgbClr val="0000FF"/>
                </a:solidFill>
                <a:latin typeface="微軟正黑體" panose="020B0604030504040204" pitchFamily="34" charset="-120"/>
                <a:ea typeface="微軟正黑體" panose="020B0604030504040204" pitchFamily="34" charset="-120"/>
              </a:rPr>
              <a:t>研究生助教</a:t>
            </a:r>
            <a:r>
              <a:rPr lang="en-US" altLang="zh-TW" sz="2800" dirty="0">
                <a:solidFill>
                  <a:srgbClr val="0000FF"/>
                </a:solidFill>
                <a:latin typeface="微軟正黑體" panose="020B0604030504040204" pitchFamily="34" charset="-120"/>
                <a:ea typeface="微軟正黑體" panose="020B0604030504040204" pitchFamily="34" charset="-120"/>
              </a:rPr>
              <a:t>】</a:t>
            </a:r>
          </a:p>
        </p:txBody>
      </p:sp>
      <p:pic>
        <p:nvPicPr>
          <p:cNvPr id="4" name="圖片 3">
            <a:extLst>
              <a:ext uri="{FF2B5EF4-FFF2-40B4-BE49-F238E27FC236}">
                <a16:creationId xmlns:a16="http://schemas.microsoft.com/office/drawing/2014/main" id="{BC1D2514-ED52-4321-A67D-C85DA59B5BE8}"/>
              </a:ext>
            </a:extLst>
          </p:cNvPr>
          <p:cNvPicPr>
            <a:picLocks noChangeAspect="1"/>
          </p:cNvPicPr>
          <p:nvPr/>
        </p:nvPicPr>
        <p:blipFill>
          <a:blip r:embed="rId2"/>
          <a:stretch>
            <a:fillRect/>
          </a:stretch>
        </p:blipFill>
        <p:spPr>
          <a:xfrm>
            <a:off x="9468544" y="3284984"/>
            <a:ext cx="3373461" cy="2986597"/>
          </a:xfrm>
          <a:prstGeom prst="rect">
            <a:avLst/>
          </a:prstGeom>
        </p:spPr>
      </p:pic>
      <p:sp>
        <p:nvSpPr>
          <p:cNvPr id="7" name="矩形: 圓角 6">
            <a:extLst>
              <a:ext uri="{FF2B5EF4-FFF2-40B4-BE49-F238E27FC236}">
                <a16:creationId xmlns:a16="http://schemas.microsoft.com/office/drawing/2014/main" id="{40BE7455-CAEB-4D1E-A5D6-0D7DB0D9AB77}"/>
              </a:ext>
            </a:extLst>
          </p:cNvPr>
          <p:cNvSpPr/>
          <p:nvPr/>
        </p:nvSpPr>
        <p:spPr>
          <a:xfrm>
            <a:off x="4788024" y="902695"/>
            <a:ext cx="4104456" cy="1655824"/>
          </a:xfrm>
          <a:prstGeom prst="roundRect">
            <a:avLst>
              <a:gd name="adj" fmla="val 7779"/>
            </a:avLst>
          </a:prstGeom>
          <a:ln w="19050"/>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pPr marL="533400" indent="-342900">
              <a:lnSpc>
                <a:spcPct val="110000"/>
              </a:lnSpc>
              <a:buFont typeface="Arial" panose="020B0604020202020204" pitchFamily="34" charset="0"/>
              <a:buChar char="•"/>
            </a:pPr>
            <a:r>
              <a:rPr lang="zh-TW" altLang="en-US" sz="2400" dirty="0">
                <a:solidFill>
                  <a:srgbClr val="1D2228"/>
                </a:solidFill>
                <a:latin typeface="微軟正黑體" panose="020B0604030504040204" pitchFamily="34" charset="-120"/>
                <a:ea typeface="微軟正黑體" panose="020B0604030504040204" pitchFamily="34" charset="-120"/>
              </a:rPr>
              <a:t>記得拿學習計畫書填寫，表單會放在</a:t>
            </a:r>
            <a:r>
              <a:rPr lang="zh-TW" altLang="en-US" sz="2400" b="1" dirty="0">
                <a:solidFill>
                  <a:srgbClr val="1D2228"/>
                </a:solidFill>
                <a:latin typeface="微軟正黑體" panose="020B0604030504040204" pitchFamily="34" charset="-120"/>
                <a:ea typeface="微軟正黑體" panose="020B0604030504040204" pitchFamily="34" charset="-120"/>
              </a:rPr>
              <a:t>實驗簽到單</a:t>
            </a:r>
            <a:r>
              <a:rPr lang="zh-TW" altLang="en-US" sz="2400" dirty="0">
                <a:solidFill>
                  <a:srgbClr val="1D2228"/>
                </a:solidFill>
                <a:latin typeface="微軟正黑體" panose="020B0604030504040204" pitchFamily="34" charset="-120"/>
                <a:ea typeface="微軟正黑體" panose="020B0604030504040204" pitchFamily="34" charset="-120"/>
              </a:rPr>
              <a:t>旁。</a:t>
            </a:r>
            <a:endParaRPr lang="en-US" altLang="zh-TW" sz="2400" dirty="0">
              <a:solidFill>
                <a:srgbClr val="1D2228"/>
              </a:solidFill>
              <a:latin typeface="微軟正黑體" panose="020B0604030504040204" pitchFamily="34" charset="-120"/>
              <a:ea typeface="微軟正黑體" panose="020B0604030504040204" pitchFamily="34" charset="-120"/>
            </a:endParaRPr>
          </a:p>
          <a:p>
            <a:pPr marL="533400" indent="-342900">
              <a:lnSpc>
                <a:spcPct val="110000"/>
              </a:lnSpc>
              <a:buFont typeface="Arial" panose="020B0604020202020204" pitchFamily="34" charset="0"/>
              <a:buChar char="•"/>
            </a:pPr>
            <a:r>
              <a:rPr lang="zh-TW" altLang="en-US" sz="2400" dirty="0">
                <a:solidFill>
                  <a:srgbClr val="1D2228"/>
                </a:solidFill>
                <a:latin typeface="微軟正黑體" panose="020B0604030504040204" pitchFamily="34" charset="-120"/>
                <a:ea typeface="微軟正黑體" panose="020B0604030504040204" pitchFamily="34" charset="-120"/>
              </a:rPr>
              <a:t>若有薪資問題可詢問物理系系辦姚小姐</a:t>
            </a:r>
            <a:r>
              <a:rPr lang="en-US" altLang="zh-TW" sz="2400" dirty="0">
                <a:solidFill>
                  <a:srgbClr val="1D2228"/>
                </a:solidFill>
                <a:latin typeface="微軟正黑體" panose="020B0604030504040204" pitchFamily="34" charset="-120"/>
                <a:ea typeface="微軟正黑體" panose="020B0604030504040204" pitchFamily="34" charset="-120"/>
              </a:rPr>
              <a:t>(#31385)</a:t>
            </a:r>
            <a:endParaRPr lang="zh-TW" altLang="en-US" sz="2400" dirty="0">
              <a:solidFill>
                <a:srgbClr val="1D2228"/>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15424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FAA13691-0206-4E38-BEFC-278361078AAE}"/>
              </a:ext>
            </a:extLst>
          </p:cNvPr>
          <p:cNvSpPr/>
          <p:nvPr/>
        </p:nvSpPr>
        <p:spPr>
          <a:xfrm>
            <a:off x="140473" y="548680"/>
            <a:ext cx="9033006" cy="523220"/>
          </a:xfrm>
          <a:prstGeom prst="rect">
            <a:avLst/>
          </a:prstGeom>
        </p:spPr>
        <p:txBody>
          <a:bodyPr wrap="square">
            <a:spAutoFit/>
          </a:bodyPr>
          <a:lstStyle/>
          <a:p>
            <a:pPr lvl="0"/>
            <a:r>
              <a:rPr lang="en-US" altLang="zh-TW" sz="2800" dirty="0">
                <a:solidFill>
                  <a:srgbClr val="1D2228"/>
                </a:solidFill>
                <a:latin typeface="微軟正黑體" panose="020B0604030504040204" pitchFamily="34" charset="-120"/>
                <a:ea typeface="微軟正黑體" panose="020B0604030504040204" pitchFamily="34" charset="-120"/>
              </a:rPr>
              <a:t>【</a:t>
            </a:r>
            <a:r>
              <a:rPr lang="zh-TW" altLang="en-US" sz="2800" b="1" dirty="0">
                <a:solidFill>
                  <a:srgbClr val="1D2228"/>
                </a:solidFill>
                <a:latin typeface="微軟正黑體" panose="020B0604030504040204" pitchFamily="34" charset="-120"/>
                <a:ea typeface="微軟正黑體" panose="020B0604030504040204" pitchFamily="34" charset="-120"/>
              </a:rPr>
              <a:t>大學生助教</a:t>
            </a:r>
            <a:r>
              <a:rPr lang="en-US" altLang="zh-TW" sz="2800" dirty="0">
                <a:solidFill>
                  <a:srgbClr val="1D2228"/>
                </a:solidFill>
                <a:latin typeface="微軟正黑體" panose="020B0604030504040204" pitchFamily="34" charset="-120"/>
                <a:ea typeface="微軟正黑體" panose="020B0604030504040204" pitchFamily="34" charset="-120"/>
              </a:rPr>
              <a:t>】</a:t>
            </a:r>
          </a:p>
        </p:txBody>
      </p:sp>
      <p:sp>
        <p:nvSpPr>
          <p:cNvPr id="4" name="矩形 3">
            <a:extLst>
              <a:ext uri="{FF2B5EF4-FFF2-40B4-BE49-F238E27FC236}">
                <a16:creationId xmlns:a16="http://schemas.microsoft.com/office/drawing/2014/main" id="{CD155A80-2FF3-40DA-81AD-14153037ADDF}"/>
              </a:ext>
            </a:extLst>
          </p:cNvPr>
          <p:cNvSpPr/>
          <p:nvPr/>
        </p:nvSpPr>
        <p:spPr>
          <a:xfrm>
            <a:off x="1115616" y="1844824"/>
            <a:ext cx="5760640" cy="1004249"/>
          </a:xfrm>
          <a:prstGeom prst="rect">
            <a:avLst/>
          </a:prstGeom>
          <a:solidFill>
            <a:schemeClr val="bg1"/>
          </a:solidFill>
        </p:spPr>
        <p:txBody>
          <a:bodyPr wrap="square">
            <a:spAutoFit/>
          </a:bodyPr>
          <a:lstStyle/>
          <a:p>
            <a:pPr>
              <a:lnSpc>
                <a:spcPct val="110000"/>
              </a:lnSpc>
            </a:pPr>
            <a:r>
              <a:rPr lang="zh-TW" altLang="en-US" sz="2800" dirty="0">
                <a:solidFill>
                  <a:srgbClr val="1D2228"/>
                </a:solidFill>
                <a:latin typeface="微軟正黑體" panose="020B0604030504040204" pitchFamily="34" charset="-120"/>
                <a:ea typeface="微軟正黑體" panose="020B0604030504040204" pitchFamily="34" charset="-120"/>
              </a:rPr>
              <a:t>收到系辦通知後，待簽文件會放在</a:t>
            </a:r>
            <a:r>
              <a:rPr lang="zh-TW" altLang="en-US" sz="2800" b="1" dirty="0">
                <a:solidFill>
                  <a:srgbClr val="1D2228"/>
                </a:solidFill>
                <a:latin typeface="微軟正黑體" panose="020B0604030504040204" pitchFamily="34" charset="-120"/>
                <a:ea typeface="微軟正黑體" panose="020B0604030504040204" pitchFamily="34" charset="-120"/>
              </a:rPr>
              <a:t>實驗簽到單</a:t>
            </a:r>
            <a:r>
              <a:rPr lang="zh-TW" altLang="en-US" sz="2800" dirty="0">
                <a:solidFill>
                  <a:srgbClr val="1D2228"/>
                </a:solidFill>
                <a:latin typeface="微軟正黑體" panose="020B0604030504040204" pitchFamily="34" charset="-120"/>
                <a:ea typeface="微軟正黑體" panose="020B0604030504040204" pitchFamily="34" charset="-120"/>
              </a:rPr>
              <a:t>旁</a:t>
            </a:r>
          </a:p>
        </p:txBody>
      </p:sp>
    </p:spTree>
    <p:extLst>
      <p:ext uri="{BB962C8B-B14F-4D97-AF65-F5344CB8AC3E}">
        <p14:creationId xmlns:p14="http://schemas.microsoft.com/office/powerpoint/2010/main" val="327502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1463B2-5D8F-4811-86B0-473FC3E29BE9}"/>
              </a:ext>
            </a:extLst>
          </p:cNvPr>
          <p:cNvSpPr>
            <a:spLocks noGrp="1"/>
          </p:cNvSpPr>
          <p:nvPr>
            <p:ph type="title"/>
          </p:nvPr>
        </p:nvSpPr>
        <p:spPr>
          <a:xfrm>
            <a:off x="1547664" y="333706"/>
            <a:ext cx="5801828" cy="807840"/>
          </a:xfrm>
          <a:noFill/>
        </p:spPr>
        <p:txBody>
          <a:bodyPr/>
          <a:lstStyle/>
          <a:p>
            <a:r>
              <a:rPr lang="zh-TW" altLang="en-US" dirty="0">
                <a:solidFill>
                  <a:srgbClr val="0000FF"/>
                </a:solidFill>
                <a:effectLst>
                  <a:outerShdw blurRad="38100" dist="38100" dir="2700000" algn="tl">
                    <a:srgbClr val="000000">
                      <a:alpha val="43137"/>
                    </a:srgbClr>
                  </a:outerShdw>
                </a:effectLst>
                <a:latin typeface="Arial Unicode MS"/>
              </a:rPr>
              <a:t>一、普物實驗課程簡介</a:t>
            </a:r>
            <a:endParaRPr lang="zh-TW" altLang="en-US" dirty="0">
              <a:solidFill>
                <a:srgbClr val="0000FF"/>
              </a:solidFill>
              <a:effectLst>
                <a:outerShdw blurRad="38100" dist="38100" dir="2700000" algn="tl">
                  <a:srgbClr val="000000">
                    <a:alpha val="43137"/>
                  </a:srgbClr>
                </a:outerShdw>
              </a:effectLst>
            </a:endParaRPr>
          </a:p>
        </p:txBody>
      </p:sp>
      <p:sp>
        <p:nvSpPr>
          <p:cNvPr id="3" name="矩形: 圓角 2">
            <a:extLst>
              <a:ext uri="{FF2B5EF4-FFF2-40B4-BE49-F238E27FC236}">
                <a16:creationId xmlns:a16="http://schemas.microsoft.com/office/drawing/2014/main" id="{77988FE1-2851-47D9-A252-1B88AE9CB0FF}"/>
              </a:ext>
            </a:extLst>
          </p:cNvPr>
          <p:cNvSpPr/>
          <p:nvPr/>
        </p:nvSpPr>
        <p:spPr>
          <a:xfrm>
            <a:off x="484539" y="1141546"/>
            <a:ext cx="8456556" cy="4358183"/>
          </a:xfrm>
          <a:prstGeom prst="roundRect">
            <a:avLst>
              <a:gd name="adj" fmla="val 1867"/>
            </a:avLst>
          </a:prstGeom>
          <a:solidFill>
            <a:schemeClr val="bg1"/>
          </a:solidFill>
        </p:spPr>
        <p:txBody>
          <a:bodyPr wrap="square">
            <a:spAutoFit/>
          </a:bodyPr>
          <a:lstStyle/>
          <a:p>
            <a:pPr>
              <a:lnSpc>
                <a:spcPct val="120000"/>
              </a:lnSpc>
              <a:spcBef>
                <a:spcPts val="600"/>
              </a:spcBef>
            </a:pPr>
            <a:r>
              <a:rPr lang="en-US" altLang="zh-TW" sz="2800" b="1" dirty="0">
                <a:solidFill>
                  <a:srgbClr val="0000FF"/>
                </a:solidFill>
                <a:latin typeface="+mn-ea"/>
              </a:rPr>
              <a:t>A. </a:t>
            </a:r>
            <a:r>
              <a:rPr lang="zh-TW" altLang="en-US" sz="2800" b="1" dirty="0">
                <a:solidFill>
                  <a:srgbClr val="0000FF"/>
                </a:solidFill>
                <a:latin typeface="+mn-ea"/>
              </a:rPr>
              <a:t>本課程目的</a:t>
            </a:r>
            <a:r>
              <a:rPr lang="zh-TW" altLang="en-US" sz="2600" dirty="0">
                <a:solidFill>
                  <a:srgbClr val="000000"/>
                </a:solidFill>
                <a:latin typeface="+mn-ea"/>
              </a:rPr>
              <a:t>：</a:t>
            </a:r>
            <a:endParaRPr lang="en-US" altLang="zh-TW" sz="2600" dirty="0">
              <a:solidFill>
                <a:srgbClr val="000000"/>
              </a:solidFill>
              <a:latin typeface="+mn-ea"/>
            </a:endParaRPr>
          </a:p>
          <a:p>
            <a:pPr marL="357188" indent="-357188">
              <a:lnSpc>
                <a:spcPct val="120000"/>
              </a:lnSpc>
              <a:spcBef>
                <a:spcPts val="600"/>
              </a:spcBef>
              <a:buFont typeface="+mj-lt"/>
              <a:buAutoNum type="arabicPeriod"/>
            </a:pPr>
            <a:r>
              <a:rPr lang="zh-TW" altLang="en-US" sz="2600" dirty="0">
                <a:solidFill>
                  <a:srgbClr val="000000"/>
                </a:solidFill>
                <a:latin typeface="+mn-ea"/>
              </a:rPr>
              <a:t>透過實驗驗證普通物理課程中學習到的各種物理定律和物理現象</a:t>
            </a:r>
            <a:endParaRPr lang="en-US" altLang="zh-TW" sz="2600" dirty="0">
              <a:solidFill>
                <a:srgbClr val="000000"/>
              </a:solidFill>
              <a:latin typeface="+mn-ea"/>
            </a:endParaRPr>
          </a:p>
          <a:p>
            <a:pPr marL="357188" indent="-357188">
              <a:lnSpc>
                <a:spcPct val="120000"/>
              </a:lnSpc>
              <a:spcBef>
                <a:spcPts val="600"/>
              </a:spcBef>
              <a:buFont typeface="+mj-lt"/>
              <a:buAutoNum type="arabicPeriod"/>
            </a:pPr>
            <a:r>
              <a:rPr lang="zh-TW" altLang="en-US" sz="2600" dirty="0">
                <a:solidFill>
                  <a:srgbClr val="000000"/>
                </a:solidFill>
                <a:latin typeface="+mn-ea"/>
              </a:rPr>
              <a:t>訓練學生</a:t>
            </a:r>
            <a:r>
              <a:rPr lang="zh-TW" altLang="en-US" sz="2600" b="1" dirty="0">
                <a:solidFill>
                  <a:srgbClr val="000000"/>
                </a:solidFill>
                <a:latin typeface="+mn-ea"/>
              </a:rPr>
              <a:t>熟悉實驗的測量方法和操作技術</a:t>
            </a:r>
            <a:endParaRPr lang="en-US" altLang="zh-TW" sz="2600" dirty="0">
              <a:solidFill>
                <a:srgbClr val="000000"/>
              </a:solidFill>
              <a:latin typeface="+mn-ea"/>
            </a:endParaRPr>
          </a:p>
          <a:p>
            <a:pPr marL="357188" indent="-357188">
              <a:lnSpc>
                <a:spcPct val="120000"/>
              </a:lnSpc>
              <a:spcBef>
                <a:spcPts val="600"/>
              </a:spcBef>
              <a:buFont typeface="+mj-lt"/>
              <a:buAutoNum type="arabicPeriod"/>
            </a:pPr>
            <a:r>
              <a:rPr lang="zh-TW" altLang="en-US" sz="2600" dirty="0">
                <a:solidFill>
                  <a:srgbClr val="000000"/>
                </a:solidFill>
                <a:latin typeface="+mn-ea"/>
              </a:rPr>
              <a:t>學習如何解決實驗時所遭遇的各種困難</a:t>
            </a:r>
            <a:endParaRPr lang="en-US" altLang="zh-TW" sz="2600" dirty="0">
              <a:solidFill>
                <a:srgbClr val="000000"/>
              </a:solidFill>
              <a:latin typeface="+mn-ea"/>
            </a:endParaRPr>
          </a:p>
          <a:p>
            <a:pPr marL="357188" indent="-357188">
              <a:lnSpc>
                <a:spcPct val="120000"/>
              </a:lnSpc>
              <a:spcBef>
                <a:spcPts val="600"/>
              </a:spcBef>
              <a:buFont typeface="+mj-lt"/>
              <a:buAutoNum type="arabicPeriod"/>
            </a:pPr>
            <a:r>
              <a:rPr lang="zh-TW" altLang="en-US" sz="2600" dirty="0">
                <a:solidFill>
                  <a:srgbClr val="000000"/>
                </a:solidFill>
                <a:latin typeface="+mn-ea"/>
              </a:rPr>
              <a:t>建立</a:t>
            </a:r>
            <a:r>
              <a:rPr lang="zh-TW" altLang="en-US" sz="2600" b="1" dirty="0">
                <a:solidFill>
                  <a:srgbClr val="000000"/>
                </a:solidFill>
                <a:latin typeface="+mn-ea"/>
              </a:rPr>
              <a:t>實驗數據分析</a:t>
            </a:r>
            <a:r>
              <a:rPr lang="zh-TW" altLang="en-US" sz="2600" dirty="0">
                <a:solidFill>
                  <a:srgbClr val="000000"/>
                </a:solidFill>
                <a:latin typeface="+mn-ea"/>
              </a:rPr>
              <a:t>能力</a:t>
            </a:r>
            <a:endParaRPr lang="en-US" altLang="zh-TW" sz="2600" dirty="0">
              <a:solidFill>
                <a:srgbClr val="000000"/>
              </a:solidFill>
              <a:latin typeface="+mn-ea"/>
            </a:endParaRPr>
          </a:p>
          <a:p>
            <a:pPr marL="357188" indent="-357188">
              <a:lnSpc>
                <a:spcPct val="120000"/>
              </a:lnSpc>
              <a:spcBef>
                <a:spcPts val="600"/>
              </a:spcBef>
              <a:buFont typeface="+mj-lt"/>
              <a:buAutoNum type="arabicPeriod"/>
            </a:pPr>
            <a:r>
              <a:rPr lang="zh-TW" altLang="en-US" sz="2600" dirty="0">
                <a:solidFill>
                  <a:srgbClr val="000000"/>
                </a:solidFill>
                <a:latin typeface="+mn-ea"/>
              </a:rPr>
              <a:t>提升撰寫實驗報告的能力。</a:t>
            </a:r>
            <a:endParaRPr lang="en-US" altLang="zh-TW" sz="2600" dirty="0">
              <a:solidFill>
                <a:srgbClr val="000000"/>
              </a:solidFill>
              <a:latin typeface="+mn-ea"/>
            </a:endParaRPr>
          </a:p>
          <a:p>
            <a:pPr marL="357188" indent="-357188">
              <a:lnSpc>
                <a:spcPct val="120000"/>
              </a:lnSpc>
              <a:spcBef>
                <a:spcPts val="300"/>
              </a:spcBef>
              <a:buFont typeface="+mj-lt"/>
              <a:buAutoNum type="arabicPeriod"/>
            </a:pPr>
            <a:endParaRPr lang="en-US" altLang="zh-TW" sz="2400" dirty="0">
              <a:solidFill>
                <a:srgbClr val="000000"/>
              </a:solidFill>
              <a:latin typeface="+mn-ea"/>
            </a:endParaRPr>
          </a:p>
        </p:txBody>
      </p:sp>
      <p:sp>
        <p:nvSpPr>
          <p:cNvPr id="6" name="矩形: 圓角 5">
            <a:extLst>
              <a:ext uri="{FF2B5EF4-FFF2-40B4-BE49-F238E27FC236}">
                <a16:creationId xmlns:a16="http://schemas.microsoft.com/office/drawing/2014/main" id="{20F30EC2-0019-4C69-AB9F-4E1F78BE5863}"/>
              </a:ext>
            </a:extLst>
          </p:cNvPr>
          <p:cNvSpPr/>
          <p:nvPr/>
        </p:nvSpPr>
        <p:spPr>
          <a:xfrm>
            <a:off x="501058" y="5217131"/>
            <a:ext cx="8456556" cy="927305"/>
          </a:xfrm>
          <a:prstGeom prst="roundRect">
            <a:avLst>
              <a:gd name="adj" fmla="val 1337"/>
            </a:avLst>
          </a:prstGeom>
          <a:noFill/>
          <a:ln w="2857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30000"/>
              </a:lnSpc>
            </a:pPr>
            <a:r>
              <a:rPr lang="zh-TW" altLang="en-US" sz="2200" dirty="0">
                <a:latin typeface="微軟正黑體" panose="020B0604030504040204" pitchFamily="34" charset="-120"/>
                <a:ea typeface="微軟正黑體" panose="020B0604030504040204" pitchFamily="34" charset="-120"/>
              </a:rPr>
              <a:t>普通物理實驗室網站</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 </a:t>
            </a:r>
            <a:r>
              <a:rPr lang="en-US" altLang="zh-TW" sz="2200" dirty="0">
                <a:latin typeface="微軟正黑體" panose="020B0604030504040204" pitchFamily="34" charset="-120"/>
                <a:ea typeface="微軟正黑體" panose="020B0604030504040204" pitchFamily="34" charset="-120"/>
                <a:hlinkClick r:id="rId2"/>
              </a:rPr>
              <a:t>http://www.phys.nthu.edu.tw/~gplab/</a:t>
            </a:r>
            <a:endParaRPr lang="en-US" altLang="zh-TW" sz="2200" dirty="0">
              <a:latin typeface="微軟正黑體" panose="020B0604030504040204" pitchFamily="34" charset="-120"/>
              <a:ea typeface="微軟正黑體" panose="020B0604030504040204" pitchFamily="34" charset="-120"/>
            </a:endParaRPr>
          </a:p>
          <a:p>
            <a:pPr>
              <a:lnSpc>
                <a:spcPct val="130000"/>
              </a:lnSpc>
            </a:pPr>
            <a:r>
              <a:rPr lang="zh-TW" altLang="en-US" sz="2200" dirty="0">
                <a:latin typeface="微軟正黑體" panose="020B0604030504040204" pitchFamily="34" charset="-120"/>
                <a:ea typeface="微軟正黑體" panose="020B0604030504040204" pitchFamily="34" charset="-120"/>
              </a:rPr>
              <a:t>內含：實驗講義、影片與相關儀器說明，最新消息，注意事項，</a:t>
            </a:r>
            <a:r>
              <a:rPr lang="en-US" altLang="zh-TW" sz="22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807695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1463B2-5D8F-4811-86B0-473FC3E29BE9}"/>
              </a:ext>
            </a:extLst>
          </p:cNvPr>
          <p:cNvSpPr>
            <a:spLocks noGrp="1"/>
          </p:cNvSpPr>
          <p:nvPr>
            <p:ph type="title"/>
          </p:nvPr>
        </p:nvSpPr>
        <p:spPr>
          <a:xfrm>
            <a:off x="1547664" y="252671"/>
            <a:ext cx="5801828" cy="807840"/>
          </a:xfrm>
          <a:noFill/>
        </p:spPr>
        <p:txBody>
          <a:bodyPr/>
          <a:lstStyle/>
          <a:p>
            <a:r>
              <a:rPr lang="zh-TW" altLang="en-US" dirty="0">
                <a:solidFill>
                  <a:srgbClr val="0000FF"/>
                </a:solidFill>
                <a:effectLst>
                  <a:outerShdw blurRad="38100" dist="38100" dir="2700000" algn="tl">
                    <a:srgbClr val="000000">
                      <a:alpha val="43137"/>
                    </a:srgbClr>
                  </a:outerShdw>
                </a:effectLst>
                <a:latin typeface="Arial Unicode MS"/>
              </a:rPr>
              <a:t>一、普物實驗課程簡介</a:t>
            </a:r>
            <a:endParaRPr lang="zh-TW" altLang="en-US" dirty="0">
              <a:solidFill>
                <a:srgbClr val="0000FF"/>
              </a:solidFill>
              <a:effectLst>
                <a:outerShdw blurRad="38100" dist="38100" dir="2700000" algn="tl">
                  <a:srgbClr val="000000">
                    <a:alpha val="43137"/>
                  </a:srgbClr>
                </a:outerShdw>
              </a:effectLst>
            </a:endParaRPr>
          </a:p>
        </p:txBody>
      </p:sp>
      <p:sp>
        <p:nvSpPr>
          <p:cNvPr id="3" name="矩形: 圓角 2">
            <a:extLst>
              <a:ext uri="{FF2B5EF4-FFF2-40B4-BE49-F238E27FC236}">
                <a16:creationId xmlns:a16="http://schemas.microsoft.com/office/drawing/2014/main" id="{77988FE1-2851-47D9-A252-1B88AE9CB0FF}"/>
              </a:ext>
            </a:extLst>
          </p:cNvPr>
          <p:cNvSpPr/>
          <p:nvPr/>
        </p:nvSpPr>
        <p:spPr>
          <a:xfrm>
            <a:off x="322628" y="1268760"/>
            <a:ext cx="8604448" cy="2520078"/>
          </a:xfrm>
          <a:prstGeom prst="roundRect">
            <a:avLst>
              <a:gd name="adj" fmla="val 1867"/>
            </a:avLst>
          </a:prstGeom>
          <a:solidFill>
            <a:schemeClr val="bg1"/>
          </a:solidFill>
        </p:spPr>
        <p:txBody>
          <a:bodyPr wrap="square">
            <a:spAutoFit/>
          </a:bodyPr>
          <a:lstStyle/>
          <a:p>
            <a:pPr>
              <a:lnSpc>
                <a:spcPct val="120000"/>
              </a:lnSpc>
              <a:spcBef>
                <a:spcPts val="600"/>
              </a:spcBef>
            </a:pPr>
            <a:r>
              <a:rPr lang="en-US" altLang="zh-TW" sz="2800" b="1" dirty="0">
                <a:solidFill>
                  <a:srgbClr val="0000FF"/>
                </a:solidFill>
                <a:latin typeface="+mn-ea"/>
              </a:rPr>
              <a:t>B. </a:t>
            </a:r>
            <a:r>
              <a:rPr lang="zh-TW" altLang="en-US" sz="2800" b="1" dirty="0">
                <a:solidFill>
                  <a:srgbClr val="0000FF"/>
                </a:solidFill>
                <a:latin typeface="+mn-ea"/>
              </a:rPr>
              <a:t>實驗項目：</a:t>
            </a:r>
            <a:endParaRPr lang="en-US" altLang="zh-TW" sz="2800" b="1" dirty="0">
              <a:solidFill>
                <a:srgbClr val="0000FF"/>
              </a:solidFill>
              <a:latin typeface="+mn-ea"/>
            </a:endParaRPr>
          </a:p>
          <a:p>
            <a:pPr marL="457200" indent="-457200">
              <a:lnSpc>
                <a:spcPct val="120000"/>
              </a:lnSpc>
              <a:spcBef>
                <a:spcPts val="600"/>
              </a:spcBef>
              <a:buFont typeface="+mj-lt"/>
              <a:buAutoNum type="arabicPeriod"/>
            </a:pPr>
            <a:r>
              <a:rPr lang="zh-TW" altLang="en-US" sz="2400" b="1" dirty="0">
                <a:solidFill>
                  <a:srgbClr val="0000FF"/>
                </a:solidFill>
                <a:latin typeface="+mn-ea"/>
              </a:rPr>
              <a:t>上學期：</a:t>
            </a:r>
            <a:r>
              <a:rPr lang="zh-TW" altLang="en-US" sz="2400" dirty="0">
                <a:solidFill>
                  <a:srgbClr val="000000"/>
                </a:solidFill>
                <a:latin typeface="+mn-ea"/>
              </a:rPr>
              <a:t>主要著重在基本度量、運動學、力學、熱力學和力學波動等古典物理學領域的基本物理實驗；</a:t>
            </a:r>
            <a:endParaRPr lang="en-US" altLang="zh-TW" sz="2400" dirty="0">
              <a:solidFill>
                <a:srgbClr val="000000"/>
              </a:solidFill>
              <a:latin typeface="+mn-ea"/>
            </a:endParaRPr>
          </a:p>
          <a:p>
            <a:pPr marL="457200" indent="-457200">
              <a:lnSpc>
                <a:spcPct val="120000"/>
              </a:lnSpc>
              <a:spcBef>
                <a:spcPts val="600"/>
              </a:spcBef>
              <a:buFont typeface="+mj-lt"/>
              <a:buAutoNum type="arabicPeriod"/>
            </a:pPr>
            <a:r>
              <a:rPr lang="zh-TW" altLang="en-US" sz="2400" b="1" dirty="0">
                <a:solidFill>
                  <a:srgbClr val="0000FF"/>
                </a:solidFill>
                <a:latin typeface="+mn-ea"/>
              </a:rPr>
              <a:t>下學期：</a:t>
            </a:r>
            <a:r>
              <a:rPr lang="zh-TW" altLang="en-US" sz="2400" dirty="0">
                <a:solidFill>
                  <a:srgbClr val="000000"/>
                </a:solidFill>
                <a:latin typeface="+mn-ea"/>
              </a:rPr>
              <a:t>則在電學、磁學、電磁學、基本電子儀表之工作原理、電路學和光學等基礎物理實驗的學習。 </a:t>
            </a:r>
            <a:endParaRPr lang="en-US" altLang="zh-TW" sz="2400" dirty="0">
              <a:solidFill>
                <a:srgbClr val="000000"/>
              </a:solidFill>
              <a:latin typeface="+mn-ea"/>
            </a:endParaRPr>
          </a:p>
        </p:txBody>
      </p:sp>
      <p:sp>
        <p:nvSpPr>
          <p:cNvPr id="7" name="矩形: 圓角 6">
            <a:extLst>
              <a:ext uri="{FF2B5EF4-FFF2-40B4-BE49-F238E27FC236}">
                <a16:creationId xmlns:a16="http://schemas.microsoft.com/office/drawing/2014/main" id="{11E4B03D-6688-4EDD-9D0C-2203470FE4D4}"/>
              </a:ext>
            </a:extLst>
          </p:cNvPr>
          <p:cNvSpPr/>
          <p:nvPr/>
        </p:nvSpPr>
        <p:spPr>
          <a:xfrm>
            <a:off x="322628" y="5013176"/>
            <a:ext cx="8604448" cy="1002131"/>
          </a:xfrm>
          <a:prstGeom prst="roundRect">
            <a:avLst>
              <a:gd name="adj" fmla="val 11064"/>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a:spAutoFit/>
          </a:bodyPr>
          <a:lstStyle/>
          <a:p>
            <a:pPr marL="266700" indent="-266700">
              <a:lnSpc>
                <a:spcPct val="120000"/>
              </a:lnSpc>
              <a:buFont typeface="Wingdings" panose="05000000000000000000" pitchFamily="2" charset="2"/>
              <a:buChar char="l"/>
            </a:pPr>
            <a:r>
              <a:rPr lang="zh-TW" altLang="en-US" sz="2400" b="1" dirty="0">
                <a:latin typeface="微軟正黑體" panose="020B0604030504040204" pitchFamily="34" charset="-120"/>
                <a:ea typeface="微軟正黑體" panose="020B0604030504040204" pitchFamily="34" charset="-120"/>
              </a:rPr>
              <a:t>若需補做實驗者，務必在</a:t>
            </a:r>
            <a:r>
              <a:rPr lang="zh-TW" altLang="en-US" sz="2400" b="1" dirty="0">
                <a:solidFill>
                  <a:srgbClr val="FF0000"/>
                </a:solidFill>
                <a:latin typeface="微軟正黑體" panose="020B0604030504040204" pitchFamily="34" charset="-120"/>
                <a:ea typeface="微軟正黑體" panose="020B0604030504040204" pitchFamily="34" charset="-120"/>
              </a:rPr>
              <a:t>當次實驗月</a:t>
            </a:r>
            <a:r>
              <a:rPr lang="zh-TW" altLang="en-US" sz="2400" b="1" dirty="0">
                <a:latin typeface="微軟正黑體" panose="020B0604030504040204" pitchFamily="34" charset="-120"/>
                <a:ea typeface="微軟正黑體" panose="020B0604030504040204" pitchFamily="34" charset="-120"/>
              </a:rPr>
              <a:t>內完成補做。</a:t>
            </a:r>
            <a:endParaRPr lang="en-US" altLang="zh-TW" sz="2400" b="1" dirty="0">
              <a:latin typeface="微軟正黑體" panose="020B0604030504040204" pitchFamily="34" charset="-120"/>
              <a:ea typeface="微軟正黑體" panose="020B0604030504040204" pitchFamily="34" charset="-120"/>
            </a:endParaRPr>
          </a:p>
          <a:p>
            <a:pPr marL="266700" indent="-266700">
              <a:lnSpc>
                <a:spcPct val="120000"/>
              </a:lnSpc>
              <a:buFont typeface="Wingdings" panose="05000000000000000000" pitchFamily="2" charset="2"/>
              <a:buChar char="l"/>
            </a:pPr>
            <a:r>
              <a:rPr lang="zh-TW" altLang="en-US" sz="2400" b="1" dirty="0">
                <a:latin typeface="微軟正黑體" panose="020B0604030504040204" pitchFamily="34" charset="-120"/>
                <a:ea typeface="微軟正黑體" panose="020B0604030504040204" pitchFamily="34" charset="-120"/>
              </a:rPr>
              <a:t>請</a:t>
            </a:r>
            <a:r>
              <a:rPr lang="zh-TW" altLang="en-US" sz="2400" b="1" dirty="0">
                <a:solidFill>
                  <a:srgbClr val="0000FF"/>
                </a:solidFill>
                <a:latin typeface="微軟正黑體" panose="020B0604030504040204" pitchFamily="34" charset="-120"/>
                <a:ea typeface="微軟正黑體" panose="020B0604030504040204" pitchFamily="34" charset="-120"/>
              </a:rPr>
              <a:t>事先</a:t>
            </a:r>
            <a:r>
              <a:rPr lang="zh-TW" altLang="en-US" sz="2400" b="1" dirty="0">
                <a:solidFill>
                  <a:schemeClr val="tx1"/>
                </a:solidFill>
                <a:latin typeface="微軟正黑體" panose="020B0604030504040204" pitchFamily="34" charset="-120"/>
                <a:ea typeface="微軟正黑體" panose="020B0604030504040204" pitchFamily="34" charset="-120"/>
              </a:rPr>
              <a:t>向</a:t>
            </a:r>
            <a:r>
              <a:rPr lang="zh-TW" altLang="en-US" sz="2400" b="1" dirty="0">
                <a:latin typeface="微軟正黑體" panose="020B0604030504040204" pitchFamily="34" charset="-120"/>
                <a:ea typeface="微軟正黑體" panose="020B0604030504040204" pitchFamily="34" charset="-120"/>
              </a:rPr>
              <a:t>實驗室助理提出申請，且補做實驗時，助教需陪同。</a:t>
            </a:r>
          </a:p>
        </p:txBody>
      </p:sp>
    </p:spTree>
    <p:extLst>
      <p:ext uri="{BB962C8B-B14F-4D97-AF65-F5344CB8AC3E}">
        <p14:creationId xmlns:p14="http://schemas.microsoft.com/office/powerpoint/2010/main" val="2979668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17B50B-2048-418E-A8B2-EDBD7264EDCF}"/>
              </a:ext>
            </a:extLst>
          </p:cNvPr>
          <p:cNvSpPr>
            <a:spLocks noGrp="1"/>
          </p:cNvSpPr>
          <p:nvPr>
            <p:ph type="title"/>
          </p:nvPr>
        </p:nvSpPr>
        <p:spPr>
          <a:xfrm>
            <a:off x="2123728" y="188640"/>
            <a:ext cx="5224368" cy="807840"/>
          </a:xfrm>
          <a:noFill/>
        </p:spPr>
        <p:txBody>
          <a:bodyPr>
            <a:normAutofit/>
          </a:bodyPr>
          <a:lstStyle/>
          <a:p>
            <a:pPr algn="ctr"/>
            <a:r>
              <a:rPr lang="zh-TW" altLang="en-US" sz="4000" b="1" dirty="0">
                <a:solidFill>
                  <a:srgbClr val="0000FF"/>
                </a:solidFill>
                <a:effectLst>
                  <a:outerShdw blurRad="38100" dist="38100" dir="2700000" algn="tl">
                    <a:srgbClr val="000000">
                      <a:alpha val="43137"/>
                    </a:srgbClr>
                  </a:outerShdw>
                </a:effectLst>
                <a:latin typeface="華康古印體(P)" panose="03010500000000000000" pitchFamily="66" charset="-120"/>
                <a:ea typeface="華康古印體(P)" panose="03010500000000000000" pitchFamily="66" charset="-120"/>
              </a:rPr>
              <a:t>普物實驗上學期課程</a:t>
            </a:r>
            <a:endParaRPr lang="zh-TW" altLang="en-US" sz="4000" b="1" dirty="0">
              <a:solidFill>
                <a:srgbClr val="0000FF"/>
              </a:solidFill>
              <a:effectLst>
                <a:outerShdw blurRad="38100" dist="38100" dir="2700000" algn="tl">
                  <a:srgbClr val="000000">
                    <a:alpha val="43137"/>
                  </a:srgbClr>
                </a:outerShdw>
              </a:effectLst>
            </a:endParaRPr>
          </a:p>
        </p:txBody>
      </p:sp>
      <p:graphicFrame>
        <p:nvGraphicFramePr>
          <p:cNvPr id="4" name="表格 3">
            <a:extLst>
              <a:ext uri="{FF2B5EF4-FFF2-40B4-BE49-F238E27FC236}">
                <a16:creationId xmlns:a16="http://schemas.microsoft.com/office/drawing/2014/main" id="{ECCEBA12-2E5B-41AE-B10E-90E7B2902121}"/>
              </a:ext>
            </a:extLst>
          </p:cNvPr>
          <p:cNvGraphicFramePr>
            <a:graphicFrameLocks noGrp="1"/>
          </p:cNvGraphicFramePr>
          <p:nvPr>
            <p:extLst>
              <p:ext uri="{D42A27DB-BD31-4B8C-83A1-F6EECF244321}">
                <p14:modId xmlns:p14="http://schemas.microsoft.com/office/powerpoint/2010/main" val="2583280388"/>
              </p:ext>
            </p:extLst>
          </p:nvPr>
        </p:nvGraphicFramePr>
        <p:xfrm>
          <a:off x="252000" y="836712"/>
          <a:ext cx="8640000" cy="5650545"/>
        </p:xfrm>
        <a:graphic>
          <a:graphicData uri="http://schemas.openxmlformats.org/drawingml/2006/table">
            <a:tbl>
              <a:tblPr/>
              <a:tblGrid>
                <a:gridCol w="6480240">
                  <a:extLst>
                    <a:ext uri="{9D8B030D-6E8A-4147-A177-3AD203B41FA5}">
                      <a16:colId xmlns:a16="http://schemas.microsoft.com/office/drawing/2014/main" val="2145812875"/>
                    </a:ext>
                  </a:extLst>
                </a:gridCol>
                <a:gridCol w="2159760">
                  <a:extLst>
                    <a:ext uri="{9D8B030D-6E8A-4147-A177-3AD203B41FA5}">
                      <a16:colId xmlns:a16="http://schemas.microsoft.com/office/drawing/2014/main" val="1822493467"/>
                    </a:ext>
                  </a:extLst>
                </a:gridCol>
              </a:tblGrid>
              <a:tr h="368910">
                <a:tc>
                  <a:txBody>
                    <a:bodyPr/>
                    <a:lstStyle/>
                    <a:p>
                      <a:pPr algn="ctr" fontAlgn="t"/>
                      <a:r>
                        <a:rPr lang="zh-TW" altLang="en-US" sz="2400" b="1" i="0" u="none" strike="noStrike" dirty="0">
                          <a:effectLst/>
                          <a:latin typeface="微軟正黑體" panose="020B0604030504040204" pitchFamily="34" charset="-120"/>
                          <a:ea typeface="微軟正黑體" panose="020B0604030504040204" pitchFamily="34" charset="-120"/>
                        </a:rPr>
                        <a:t>實驗編號</a:t>
                      </a:r>
                      <a:r>
                        <a:rPr lang="en-US" altLang="zh-TW" sz="2400" b="1" i="0" u="none" strike="noStrike" dirty="0">
                          <a:effectLst/>
                          <a:latin typeface="微軟正黑體" panose="020B0604030504040204" pitchFamily="34" charset="-120"/>
                          <a:ea typeface="微軟正黑體" panose="020B0604030504040204" pitchFamily="34" charset="-120"/>
                        </a:rPr>
                        <a:t>/</a:t>
                      </a:r>
                      <a:r>
                        <a:rPr lang="zh-TW" altLang="en-US" sz="2400" b="1" i="0" u="none" strike="noStrike" dirty="0">
                          <a:effectLst/>
                          <a:latin typeface="微軟正黑體" panose="020B0604030504040204" pitchFamily="34" charset="-120"/>
                          <a:ea typeface="微軟正黑體" panose="020B0604030504040204" pitchFamily="34" charset="-120"/>
                        </a:rPr>
                        <a:t>名稱</a:t>
                      </a:r>
                    </a:p>
                  </a:txBody>
                  <a:tcPr marL="3971" marR="3971" marT="397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t"/>
                      <a:r>
                        <a:rPr lang="zh-TW" altLang="en-US" sz="2400" b="1" i="0" u="none" strike="noStrike" dirty="0">
                          <a:solidFill>
                            <a:srgbClr val="000000"/>
                          </a:solidFill>
                          <a:effectLst/>
                          <a:latin typeface="微軟正黑體" panose="020B0604030504040204" pitchFamily="34" charset="-120"/>
                          <a:ea typeface="微軟正黑體" panose="020B0604030504040204" pitchFamily="34" charset="-120"/>
                        </a:rPr>
                        <a:t>實驗室號碼</a:t>
                      </a:r>
                    </a:p>
                  </a:txBody>
                  <a:tcPr marL="3971" marR="3971" marT="397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2177872"/>
                  </a:ext>
                </a:extLst>
              </a:tr>
              <a:tr h="480074">
                <a:tc>
                  <a:txBody>
                    <a:bodyPr/>
                    <a:lstStyle/>
                    <a:p>
                      <a:pPr marL="185738" indent="0" algn="l" defTabSz="914400" rtl="0" eaLnBrk="1" fontAlgn="ctr" latinLnBrk="0" hangingPunct="1"/>
                      <a:r>
                        <a:rPr lang="zh-TW" altLang="en-US" sz="24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實驗</a:t>
                      </a:r>
                      <a:r>
                        <a:rPr lang="en-US" altLang="zh-TW" sz="24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1</a:t>
                      </a:r>
                      <a:r>
                        <a:rPr lang="zh-TW" altLang="en-US" sz="24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：基本度量與數據分析 實驗 </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2400" b="1" i="0" u="none" strike="noStrike" dirty="0">
                          <a:solidFill>
                            <a:srgbClr val="0000CC"/>
                          </a:solidFill>
                          <a:effectLst/>
                          <a:latin typeface="微軟正黑體" panose="020B0604030504040204" pitchFamily="34" charset="-120"/>
                          <a:ea typeface="微軟正黑體" panose="020B0604030504040204" pitchFamily="34" charset="-120"/>
                        </a:rPr>
                        <a:t>2F 201 </a:t>
                      </a:r>
                      <a:r>
                        <a:rPr lang="zh-TW" altLang="en-US" sz="2400" b="1" i="0" u="none" strike="noStrike" dirty="0">
                          <a:solidFill>
                            <a:srgbClr val="0000CC"/>
                          </a:solidFill>
                          <a:effectLst/>
                          <a:latin typeface="微軟正黑體" panose="020B0604030504040204" pitchFamily="34" charset="-120"/>
                          <a:ea typeface="微軟正黑體" panose="020B0604030504040204" pitchFamily="34" charset="-120"/>
                        </a:rPr>
                        <a:t>實驗室</a:t>
                      </a:r>
                    </a:p>
                  </a:txBody>
                  <a:tcPr marL="3971" marR="3971" marT="397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7160024"/>
                  </a:ext>
                </a:extLst>
              </a:tr>
              <a:tr h="480074">
                <a:tc>
                  <a:txBody>
                    <a:bodyPr/>
                    <a:lstStyle/>
                    <a:p>
                      <a:pPr marL="185738" indent="0" algn="l" defTabSz="914400" rtl="0" eaLnBrk="1" fontAlgn="ctr" latinLnBrk="0" hangingPunct="1"/>
                      <a:r>
                        <a:rPr lang="zh-TW" altLang="en-US" sz="24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實驗</a:t>
                      </a:r>
                      <a:r>
                        <a:rPr lang="en-US" altLang="zh-TW" sz="24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2</a:t>
                      </a:r>
                      <a:r>
                        <a:rPr lang="zh-TW" altLang="en-US" sz="24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：運動軌跡和相關物理量測量 實驗</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2400" b="1" i="0" u="none" strike="noStrike" dirty="0">
                          <a:solidFill>
                            <a:srgbClr val="0000CC"/>
                          </a:solidFill>
                          <a:effectLst/>
                          <a:latin typeface="微軟正黑體" panose="020B0604030504040204" pitchFamily="34" charset="-120"/>
                          <a:ea typeface="微軟正黑體" panose="020B0604030504040204" pitchFamily="34" charset="-120"/>
                        </a:rPr>
                        <a:t>2F 202 </a:t>
                      </a:r>
                      <a:r>
                        <a:rPr lang="zh-TW" altLang="en-US" sz="2400" b="1" i="0" u="none" strike="noStrike" dirty="0">
                          <a:solidFill>
                            <a:srgbClr val="0000CC"/>
                          </a:solidFill>
                          <a:effectLst/>
                          <a:latin typeface="微軟正黑體" panose="020B0604030504040204" pitchFamily="34" charset="-120"/>
                          <a:ea typeface="微軟正黑體" panose="020B0604030504040204" pitchFamily="34" charset="-120"/>
                        </a:rPr>
                        <a:t>實驗室</a:t>
                      </a:r>
                    </a:p>
                  </a:txBody>
                  <a:tcPr marL="3971" marR="3971" marT="397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2307780"/>
                  </a:ext>
                </a:extLst>
              </a:tr>
              <a:tr h="480074">
                <a:tc>
                  <a:txBody>
                    <a:bodyPr/>
                    <a:lstStyle/>
                    <a:p>
                      <a:pPr marL="185738" indent="0" algn="l" defTabSz="914400" rtl="0" eaLnBrk="1" fontAlgn="ctr" latinLnBrk="0" hangingPunct="1"/>
                      <a:r>
                        <a:rPr lang="zh-TW" altLang="en-US" sz="24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實驗</a:t>
                      </a:r>
                      <a:r>
                        <a:rPr lang="en-US" altLang="zh-TW" sz="24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3</a:t>
                      </a:r>
                      <a:r>
                        <a:rPr lang="zh-TW" altLang="en-US" sz="24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：向心力 實驗 </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400" b="1" i="0" u="none" strike="noStrike" dirty="0">
                          <a:solidFill>
                            <a:srgbClr val="0000CC"/>
                          </a:solidFill>
                          <a:effectLst/>
                          <a:latin typeface="微軟正黑體" panose="020B0604030504040204" pitchFamily="34" charset="-120"/>
                          <a:ea typeface="微軟正黑體" panose="020B0604030504040204" pitchFamily="34" charset="-120"/>
                        </a:rPr>
                        <a:t>3F 318 </a:t>
                      </a:r>
                      <a:r>
                        <a:rPr lang="zh-TW" altLang="en-US" sz="2400" b="1" i="0" u="none" strike="noStrike" dirty="0">
                          <a:solidFill>
                            <a:srgbClr val="0000CC"/>
                          </a:solidFill>
                          <a:effectLst/>
                          <a:latin typeface="微軟正黑體" panose="020B0604030504040204" pitchFamily="34" charset="-120"/>
                          <a:ea typeface="微軟正黑體" panose="020B0604030504040204" pitchFamily="34" charset="-120"/>
                        </a:rPr>
                        <a:t>實驗室</a:t>
                      </a:r>
                    </a:p>
                  </a:txBody>
                  <a:tcPr marL="3971" marR="3971" marT="397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6175464"/>
                  </a:ext>
                </a:extLst>
              </a:tr>
              <a:tr h="480074">
                <a:tc>
                  <a:txBody>
                    <a:bodyPr/>
                    <a:lstStyle/>
                    <a:p>
                      <a:pPr marL="185738" indent="0" algn="l" defTabSz="914400" rtl="0" eaLnBrk="1" fontAlgn="ctr" latinLnBrk="0" hangingPunct="1"/>
                      <a:r>
                        <a:rPr lang="zh-TW" altLang="en-US" sz="24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實驗</a:t>
                      </a:r>
                      <a:r>
                        <a:rPr lang="en-US" altLang="zh-TW" sz="24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4</a:t>
                      </a:r>
                      <a:r>
                        <a:rPr lang="zh-TW" altLang="en-US" sz="24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a:t>
                      </a:r>
                      <a:r>
                        <a:rPr lang="en-US" altLang="zh-TW" sz="24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 </a:t>
                      </a:r>
                      <a:r>
                        <a:rPr lang="zh-TW" altLang="en-US" sz="24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演示</a:t>
                      </a:r>
                      <a:r>
                        <a:rPr lang="en-US" altLang="zh-TW" sz="24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A--</a:t>
                      </a:r>
                      <a:r>
                        <a:rPr lang="zh-TW" altLang="en-US" sz="2400" b="1" i="0" u="none" strike="noStrike" kern="1200" dirty="0">
                          <a:solidFill>
                            <a:srgbClr val="0000CC"/>
                          </a:solidFill>
                          <a:effectLst/>
                          <a:latin typeface="微軟正黑體" panose="020B0604030504040204" pitchFamily="34" charset="-120"/>
                          <a:ea typeface="微軟正黑體" panose="020B0604030504040204" pitchFamily="34" charset="-120"/>
                          <a:cs typeface="+mn-cs"/>
                        </a:rPr>
                        <a:t>運動學與力學篇</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2400" b="1" i="0" u="none" strike="noStrike" dirty="0">
                          <a:solidFill>
                            <a:srgbClr val="0000CC"/>
                          </a:solidFill>
                          <a:effectLst/>
                          <a:latin typeface="微軟正黑體" panose="020B0604030504040204" pitchFamily="34" charset="-120"/>
                          <a:ea typeface="微軟正黑體" panose="020B0604030504040204" pitchFamily="34" charset="-120"/>
                        </a:rPr>
                        <a:t>1F 125 </a:t>
                      </a:r>
                      <a:r>
                        <a:rPr lang="zh-TW" altLang="en-US" sz="2400" b="1" i="0" u="none" strike="noStrike" dirty="0">
                          <a:solidFill>
                            <a:srgbClr val="0000CC"/>
                          </a:solidFill>
                          <a:effectLst/>
                          <a:latin typeface="微軟正黑體" panose="020B0604030504040204" pitchFamily="34" charset="-120"/>
                          <a:ea typeface="微軟正黑體" panose="020B0604030504040204" pitchFamily="34" charset="-120"/>
                        </a:rPr>
                        <a:t>實驗室</a:t>
                      </a:r>
                    </a:p>
                  </a:txBody>
                  <a:tcPr marL="3971" marR="3971" marT="397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3238965"/>
                  </a:ext>
                </a:extLst>
              </a:tr>
              <a:tr h="480074">
                <a:tc>
                  <a:txBody>
                    <a:bodyPr/>
                    <a:lstStyle/>
                    <a:p>
                      <a:pPr marL="185738" indent="0" algn="l" defTabSz="914400" rtl="0" eaLnBrk="1" fontAlgn="ctr" latinLnBrk="0" hangingPunct="1"/>
                      <a:r>
                        <a:rPr lang="zh-TW" altLang="en-US" sz="2400" b="1" i="0" u="none" strike="noStrike" kern="1200" dirty="0">
                          <a:solidFill>
                            <a:srgbClr val="FF9900"/>
                          </a:solidFill>
                          <a:effectLst/>
                          <a:latin typeface="微軟正黑體" panose="020B0604030504040204" pitchFamily="34" charset="-120"/>
                          <a:ea typeface="微軟正黑體" panose="020B0604030504040204" pitchFamily="34" charset="-120"/>
                          <a:cs typeface="+mn-cs"/>
                        </a:rPr>
                        <a:t>實驗</a:t>
                      </a:r>
                      <a:r>
                        <a:rPr lang="en-US" altLang="zh-TW" sz="2400" b="1" i="0" u="none" strike="noStrike" kern="1200" dirty="0">
                          <a:solidFill>
                            <a:srgbClr val="FF9900"/>
                          </a:solidFill>
                          <a:effectLst/>
                          <a:latin typeface="微軟正黑體" panose="020B0604030504040204" pitchFamily="34" charset="-120"/>
                          <a:ea typeface="微軟正黑體" panose="020B0604030504040204" pitchFamily="34" charset="-120"/>
                          <a:cs typeface="+mn-cs"/>
                        </a:rPr>
                        <a:t>5</a:t>
                      </a:r>
                      <a:r>
                        <a:rPr lang="zh-TW" altLang="en-US" sz="2400" b="1" i="0" u="none" strike="noStrike" kern="1200" dirty="0">
                          <a:solidFill>
                            <a:srgbClr val="FF9900"/>
                          </a:solidFill>
                          <a:effectLst/>
                          <a:latin typeface="微軟正黑體" panose="020B0604030504040204" pitchFamily="34" charset="-120"/>
                          <a:ea typeface="微軟正黑體" panose="020B0604030504040204" pitchFamily="34" charset="-120"/>
                          <a:cs typeface="+mn-cs"/>
                        </a:rPr>
                        <a:t>：轉動慣量實驗</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2400" b="1" i="0" u="none" strike="noStrike" dirty="0">
                          <a:solidFill>
                            <a:srgbClr val="FF9900"/>
                          </a:solidFill>
                          <a:effectLst/>
                          <a:latin typeface="微軟正黑體" panose="020B0604030504040204" pitchFamily="34" charset="-120"/>
                          <a:ea typeface="微軟正黑體" panose="020B0604030504040204" pitchFamily="34" charset="-120"/>
                        </a:rPr>
                        <a:t>3F 318</a:t>
                      </a:r>
                      <a:r>
                        <a:rPr lang="zh-TW" altLang="en-US" sz="2400" b="1" i="0" u="none" strike="noStrike" dirty="0">
                          <a:solidFill>
                            <a:srgbClr val="FF9900"/>
                          </a:solidFill>
                          <a:effectLst/>
                          <a:latin typeface="微軟正黑體" panose="020B0604030504040204" pitchFamily="34" charset="-120"/>
                          <a:ea typeface="微軟正黑體" panose="020B0604030504040204" pitchFamily="34" charset="-120"/>
                        </a:rPr>
                        <a:t>實驗室</a:t>
                      </a:r>
                    </a:p>
                  </a:txBody>
                  <a:tcPr marL="3971" marR="3971" marT="397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18518"/>
                  </a:ext>
                </a:extLst>
              </a:tr>
              <a:tr h="480074">
                <a:tc>
                  <a:txBody>
                    <a:bodyPr/>
                    <a:lstStyle/>
                    <a:p>
                      <a:pPr marL="185738" indent="0" algn="l" defTabSz="914400" rtl="0" eaLnBrk="1" fontAlgn="ctr" latinLnBrk="0" hangingPunct="1"/>
                      <a:r>
                        <a:rPr lang="zh-TW" altLang="en-US" sz="2400" b="0" i="0" u="none" strike="dblStrike" kern="1200" baseline="0" dirty="0">
                          <a:solidFill>
                            <a:schemeClr val="bg1"/>
                          </a:solidFill>
                          <a:effectLst/>
                          <a:latin typeface="微軟正黑體" panose="020B0604030504040204" pitchFamily="34" charset="-120"/>
                          <a:ea typeface="微軟正黑體" panose="020B0604030504040204" pitchFamily="34" charset="-120"/>
                          <a:cs typeface="+mn-cs"/>
                        </a:rPr>
                        <a:t>實驗</a:t>
                      </a:r>
                      <a:r>
                        <a:rPr lang="en-US" altLang="zh-TW" sz="2400" b="0" i="0" u="none" strike="dblStrike" kern="1200" baseline="0" dirty="0">
                          <a:solidFill>
                            <a:schemeClr val="bg1"/>
                          </a:solidFill>
                          <a:effectLst/>
                          <a:latin typeface="微軟正黑體" panose="020B0604030504040204" pitchFamily="34" charset="-120"/>
                          <a:ea typeface="微軟正黑體" panose="020B0604030504040204" pitchFamily="34" charset="-120"/>
                          <a:cs typeface="+mn-cs"/>
                        </a:rPr>
                        <a:t>6</a:t>
                      </a:r>
                      <a:r>
                        <a:rPr lang="zh-TW" altLang="en-US" sz="2400" b="0" i="0" u="none" strike="dblStrike" kern="1200" baseline="0" dirty="0">
                          <a:solidFill>
                            <a:schemeClr val="bg1"/>
                          </a:solidFill>
                          <a:effectLst/>
                          <a:latin typeface="微軟正黑體" panose="020B0604030504040204" pitchFamily="34" charset="-120"/>
                          <a:ea typeface="微軟正黑體" panose="020B0604030504040204" pitchFamily="34" charset="-120"/>
                          <a:cs typeface="+mn-cs"/>
                        </a:rPr>
                        <a:t>：碰撞運動實驗</a:t>
                      </a:r>
                      <a:r>
                        <a:rPr lang="zh-TW" altLang="en-US" sz="2400" b="0" i="0" u="none" strike="noStrike" kern="1200" baseline="0" dirty="0">
                          <a:solidFill>
                            <a:schemeClr val="bg1"/>
                          </a:solidFill>
                          <a:effectLst/>
                          <a:latin typeface="微軟正黑體" panose="020B0604030504040204" pitchFamily="34" charset="-120"/>
                          <a:ea typeface="微軟正黑體" panose="020B0604030504040204" pitchFamily="34" charset="-120"/>
                          <a:cs typeface="+mn-cs"/>
                        </a:rPr>
                        <a:t> </a:t>
                      </a:r>
                      <a:r>
                        <a:rPr lang="zh-TW" altLang="en-US" sz="2400" b="0" i="0" u="none" strike="noStrike" kern="1200" baseline="0" dirty="0">
                          <a:solidFill>
                            <a:srgbClr val="C00000"/>
                          </a:solidFill>
                          <a:effectLst/>
                          <a:latin typeface="微軟正黑體" panose="020B0604030504040204" pitchFamily="34" charset="-120"/>
                          <a:ea typeface="微軟正黑體" panose="020B0604030504040204" pitchFamily="34" charset="-120"/>
                          <a:cs typeface="+mn-cs"/>
                          <a:sym typeface="Wingdings 3" panose="05040102010807070707" pitchFamily="18" charset="2"/>
                        </a:rPr>
                        <a:t> </a:t>
                      </a:r>
                      <a:r>
                        <a:rPr lang="zh-TW" altLang="en-US" sz="2400" b="1" i="0" u="none" strike="noStrike" kern="1200" baseline="0" dirty="0">
                          <a:solidFill>
                            <a:srgbClr val="C00000"/>
                          </a:solidFill>
                          <a:effectLst/>
                          <a:latin typeface="微軟正黑體" panose="020B0604030504040204" pitchFamily="34" charset="-120"/>
                          <a:ea typeface="微軟正黑體" panose="020B0604030504040204" pitchFamily="34" charset="-120"/>
                          <a:cs typeface="+mn-cs"/>
                        </a:rPr>
                        <a:t>實驗報告檢討與改善</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altLang="zh-TW" sz="2400" b="0" i="0" u="none" strike="noStrike" baseline="0" dirty="0">
                          <a:solidFill>
                            <a:schemeClr val="bg1"/>
                          </a:solidFill>
                          <a:effectLst/>
                          <a:latin typeface="微軟正黑體" panose="020B0604030504040204" pitchFamily="34" charset="-120"/>
                          <a:ea typeface="微軟正黑體" panose="020B0604030504040204" pitchFamily="34" charset="-120"/>
                        </a:rPr>
                        <a:t>1F</a:t>
                      </a:r>
                      <a:r>
                        <a:rPr lang="zh-TW" altLang="en-US" sz="2400" b="0" i="0" u="none" strike="noStrike" baseline="0" dirty="0">
                          <a:solidFill>
                            <a:schemeClr val="bg1"/>
                          </a:solidFill>
                          <a:effectLst/>
                          <a:latin typeface="微軟正黑體" panose="020B0604030504040204" pitchFamily="34" charset="-120"/>
                          <a:ea typeface="微軟正黑體" panose="020B0604030504040204" pitchFamily="34" charset="-120"/>
                        </a:rPr>
                        <a:t> </a:t>
                      </a:r>
                      <a:r>
                        <a:rPr lang="en-US" altLang="zh-TW" sz="2400" b="0" i="0" u="none" strike="noStrike" baseline="0" dirty="0">
                          <a:solidFill>
                            <a:schemeClr val="bg1"/>
                          </a:solidFill>
                          <a:effectLst/>
                          <a:latin typeface="微軟正黑體" panose="020B0604030504040204" pitchFamily="34" charset="-120"/>
                          <a:ea typeface="微軟正黑體" panose="020B0604030504040204" pitchFamily="34" charset="-120"/>
                        </a:rPr>
                        <a:t>130</a:t>
                      </a:r>
                      <a:r>
                        <a:rPr lang="zh-TW" altLang="en-US" sz="2400" b="0" i="0" u="none" strike="noStrike" baseline="0" dirty="0">
                          <a:solidFill>
                            <a:schemeClr val="bg1"/>
                          </a:solidFill>
                          <a:effectLst/>
                          <a:latin typeface="微軟正黑體" panose="020B0604030504040204" pitchFamily="34" charset="-120"/>
                          <a:ea typeface="微軟正黑體" panose="020B0604030504040204" pitchFamily="34" charset="-120"/>
                        </a:rPr>
                        <a:t> 講解室</a:t>
                      </a:r>
                    </a:p>
                  </a:txBody>
                  <a:tcPr marL="3971" marR="3971" marT="397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96753926"/>
                  </a:ext>
                </a:extLst>
              </a:tr>
              <a:tr h="480074">
                <a:tc>
                  <a:txBody>
                    <a:bodyPr/>
                    <a:lstStyle/>
                    <a:p>
                      <a:pPr marL="185738" indent="0" algn="l" defTabSz="914400" rtl="0" eaLnBrk="1" fontAlgn="ctr" latinLnBrk="0" hangingPunct="1"/>
                      <a:r>
                        <a:rPr lang="zh-TW" altLang="en-US" sz="2400" b="1" i="0" u="none" strike="noStrike" kern="1200" dirty="0">
                          <a:solidFill>
                            <a:srgbClr val="FF9900"/>
                          </a:solidFill>
                          <a:effectLst/>
                          <a:latin typeface="微軟正黑體" panose="020B0604030504040204" pitchFamily="34" charset="-120"/>
                          <a:ea typeface="微軟正黑體" panose="020B0604030504040204" pitchFamily="34" charset="-120"/>
                          <a:cs typeface="+mn-cs"/>
                        </a:rPr>
                        <a:t>實驗</a:t>
                      </a:r>
                      <a:r>
                        <a:rPr lang="en-US" altLang="zh-TW" sz="2400" b="1" i="0" u="none" strike="noStrike" kern="1200" dirty="0">
                          <a:solidFill>
                            <a:srgbClr val="FF9900"/>
                          </a:solidFill>
                          <a:effectLst/>
                          <a:latin typeface="微軟正黑體" panose="020B0604030504040204" pitchFamily="34" charset="-120"/>
                          <a:ea typeface="微軟正黑體" panose="020B0604030504040204" pitchFamily="34" charset="-120"/>
                          <a:cs typeface="+mn-cs"/>
                        </a:rPr>
                        <a:t>7</a:t>
                      </a:r>
                      <a:r>
                        <a:rPr lang="zh-TW" altLang="en-US" sz="2400" b="1" i="0" u="none" strike="noStrike" kern="1200" dirty="0">
                          <a:solidFill>
                            <a:srgbClr val="FF9900"/>
                          </a:solidFill>
                          <a:effectLst/>
                          <a:latin typeface="微軟正黑體" panose="020B0604030504040204" pitchFamily="34" charset="-120"/>
                          <a:ea typeface="微軟正黑體" panose="020B0604030504040204" pitchFamily="34" charset="-120"/>
                          <a:cs typeface="+mn-cs"/>
                        </a:rPr>
                        <a:t>：一維與二維力學振盪及駐波 實驗</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2400" b="1" i="0" u="none" strike="noStrike" dirty="0">
                          <a:solidFill>
                            <a:srgbClr val="FF9900"/>
                          </a:solidFill>
                          <a:effectLst/>
                          <a:latin typeface="微軟正黑體" panose="020B0604030504040204" pitchFamily="34" charset="-120"/>
                          <a:ea typeface="微軟正黑體" panose="020B0604030504040204" pitchFamily="34" charset="-120"/>
                        </a:rPr>
                        <a:t>2F 201 </a:t>
                      </a:r>
                      <a:r>
                        <a:rPr lang="zh-TW" altLang="en-US" sz="2400" b="1" i="0" u="none" strike="noStrike" dirty="0">
                          <a:solidFill>
                            <a:srgbClr val="FF9900"/>
                          </a:solidFill>
                          <a:effectLst/>
                          <a:latin typeface="微軟正黑體" panose="020B0604030504040204" pitchFamily="34" charset="-120"/>
                          <a:ea typeface="微軟正黑體" panose="020B0604030504040204" pitchFamily="34" charset="-120"/>
                        </a:rPr>
                        <a:t>實驗室</a:t>
                      </a:r>
                    </a:p>
                  </a:txBody>
                  <a:tcPr marL="3971" marR="3971" marT="397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9547051"/>
                  </a:ext>
                </a:extLst>
              </a:tr>
              <a:tr h="480074">
                <a:tc>
                  <a:txBody>
                    <a:bodyPr/>
                    <a:lstStyle/>
                    <a:p>
                      <a:pPr marL="185738" indent="0" algn="l" defTabSz="914400" rtl="0" eaLnBrk="1" fontAlgn="ctr" latinLnBrk="0" hangingPunct="1"/>
                      <a:r>
                        <a:rPr lang="zh-TW" altLang="en-US" sz="2400" b="1" i="0" u="none" strike="noStrike" kern="1200" dirty="0">
                          <a:solidFill>
                            <a:srgbClr val="FF9900"/>
                          </a:solidFill>
                          <a:effectLst/>
                          <a:latin typeface="微軟正黑體" panose="020B0604030504040204" pitchFamily="34" charset="-120"/>
                          <a:ea typeface="微軟正黑體" panose="020B0604030504040204" pitchFamily="34" charset="-120"/>
                          <a:cs typeface="+mn-cs"/>
                        </a:rPr>
                        <a:t>實驗</a:t>
                      </a:r>
                      <a:r>
                        <a:rPr lang="en-US" altLang="zh-TW" sz="2400" b="1" i="0" u="none" strike="noStrike" kern="1200" dirty="0">
                          <a:solidFill>
                            <a:srgbClr val="FF9900"/>
                          </a:solidFill>
                          <a:effectLst/>
                          <a:latin typeface="微軟正黑體" panose="020B0604030504040204" pitchFamily="34" charset="-120"/>
                          <a:ea typeface="微軟正黑體" panose="020B0604030504040204" pitchFamily="34" charset="-120"/>
                          <a:cs typeface="+mn-cs"/>
                        </a:rPr>
                        <a:t>8</a:t>
                      </a:r>
                      <a:r>
                        <a:rPr lang="zh-TW" altLang="en-US" sz="2400" b="1" i="0" u="none" strike="noStrike" kern="1200" dirty="0">
                          <a:solidFill>
                            <a:srgbClr val="FF9900"/>
                          </a:solidFill>
                          <a:effectLst/>
                          <a:latin typeface="微軟正黑體" panose="020B0604030504040204" pitchFamily="34" charset="-120"/>
                          <a:ea typeface="微軟正黑體" panose="020B0604030504040204" pitchFamily="34" charset="-120"/>
                          <a:cs typeface="+mn-cs"/>
                        </a:rPr>
                        <a:t>：演示</a:t>
                      </a:r>
                      <a:r>
                        <a:rPr lang="en-US" altLang="zh-TW" sz="2400" b="1" i="0" u="none" strike="noStrike" kern="1200" dirty="0">
                          <a:solidFill>
                            <a:srgbClr val="FF9900"/>
                          </a:solidFill>
                          <a:effectLst/>
                          <a:latin typeface="微軟正黑體" panose="020B0604030504040204" pitchFamily="34" charset="-120"/>
                          <a:ea typeface="微軟正黑體" panose="020B0604030504040204" pitchFamily="34" charset="-120"/>
                          <a:cs typeface="+mn-cs"/>
                        </a:rPr>
                        <a:t>B--</a:t>
                      </a:r>
                      <a:r>
                        <a:rPr lang="zh-TW" altLang="en-US" sz="2400" b="1" i="0" u="none" strike="noStrike" kern="1200" dirty="0">
                          <a:solidFill>
                            <a:srgbClr val="FF9900"/>
                          </a:solidFill>
                          <a:effectLst/>
                          <a:latin typeface="微軟正黑體" panose="020B0604030504040204" pitchFamily="34" charset="-120"/>
                          <a:ea typeface="微軟正黑體" panose="020B0604030504040204" pitchFamily="34" charset="-120"/>
                          <a:cs typeface="+mn-cs"/>
                        </a:rPr>
                        <a:t>轉動力學篇 </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2400" b="1" i="0" u="none" strike="noStrike" dirty="0">
                          <a:solidFill>
                            <a:srgbClr val="FF9900"/>
                          </a:solidFill>
                          <a:effectLst/>
                          <a:latin typeface="微軟正黑體" panose="020B0604030504040204" pitchFamily="34" charset="-120"/>
                          <a:ea typeface="微軟正黑體" panose="020B0604030504040204" pitchFamily="34" charset="-120"/>
                        </a:rPr>
                        <a:t>1F 125 </a:t>
                      </a:r>
                      <a:r>
                        <a:rPr lang="zh-TW" altLang="en-US" sz="2400" b="1" i="0" u="none" strike="noStrike" dirty="0">
                          <a:solidFill>
                            <a:srgbClr val="FF9900"/>
                          </a:solidFill>
                          <a:effectLst/>
                          <a:latin typeface="微軟正黑體" panose="020B0604030504040204" pitchFamily="34" charset="-120"/>
                          <a:ea typeface="微軟正黑體" panose="020B0604030504040204" pitchFamily="34" charset="-120"/>
                        </a:rPr>
                        <a:t>實驗室</a:t>
                      </a:r>
                    </a:p>
                  </a:txBody>
                  <a:tcPr marL="3971" marR="3971" marT="397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4198345"/>
                  </a:ext>
                </a:extLst>
              </a:tr>
              <a:tr h="480074">
                <a:tc>
                  <a:txBody>
                    <a:bodyPr/>
                    <a:lstStyle/>
                    <a:p>
                      <a:pPr marL="185738" indent="0" algn="l" fontAlgn="t"/>
                      <a:r>
                        <a:rPr lang="zh-TW" altLang="en-US" sz="2400" b="1" i="0" u="none" strike="noStrike" kern="1200" dirty="0">
                          <a:solidFill>
                            <a:srgbClr val="00B050"/>
                          </a:solidFill>
                          <a:effectLst/>
                          <a:latin typeface="微軟正黑體" panose="020B0604030504040204" pitchFamily="34" charset="-120"/>
                          <a:ea typeface="微軟正黑體" panose="020B0604030504040204" pitchFamily="34" charset="-120"/>
                          <a:cs typeface="+mn-cs"/>
                        </a:rPr>
                        <a:t>實驗</a:t>
                      </a:r>
                      <a:r>
                        <a:rPr lang="en-US" altLang="zh-TW" sz="2400" b="1" i="0" u="none" strike="noStrike" kern="1200" dirty="0">
                          <a:solidFill>
                            <a:srgbClr val="00B050"/>
                          </a:solidFill>
                          <a:effectLst/>
                          <a:latin typeface="微軟正黑體" panose="020B0604030504040204" pitchFamily="34" charset="-120"/>
                          <a:ea typeface="微軟正黑體" panose="020B0604030504040204" pitchFamily="34" charset="-120"/>
                          <a:cs typeface="+mn-cs"/>
                        </a:rPr>
                        <a:t>9</a:t>
                      </a:r>
                      <a:r>
                        <a:rPr lang="zh-TW" altLang="en-US" sz="2400" b="1" i="0" u="none" strike="noStrike" kern="1200" dirty="0">
                          <a:solidFill>
                            <a:srgbClr val="00B050"/>
                          </a:solidFill>
                          <a:effectLst/>
                          <a:latin typeface="微軟正黑體" panose="020B0604030504040204" pitchFamily="34" charset="-120"/>
                          <a:ea typeface="微軟正黑體" panose="020B0604030504040204" pitchFamily="34" charset="-120"/>
                          <a:cs typeface="+mn-cs"/>
                        </a:rPr>
                        <a:t>：簡諧運動 實驗</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2400" b="1" i="0" u="none" strike="noStrike" kern="1200" dirty="0">
                          <a:solidFill>
                            <a:srgbClr val="00B050"/>
                          </a:solidFill>
                          <a:effectLst/>
                          <a:latin typeface="微軟正黑體" panose="020B0604030504040204" pitchFamily="34" charset="-120"/>
                          <a:ea typeface="微軟正黑體" panose="020B0604030504040204" pitchFamily="34" charset="-120"/>
                          <a:cs typeface="+mn-cs"/>
                        </a:rPr>
                        <a:t>2F 202 </a:t>
                      </a:r>
                      <a:r>
                        <a:rPr lang="zh-TW" altLang="en-US" sz="2400" b="1" i="0" u="none" strike="noStrike" kern="1200" dirty="0">
                          <a:solidFill>
                            <a:srgbClr val="00B050"/>
                          </a:solidFill>
                          <a:effectLst/>
                          <a:latin typeface="微軟正黑體" panose="020B0604030504040204" pitchFamily="34" charset="-120"/>
                          <a:ea typeface="微軟正黑體" panose="020B0604030504040204" pitchFamily="34" charset="-120"/>
                          <a:cs typeface="+mn-cs"/>
                        </a:rPr>
                        <a:t>實驗室</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2323940"/>
                  </a:ext>
                </a:extLst>
              </a:tr>
              <a:tr h="480074">
                <a:tc>
                  <a:txBody>
                    <a:bodyPr/>
                    <a:lstStyle/>
                    <a:p>
                      <a:pPr marL="185738" indent="0" algn="l" fontAlgn="t"/>
                      <a:r>
                        <a:rPr lang="zh-TW" altLang="en-US" sz="2400" b="1" i="0" u="none" strike="noStrike" kern="1200" dirty="0">
                          <a:solidFill>
                            <a:srgbClr val="00B050"/>
                          </a:solidFill>
                          <a:effectLst/>
                          <a:latin typeface="微軟正黑體" panose="020B0604030504040204" pitchFamily="34" charset="-120"/>
                          <a:ea typeface="微軟正黑體" panose="020B0604030504040204" pitchFamily="34" charset="-120"/>
                          <a:cs typeface="+mn-cs"/>
                        </a:rPr>
                        <a:t>實驗</a:t>
                      </a:r>
                      <a:r>
                        <a:rPr lang="en-US" altLang="zh-TW" sz="2400" b="1" i="0" u="none" strike="noStrike" kern="1200" dirty="0">
                          <a:solidFill>
                            <a:srgbClr val="00B050"/>
                          </a:solidFill>
                          <a:effectLst/>
                          <a:latin typeface="微軟正黑體" panose="020B0604030504040204" pitchFamily="34" charset="-120"/>
                          <a:ea typeface="微軟正黑體" panose="020B0604030504040204" pitchFamily="34" charset="-120"/>
                          <a:cs typeface="+mn-cs"/>
                        </a:rPr>
                        <a:t>10</a:t>
                      </a:r>
                      <a:r>
                        <a:rPr lang="zh-TW" altLang="en-US" sz="2400" b="1" i="0" u="none" strike="noStrike" kern="1200" dirty="0">
                          <a:solidFill>
                            <a:srgbClr val="00B050"/>
                          </a:solidFill>
                          <a:effectLst/>
                          <a:latin typeface="微軟正黑體" panose="020B0604030504040204" pitchFamily="34" charset="-120"/>
                          <a:ea typeface="微軟正黑體" panose="020B0604030504040204" pitchFamily="34" charset="-120"/>
                          <a:cs typeface="+mn-cs"/>
                        </a:rPr>
                        <a:t>：熱力學實驗</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2400" b="1" i="0" u="none" strike="noStrike" kern="1200" dirty="0">
                          <a:solidFill>
                            <a:srgbClr val="00B050"/>
                          </a:solidFill>
                          <a:effectLst/>
                          <a:latin typeface="微軟正黑體" panose="020B0604030504040204" pitchFamily="34" charset="-120"/>
                          <a:ea typeface="微軟正黑體" panose="020B0604030504040204" pitchFamily="34" charset="-120"/>
                          <a:cs typeface="+mn-cs"/>
                        </a:rPr>
                        <a:t>2F 201 </a:t>
                      </a:r>
                      <a:r>
                        <a:rPr lang="zh-TW" altLang="en-US" sz="2400" b="1" i="0" u="none" strike="noStrike" kern="1200" dirty="0">
                          <a:solidFill>
                            <a:srgbClr val="00B050"/>
                          </a:solidFill>
                          <a:effectLst/>
                          <a:latin typeface="微軟正黑體" panose="020B0604030504040204" pitchFamily="34" charset="-120"/>
                          <a:ea typeface="微軟正黑體" panose="020B0604030504040204" pitchFamily="34" charset="-120"/>
                          <a:cs typeface="+mn-cs"/>
                        </a:rPr>
                        <a:t>實驗室</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5771857"/>
                  </a:ext>
                </a:extLst>
              </a:tr>
              <a:tr h="480074">
                <a:tc>
                  <a:txBody>
                    <a:bodyPr/>
                    <a:lstStyle/>
                    <a:p>
                      <a:pPr marL="185738" indent="0" algn="l" fontAlgn="t"/>
                      <a:r>
                        <a:rPr lang="zh-TW" altLang="en-US" sz="2400" b="1" i="0" u="none" strike="noStrike" kern="1200" dirty="0">
                          <a:solidFill>
                            <a:srgbClr val="00B050"/>
                          </a:solidFill>
                          <a:effectLst/>
                          <a:latin typeface="微軟正黑體" panose="020B0604030504040204" pitchFamily="34" charset="-120"/>
                          <a:ea typeface="微軟正黑體" panose="020B0604030504040204" pitchFamily="34" charset="-120"/>
                          <a:cs typeface="+mn-cs"/>
                        </a:rPr>
                        <a:t>實驗</a:t>
                      </a:r>
                      <a:r>
                        <a:rPr lang="en-US" altLang="zh-TW" sz="2400" b="1" i="0" u="none" strike="noStrike" kern="1200" dirty="0">
                          <a:solidFill>
                            <a:srgbClr val="00B050"/>
                          </a:solidFill>
                          <a:effectLst/>
                          <a:latin typeface="微軟正黑體" panose="020B0604030504040204" pitchFamily="34" charset="-120"/>
                          <a:ea typeface="微軟正黑體" panose="020B0604030504040204" pitchFamily="34" charset="-120"/>
                          <a:cs typeface="+mn-cs"/>
                        </a:rPr>
                        <a:t>11</a:t>
                      </a:r>
                      <a:r>
                        <a:rPr lang="zh-TW" altLang="en-US" sz="2400" b="1" i="0" u="none" strike="noStrike" kern="1200" dirty="0">
                          <a:solidFill>
                            <a:srgbClr val="00B050"/>
                          </a:solidFill>
                          <a:effectLst/>
                          <a:latin typeface="微軟正黑體" panose="020B0604030504040204" pitchFamily="34" charset="-120"/>
                          <a:ea typeface="微軟正黑體" panose="020B0604030504040204" pitchFamily="34" charset="-120"/>
                          <a:cs typeface="+mn-cs"/>
                        </a:rPr>
                        <a:t>：演示</a:t>
                      </a:r>
                      <a:r>
                        <a:rPr lang="en-US" altLang="zh-TW" sz="2400" b="1" i="0" u="none" strike="noStrike" kern="1200" dirty="0">
                          <a:solidFill>
                            <a:srgbClr val="00B050"/>
                          </a:solidFill>
                          <a:effectLst/>
                          <a:latin typeface="微軟正黑體" panose="020B0604030504040204" pitchFamily="34" charset="-120"/>
                          <a:ea typeface="微軟正黑體" panose="020B0604030504040204" pitchFamily="34" charset="-120"/>
                          <a:cs typeface="+mn-cs"/>
                        </a:rPr>
                        <a:t>C--</a:t>
                      </a:r>
                      <a:r>
                        <a:rPr lang="zh-TW" altLang="en-US" sz="2400" b="1" i="0" u="none" strike="noStrike" kern="1200" dirty="0">
                          <a:solidFill>
                            <a:srgbClr val="00B050"/>
                          </a:solidFill>
                          <a:effectLst/>
                          <a:latin typeface="微軟正黑體" panose="020B0604030504040204" pitchFamily="34" charset="-120"/>
                          <a:ea typeface="微軟正黑體" panose="020B0604030504040204" pitchFamily="34" charset="-120"/>
                          <a:cs typeface="+mn-cs"/>
                        </a:rPr>
                        <a:t>波動力學與熱力學篇</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2400" b="1" i="0" u="none" strike="noStrike" kern="1200" dirty="0">
                          <a:solidFill>
                            <a:srgbClr val="00B050"/>
                          </a:solidFill>
                          <a:effectLst/>
                          <a:latin typeface="微軟正黑體" panose="020B0604030504040204" pitchFamily="34" charset="-120"/>
                          <a:ea typeface="微軟正黑體" panose="020B0604030504040204" pitchFamily="34" charset="-120"/>
                          <a:cs typeface="+mn-cs"/>
                        </a:rPr>
                        <a:t>1F 125 </a:t>
                      </a:r>
                      <a:r>
                        <a:rPr lang="zh-TW" altLang="en-US" sz="2400" b="1" i="0" u="none" strike="noStrike" kern="1200" dirty="0">
                          <a:solidFill>
                            <a:srgbClr val="00B050"/>
                          </a:solidFill>
                          <a:effectLst/>
                          <a:latin typeface="微軟正黑體" panose="020B0604030504040204" pitchFamily="34" charset="-120"/>
                          <a:ea typeface="微軟正黑體" panose="020B0604030504040204" pitchFamily="34" charset="-120"/>
                          <a:cs typeface="+mn-cs"/>
                        </a:rPr>
                        <a:t>實驗室</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04595"/>
                  </a:ext>
                </a:extLst>
              </a:tr>
            </a:tbl>
          </a:graphicData>
        </a:graphic>
      </p:graphicFrame>
    </p:spTree>
    <p:extLst>
      <p:ext uri="{BB962C8B-B14F-4D97-AF65-F5344CB8AC3E}">
        <p14:creationId xmlns:p14="http://schemas.microsoft.com/office/powerpoint/2010/main" val="1990753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732448" y="260648"/>
            <a:ext cx="5924552" cy="807840"/>
          </a:xfrm>
          <a:prstGeom prst="roundRect">
            <a:avLst/>
          </a:prstGeom>
          <a:noFill/>
        </p:spPr>
        <p:txBody>
          <a:bodyPr>
            <a:noAutofit/>
          </a:bodyPr>
          <a:lstStyle/>
          <a:p>
            <a:pPr algn="ctr" eaLnBrk="1" hangingPunct="1"/>
            <a:r>
              <a:rPr lang="zh-TW" altLang="en-US" sz="4000"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二、實驗室規定注意事項</a:t>
            </a:r>
          </a:p>
        </p:txBody>
      </p:sp>
      <p:sp>
        <p:nvSpPr>
          <p:cNvPr id="4100" name="Text Box 4"/>
          <p:cNvSpPr txBox="1">
            <a:spLocks noChangeArrowheads="1"/>
          </p:cNvSpPr>
          <p:nvPr/>
        </p:nvSpPr>
        <p:spPr bwMode="auto">
          <a:xfrm>
            <a:off x="179752" y="926957"/>
            <a:ext cx="8784496" cy="5042534"/>
          </a:xfrm>
          <a:prstGeom prst="rect">
            <a:avLst/>
          </a:prstGeom>
          <a:noFill/>
          <a:ln w="9525">
            <a:noFill/>
            <a:miter lim="800000"/>
            <a:headEnd/>
            <a:tailEnd/>
          </a:ln>
        </p:spPr>
        <p:txBody>
          <a:bodyPr wrap="square">
            <a:spAutoFit/>
          </a:bodyPr>
          <a:lstStyle/>
          <a:p>
            <a:pPr marL="357188" indent="-357188" algn="just">
              <a:lnSpc>
                <a:spcPct val="110000"/>
              </a:lnSpc>
              <a:spcBef>
                <a:spcPts val="600"/>
              </a:spcBef>
              <a:buFont typeface="+mj-lt"/>
              <a:buAutoNum type="arabicPeriod"/>
            </a:pPr>
            <a:r>
              <a:rPr lang="zh-TW" altLang="en-US" sz="2300" dirty="0">
                <a:latin typeface="微軟正黑體" panose="020B0604030504040204" pitchFamily="34" charset="-120"/>
                <a:ea typeface="微軟正黑體" panose="020B0604030504040204" pitchFamily="34" charset="-120"/>
              </a:rPr>
              <a:t>實驗課</a:t>
            </a:r>
            <a:r>
              <a:rPr lang="zh-TW" altLang="en-US" sz="2300" b="1" dirty="0">
                <a:solidFill>
                  <a:srgbClr val="FF0000"/>
                </a:solidFill>
                <a:latin typeface="微軟正黑體" panose="020B0604030504040204" pitchFamily="34" charset="-120"/>
                <a:ea typeface="微軟正黑體" panose="020B0604030504040204" pitchFamily="34" charset="-120"/>
              </a:rPr>
              <a:t>禁著拖鞋</a:t>
            </a:r>
            <a:r>
              <a:rPr lang="zh-TW" altLang="en-US" sz="2300" dirty="0">
                <a:latin typeface="微軟正黑體" panose="020B0604030504040204" pitchFamily="34" charset="-120"/>
                <a:ea typeface="微軟正黑體" panose="020B0604030504040204" pitchFamily="34" charset="-120"/>
              </a:rPr>
              <a:t>，請盡量</a:t>
            </a:r>
            <a:r>
              <a:rPr lang="zh-TW" altLang="en-US" sz="2300" b="1" dirty="0">
                <a:solidFill>
                  <a:srgbClr val="0000FF"/>
                </a:solidFill>
                <a:latin typeface="微軟正黑體" panose="020B0604030504040204" pitchFamily="34" charset="-120"/>
                <a:ea typeface="微軟正黑體" panose="020B0604030504040204" pitchFamily="34" charset="-120"/>
              </a:rPr>
              <a:t>著運動鞋或皮鞋</a:t>
            </a:r>
            <a:r>
              <a:rPr lang="zh-TW" altLang="en-US" sz="2300" dirty="0">
                <a:latin typeface="微軟正黑體" panose="020B0604030504040204" pitchFamily="34" charset="-120"/>
                <a:ea typeface="微軟正黑體" panose="020B0604030504040204" pitchFamily="34" charset="-120"/>
              </a:rPr>
              <a:t>以防儀器掉落砸傷腳。</a:t>
            </a:r>
            <a:endParaRPr lang="en-US" altLang="zh-TW" sz="2300" dirty="0">
              <a:latin typeface="微軟正黑體" panose="020B0604030504040204" pitchFamily="34" charset="-120"/>
              <a:ea typeface="微軟正黑體" panose="020B0604030504040204" pitchFamily="34" charset="-120"/>
            </a:endParaRPr>
          </a:p>
          <a:p>
            <a:pPr marL="357188" indent="-357188" algn="just">
              <a:lnSpc>
                <a:spcPct val="110000"/>
              </a:lnSpc>
              <a:spcBef>
                <a:spcPts val="600"/>
              </a:spcBef>
              <a:buFont typeface="+mj-lt"/>
              <a:buAutoNum type="arabicPeriod"/>
            </a:pPr>
            <a:r>
              <a:rPr lang="zh-TW" altLang="en-US" sz="2300" dirty="0">
                <a:latin typeface="微軟正黑體" panose="020B0604030504040204" pitchFamily="34" charset="-120"/>
                <a:ea typeface="微軟正黑體" panose="020B0604030504040204" pitchFamily="34" charset="-120"/>
              </a:rPr>
              <a:t>實驗室</a:t>
            </a:r>
            <a:r>
              <a:rPr lang="zh-TW" altLang="en-US" sz="2300" b="1" dirty="0">
                <a:solidFill>
                  <a:srgbClr val="FF0000"/>
                </a:solidFill>
                <a:latin typeface="微軟正黑體" panose="020B0604030504040204" pitchFamily="34" charset="-120"/>
                <a:ea typeface="微軟正黑體" panose="020B0604030504040204" pitchFamily="34" charset="-120"/>
              </a:rPr>
              <a:t>禁止飲食</a:t>
            </a:r>
            <a:r>
              <a:rPr lang="zh-TW" altLang="en-US" sz="2300" dirty="0">
                <a:latin typeface="微軟正黑體" panose="020B0604030504040204" pitchFamily="34" charset="-120"/>
                <a:ea typeface="微軟正黑體" panose="020B0604030504040204" pitchFamily="34" charset="-120"/>
              </a:rPr>
              <a:t>，勿丟棄飲料食物或空盒於實驗室</a:t>
            </a:r>
            <a:r>
              <a:rPr lang="en-US" altLang="zh-TW" sz="2300" dirty="0">
                <a:latin typeface="微軟正黑體" panose="020B0604030504040204" pitchFamily="34" charset="-120"/>
                <a:ea typeface="微軟正黑體" panose="020B0604030504040204" pitchFamily="34" charset="-120"/>
              </a:rPr>
              <a:t>(</a:t>
            </a:r>
            <a:r>
              <a:rPr lang="zh-TW" altLang="en-US" sz="2300" dirty="0">
                <a:latin typeface="微軟正黑體" panose="020B0604030504040204" pitchFamily="34" charset="-120"/>
                <a:ea typeface="微軟正黑體" panose="020B0604030504040204" pitchFamily="34" charset="-120"/>
              </a:rPr>
              <a:t>包含走道及</a:t>
            </a:r>
            <a:r>
              <a:rPr lang="zh-TW" altLang="en-US" sz="2300" b="1" dirty="0">
                <a:solidFill>
                  <a:srgbClr val="FF0000"/>
                </a:solidFill>
                <a:latin typeface="微軟正黑體" panose="020B0604030504040204" pitchFamily="34" charset="-120"/>
                <a:ea typeface="微軟正黑體" panose="020B0604030504040204" pitchFamily="34" charset="-120"/>
              </a:rPr>
              <a:t>廁所</a:t>
            </a:r>
            <a:r>
              <a:rPr lang="en-US" altLang="zh-TW" sz="2300" dirty="0">
                <a:latin typeface="微軟正黑體" panose="020B0604030504040204" pitchFamily="34" charset="-120"/>
                <a:ea typeface="微軟正黑體" panose="020B0604030504040204" pitchFamily="34" charset="-120"/>
              </a:rPr>
              <a:t>)</a:t>
            </a:r>
            <a:r>
              <a:rPr lang="zh-TW" altLang="en-US" sz="2300" dirty="0">
                <a:latin typeface="微軟正黑體" panose="020B0604030504040204" pitchFamily="34" charset="-120"/>
                <a:ea typeface="微軟正黑體" panose="020B0604030504040204" pitchFamily="34" charset="-120"/>
              </a:rPr>
              <a:t>，避免螞蟻及老鼠進駐咬毀電源線或儀器，影響環境與拖延實驗的時間。</a:t>
            </a:r>
            <a:endParaRPr lang="en-US" altLang="zh-TW" sz="2300" dirty="0">
              <a:latin typeface="微軟正黑體" panose="020B0604030504040204" pitchFamily="34" charset="-120"/>
              <a:ea typeface="微軟正黑體" panose="020B0604030504040204" pitchFamily="34" charset="-120"/>
            </a:endParaRPr>
          </a:p>
          <a:p>
            <a:pPr marL="357188" indent="-357188" algn="just">
              <a:lnSpc>
                <a:spcPct val="110000"/>
              </a:lnSpc>
              <a:spcBef>
                <a:spcPts val="600"/>
              </a:spcBef>
              <a:buFont typeface="+mj-lt"/>
              <a:buAutoNum type="arabicPeriod"/>
            </a:pPr>
            <a:r>
              <a:rPr lang="zh-TW" altLang="en-US" sz="2300" b="1" dirty="0">
                <a:solidFill>
                  <a:srgbClr val="0000FF"/>
                </a:solidFill>
                <a:latin typeface="微軟正黑體" panose="020B0604030504040204" pitchFamily="34" charset="-120"/>
                <a:ea typeface="微軟正黑體" panose="020B0604030504040204" pitchFamily="34" charset="-120"/>
              </a:rPr>
              <a:t>實驗前，請務必先清點器材</a:t>
            </a:r>
            <a:r>
              <a:rPr lang="zh-TW" altLang="en-US" sz="2300" dirty="0">
                <a:latin typeface="微軟正黑體" panose="020B0604030504040204" pitchFamily="34" charset="-120"/>
                <a:ea typeface="微軟正黑體" panose="020B0604030504040204" pitchFamily="34" charset="-120"/>
              </a:rPr>
              <a:t>，若有缺件請立即告知助教；</a:t>
            </a:r>
            <a:r>
              <a:rPr kumimoji="0" lang="zh-TW" altLang="en-US" sz="2300" dirty="0">
                <a:solidFill>
                  <a:srgbClr val="FF0000"/>
                </a:solidFill>
                <a:latin typeface="微軟正黑體" panose="020B0604030504040204" pitchFamily="34" charset="-120"/>
                <a:ea typeface="微軟正黑體" panose="020B0604030504040204" pitchFamily="34" charset="-120"/>
              </a:rPr>
              <a:t>實驗</a:t>
            </a:r>
            <a:r>
              <a:rPr lang="zh-TW" altLang="en-US" sz="2300" dirty="0">
                <a:solidFill>
                  <a:srgbClr val="FF0000"/>
                </a:solidFill>
                <a:latin typeface="微軟正黑體" panose="020B0604030504040204" pitchFamily="34" charset="-120"/>
                <a:ea typeface="微軟正黑體" panose="020B0604030504040204" pitchFamily="34" charset="-120"/>
              </a:rPr>
              <a:t>後</a:t>
            </a:r>
            <a:r>
              <a:rPr lang="zh-TW" altLang="en-US" sz="2300" dirty="0">
                <a:latin typeface="微軟正黑體" panose="020B0604030504040204" pitchFamily="34" charset="-120"/>
                <a:ea typeface="微軟正黑體" panose="020B0604030504040204" pitchFamily="34" charset="-120"/>
              </a:rPr>
              <a:t>請同學將實驗器材如器材清單上的照片將所有</a:t>
            </a:r>
            <a:r>
              <a:rPr lang="zh-TW" altLang="en-US" sz="2300" b="1" dirty="0">
                <a:solidFill>
                  <a:srgbClr val="FF0000"/>
                </a:solidFill>
                <a:latin typeface="微軟正黑體" panose="020B0604030504040204" pitchFamily="34" charset="-120"/>
                <a:ea typeface="微軟正黑體" panose="020B0604030504040204" pitchFamily="34" charset="-120"/>
              </a:rPr>
              <a:t>器材歸位</a:t>
            </a:r>
            <a:r>
              <a:rPr lang="zh-TW" altLang="en-US" sz="2300" dirty="0">
                <a:latin typeface="微軟正黑體" panose="020B0604030504040204" pitchFamily="34" charset="-120"/>
                <a:ea typeface="微軟正黑體" panose="020B0604030504040204" pitchFamily="34" charset="-120"/>
              </a:rPr>
              <a:t>，</a:t>
            </a:r>
            <a:r>
              <a:rPr kumimoji="0" lang="zh-TW" altLang="en-US" sz="2300" dirty="0">
                <a:solidFill>
                  <a:srgbClr val="FF0000"/>
                </a:solidFill>
                <a:latin typeface="微軟正黑體" panose="020B0604030504040204" pitchFamily="34" charset="-120"/>
                <a:ea typeface="微軟正黑體" panose="020B0604030504040204" pitchFamily="34" charset="-120"/>
              </a:rPr>
              <a:t>助教</a:t>
            </a:r>
            <a:r>
              <a:rPr kumimoji="0" lang="zh-TW" altLang="en-US" sz="2300" dirty="0">
                <a:latin typeface="微軟正黑體" panose="020B0604030504040204" pitchFamily="34" charset="-120"/>
                <a:ea typeface="微軟正黑體" panose="020B0604030504040204" pitchFamily="34" charset="-120"/>
              </a:rPr>
              <a:t>以組為單位清點實驗器材，</a:t>
            </a:r>
            <a:r>
              <a:rPr lang="zh-TW" altLang="en-US" sz="2300" b="1" dirty="0">
                <a:solidFill>
                  <a:srgbClr val="0000FF"/>
                </a:solidFill>
                <a:latin typeface="微軟正黑體" panose="020B0604030504040204" pitchFamily="34" charset="-120"/>
                <a:ea typeface="微軟正黑體" panose="020B0604030504040204" pitchFamily="34" charset="-120"/>
              </a:rPr>
              <a:t>器材若因個人操作失當，造成</a:t>
            </a:r>
            <a:r>
              <a:rPr kumimoji="0" lang="zh-TW" altLang="en-US" sz="2300" b="1" dirty="0">
                <a:solidFill>
                  <a:srgbClr val="0000FF"/>
                </a:solidFill>
                <a:latin typeface="微軟正黑體" panose="020B0604030504040204" pitchFamily="34" charset="-120"/>
                <a:ea typeface="微軟正黑體" panose="020B0604030504040204" pitchFamily="34" charset="-120"/>
              </a:rPr>
              <a:t>損壞</a:t>
            </a:r>
            <a:r>
              <a:rPr kumimoji="0" lang="en-US" altLang="zh-TW" sz="2300" b="1" dirty="0">
                <a:solidFill>
                  <a:srgbClr val="0000FF"/>
                </a:solidFill>
                <a:latin typeface="微軟正黑體" panose="020B0604030504040204" pitchFamily="34" charset="-120"/>
                <a:ea typeface="微軟正黑體" panose="020B0604030504040204" pitchFamily="34" charset="-120"/>
              </a:rPr>
              <a:t>(</a:t>
            </a:r>
            <a:r>
              <a:rPr kumimoji="0" lang="zh-TW" altLang="en-US" sz="2300" b="1" dirty="0">
                <a:solidFill>
                  <a:srgbClr val="0000FF"/>
                </a:solidFill>
                <a:latin typeface="微軟正黑體" panose="020B0604030504040204" pitchFamily="34" charset="-120"/>
                <a:ea typeface="微軟正黑體" panose="020B0604030504040204" pitchFamily="34" charset="-120"/>
              </a:rPr>
              <a:t>非耗損</a:t>
            </a:r>
            <a:r>
              <a:rPr kumimoji="0" lang="en-US" altLang="zh-TW" sz="2300" b="1" dirty="0">
                <a:solidFill>
                  <a:srgbClr val="0000FF"/>
                </a:solidFill>
                <a:latin typeface="微軟正黑體" panose="020B0604030504040204" pitchFamily="34" charset="-120"/>
                <a:ea typeface="微軟正黑體" panose="020B0604030504040204" pitchFamily="34" charset="-120"/>
              </a:rPr>
              <a:t>)</a:t>
            </a:r>
            <a:r>
              <a:rPr kumimoji="0" lang="zh-TW" altLang="en-US" sz="2300" b="1" dirty="0">
                <a:solidFill>
                  <a:srgbClr val="0000FF"/>
                </a:solidFill>
                <a:latin typeface="微軟正黑體" panose="020B0604030504040204" pitchFamily="34" charset="-120"/>
                <a:ea typeface="微軟正黑體" panose="020B0604030504040204" pitchFamily="34" charset="-120"/>
              </a:rPr>
              <a:t>請同學照價或採購價位賠償。</a:t>
            </a:r>
            <a:endParaRPr kumimoji="0" lang="en-US" altLang="zh-TW" sz="2300" b="1" dirty="0">
              <a:solidFill>
                <a:srgbClr val="FF0000"/>
              </a:solidFill>
              <a:latin typeface="微軟正黑體" panose="020B0604030504040204" pitchFamily="34" charset="-120"/>
              <a:ea typeface="微軟正黑體" panose="020B0604030504040204" pitchFamily="34" charset="-120"/>
            </a:endParaRPr>
          </a:p>
          <a:p>
            <a:pPr marL="357188" indent="-357188" algn="just">
              <a:lnSpc>
                <a:spcPct val="110000"/>
              </a:lnSpc>
              <a:spcBef>
                <a:spcPts val="600"/>
              </a:spcBef>
              <a:buFont typeface="+mj-lt"/>
              <a:buAutoNum type="arabicPeriod"/>
            </a:pPr>
            <a:r>
              <a:rPr kumimoji="0" lang="zh-TW" altLang="en-US" sz="2300" dirty="0">
                <a:latin typeface="微軟正黑體" panose="020B0604030504040204" pitchFamily="34" charset="-120"/>
                <a:ea typeface="微軟正黑體" panose="020B0604030504040204" pitchFamily="34" charset="-120"/>
              </a:rPr>
              <a:t>實驗結束後關電源，冷氣，燈、扇，並</a:t>
            </a:r>
            <a:r>
              <a:rPr lang="zh-TW" altLang="en-US" sz="2300" dirty="0">
                <a:solidFill>
                  <a:srgbClr val="FF0000"/>
                </a:solidFill>
                <a:latin typeface="微軟正黑體" panose="020B0604030504040204" pitchFamily="34" charset="-120"/>
                <a:ea typeface="微軟正黑體" panose="020B0604030504040204" pitchFamily="34" charset="-120"/>
              </a:rPr>
              <a:t>告</a:t>
            </a:r>
            <a:r>
              <a:rPr kumimoji="0" lang="zh-TW" altLang="en-US" sz="2300" dirty="0">
                <a:solidFill>
                  <a:srgbClr val="FF0000"/>
                </a:solidFill>
                <a:latin typeface="微軟正黑體" panose="020B0604030504040204" pitchFamily="34" charset="-120"/>
                <a:ea typeface="微軟正黑體" panose="020B0604030504040204" pitchFamily="34" charset="-120"/>
              </a:rPr>
              <a:t>知</a:t>
            </a:r>
            <a:r>
              <a:rPr kumimoji="0" lang="zh-TW" altLang="en-US" sz="2300" dirty="0">
                <a:latin typeface="微軟正黑體" panose="020B0604030504040204" pitchFamily="34" charset="-120"/>
                <a:ea typeface="微軟正黑體" panose="020B0604030504040204" pitchFamily="34" charset="-120"/>
              </a:rPr>
              <a:t>實驗室人員。</a:t>
            </a:r>
          </a:p>
          <a:p>
            <a:pPr marL="357188" indent="-357188" algn="just">
              <a:lnSpc>
                <a:spcPct val="110000"/>
              </a:lnSpc>
              <a:spcBef>
                <a:spcPts val="600"/>
              </a:spcBef>
              <a:buFont typeface="+mj-lt"/>
              <a:buAutoNum type="arabicPeriod"/>
            </a:pPr>
            <a:r>
              <a:rPr kumimoji="0" lang="zh-TW" altLang="en-US" sz="2300" dirty="0">
                <a:latin typeface="微軟正黑體" panose="020B0604030504040204" pitchFamily="34" charset="-120"/>
                <a:ea typeface="微軟正黑體" panose="020B0604030504040204" pitchFamily="34" charset="-120"/>
              </a:rPr>
              <a:t>需補做實驗者，請</a:t>
            </a:r>
            <a:r>
              <a:rPr kumimoji="0" lang="zh-TW" altLang="en-US" sz="2300" b="1" dirty="0">
                <a:solidFill>
                  <a:srgbClr val="0000FF"/>
                </a:solidFill>
                <a:latin typeface="微軟正黑體" panose="020B0604030504040204" pitchFamily="34" charset="-120"/>
                <a:ea typeface="微軟正黑體" panose="020B0604030504040204" pitchFamily="34" charset="-120"/>
              </a:rPr>
              <a:t>事先</a:t>
            </a:r>
            <a:r>
              <a:rPr kumimoji="0" lang="zh-TW" altLang="en-US" sz="2300" dirty="0">
                <a:latin typeface="微軟正黑體" panose="020B0604030504040204" pitchFamily="34" charset="-120"/>
                <a:ea typeface="微軟正黑體" panose="020B0604030504040204" pitchFamily="34" charset="-120"/>
              </a:rPr>
              <a:t>向實驗技術助理提出申請。補做時，</a:t>
            </a:r>
            <a:r>
              <a:rPr kumimoji="0" lang="zh-TW" altLang="en-US" sz="2300" b="1" dirty="0">
                <a:latin typeface="微軟正黑體" panose="020B0604030504040204" pitchFamily="34" charset="-120"/>
                <a:ea typeface="微軟正黑體" panose="020B0604030504040204" pitchFamily="34" charset="-120"/>
              </a:rPr>
              <a:t>助教需陪同</a:t>
            </a:r>
            <a:r>
              <a:rPr kumimoji="0" lang="zh-TW" altLang="en-US" sz="2300" dirty="0">
                <a:latin typeface="微軟正黑體" panose="020B0604030504040204" pitchFamily="34" charset="-120"/>
                <a:ea typeface="微軟正黑體" panose="020B0604030504040204" pitchFamily="34" charset="-120"/>
              </a:rPr>
              <a:t>，並在</a:t>
            </a:r>
            <a:r>
              <a:rPr lang="zh-TW" altLang="en-US" sz="2300" b="1" dirty="0">
                <a:solidFill>
                  <a:srgbClr val="FF0000"/>
                </a:solidFill>
                <a:latin typeface="微軟正黑體" panose="020B0604030504040204" pitchFamily="34" charset="-120"/>
                <a:ea typeface="微軟正黑體" panose="020B0604030504040204" pitchFamily="34" charset="-120"/>
              </a:rPr>
              <a:t>當次實</a:t>
            </a:r>
            <a:r>
              <a:rPr kumimoji="0" lang="zh-TW" altLang="en-US" sz="2300" b="1" dirty="0">
                <a:solidFill>
                  <a:srgbClr val="FF0000"/>
                </a:solidFill>
                <a:latin typeface="微軟正黑體" panose="020B0604030504040204" pitchFamily="34" charset="-120"/>
                <a:ea typeface="微軟正黑體" panose="020B0604030504040204" pitchFamily="34" charset="-120"/>
              </a:rPr>
              <a:t>驗月</a:t>
            </a:r>
            <a:r>
              <a:rPr kumimoji="0" lang="zh-TW" altLang="en-US" sz="2300" dirty="0">
                <a:latin typeface="微軟正黑體" panose="020B0604030504040204" pitchFamily="34" charset="-120"/>
                <a:ea typeface="微軟正黑體" panose="020B0604030504040204" pitchFamily="34" charset="-120"/>
              </a:rPr>
              <a:t>內完成。</a:t>
            </a:r>
            <a:r>
              <a:rPr kumimoji="0" lang="en-US" altLang="zh-TW" sz="2300" b="1" dirty="0">
                <a:latin typeface="微軟正黑體" panose="020B0604030504040204" pitchFamily="34" charset="-120"/>
                <a:ea typeface="微軟正黑體" panose="020B0604030504040204" pitchFamily="34" charset="-120"/>
              </a:rPr>
              <a:t>(</a:t>
            </a:r>
            <a:r>
              <a:rPr kumimoji="0" lang="zh-TW" altLang="en-US" sz="2300" b="1" dirty="0">
                <a:latin typeface="微軟正黑體" panose="020B0604030504040204" pitchFamily="34" charset="-120"/>
                <a:ea typeface="微軟正黑體" panose="020B0604030504040204" pitchFamily="34" charset="-120"/>
              </a:rPr>
              <a:t>故同學非必要盡量不要請假補做，以免造成同組組員和助教的困難。</a:t>
            </a:r>
            <a:r>
              <a:rPr kumimoji="0" lang="en-US" altLang="zh-TW" sz="2300" b="1" dirty="0">
                <a:latin typeface="微軟正黑體" panose="020B0604030504040204" pitchFamily="34" charset="-120"/>
                <a:ea typeface="微軟正黑體" panose="020B0604030504040204" pitchFamily="34" charset="-120"/>
              </a:rPr>
              <a:t>)</a:t>
            </a:r>
            <a:endParaRPr kumimoji="0" lang="zh-TW" altLang="en-US" sz="2300" b="1" dirty="0">
              <a:latin typeface="微軟正黑體" panose="020B0604030504040204" pitchFamily="34" charset="-120"/>
              <a:ea typeface="微軟正黑體" panose="020B0604030504040204" pitchFamily="34" charset="-120"/>
            </a:endParaRPr>
          </a:p>
        </p:txBody>
      </p:sp>
      <p:sp>
        <p:nvSpPr>
          <p:cNvPr id="5" name="動作按鈕: 返回 4">
            <a:hlinkClick r:id="rId2" action="ppaction://hlinksldjump" highlightClick="1"/>
          </p:cNvPr>
          <p:cNvSpPr/>
          <p:nvPr/>
        </p:nvSpPr>
        <p:spPr>
          <a:xfrm>
            <a:off x="8532440" y="334905"/>
            <a:ext cx="288032"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4582584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2057213" y="212431"/>
            <a:ext cx="5224368" cy="624281"/>
          </a:xfrm>
          <a:prstGeom prst="roundRect">
            <a:avLst/>
          </a:prstGeom>
          <a:noFill/>
        </p:spPr>
        <p:txBody>
          <a:bodyPr>
            <a:noAutofit/>
          </a:bodyPr>
          <a:lstStyle/>
          <a:p>
            <a:pPr algn="ctr" eaLnBrk="1" hangingPunct="1"/>
            <a:r>
              <a:rPr lang="zh-TW" altLang="en-US" sz="3200"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三、實驗注意事項</a:t>
            </a:r>
          </a:p>
        </p:txBody>
      </p:sp>
      <p:sp>
        <p:nvSpPr>
          <p:cNvPr id="5" name="動作按鈕: 返回 4">
            <a:hlinkClick r:id="rId2" action="ppaction://hlinksldjump" highlightClick="1"/>
          </p:cNvPr>
          <p:cNvSpPr/>
          <p:nvPr/>
        </p:nvSpPr>
        <p:spPr>
          <a:xfrm>
            <a:off x="8525169" y="566917"/>
            <a:ext cx="288032"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675F3E07-3010-4AA8-857A-99749EF5140D}"/>
              </a:ext>
            </a:extLst>
          </p:cNvPr>
          <p:cNvSpPr/>
          <p:nvPr/>
        </p:nvSpPr>
        <p:spPr>
          <a:xfrm>
            <a:off x="107504" y="673234"/>
            <a:ext cx="8999181" cy="5832366"/>
          </a:xfrm>
          <a:prstGeom prst="rect">
            <a:avLst/>
          </a:prstGeom>
          <a:noFill/>
        </p:spPr>
        <p:txBody>
          <a:bodyPr wrap="square">
            <a:spAutoFit/>
          </a:bodyPr>
          <a:lstStyle/>
          <a:p>
            <a:pPr>
              <a:spcBef>
                <a:spcPts val="600"/>
              </a:spcBef>
            </a:pPr>
            <a:r>
              <a:rPr lang="en-US" altLang="zh-TW" sz="2200" b="1" dirty="0">
                <a:solidFill>
                  <a:srgbClr val="0000FF"/>
                </a:solidFill>
                <a:latin typeface="微軟正黑體" panose="020B0604030504040204" pitchFamily="34" charset="-120"/>
                <a:ea typeface="微軟正黑體" panose="020B0604030504040204" pitchFamily="34" charset="-120"/>
              </a:rPr>
              <a:t>A. </a:t>
            </a:r>
            <a:r>
              <a:rPr lang="zh-TW" altLang="en-US" sz="2200" b="1" dirty="0">
                <a:solidFill>
                  <a:srgbClr val="0000FF"/>
                </a:solidFill>
                <a:latin typeface="微軟正黑體" panose="020B0604030504040204" pitchFamily="34" charset="-120"/>
                <a:ea typeface="微軟正黑體" panose="020B0604030504040204" pitchFamily="34" charset="-120"/>
              </a:rPr>
              <a:t>實驗前預習與準備</a:t>
            </a:r>
          </a:p>
          <a:p>
            <a:pPr marL="355600" lvl="1" indent="-261938">
              <a:spcBef>
                <a:spcPts val="600"/>
              </a:spcBef>
              <a:buFont typeface="+mj-lt"/>
              <a:buAutoNum type="arabicPeriod"/>
            </a:pPr>
            <a:r>
              <a:rPr lang="zh-TW" altLang="en-US" sz="2000" b="1" dirty="0">
                <a:latin typeface="微軟正黑體" panose="020B0604030504040204" pitchFamily="34" charset="-120"/>
                <a:ea typeface="微軟正黑體" panose="020B0604030504040204" pitchFamily="34" charset="-120"/>
              </a:rPr>
              <a:t>實驗預習報告 </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普物實驗室網站</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 </a:t>
            </a:r>
            <a:r>
              <a:rPr lang="en-US" altLang="zh-TW" b="1" dirty="0">
                <a:latin typeface="微軟正黑體" panose="020B0604030504040204" pitchFamily="34" charset="-120"/>
                <a:ea typeface="微軟正黑體" panose="020B0604030504040204" pitchFamily="34" charset="-120"/>
                <a:hlinkClick r:id="rId3"/>
              </a:rPr>
              <a:t>http://www.phys.nthu.edu.tw/~gplab/</a:t>
            </a:r>
            <a:r>
              <a:rPr lang="en-US" altLang="zh-TW" sz="2000" b="1" dirty="0">
                <a:latin typeface="微軟正黑體" panose="020B0604030504040204" pitchFamily="34" charset="-120"/>
                <a:ea typeface="微軟正黑體" panose="020B0604030504040204" pitchFamily="34" charset="-120"/>
              </a:rPr>
              <a:t>)</a:t>
            </a:r>
          </a:p>
          <a:p>
            <a:pPr marL="355600" lvl="1" indent="-261938">
              <a:spcBef>
                <a:spcPts val="600"/>
              </a:spcBef>
              <a:buFont typeface="+mj-lt"/>
              <a:buAutoNum type="arabicPeriod"/>
            </a:pPr>
            <a:r>
              <a:rPr lang="zh-TW" altLang="en-US" sz="2000" b="1" dirty="0">
                <a:solidFill>
                  <a:srgbClr val="000000"/>
                </a:solidFill>
                <a:latin typeface="微軟正黑體" panose="020B0604030504040204" pitchFamily="34" charset="-120"/>
                <a:ea typeface="微軟正黑體" panose="020B0604030504040204" pitchFamily="34" charset="-120"/>
              </a:rPr>
              <a:t>務必攜帶自己的實驗講義、計算機及筆電。</a:t>
            </a:r>
            <a:endParaRPr lang="en-US" altLang="zh-TW" sz="2000" b="1" dirty="0">
              <a:solidFill>
                <a:srgbClr val="000000"/>
              </a:solidFill>
              <a:latin typeface="微軟正黑體" panose="020B0604030504040204" pitchFamily="34" charset="-120"/>
              <a:ea typeface="微軟正黑體" panose="020B0604030504040204" pitchFamily="34" charset="-120"/>
            </a:endParaRPr>
          </a:p>
          <a:p>
            <a:pPr marL="355600" lvl="1" indent="-261938">
              <a:spcBef>
                <a:spcPts val="600"/>
              </a:spcBef>
              <a:buFont typeface="+mj-lt"/>
              <a:buAutoNum type="arabicPeriod"/>
            </a:pPr>
            <a:r>
              <a:rPr lang="zh-TW" altLang="en-US" sz="2000" b="1" dirty="0">
                <a:solidFill>
                  <a:srgbClr val="000000"/>
                </a:solidFill>
                <a:latin typeface="微軟正黑體" panose="020B0604030504040204" pitchFamily="34" charset="-120"/>
                <a:ea typeface="微軟正黑體" panose="020B0604030504040204" pitchFamily="34" charset="-120"/>
              </a:rPr>
              <a:t>遵守實驗室規定。</a:t>
            </a:r>
            <a:r>
              <a:rPr lang="en-US" altLang="zh-TW" sz="2000" b="1" dirty="0">
                <a:solidFill>
                  <a:srgbClr val="000000"/>
                </a:solidFill>
                <a:latin typeface="微軟正黑體" panose="020B0604030504040204" pitchFamily="34" charset="-120"/>
                <a:ea typeface="微軟正黑體" panose="020B0604030504040204" pitchFamily="34" charset="-120"/>
              </a:rPr>
              <a:t>(</a:t>
            </a:r>
            <a:r>
              <a:rPr lang="zh-TW" altLang="en-US" sz="2000" b="1" dirty="0">
                <a:solidFill>
                  <a:srgbClr val="0000FF"/>
                </a:solidFill>
                <a:latin typeface="微軟正黑體" panose="020B0604030504040204" pitchFamily="34" charset="-120"/>
                <a:ea typeface="微軟正黑體" panose="020B0604030504040204" pitchFamily="34" charset="-120"/>
              </a:rPr>
              <a:t>實驗室上課禁穿拖鞋，禁飲食，打鬧</a:t>
            </a:r>
            <a:r>
              <a:rPr lang="en-US" altLang="zh-TW" sz="2000" b="1" dirty="0">
                <a:solidFill>
                  <a:srgbClr val="0000FF"/>
                </a:solidFill>
                <a:latin typeface="微軟正黑體" panose="020B0604030504040204" pitchFamily="34" charset="-120"/>
                <a:ea typeface="微軟正黑體" panose="020B0604030504040204" pitchFamily="34" charset="-120"/>
              </a:rPr>
              <a:t>…)</a:t>
            </a:r>
            <a:endParaRPr lang="en-US" altLang="zh-TW" sz="2000" b="1" dirty="0">
              <a:solidFill>
                <a:srgbClr val="000000"/>
              </a:solidFill>
              <a:latin typeface="微軟正黑體" panose="020B0604030504040204" pitchFamily="34" charset="-120"/>
              <a:ea typeface="微軟正黑體" panose="020B0604030504040204" pitchFamily="34" charset="-120"/>
            </a:endParaRPr>
          </a:p>
          <a:p>
            <a:pPr>
              <a:spcBef>
                <a:spcPts val="600"/>
              </a:spcBef>
            </a:pPr>
            <a:r>
              <a:rPr lang="en-US" altLang="zh-TW" sz="2200" b="1" dirty="0">
                <a:solidFill>
                  <a:srgbClr val="0000FF"/>
                </a:solidFill>
                <a:latin typeface="微軟正黑體" panose="020B0604030504040204" pitchFamily="34" charset="-120"/>
                <a:ea typeface="微軟正黑體" panose="020B0604030504040204" pitchFamily="34" charset="-120"/>
              </a:rPr>
              <a:t>B. </a:t>
            </a:r>
            <a:r>
              <a:rPr lang="zh-TW" altLang="en-US" sz="2200" b="1" dirty="0">
                <a:solidFill>
                  <a:srgbClr val="0000FF"/>
                </a:solidFill>
                <a:latin typeface="微軟正黑體" panose="020B0604030504040204" pitchFamily="34" charset="-120"/>
                <a:ea typeface="微軟正黑體" panose="020B0604030504040204" pitchFamily="34" charset="-120"/>
              </a:rPr>
              <a:t>當天實驗開始前</a:t>
            </a:r>
          </a:p>
          <a:p>
            <a:pPr marL="355600" lvl="1" indent="-261938">
              <a:spcBef>
                <a:spcPts val="600"/>
              </a:spcBef>
              <a:buFont typeface="+mj-lt"/>
              <a:buAutoNum type="arabicPeriod"/>
            </a:pPr>
            <a:r>
              <a:rPr lang="zh-TW" altLang="en-US" sz="2000" b="1" dirty="0">
                <a:solidFill>
                  <a:srgbClr val="000000"/>
                </a:solidFill>
                <a:latin typeface="微軟正黑體" panose="020B0604030504040204" pitchFamily="34" charset="-120"/>
                <a:ea typeface="微軟正黑體" panose="020B0604030504040204" pitchFamily="34" charset="-120"/>
              </a:rPr>
              <a:t>準時上課並簽到</a:t>
            </a:r>
            <a:r>
              <a:rPr lang="en-US" altLang="zh-TW" sz="2000" b="1" dirty="0">
                <a:solidFill>
                  <a:srgbClr val="000000"/>
                </a:solidFill>
                <a:latin typeface="微軟正黑體" panose="020B0604030504040204" pitchFamily="34" charset="-120"/>
                <a:ea typeface="微軟正黑體" panose="020B0604030504040204" pitchFamily="34" charset="-120"/>
              </a:rPr>
              <a:t>(</a:t>
            </a:r>
            <a:r>
              <a:rPr lang="zh-TW" altLang="en-US" sz="2000" b="1" dirty="0">
                <a:solidFill>
                  <a:srgbClr val="000000"/>
                </a:solidFill>
                <a:latin typeface="微軟正黑體" panose="020B0604030504040204" pitchFamily="34" charset="-120"/>
                <a:ea typeface="微軟正黑體" panose="020B0604030504040204" pitchFamily="34" charset="-120"/>
              </a:rPr>
              <a:t>請勿代簽</a:t>
            </a:r>
            <a:r>
              <a:rPr lang="en-US" altLang="zh-TW" sz="2000" b="1" dirty="0">
                <a:solidFill>
                  <a:srgbClr val="000000"/>
                </a:solidFill>
                <a:latin typeface="微軟正黑體" panose="020B0604030504040204" pitchFamily="34" charset="-120"/>
                <a:ea typeface="微軟正黑體" panose="020B0604030504040204" pitchFamily="34" charset="-120"/>
              </a:rPr>
              <a:t>)</a:t>
            </a:r>
            <a:r>
              <a:rPr lang="zh-TW" altLang="en-US" sz="2000" b="1" dirty="0">
                <a:solidFill>
                  <a:srgbClr val="000000"/>
                </a:solidFill>
                <a:latin typeface="微軟正黑體" panose="020B0604030504040204" pitchFamily="34" charset="-120"/>
                <a:ea typeface="微軟正黑體" panose="020B0604030504040204" pitchFamily="34" charset="-120"/>
              </a:rPr>
              <a:t>。</a:t>
            </a:r>
            <a:endParaRPr lang="en-US" altLang="zh-TW" sz="2000" b="1" dirty="0">
              <a:solidFill>
                <a:srgbClr val="000000"/>
              </a:solidFill>
              <a:latin typeface="微軟正黑體" panose="020B0604030504040204" pitchFamily="34" charset="-120"/>
              <a:ea typeface="微軟正黑體" panose="020B0604030504040204" pitchFamily="34" charset="-120"/>
            </a:endParaRPr>
          </a:p>
          <a:p>
            <a:pPr marL="355600" lvl="1" indent="-261938">
              <a:spcBef>
                <a:spcPts val="600"/>
              </a:spcBef>
              <a:buFont typeface="+mj-lt"/>
              <a:buAutoNum type="arabicPeriod"/>
            </a:pPr>
            <a:r>
              <a:rPr lang="zh-TW" altLang="en-US" sz="2000" b="1" dirty="0">
                <a:latin typeface="微軟正黑體" panose="020B0604030504040204" pitchFamily="34" charset="-120"/>
                <a:ea typeface="微軟正黑體" panose="020B0604030504040204" pitchFamily="34" charset="-120"/>
              </a:rPr>
              <a:t>繳交本次實驗預習報告</a:t>
            </a:r>
            <a:r>
              <a:rPr lang="en-US" altLang="zh-TW" sz="2000" b="1" dirty="0">
                <a:latin typeface="微軟正黑體" panose="020B0604030504040204" pitchFamily="34" charset="-120"/>
                <a:ea typeface="微軟正黑體" panose="020B0604030504040204" pitchFamily="34" charset="-120"/>
              </a:rPr>
              <a:t>(&lt;2</a:t>
            </a:r>
            <a:r>
              <a:rPr lang="zh-TW" altLang="en-US" sz="2000" b="1" dirty="0">
                <a:latin typeface="微軟正黑體" panose="020B0604030504040204" pitchFamily="34" charset="-120"/>
                <a:ea typeface="微軟正黑體" panose="020B0604030504040204" pitchFamily="34" charset="-120"/>
              </a:rPr>
              <a:t>頁</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實驗準備</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及上次實驗報告 </a:t>
            </a:r>
            <a:r>
              <a:rPr lang="en-US" altLang="zh-TW" sz="2000" b="1" dirty="0">
                <a:latin typeface="微軟正黑體" panose="020B0604030504040204" pitchFamily="34" charset="-120"/>
                <a:ea typeface="微軟正黑體" panose="020B0604030504040204" pitchFamily="34" charset="-120"/>
              </a:rPr>
              <a:t>(</a:t>
            </a:r>
            <a:r>
              <a:rPr lang="zh-TW" altLang="en-US" sz="2000" b="1" dirty="0">
                <a:solidFill>
                  <a:srgbClr val="000000"/>
                </a:solidFill>
                <a:latin typeface="微軟正黑體" panose="020B0604030504040204" pitchFamily="34" charset="-120"/>
                <a:ea typeface="微軟正黑體" panose="020B0604030504040204" pitchFamily="34" charset="-120"/>
              </a:rPr>
              <a:t>結報請隔週繳交</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a:t>
            </a:r>
          </a:p>
          <a:p>
            <a:pPr marL="355600" lvl="1" indent="-261938">
              <a:spcBef>
                <a:spcPts val="600"/>
              </a:spcBef>
              <a:buFont typeface="+mj-lt"/>
              <a:buAutoNum type="arabicPeriod"/>
            </a:pPr>
            <a:r>
              <a:rPr lang="zh-TW" altLang="en-US" sz="2000" b="1" dirty="0">
                <a:latin typeface="微軟正黑體" panose="020B0604030504040204" pitchFamily="34" charset="-120"/>
                <a:ea typeface="微軟正黑體" panose="020B0604030504040204" pitchFamily="34" charset="-120"/>
              </a:rPr>
              <a:t>檢查儀器</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有問題立即通知助教或技術員</a:t>
            </a:r>
            <a:r>
              <a:rPr lang="en-US" altLang="zh-TW" sz="2000" b="1" dirty="0">
                <a:latin typeface="微軟正黑體" panose="020B0604030504040204" pitchFamily="34" charset="-120"/>
                <a:ea typeface="微軟正黑體" panose="020B0604030504040204" pitchFamily="34" charset="-120"/>
              </a:rPr>
              <a:t>)</a:t>
            </a:r>
          </a:p>
          <a:p>
            <a:pPr>
              <a:spcBef>
                <a:spcPts val="600"/>
              </a:spcBef>
            </a:pPr>
            <a:r>
              <a:rPr lang="en-US" altLang="zh-TW" sz="2200" b="1" dirty="0">
                <a:solidFill>
                  <a:srgbClr val="0000FF"/>
                </a:solidFill>
                <a:latin typeface="微軟正黑體" panose="020B0604030504040204" pitchFamily="34" charset="-120"/>
                <a:ea typeface="微軟正黑體" panose="020B0604030504040204" pitchFamily="34" charset="-120"/>
              </a:rPr>
              <a:t>C. </a:t>
            </a:r>
            <a:r>
              <a:rPr lang="zh-TW" altLang="en-US" sz="2200" b="1" dirty="0">
                <a:solidFill>
                  <a:srgbClr val="0000FF"/>
                </a:solidFill>
                <a:latin typeface="微軟正黑體" panose="020B0604030504040204" pitchFamily="34" charset="-120"/>
                <a:ea typeface="微軟正黑體" panose="020B0604030504040204" pitchFamily="34" charset="-120"/>
              </a:rPr>
              <a:t>實驗中</a:t>
            </a:r>
          </a:p>
          <a:p>
            <a:pPr marL="355600" lvl="1" indent="-261938">
              <a:spcBef>
                <a:spcPts val="600"/>
              </a:spcBef>
              <a:buFont typeface="+mj-lt"/>
              <a:buAutoNum type="arabicPeriod"/>
            </a:pPr>
            <a:r>
              <a:rPr lang="zh-TW" altLang="en-US" sz="2000" b="1" dirty="0">
                <a:latin typeface="微軟正黑體" panose="020B0604030504040204" pitchFamily="34" charset="-120"/>
                <a:ea typeface="微軟正黑體" panose="020B0604030504040204" pitchFamily="34" charset="-120"/>
              </a:rPr>
              <a:t>遵照助教及課本規定進行實驗</a:t>
            </a:r>
          </a:p>
          <a:p>
            <a:pPr marL="355600" lvl="1" indent="-261938">
              <a:spcBef>
                <a:spcPts val="600"/>
              </a:spcBef>
              <a:buFont typeface="+mj-lt"/>
              <a:buAutoNum type="arabicPeriod"/>
            </a:pPr>
            <a:r>
              <a:rPr lang="zh-TW" altLang="en-US" sz="2000" b="1" dirty="0">
                <a:latin typeface="微軟正黑體" panose="020B0604030504040204" pitchFamily="34" charset="-120"/>
                <a:ea typeface="微軟正黑體" panose="020B0604030504040204" pitchFamily="34" charset="-120"/>
              </a:rPr>
              <a:t>注意安全並保護儀器：</a:t>
            </a:r>
            <a:r>
              <a:rPr lang="zh-TW" altLang="en-US" sz="2000" b="1" dirty="0">
                <a:solidFill>
                  <a:srgbClr val="FF0000"/>
                </a:solidFill>
                <a:latin typeface="微軟正黑體" panose="020B0604030504040204" pitchFamily="34" charset="-120"/>
                <a:ea typeface="微軟正黑體" panose="020B0604030504040204" pitchFamily="34" charset="-120"/>
              </a:rPr>
              <a:t>器材因個人操作失當而損壞</a:t>
            </a:r>
            <a:r>
              <a:rPr lang="en-US" altLang="zh-TW" sz="2000" b="1" dirty="0">
                <a:solidFill>
                  <a:srgbClr val="FF0000"/>
                </a:solidFill>
                <a:latin typeface="微軟正黑體" panose="020B0604030504040204" pitchFamily="34" charset="-120"/>
                <a:ea typeface="微軟正黑體" panose="020B0604030504040204" pitchFamily="34" charset="-120"/>
              </a:rPr>
              <a:t>(</a:t>
            </a:r>
            <a:r>
              <a:rPr lang="zh-TW" altLang="en-US" sz="2000" b="1" dirty="0">
                <a:solidFill>
                  <a:srgbClr val="FF0000"/>
                </a:solidFill>
                <a:latin typeface="微軟正黑體" panose="020B0604030504040204" pitchFamily="34" charset="-120"/>
                <a:ea typeface="微軟正黑體" panose="020B0604030504040204" pitchFamily="34" charset="-120"/>
              </a:rPr>
              <a:t>非耗損</a:t>
            </a:r>
            <a:r>
              <a:rPr lang="en-US" altLang="zh-TW" sz="2000" b="1" dirty="0">
                <a:solidFill>
                  <a:srgbClr val="FF0000"/>
                </a:solidFill>
                <a:latin typeface="微軟正黑體" panose="020B0604030504040204" pitchFamily="34" charset="-120"/>
                <a:ea typeface="微軟正黑體" panose="020B0604030504040204" pitchFamily="34" charset="-120"/>
              </a:rPr>
              <a:t>)</a:t>
            </a:r>
            <a:r>
              <a:rPr lang="zh-TW" altLang="en-US" sz="2000" b="1" dirty="0">
                <a:solidFill>
                  <a:srgbClr val="FF0000"/>
                </a:solidFill>
                <a:latin typeface="微軟正黑體" panose="020B0604030504040204" pitchFamily="34" charset="-120"/>
                <a:ea typeface="微軟正黑體" panose="020B0604030504040204" pitchFamily="34" charset="-120"/>
              </a:rPr>
              <a:t>，同學需照價或以採購價賠償。</a:t>
            </a:r>
            <a:endParaRPr lang="en-US" altLang="zh-TW" sz="2000" b="1" dirty="0">
              <a:solidFill>
                <a:srgbClr val="FF0000"/>
              </a:solidFill>
              <a:latin typeface="微軟正黑體" panose="020B0604030504040204" pitchFamily="34" charset="-120"/>
              <a:ea typeface="微軟正黑體" panose="020B0604030504040204" pitchFamily="34" charset="-120"/>
            </a:endParaRPr>
          </a:p>
          <a:p>
            <a:pPr marL="0" lvl="1">
              <a:spcBef>
                <a:spcPts val="600"/>
              </a:spcBef>
            </a:pPr>
            <a:r>
              <a:rPr lang="en-US" altLang="zh-TW" sz="2200" b="1" dirty="0">
                <a:solidFill>
                  <a:srgbClr val="0000FF"/>
                </a:solidFill>
                <a:latin typeface="微軟正黑體" panose="020B0604030504040204" pitchFamily="34" charset="-120"/>
                <a:ea typeface="微軟正黑體" panose="020B0604030504040204" pitchFamily="34" charset="-120"/>
              </a:rPr>
              <a:t>D. </a:t>
            </a:r>
            <a:r>
              <a:rPr lang="zh-TW" altLang="en-US" sz="2200" b="1" dirty="0">
                <a:solidFill>
                  <a:srgbClr val="0000FF"/>
                </a:solidFill>
                <a:latin typeface="微軟正黑體" panose="020B0604030504040204" pitchFamily="34" charset="-120"/>
                <a:ea typeface="微軟正黑體" panose="020B0604030504040204" pitchFamily="34" charset="-120"/>
              </a:rPr>
              <a:t>實驗結束，離去前</a:t>
            </a:r>
          </a:p>
          <a:p>
            <a:pPr marL="355600" lvl="1" indent="-261938">
              <a:spcBef>
                <a:spcPts val="600"/>
              </a:spcBef>
              <a:buFont typeface="+mj-lt"/>
              <a:buAutoNum type="arabicPeriod"/>
            </a:pPr>
            <a:r>
              <a:rPr lang="zh-TW" altLang="en-US" sz="2000" b="1" dirty="0">
                <a:latin typeface="微軟正黑體" panose="020B0604030504040204" pitchFamily="34" charset="-120"/>
                <a:ea typeface="微軟正黑體" panose="020B0604030504040204" pitchFamily="34" charset="-120"/>
              </a:rPr>
              <a:t>實驗數據請助教檢查簽名</a:t>
            </a:r>
          </a:p>
          <a:p>
            <a:pPr marL="355600" lvl="1" indent="-261938">
              <a:spcBef>
                <a:spcPts val="600"/>
              </a:spcBef>
              <a:buFont typeface="+mj-lt"/>
              <a:buAutoNum type="arabicPeriod"/>
            </a:pPr>
            <a:r>
              <a:rPr lang="zh-TW" altLang="en-US" sz="2000" b="1" dirty="0">
                <a:latin typeface="微軟正黑體" panose="020B0604030504040204" pitchFamily="34" charset="-120"/>
                <a:ea typeface="微軟正黑體" panose="020B0604030504040204" pitchFamily="34" charset="-120"/>
              </a:rPr>
              <a:t>整理儀器 </a:t>
            </a:r>
            <a:r>
              <a:rPr lang="en-US" altLang="zh-TW" sz="2000" b="1" dirty="0">
                <a:latin typeface="微軟正黑體" panose="020B0604030504040204" pitchFamily="34" charset="-120"/>
                <a:ea typeface="微軟正黑體" panose="020B0604030504040204" pitchFamily="34" charset="-120"/>
              </a:rPr>
              <a:t>:  </a:t>
            </a:r>
            <a:r>
              <a:rPr lang="zh-TW" altLang="en-US" sz="2000" b="1" dirty="0">
                <a:solidFill>
                  <a:srgbClr val="FF0000"/>
                </a:solidFill>
                <a:latin typeface="微軟正黑體" panose="020B0604030504040204" pitchFamily="34" charset="-120"/>
                <a:ea typeface="微軟正黑體" panose="020B0604030504040204" pitchFamily="34" charset="-120"/>
              </a:rPr>
              <a:t>助教</a:t>
            </a:r>
            <a:r>
              <a:rPr lang="zh-TW" altLang="en-US" sz="2000" b="1" dirty="0">
                <a:latin typeface="微軟正黑體" panose="020B0604030504040204" pitchFamily="34" charset="-120"/>
                <a:ea typeface="微軟正黑體" panose="020B0604030504040204" pitchFamily="34" charset="-120"/>
              </a:rPr>
              <a:t>以組為單位清點實驗器材，若學生未整理，請助教留下整理</a:t>
            </a:r>
          </a:p>
        </p:txBody>
      </p:sp>
      <p:sp>
        <p:nvSpPr>
          <p:cNvPr id="3" name="矩形: 圓角 2">
            <a:extLst>
              <a:ext uri="{FF2B5EF4-FFF2-40B4-BE49-F238E27FC236}">
                <a16:creationId xmlns:a16="http://schemas.microsoft.com/office/drawing/2014/main" id="{BC592B55-2555-405E-9E0B-EE6C729A41A5}"/>
              </a:ext>
            </a:extLst>
          </p:cNvPr>
          <p:cNvSpPr/>
          <p:nvPr/>
        </p:nvSpPr>
        <p:spPr>
          <a:xfrm>
            <a:off x="9231290" y="3573016"/>
            <a:ext cx="4572000" cy="1290992"/>
          </a:xfrm>
          <a:prstGeom prst="roundRect">
            <a:avLst/>
          </a:prstGeom>
        </p:spPr>
        <p:style>
          <a:lnRef idx="2">
            <a:schemeClr val="accent1"/>
          </a:lnRef>
          <a:fillRef idx="1">
            <a:schemeClr val="lt1"/>
          </a:fillRef>
          <a:effectRef idx="0">
            <a:schemeClr val="accent1"/>
          </a:effectRef>
          <a:fontRef idx="minor">
            <a:schemeClr val="dk1"/>
          </a:fontRef>
        </p:style>
        <p:txBody>
          <a:bodyPr>
            <a:spAutoFit/>
          </a:bodyPr>
          <a:lstStyle/>
          <a:p>
            <a:pPr marL="358775" indent="-358775">
              <a:lnSpc>
                <a:spcPct val="120000"/>
              </a:lnSpc>
              <a:spcBef>
                <a:spcPts val="600"/>
              </a:spcBef>
              <a:buFont typeface="Wingdings" panose="05000000000000000000" pitchFamily="2" charset="2"/>
              <a:buChar char="u"/>
            </a:pPr>
            <a:r>
              <a:rPr lang="zh-TW" altLang="en-US" sz="2000" dirty="0">
                <a:latin typeface="微軟正黑體" panose="020B0604030504040204" pitchFamily="34" charset="-120"/>
                <a:ea typeface="微軟正黑體" panose="020B0604030504040204" pitchFamily="34" charset="-120"/>
              </a:rPr>
              <a:t>需補做實驗者請</a:t>
            </a:r>
            <a:r>
              <a:rPr lang="zh-TW" altLang="en-US" sz="2000" b="1" dirty="0">
                <a:solidFill>
                  <a:srgbClr val="0000FF"/>
                </a:solidFill>
                <a:latin typeface="微軟正黑體" panose="020B0604030504040204" pitchFamily="34" charset="-120"/>
                <a:ea typeface="微軟正黑體" panose="020B0604030504040204" pitchFamily="34" charset="-120"/>
              </a:rPr>
              <a:t>事先</a:t>
            </a:r>
            <a:r>
              <a:rPr lang="zh-TW" altLang="en-US" sz="2000" dirty="0">
                <a:latin typeface="微軟正黑體" panose="020B0604030504040204" pitchFamily="34" charset="-120"/>
                <a:ea typeface="微軟正黑體" panose="020B0604030504040204" pitchFamily="34" charset="-120"/>
              </a:rPr>
              <a:t>與實驗室助理提出申請，</a:t>
            </a:r>
            <a:r>
              <a:rPr lang="zh-TW" altLang="en-US" sz="2000" b="1" dirty="0">
                <a:latin typeface="微軟正黑體" panose="020B0604030504040204" pitchFamily="34" charset="-120"/>
                <a:ea typeface="微軟正黑體" panose="020B0604030504040204" pitchFamily="34" charset="-120"/>
              </a:rPr>
              <a:t>助教陪同</a:t>
            </a:r>
            <a:r>
              <a:rPr lang="zh-TW" altLang="en-US" sz="2000" dirty="0">
                <a:latin typeface="微軟正黑體" panose="020B0604030504040204" pitchFamily="34" charset="-120"/>
                <a:ea typeface="微軟正黑體" panose="020B0604030504040204" pitchFamily="34" charset="-120"/>
              </a:rPr>
              <a:t>，在</a:t>
            </a:r>
            <a:r>
              <a:rPr lang="zh-TW" altLang="en-US" sz="2000" b="1" dirty="0">
                <a:solidFill>
                  <a:srgbClr val="FF0000"/>
                </a:solidFill>
                <a:latin typeface="微軟正黑體" panose="020B0604030504040204" pitchFamily="34" charset="-120"/>
                <a:ea typeface="微軟正黑體" panose="020B0604030504040204" pitchFamily="34" charset="-120"/>
              </a:rPr>
              <a:t>當次</a:t>
            </a:r>
            <a:r>
              <a:rPr lang="zh-TW" altLang="en-US" sz="2000" dirty="0">
                <a:solidFill>
                  <a:srgbClr val="FF0000"/>
                </a:solidFill>
                <a:latin typeface="微軟正黑體" panose="020B0604030504040204" pitchFamily="34" charset="-120"/>
                <a:ea typeface="微軟正黑體" panose="020B0604030504040204" pitchFamily="34" charset="-120"/>
              </a:rPr>
              <a:t>實驗月</a:t>
            </a:r>
            <a:r>
              <a:rPr lang="zh-TW" altLang="en-US" sz="2000" dirty="0">
                <a:latin typeface="微軟正黑體" panose="020B0604030504040204" pitchFamily="34" charset="-120"/>
                <a:ea typeface="微軟正黑體" panose="020B0604030504040204" pitchFamily="34" charset="-120"/>
              </a:rPr>
              <a:t>內完成。</a:t>
            </a:r>
          </a:p>
        </p:txBody>
      </p:sp>
    </p:spTree>
    <p:extLst>
      <p:ext uri="{BB962C8B-B14F-4D97-AF65-F5344CB8AC3E}">
        <p14:creationId xmlns:p14="http://schemas.microsoft.com/office/powerpoint/2010/main" val="239543561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353051" y="260648"/>
            <a:ext cx="8034076" cy="807840"/>
          </a:xfrm>
          <a:prstGeom prst="roundRect">
            <a:avLst/>
          </a:prstGeom>
          <a:solidFill>
            <a:schemeClr val="bg1"/>
          </a:solidFill>
        </p:spPr>
        <p:txBody>
          <a:bodyPr>
            <a:noAutofit/>
          </a:bodyPr>
          <a:lstStyle/>
          <a:p>
            <a:r>
              <a:rPr lang="zh-TW" altLang="en-US" sz="4000" dirty="0">
                <a:solidFill>
                  <a:srgbClr val="0000FF"/>
                </a:solidFill>
                <a:effectLst>
                  <a:outerShdw blurRad="38100" dist="38100" dir="2700000" algn="tl">
                    <a:srgbClr val="000000">
                      <a:alpha val="43137"/>
                    </a:srgbClr>
                  </a:outerShdw>
                </a:effectLst>
              </a:rPr>
              <a:t>普物實驗報告的寫法及注意事項</a:t>
            </a:r>
          </a:p>
        </p:txBody>
      </p:sp>
      <p:sp>
        <p:nvSpPr>
          <p:cNvPr id="5" name="動作按鈕: 返回 4">
            <a:hlinkClick r:id="rId3" action="ppaction://hlinksldjump" highlightClick="1"/>
          </p:cNvPr>
          <p:cNvSpPr/>
          <p:nvPr/>
        </p:nvSpPr>
        <p:spPr>
          <a:xfrm>
            <a:off x="8525169" y="566917"/>
            <a:ext cx="288032"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 name="矩形 1">
            <a:extLst>
              <a:ext uri="{FF2B5EF4-FFF2-40B4-BE49-F238E27FC236}">
                <a16:creationId xmlns:a16="http://schemas.microsoft.com/office/drawing/2014/main" id="{9F875F9C-E233-44D9-B569-72C59D4C3EF3}"/>
              </a:ext>
            </a:extLst>
          </p:cNvPr>
          <p:cNvSpPr/>
          <p:nvPr/>
        </p:nvSpPr>
        <p:spPr>
          <a:xfrm>
            <a:off x="215008" y="889172"/>
            <a:ext cx="8784000" cy="2281778"/>
          </a:xfrm>
          <a:prstGeom prst="rect">
            <a:avLst/>
          </a:prstGeom>
        </p:spPr>
        <p:txBody>
          <a:bodyPr wrap="square">
            <a:spAutoFit/>
          </a:bodyPr>
          <a:lstStyle/>
          <a:p>
            <a:pPr>
              <a:lnSpc>
                <a:spcPct val="120000"/>
              </a:lnSpc>
            </a:pPr>
            <a:r>
              <a:rPr lang="zh-TW" altLang="en-US" sz="2000" dirty="0"/>
              <a:t>普物實驗報告的寫法及注意事項</a:t>
            </a:r>
          </a:p>
          <a:p>
            <a:pPr>
              <a:lnSpc>
                <a:spcPct val="120000"/>
              </a:lnSpc>
            </a:pPr>
            <a:r>
              <a:rPr lang="zh-TW" altLang="en-US" sz="2000" dirty="0"/>
              <a:t>花時間好好寫一份實驗報告對科技人是一項很重要的基本訓練，因為雖然您的實驗做得很好，但使如果沒有經過寫報告的過程來記錄、分析、討論，那頂多只能算是對這個實驗完成了一半。</a:t>
            </a:r>
          </a:p>
          <a:p>
            <a:pPr>
              <a:lnSpc>
                <a:spcPct val="120000"/>
              </a:lnSpc>
            </a:pPr>
            <a:r>
              <a:rPr lang="zh-TW" altLang="en-US" sz="2000" dirty="0"/>
              <a:t>一份好的實驗報告，是別人拿著這份報告，就可以用同樣的方法重做過你的實驗。 </a:t>
            </a:r>
          </a:p>
        </p:txBody>
      </p:sp>
      <p:sp>
        <p:nvSpPr>
          <p:cNvPr id="3" name="矩形: 圓角 2">
            <a:extLst>
              <a:ext uri="{FF2B5EF4-FFF2-40B4-BE49-F238E27FC236}">
                <a16:creationId xmlns:a16="http://schemas.microsoft.com/office/drawing/2014/main" id="{290E80D3-2D29-474D-ACF7-129BFE7D7703}"/>
              </a:ext>
            </a:extLst>
          </p:cNvPr>
          <p:cNvSpPr/>
          <p:nvPr/>
        </p:nvSpPr>
        <p:spPr>
          <a:xfrm>
            <a:off x="215008" y="3284668"/>
            <a:ext cx="8928000" cy="3424782"/>
          </a:xfrm>
          <a:prstGeom prst="roundRect">
            <a:avLst>
              <a:gd name="adj" fmla="val 5439"/>
            </a:avLst>
          </a:prstGeom>
          <a:solidFill>
            <a:schemeClr val="bg1"/>
          </a:solidFill>
        </p:spPr>
        <p:txBody>
          <a:bodyPr wrap="square">
            <a:spAutoFit/>
          </a:bodyPr>
          <a:lstStyle/>
          <a:p>
            <a:pPr>
              <a:lnSpc>
                <a:spcPct val="120000"/>
              </a:lnSpc>
            </a:pPr>
            <a:r>
              <a:rPr lang="zh-TW" altLang="en-US" sz="2000" dirty="0"/>
              <a:t>☆☆☆★★注意事項：☆☆☆☆★</a:t>
            </a:r>
          </a:p>
          <a:p>
            <a:pPr>
              <a:lnSpc>
                <a:spcPct val="120000"/>
              </a:lnSpc>
              <a:spcBef>
                <a:spcPts val="600"/>
              </a:spcBef>
            </a:pPr>
            <a:r>
              <a:rPr lang="zh-TW" altLang="en-US" sz="2000" dirty="0"/>
              <a:t>請尊重</a:t>
            </a:r>
            <a:r>
              <a:rPr lang="zh-TW" altLang="en-US" sz="2000" b="1" dirty="0"/>
              <a:t>智慧財產權</a:t>
            </a:r>
            <a:r>
              <a:rPr lang="zh-TW" altLang="en-US" sz="2000" dirty="0"/>
              <a:t>。不要抄襲別人的報告，不要將書本影印（或網路上的）的資料直接貼在報告上。</a:t>
            </a:r>
          </a:p>
          <a:p>
            <a:pPr>
              <a:lnSpc>
                <a:spcPct val="120000"/>
              </a:lnSpc>
              <a:spcBef>
                <a:spcPts val="600"/>
              </a:spcBef>
            </a:pPr>
            <a:r>
              <a:rPr lang="zh-TW" altLang="en-US" sz="2000" dirty="0"/>
              <a:t>應該自己整理吸收後再寫出來，若實在要貼，請放在附錄，並註明出處。</a:t>
            </a:r>
          </a:p>
          <a:p>
            <a:pPr>
              <a:lnSpc>
                <a:spcPct val="120000"/>
              </a:lnSpc>
              <a:spcBef>
                <a:spcPts val="600"/>
              </a:spcBef>
            </a:pPr>
            <a:r>
              <a:rPr lang="zh-TW" altLang="en-US" sz="2000" dirty="0"/>
              <a:t>另外，雖然你在同組同學的合作下得到所需的數據，但是數據的製表及處理應該是每個人自己做的，老師鼓勵同學互相討論、相互切磋，但是請在討論後，自行寫報告，以訓練你的表達能力。</a:t>
            </a:r>
            <a:endParaRPr lang="en-US" altLang="zh-TW" sz="2000" dirty="0"/>
          </a:p>
          <a:p>
            <a:pPr>
              <a:lnSpc>
                <a:spcPct val="120000"/>
              </a:lnSpc>
              <a:spcBef>
                <a:spcPts val="600"/>
              </a:spcBef>
            </a:pPr>
            <a:r>
              <a:rPr lang="en-US" altLang="zh-TW" sz="2000" dirty="0"/>
              <a:t>*</a:t>
            </a:r>
            <a:r>
              <a:rPr lang="zh-TW" altLang="en-US" sz="2000" dirty="0"/>
              <a:t>相關</a:t>
            </a:r>
            <a:r>
              <a:rPr lang="en-US" altLang="zh-TW" sz="2000" dirty="0"/>
              <a:t>AI</a:t>
            </a:r>
            <a:r>
              <a:rPr lang="zh-TW" altLang="en-US" sz="2000" dirty="0"/>
              <a:t>使用原則與學術倫理相關規定請參考 </a:t>
            </a:r>
            <a:r>
              <a:rPr lang="zh-TW" altLang="en-US" sz="2000" b="1" dirty="0"/>
              <a:t>實驗室網頁首頁 </a:t>
            </a:r>
            <a:r>
              <a:rPr lang="zh-TW" altLang="en-US" sz="2000" dirty="0"/>
              <a:t>說明。*</a:t>
            </a:r>
          </a:p>
        </p:txBody>
      </p:sp>
    </p:spTree>
    <p:extLst>
      <p:ext uri="{BB962C8B-B14F-4D97-AF65-F5344CB8AC3E}">
        <p14:creationId xmlns:p14="http://schemas.microsoft.com/office/powerpoint/2010/main" val="330376130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187624" y="196456"/>
            <a:ext cx="6790892" cy="807840"/>
          </a:xfrm>
          <a:prstGeom prst="roundRect">
            <a:avLst/>
          </a:prstGeom>
          <a:noFill/>
        </p:spPr>
        <p:txBody>
          <a:bodyPr>
            <a:noAutofit/>
          </a:bodyPr>
          <a:lstStyle/>
          <a:p>
            <a:r>
              <a:rPr lang="zh-TW" altLang="en-US" sz="3600" dirty="0">
                <a:solidFill>
                  <a:srgbClr val="0000FF"/>
                </a:solidFill>
                <a:effectLst>
                  <a:outerShdw blurRad="38100" dist="38100" dir="2700000" algn="tl">
                    <a:srgbClr val="000000">
                      <a:alpha val="43137"/>
                    </a:srgbClr>
                  </a:outerShdw>
                </a:effectLst>
              </a:rPr>
              <a:t>普物實驗報告的寫法及注意事項</a:t>
            </a:r>
          </a:p>
        </p:txBody>
      </p:sp>
      <p:sp>
        <p:nvSpPr>
          <p:cNvPr id="5" name="動作按鈕: 返回 4">
            <a:hlinkClick r:id="rId2" action="ppaction://hlinksldjump" highlightClick="1"/>
          </p:cNvPr>
          <p:cNvSpPr/>
          <p:nvPr/>
        </p:nvSpPr>
        <p:spPr>
          <a:xfrm>
            <a:off x="8525169" y="566917"/>
            <a:ext cx="288032"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 name="矩形 1">
            <a:extLst>
              <a:ext uri="{FF2B5EF4-FFF2-40B4-BE49-F238E27FC236}">
                <a16:creationId xmlns:a16="http://schemas.microsoft.com/office/drawing/2014/main" id="{9F875F9C-E233-44D9-B569-72C59D4C3EF3}"/>
              </a:ext>
            </a:extLst>
          </p:cNvPr>
          <p:cNvSpPr/>
          <p:nvPr/>
        </p:nvSpPr>
        <p:spPr>
          <a:xfrm>
            <a:off x="496626" y="1124744"/>
            <a:ext cx="7992888" cy="3020442"/>
          </a:xfrm>
          <a:prstGeom prst="rect">
            <a:avLst/>
          </a:prstGeom>
          <a:solidFill>
            <a:schemeClr val="bg1"/>
          </a:solidFill>
        </p:spPr>
        <p:txBody>
          <a:bodyPr wrap="square">
            <a:spAutoFit/>
          </a:bodyPr>
          <a:lstStyle/>
          <a:p>
            <a:pPr marL="342900" indent="-342900">
              <a:lnSpc>
                <a:spcPct val="120000"/>
              </a:lnSpc>
              <a:buFont typeface="+mj-lt"/>
              <a:buAutoNum type="arabicPeriod"/>
            </a:pPr>
            <a:r>
              <a:rPr lang="zh-TW" altLang="en-US" sz="2000" dirty="0"/>
              <a:t>要有</a:t>
            </a:r>
            <a:r>
              <a:rPr lang="zh-TW" altLang="en-US" sz="2000" b="1" dirty="0"/>
              <a:t>封面</a:t>
            </a:r>
            <a:r>
              <a:rPr lang="zh-TW" altLang="en-US" sz="2000" dirty="0"/>
              <a:t>。</a:t>
            </a:r>
            <a:r>
              <a:rPr lang="zh-TW" altLang="en-US" sz="2000" b="1" dirty="0"/>
              <a:t>使用 </a:t>
            </a:r>
            <a:r>
              <a:rPr lang="en-US" altLang="zh-TW" sz="2000" b="1" dirty="0"/>
              <a:t>A4</a:t>
            </a:r>
            <a:r>
              <a:rPr lang="zh-TW" altLang="en-US" sz="2000" b="1" dirty="0"/>
              <a:t> 大小</a:t>
            </a:r>
            <a:r>
              <a:rPr lang="zh-TW" altLang="en-US" sz="2000" dirty="0"/>
              <a:t>的紙寫</a:t>
            </a:r>
            <a:endParaRPr lang="en-US" altLang="zh-TW" sz="2000" dirty="0"/>
          </a:p>
          <a:p>
            <a:pPr marL="342900" indent="-342900">
              <a:lnSpc>
                <a:spcPct val="120000"/>
              </a:lnSpc>
              <a:buFont typeface="+mj-lt"/>
              <a:buAutoNum type="arabicPeriod"/>
            </a:pPr>
            <a:r>
              <a:rPr lang="zh-TW" altLang="en-US" sz="2000" dirty="0"/>
              <a:t>用電腦打字、用手寫均可。</a:t>
            </a:r>
            <a:endParaRPr lang="en-US" altLang="zh-TW" sz="2000" dirty="0"/>
          </a:p>
          <a:p>
            <a:pPr marL="342900" indent="-342900">
              <a:lnSpc>
                <a:spcPct val="120000"/>
              </a:lnSpc>
              <a:buFont typeface="+mj-lt"/>
              <a:buAutoNum type="arabicPeriod"/>
            </a:pPr>
            <a:r>
              <a:rPr lang="zh-TW" altLang="en-US" sz="2000" dirty="0"/>
              <a:t>切忌抄襲，遵守相關學術倫理。</a:t>
            </a:r>
            <a:endParaRPr lang="en-US" altLang="zh-TW" sz="2000" dirty="0"/>
          </a:p>
          <a:p>
            <a:pPr marL="342900" indent="-342900">
              <a:lnSpc>
                <a:spcPct val="120000"/>
              </a:lnSpc>
              <a:buFont typeface="+mj-lt"/>
              <a:buAutoNum type="arabicPeriod"/>
            </a:pPr>
            <a:r>
              <a:rPr lang="zh-TW" altLang="en-US" sz="2000" dirty="0"/>
              <a:t>實驗數據必須實際操作得出。</a:t>
            </a:r>
            <a:endParaRPr lang="en-US" altLang="zh-TW" sz="2000" dirty="0"/>
          </a:p>
          <a:p>
            <a:pPr marL="342900" indent="-342900">
              <a:lnSpc>
                <a:spcPct val="120000"/>
              </a:lnSpc>
              <a:buFont typeface="+mj-lt"/>
              <a:buAutoNum type="arabicPeriod"/>
            </a:pPr>
            <a:r>
              <a:rPr lang="zh-TW" altLang="en-US" sz="2000" dirty="0"/>
              <a:t>實驗數據需處理及分析。同組同學，原始數據相同，但處理與分析應自己作。不能以</a:t>
            </a:r>
            <a:r>
              <a:rPr lang="en-US" altLang="zh-TW" sz="2000" dirty="0"/>
              <a:t>『</a:t>
            </a:r>
            <a:r>
              <a:rPr lang="zh-TW" altLang="en-US" sz="2000" dirty="0"/>
              <a:t>數據檢查單</a:t>
            </a:r>
            <a:r>
              <a:rPr lang="en-US" altLang="zh-TW" sz="2000" dirty="0"/>
              <a:t>』</a:t>
            </a:r>
            <a:r>
              <a:rPr lang="zh-TW" altLang="en-US" sz="2000" dirty="0"/>
              <a:t>取代數據的處理與分析。</a:t>
            </a:r>
            <a:endParaRPr lang="en-US" altLang="zh-TW" sz="2000" dirty="0"/>
          </a:p>
          <a:p>
            <a:pPr marL="342900" indent="-342900">
              <a:lnSpc>
                <a:spcPct val="120000"/>
              </a:lnSpc>
              <a:buFont typeface="+mj-lt"/>
              <a:buAutoNum type="arabicPeriod"/>
            </a:pPr>
            <a:r>
              <a:rPr lang="zh-TW" altLang="en-US" sz="2000" dirty="0"/>
              <a:t>要寫實驗結果討論。可另外加上實驗心得。</a:t>
            </a:r>
            <a:endParaRPr lang="en-US" altLang="zh-TW" sz="2000" dirty="0"/>
          </a:p>
          <a:p>
            <a:pPr marL="342900" indent="-342900">
              <a:lnSpc>
                <a:spcPct val="120000"/>
              </a:lnSpc>
              <a:buFont typeface="+mj-lt"/>
              <a:buAutoNum type="arabicPeriod"/>
            </a:pPr>
            <a:r>
              <a:rPr lang="zh-TW" altLang="en-US" sz="2000" dirty="0"/>
              <a:t>回答問題要含題目。</a:t>
            </a:r>
            <a:r>
              <a:rPr lang="zh-TW" altLang="en-US" sz="2000" b="1" dirty="0"/>
              <a:t> </a:t>
            </a:r>
            <a:endParaRPr lang="en-US" altLang="zh-TW" sz="2000" dirty="0"/>
          </a:p>
        </p:txBody>
      </p:sp>
      <p:sp>
        <p:nvSpPr>
          <p:cNvPr id="3" name="矩形 2">
            <a:extLst>
              <a:ext uri="{FF2B5EF4-FFF2-40B4-BE49-F238E27FC236}">
                <a16:creationId xmlns:a16="http://schemas.microsoft.com/office/drawing/2014/main" id="{34E53D87-89D9-4D3A-A72C-56A63589FE48}"/>
              </a:ext>
            </a:extLst>
          </p:cNvPr>
          <p:cNvSpPr/>
          <p:nvPr/>
        </p:nvSpPr>
        <p:spPr>
          <a:xfrm>
            <a:off x="2627784" y="836712"/>
            <a:ext cx="4227686" cy="369332"/>
          </a:xfrm>
          <a:prstGeom prst="rect">
            <a:avLst/>
          </a:prstGeom>
        </p:spPr>
        <p:txBody>
          <a:bodyPr wrap="square">
            <a:spAutoFit/>
          </a:bodyPr>
          <a:lstStyle/>
          <a:p>
            <a:r>
              <a:rPr lang="zh-TW" altLang="en-US" b="1" dirty="0"/>
              <a:t>封面及紙張大小：封面請用電腦打字。</a:t>
            </a:r>
          </a:p>
        </p:txBody>
      </p:sp>
      <p:sp>
        <p:nvSpPr>
          <p:cNvPr id="6" name="矩形: 圓角 5">
            <a:extLst>
              <a:ext uri="{FF2B5EF4-FFF2-40B4-BE49-F238E27FC236}">
                <a16:creationId xmlns:a16="http://schemas.microsoft.com/office/drawing/2014/main" id="{8C1075AA-A791-4D53-AE0C-C59FEEBB2ED7}"/>
              </a:ext>
            </a:extLst>
          </p:cNvPr>
          <p:cNvSpPr/>
          <p:nvPr/>
        </p:nvSpPr>
        <p:spPr>
          <a:xfrm>
            <a:off x="622589" y="4130843"/>
            <a:ext cx="8174836" cy="2160240"/>
          </a:xfrm>
          <a:prstGeom prst="roundRect">
            <a:avLst>
              <a:gd name="adj" fmla="val 1105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a:lnSpc>
                <a:spcPct val="120000"/>
              </a:lnSpc>
            </a:pPr>
            <a:r>
              <a:rPr lang="zh-TW" altLang="en-US" sz="1600" dirty="0">
                <a:solidFill>
                  <a:schemeClr val="tx1"/>
                </a:solidFill>
              </a:rPr>
              <a:t>若以 </a:t>
            </a:r>
            <a:r>
              <a:rPr lang="en-US" altLang="zh-TW" sz="1600" dirty="0">
                <a:solidFill>
                  <a:schemeClr val="tx1"/>
                </a:solidFill>
              </a:rPr>
              <a:t>word </a:t>
            </a:r>
            <a:r>
              <a:rPr lang="zh-TW" altLang="en-US" sz="1600" dirty="0">
                <a:solidFill>
                  <a:schemeClr val="tx1"/>
                </a:solidFill>
              </a:rPr>
              <a:t>文書處理器電腦打報告，文件格式如下：</a:t>
            </a:r>
          </a:p>
          <a:p>
            <a:pPr marL="177800">
              <a:lnSpc>
                <a:spcPct val="120000"/>
              </a:lnSpc>
            </a:pPr>
            <a:r>
              <a:rPr lang="en-US" altLang="zh-TW" sz="1600" dirty="0">
                <a:solidFill>
                  <a:schemeClr val="tx1"/>
                </a:solidFill>
              </a:rPr>
              <a:t>(1) </a:t>
            </a:r>
            <a:r>
              <a:rPr lang="zh-TW" altLang="en-US" sz="1600" dirty="0">
                <a:solidFill>
                  <a:schemeClr val="tx1"/>
                </a:solidFill>
              </a:rPr>
              <a:t>邊界：上下左右皆為 </a:t>
            </a:r>
            <a:r>
              <a:rPr lang="en-US" altLang="zh-TW" sz="1600" dirty="0">
                <a:solidFill>
                  <a:schemeClr val="tx1"/>
                </a:solidFill>
              </a:rPr>
              <a:t>2 cm</a:t>
            </a:r>
          </a:p>
          <a:p>
            <a:pPr marL="177800">
              <a:lnSpc>
                <a:spcPct val="120000"/>
              </a:lnSpc>
            </a:pPr>
            <a:r>
              <a:rPr lang="en-US" altLang="zh-TW" sz="1600" dirty="0">
                <a:solidFill>
                  <a:schemeClr val="tx1"/>
                </a:solidFill>
              </a:rPr>
              <a:t>(2) </a:t>
            </a:r>
            <a:r>
              <a:rPr lang="zh-TW" altLang="en-US" sz="1600" dirty="0">
                <a:solidFill>
                  <a:schemeClr val="tx1"/>
                </a:solidFill>
              </a:rPr>
              <a:t>行距：單行間距</a:t>
            </a:r>
          </a:p>
          <a:p>
            <a:pPr marL="177800">
              <a:lnSpc>
                <a:spcPct val="120000"/>
              </a:lnSpc>
            </a:pPr>
            <a:r>
              <a:rPr lang="en-US" altLang="zh-TW" sz="1600" dirty="0">
                <a:solidFill>
                  <a:schemeClr val="tx1"/>
                </a:solidFill>
              </a:rPr>
              <a:t>(3) </a:t>
            </a:r>
            <a:r>
              <a:rPr lang="zh-TW" altLang="en-US" sz="1600" dirty="0">
                <a:solidFill>
                  <a:schemeClr val="tx1"/>
                </a:solidFill>
              </a:rPr>
              <a:t>字型：中文使用標楷體、英文數字使用 </a:t>
            </a:r>
            <a:r>
              <a:rPr lang="en-US" altLang="zh-TW" sz="1600" dirty="0">
                <a:solidFill>
                  <a:schemeClr val="tx1"/>
                </a:solidFill>
              </a:rPr>
              <a:t>Time New Roman</a:t>
            </a:r>
          </a:p>
          <a:p>
            <a:pPr marL="177800">
              <a:lnSpc>
                <a:spcPct val="120000"/>
              </a:lnSpc>
            </a:pPr>
            <a:r>
              <a:rPr lang="en-US" altLang="zh-TW" sz="1600" dirty="0">
                <a:solidFill>
                  <a:schemeClr val="tx1"/>
                </a:solidFill>
              </a:rPr>
              <a:t>(4) </a:t>
            </a:r>
            <a:r>
              <a:rPr lang="zh-TW" altLang="en-US" sz="1600" dirty="0">
                <a:solidFill>
                  <a:schemeClr val="tx1"/>
                </a:solidFill>
              </a:rPr>
              <a:t>字體：內文 </a:t>
            </a:r>
            <a:r>
              <a:rPr lang="en-US" altLang="zh-TW" sz="1600" dirty="0">
                <a:solidFill>
                  <a:schemeClr val="tx1"/>
                </a:solidFill>
              </a:rPr>
              <a:t>12</a:t>
            </a:r>
            <a:r>
              <a:rPr lang="zh-TW" altLang="en-US" sz="1600" dirty="0">
                <a:solidFill>
                  <a:schemeClr val="tx1"/>
                </a:solidFill>
              </a:rPr>
              <a:t>或</a:t>
            </a:r>
            <a:r>
              <a:rPr lang="en-US" altLang="zh-TW" sz="1600" dirty="0">
                <a:solidFill>
                  <a:schemeClr val="tx1"/>
                </a:solidFill>
              </a:rPr>
              <a:t>14</a:t>
            </a:r>
            <a:r>
              <a:rPr lang="zh-TW" altLang="en-US" sz="1600" dirty="0">
                <a:solidFill>
                  <a:schemeClr val="tx1"/>
                </a:solidFill>
              </a:rPr>
              <a:t>，標題可斟酌放大 </a:t>
            </a:r>
            <a:endParaRPr lang="en-US" altLang="zh-TW" sz="1600" dirty="0">
              <a:solidFill>
                <a:schemeClr val="tx1"/>
              </a:solidFill>
            </a:endParaRPr>
          </a:p>
          <a:p>
            <a:pPr marL="177800">
              <a:lnSpc>
                <a:spcPct val="120000"/>
              </a:lnSpc>
            </a:pPr>
            <a:r>
              <a:rPr lang="en-US" altLang="zh-TW" sz="1600" dirty="0">
                <a:solidFill>
                  <a:schemeClr val="tx1"/>
                </a:solidFill>
              </a:rPr>
              <a:t>(5) </a:t>
            </a:r>
            <a:r>
              <a:rPr lang="zh-TW" altLang="en-US" sz="1600" dirty="0">
                <a:solidFill>
                  <a:schemeClr val="tx1"/>
                </a:solidFill>
              </a:rPr>
              <a:t>圖片和表格：皆以「與文字排列」的格式插入</a:t>
            </a:r>
          </a:p>
          <a:p>
            <a:pPr marL="177800">
              <a:lnSpc>
                <a:spcPct val="120000"/>
              </a:lnSpc>
            </a:pPr>
            <a:r>
              <a:rPr lang="en-US" altLang="zh-TW" sz="1600" dirty="0">
                <a:solidFill>
                  <a:schemeClr val="tx1"/>
                </a:solidFill>
              </a:rPr>
              <a:t>(6) </a:t>
            </a:r>
            <a:r>
              <a:rPr lang="zh-TW" altLang="en-US" sz="1600" dirty="0">
                <a:solidFill>
                  <a:schemeClr val="tx1"/>
                </a:solidFill>
              </a:rPr>
              <a:t>頁碼：加於頁尾，以置中排列，註明「共 </a:t>
            </a:r>
            <a:r>
              <a:rPr lang="en-US" altLang="zh-TW" sz="1600" dirty="0">
                <a:solidFill>
                  <a:schemeClr val="tx1"/>
                </a:solidFill>
              </a:rPr>
              <a:t>xx </a:t>
            </a:r>
            <a:r>
              <a:rPr lang="zh-TW" altLang="en-US" sz="1600" dirty="0">
                <a:solidFill>
                  <a:schemeClr val="tx1"/>
                </a:solidFill>
              </a:rPr>
              <a:t>頁 第 </a:t>
            </a:r>
            <a:r>
              <a:rPr lang="en-US" altLang="zh-TW" sz="1600" dirty="0" err="1">
                <a:solidFill>
                  <a:schemeClr val="tx1"/>
                </a:solidFill>
              </a:rPr>
              <a:t>yy</a:t>
            </a:r>
            <a:r>
              <a:rPr lang="en-US" altLang="zh-TW" sz="1600" dirty="0">
                <a:solidFill>
                  <a:schemeClr val="tx1"/>
                </a:solidFill>
              </a:rPr>
              <a:t> </a:t>
            </a:r>
            <a:r>
              <a:rPr lang="zh-TW" altLang="en-US" sz="1600" dirty="0">
                <a:solidFill>
                  <a:schemeClr val="tx1"/>
                </a:solidFill>
              </a:rPr>
              <a:t>頁」。</a:t>
            </a:r>
          </a:p>
        </p:txBody>
      </p:sp>
    </p:spTree>
    <p:extLst>
      <p:ext uri="{BB962C8B-B14F-4D97-AF65-F5344CB8AC3E}">
        <p14:creationId xmlns:p14="http://schemas.microsoft.com/office/powerpoint/2010/main" val="1966905833"/>
      </p:ext>
    </p:extLst>
  </p:cSld>
  <p:clrMapOvr>
    <a:masterClrMapping/>
  </p:clrMapOvr>
  <p:transition/>
</p:sld>
</file>

<file path=ppt/theme/theme1.xml><?xml version="1.0" encoding="utf-8"?>
<a:theme xmlns:a="http://schemas.openxmlformats.org/drawingml/2006/main" name="110普物實驗室-3">
  <a:themeElements>
    <a:clrScheme name="自訂 2">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0000CC"/>
      </a:hlink>
      <a:folHlink>
        <a:srgbClr val="AD84C6"/>
      </a:folHlink>
    </a:clrScheme>
    <a:fontScheme name="清大">
      <a:majorFont>
        <a:latin typeface="Calibri Light"/>
        <a:ea typeface="微軟正黑體"/>
        <a:cs typeface=""/>
      </a:majorFont>
      <a:minorFont>
        <a:latin typeface="Calibri"/>
        <a:ea typeface="微軟正黑體"/>
        <a:cs typeface=""/>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110普物實驗室-3" id="{B3A81778-9E8C-45A6-B4A9-0E8A9856E5B7}" vid="{906398F9-8B27-45EE-B95E-51477BB626BC}"/>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10822</TotalTime>
  <Words>3066</Words>
  <Application>Microsoft Office PowerPoint</Application>
  <PresentationFormat>如螢幕大小 (4:3)</PresentationFormat>
  <Paragraphs>278</Paragraphs>
  <Slides>26</Slides>
  <Notes>3</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26</vt:i4>
      </vt:variant>
    </vt:vector>
  </HeadingPairs>
  <TitlesOfParts>
    <vt:vector size="39" baseType="lpstr">
      <vt:lpstr>Arial Unicode MS</vt:lpstr>
      <vt:lpstr>Helvetica Neue</vt:lpstr>
      <vt:lpstr>華康古印體(P)</vt:lpstr>
      <vt:lpstr>微軟正黑體</vt:lpstr>
      <vt:lpstr>新細明體</vt:lpstr>
      <vt:lpstr>標楷體</vt:lpstr>
      <vt:lpstr>Arial</vt:lpstr>
      <vt:lpstr>Calibri</vt:lpstr>
      <vt:lpstr>Calibri Light</vt:lpstr>
      <vt:lpstr>Times New Roman</vt:lpstr>
      <vt:lpstr>Wingdings</vt:lpstr>
      <vt:lpstr>Wingdings 3</vt:lpstr>
      <vt:lpstr>110普物實驗室-3</vt:lpstr>
      <vt:lpstr>普通物理課程與實驗室 注意事項</vt:lpstr>
      <vt:lpstr>PowerPoint 簡報</vt:lpstr>
      <vt:lpstr>一、普物實驗課程簡介</vt:lpstr>
      <vt:lpstr>一、普物實驗課程簡介</vt:lpstr>
      <vt:lpstr>普物實驗上學期課程</vt:lpstr>
      <vt:lpstr>二、實驗室規定注意事項</vt:lpstr>
      <vt:lpstr>三、實驗注意事項</vt:lpstr>
      <vt:lpstr>普物實驗報告的寫法及注意事項</vt:lpstr>
      <vt:lpstr>普物實驗報告的寫法及注意事項</vt:lpstr>
      <vt:lpstr>普物實驗報告的寫法及注意事項</vt:lpstr>
      <vt:lpstr>普物實驗報告的寫法及注意事項</vt:lpstr>
      <vt:lpstr>普物實驗上學期課程</vt:lpstr>
      <vt:lpstr>實驗輪流表</vt:lpstr>
      <vt:lpstr>PowerPoint 簡報</vt:lpstr>
      <vt:lpstr>實驗室配置</vt:lpstr>
      <vt:lpstr>實驗室配置</vt:lpstr>
      <vt:lpstr>實驗注意事項 (第一周須知)</vt:lpstr>
      <vt:lpstr>實驗成績計算方式</vt:lpstr>
      <vt:lpstr>數位學習系統</vt:lpstr>
      <vt:lpstr>AI 使用原則與學術倫理</vt:lpstr>
      <vt:lpstr>PowerPoint 簡報</vt:lpstr>
      <vt:lpstr>講師助教 注意事項</vt:lpstr>
      <vt:lpstr>講師助教注意事項</vt:lpstr>
      <vt:lpstr>增設[元課程]</vt:lpstr>
      <vt:lpstr>薪資申請-請注意信件通知</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GPL-1</dc:creator>
  <cp:lastModifiedBy>W1111</cp:lastModifiedBy>
  <cp:revision>358</cp:revision>
  <cp:lastPrinted>2022-09-12T04:59:19Z</cp:lastPrinted>
  <dcterms:created xsi:type="dcterms:W3CDTF">2011-09-08T02:21:50Z</dcterms:created>
  <dcterms:modified xsi:type="dcterms:W3CDTF">2025-09-01T06:53:16Z</dcterms:modified>
</cp:coreProperties>
</file>