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7" r:id="rId4"/>
    <p:sldId id="289" r:id="rId5"/>
    <p:sldId id="288" r:id="rId6"/>
    <p:sldId id="29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400A9-4FCA-4BAE-81F9-FD48BF196C1E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FB69-D953-44B3-9E01-A363AC74FD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FB69-D953-44B3-9E01-A363AC74FD9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FB69-D953-44B3-9E01-A363AC74FD9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2FB69-D953-44B3-9E01-A363AC74FD90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F043-236C-4D79-A7C9-CF410CFBB88D}" type="datetimeFigureOut">
              <a:rPr lang="zh-CN" altLang="en-US" smtClean="0"/>
              <a:pPr/>
              <a:t>2010/9/14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720A-1AAE-4F2A-9BFA-FB74EE25AFB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en-US" altLang="zh-CN" dirty="0" smtClean="0">
                <a:latin typeface="Comic Sans MS" pitchFamily="66" charset="0"/>
              </a:rPr>
              <a:t>On Kerr Newman/CFTs Dualities</a:t>
            </a:r>
            <a:endParaRPr lang="zh-CN" altLang="en-US" dirty="0">
              <a:latin typeface="Comic Sans MS" pitchFamily="66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752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1"/>
                </a:solidFill>
                <a:latin typeface="楷体" pitchFamily="49" charset="-122"/>
                <a:ea typeface="楷体" pitchFamily="49" charset="-122"/>
              </a:rPr>
              <a:t>孫</a:t>
            </a:r>
            <a:r>
              <a:rPr lang="zh-CN" altLang="en-US" dirty="0" smtClean="0">
                <a:solidFill>
                  <a:schemeClr val="accent1"/>
                </a:solidFill>
                <a:latin typeface="楷体" pitchFamily="49" charset="-122"/>
                <a:ea typeface="楷体" pitchFamily="49" charset="-122"/>
              </a:rPr>
              <a:t>佳叡</a:t>
            </a:r>
            <a:endParaRPr lang="en-US" altLang="zh-CN" dirty="0" smtClean="0">
              <a:solidFill>
                <a:schemeClr val="accent1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en-US" altLang="zh-CN" dirty="0" err="1" smtClean="0">
                <a:solidFill>
                  <a:schemeClr val="accent1"/>
                </a:solidFill>
                <a:latin typeface="+mj-lt"/>
              </a:rPr>
              <a:t>Jia-Rui</a:t>
            </a:r>
            <a:r>
              <a:rPr lang="en-US" altLang="zh-CN" dirty="0" smtClean="0">
                <a:solidFill>
                  <a:schemeClr val="accent1"/>
                </a:solidFill>
                <a:latin typeface="+mj-lt"/>
              </a:rPr>
              <a:t> Sun</a:t>
            </a:r>
          </a:p>
          <a:p>
            <a:r>
              <a:rPr lang="en-US" altLang="zh-CN" i="1" dirty="0" smtClean="0">
                <a:latin typeface="+mj-lt"/>
              </a:rPr>
              <a:t>National Central University</a:t>
            </a:r>
            <a:endParaRPr lang="zh-CN" altLang="en-US" i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437112"/>
            <a:ext cx="54726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National Center for Theoretical Sciences</a:t>
            </a:r>
            <a:r>
              <a:rPr lang="en-US" altLang="zh-CN" sz="2800" dirty="0" smtClean="0"/>
              <a:t>,       </a:t>
            </a:r>
          </a:p>
          <a:p>
            <a:r>
              <a:rPr lang="en-US" altLang="zh-CN" sz="2400" dirty="0" smtClean="0"/>
              <a:t>                  September 14, 2010 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94928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Based on arxiv:1006.4092 and 1006.4097, C.-M. Chen, Y.-M. Huang, JRS, </a:t>
            </a:r>
          </a:p>
          <a:p>
            <a:r>
              <a:rPr lang="en-US" altLang="zh-CN" sz="2000" dirty="0" smtClean="0"/>
              <a:t>M.-F. Wu and S.-J. </a:t>
            </a:r>
            <a:r>
              <a:rPr lang="en-US" altLang="zh-CN" sz="2000" dirty="0" err="1" smtClean="0"/>
              <a:t>Zou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501008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Geometrically, the KN black hole will return to the Kerr black hole when Q = 0 while to the RN black hole when J = 0.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However, if one takes J = 0 above, it will not recover the information of the corresponding RN black hole.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chemeClr val="accent6"/>
                </a:solidFill>
                <a:latin typeface="Comic Sans MS" pitchFamily="66" charset="0"/>
              </a:rPr>
              <a:t>Thus, a multiple CFTs dual to the KN black hole is expected.</a:t>
            </a:r>
            <a:endParaRPr lang="zh-CN" altLang="en-US" sz="2400" dirty="0">
              <a:solidFill>
                <a:schemeClr val="accent6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6792"/>
            <a:ext cx="242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4664"/>
            <a:ext cx="63341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019" y="2276872"/>
            <a:ext cx="5648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88640"/>
            <a:ext cx="5686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chemeClr val="tx2"/>
                </a:solidFill>
                <a:latin typeface="Comic Sans MS" pitchFamily="66" charset="0"/>
              </a:rPr>
              <a:t>Kerr Newman/CFTs dualities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65817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460" y="1916832"/>
            <a:ext cx="4457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40100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7788" y="3842370"/>
            <a:ext cx="6448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86391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5610944"/>
            <a:ext cx="7143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Considering a probe charged scalar field scattering in the KN </a:t>
            </a:r>
            <a:endParaRPr lang="zh-CN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476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167119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Assuming the following modes expansion</a:t>
            </a:r>
            <a:endParaRPr lang="zh-CN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376785"/>
            <a:ext cx="4210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321297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KG equation decouples into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971753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where         is the separation constant. </a:t>
            </a:r>
            <a:endParaRPr lang="zh-CN" altLang="en-US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6043761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861048"/>
            <a:ext cx="7943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967064"/>
            <a:ext cx="89644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For the </a:t>
            </a:r>
            <a:r>
              <a:rPr lang="en-US" altLang="zh-CN" sz="2400" dirty="0" err="1" smtClean="0"/>
              <a:t>massless</a:t>
            </a:r>
            <a:r>
              <a:rPr lang="en-US" altLang="zh-CN" sz="2400" dirty="0" smtClean="0"/>
              <a:t> probe field, its radial part of </a:t>
            </a:r>
            <a:r>
              <a:rPr lang="en-US" altLang="zh-CN" sz="2400" dirty="0" err="1" smtClean="0"/>
              <a:t>eom</a:t>
            </a:r>
            <a:r>
              <a:rPr lang="en-US" altLang="zh-CN" sz="2400" dirty="0" smtClean="0"/>
              <a:t> can be written as</a:t>
            </a:r>
            <a:endParaRPr lang="zh-CN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60140"/>
            <a:ext cx="907300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029" y="2289820"/>
            <a:ext cx="8753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296733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If we further taking the following limits</a:t>
            </a:r>
            <a:endParaRPr lang="zh-CN" altLang="en-US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" y="3547864"/>
            <a:ext cx="882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217" y="4070970"/>
            <a:ext cx="429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047" y="4509120"/>
            <a:ext cx="3171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026496"/>
            <a:ext cx="89644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右箭头 10"/>
          <p:cNvSpPr/>
          <p:nvPr/>
        </p:nvSpPr>
        <p:spPr>
          <a:xfrm>
            <a:off x="4572000" y="458112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6021288"/>
            <a:ext cx="1657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8460432" y="623731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(*)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241484"/>
            <a:ext cx="5763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itchFamily="66" charset="0"/>
              </a:rPr>
              <a:t>J-picture----Kerr/CFT duality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There are twofold 2D hidden conformal symmetries in the solution space of eq. (*), one with       as the </a:t>
            </a:r>
            <a:r>
              <a:rPr lang="en-US" altLang="zh-CN" sz="2400" dirty="0" err="1" smtClean="0"/>
              <a:t>fiberation</a:t>
            </a:r>
            <a:r>
              <a:rPr lang="en-US" altLang="zh-CN" sz="2400" dirty="0" smtClean="0"/>
              <a:t>, called the J-picture, which is related to the Kerr/CFT duality.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10283"/>
            <a:ext cx="2190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2048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 order to probe the J-picture CFT_2 description to KN black hole, we need to consider a neutral probe scalar field </a:t>
            </a:r>
            <a:endParaRPr lang="zh-CN" alt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769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77072"/>
            <a:ext cx="1647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486916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Before making coordinate transformations to the above equation, let us review some basic properties of the AdS_3 </a:t>
            </a:r>
            <a:r>
              <a:rPr lang="en-US" altLang="zh-CN" sz="2400" dirty="0" err="1" smtClean="0"/>
              <a:t>spacetime</a:t>
            </a:r>
            <a:endParaRPr lang="zh-CN" altLang="en-US" sz="24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733256"/>
            <a:ext cx="3343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8244408" y="4293096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   (2*)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98909"/>
            <a:ext cx="8943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55679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SL(2,R) Lie algebra</a:t>
            </a:r>
            <a:endParaRPr lang="zh-CN" alt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2060079"/>
            <a:ext cx="510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2607295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Casimir</a:t>
            </a:r>
            <a:r>
              <a:rPr lang="en-US" altLang="zh-CN" sz="2400" dirty="0" smtClean="0"/>
              <a:t> operator</a:t>
            </a:r>
            <a:endParaRPr lang="zh-CN" alt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88" y="3068960"/>
            <a:ext cx="78962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371703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Taking coordinate transformations</a:t>
            </a:r>
            <a:endParaRPr lang="zh-CN" alt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0386" y="4315544"/>
            <a:ext cx="56959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96448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1388021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Then left hand operator in eq. (2*) is just the </a:t>
            </a:r>
            <a:r>
              <a:rPr lang="en-US" altLang="zh-CN" sz="2400" dirty="0" err="1" smtClean="0"/>
              <a:t>Casimir</a:t>
            </a:r>
            <a:r>
              <a:rPr lang="en-US" altLang="zh-CN" sz="2400" dirty="0" smtClean="0"/>
              <a:t> operator of the SL(2,R) Lie algebra with </a:t>
            </a:r>
            <a:endParaRPr lang="zh-CN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79551"/>
            <a:ext cx="889248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44875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Since the probe field is neutral, it doesn’t couple with the background gauge field, it can only reveal the angular momentum part of the dual CFT, i.e. J-picture, the Kerr/CFT duality</a:t>
            </a:r>
            <a:endParaRPr lang="zh-CN" alt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7513" y="4941168"/>
            <a:ext cx="3228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4827" y="5575895"/>
            <a:ext cx="6105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右箭头 9"/>
          <p:cNvSpPr/>
          <p:nvPr/>
        </p:nvSpPr>
        <p:spPr>
          <a:xfrm>
            <a:off x="467544" y="5791919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103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Kristen ITC" pitchFamily="66" charset="0"/>
                <a:cs typeface="Estrangelo Edessa" pitchFamily="66" charset="0"/>
              </a:rPr>
              <a:t>Scattering process</a:t>
            </a:r>
            <a:endParaRPr lang="zh-CN" altLang="en-US" sz="2400" dirty="0">
              <a:solidFill>
                <a:schemeClr val="tx2"/>
              </a:solidFill>
              <a:latin typeface="Kristen ITC" pitchFamily="66" charset="0"/>
              <a:cs typeface="Estrangelo Edess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In the near region, define 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0768"/>
            <a:ext cx="15906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2175247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the general solution of eq.(*) with q=0 is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2746623"/>
            <a:ext cx="50958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005064"/>
            <a:ext cx="5257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In the near region, the ingoing modes are dominate, taking z-&gt;1 and 1-z-&gt;1/r  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692696"/>
            <a:ext cx="43624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7124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234888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the conformal weights of the operator dual to the scalar field are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613" y="2852936"/>
            <a:ext cx="2390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627487"/>
            <a:ext cx="53911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箭头 7"/>
          <p:cNvSpPr/>
          <p:nvPr/>
        </p:nvSpPr>
        <p:spPr>
          <a:xfrm flipV="1">
            <a:off x="899592" y="3861049"/>
            <a:ext cx="648072" cy="288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085184"/>
            <a:ext cx="4257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447950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where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1031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The essential part of the absorption cross section of the scalar field is 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816893"/>
            <a:ext cx="581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141277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To compare the result with the 2-point function obtained from the dual CFT, we need to identify the conjugate charges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350393"/>
            <a:ext cx="29241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284984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While from black hole 1</a:t>
            </a:r>
            <a:r>
              <a:rPr lang="en-US" altLang="zh-CN" sz="2400" baseline="30000" dirty="0" smtClean="0">
                <a:latin typeface="+mj-lt"/>
                <a:cs typeface="Estrangelo Edessa" pitchFamily="66" charset="0"/>
              </a:rPr>
              <a:t>st</a:t>
            </a:r>
            <a:r>
              <a:rPr lang="en-US" altLang="zh-CN" sz="2400" dirty="0" smtClean="0">
                <a:latin typeface="+mj-lt"/>
                <a:cs typeface="Estrangelo Edessa" pitchFamily="66" charset="0"/>
              </a:rPr>
              <a:t> law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322" y="3717032"/>
            <a:ext cx="4552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8032" y="465313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with 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653136"/>
            <a:ext cx="205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5257800"/>
            <a:ext cx="6267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右箭头 10"/>
          <p:cNvSpPr/>
          <p:nvPr/>
        </p:nvSpPr>
        <p:spPr>
          <a:xfrm>
            <a:off x="611560" y="5903561"/>
            <a:ext cx="792088" cy="26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" y="116632"/>
            <a:ext cx="2026568" cy="1143000"/>
          </a:xfrm>
        </p:spPr>
        <p:txBody>
          <a:bodyPr/>
          <a:lstStyle/>
          <a:p>
            <a:r>
              <a:rPr lang="en-US" altLang="zh-CN" sz="4000" i="1" dirty="0" smtClean="0">
                <a:latin typeface="Forte" pitchFamily="66" charset="0"/>
              </a:rPr>
              <a:t>Outline:</a:t>
            </a:r>
            <a:r>
              <a:rPr lang="en-US" altLang="zh-CN" i="1" dirty="0" smtClean="0">
                <a:latin typeface="Bradley Hand ITC" pitchFamily="66" charset="0"/>
              </a:rPr>
              <a:t> </a:t>
            </a:r>
            <a:endParaRPr lang="zh-CN" altLang="en-US" i="1" dirty="0">
              <a:latin typeface="Bradley Hand ITC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Comic Sans MS" pitchFamily="66" charset="0"/>
              </a:rPr>
              <a:t>*</a:t>
            </a:r>
            <a:r>
              <a:rPr lang="en-US" altLang="zh-CN" sz="3500" dirty="0" smtClean="0">
                <a:solidFill>
                  <a:schemeClr val="tx2"/>
                </a:solidFill>
                <a:latin typeface="Comic Sans MS" pitchFamily="66" charset="0"/>
              </a:rPr>
              <a:t>Introduction and motivation</a:t>
            </a:r>
          </a:p>
          <a:p>
            <a:endParaRPr lang="en-US" altLang="zh-CN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Comic Sans MS" pitchFamily="66" charset="0"/>
              </a:rPr>
              <a:t>*</a:t>
            </a:r>
            <a:r>
              <a:rPr lang="en-US" altLang="zh-CN" sz="3500" dirty="0" smtClean="0">
                <a:solidFill>
                  <a:schemeClr val="tx2"/>
                </a:solidFill>
                <a:latin typeface="Comic Sans MS" pitchFamily="66" charset="0"/>
              </a:rPr>
              <a:t>Kerr Newman/CFTs dualities</a:t>
            </a:r>
          </a:p>
          <a:p>
            <a:pPr marL="514350" indent="-514350">
              <a:buAutoNum type="alphaLcParenR"/>
            </a:pPr>
            <a:endParaRPr lang="en-US" altLang="zh-CN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itchFamily="66" charset="0"/>
              </a:rPr>
              <a:t>J-picture----Kerr/CFT duality</a:t>
            </a:r>
          </a:p>
          <a:p>
            <a:pPr marL="514350" indent="-514350">
              <a:buAutoNum type="alphaLcParenR"/>
            </a:pPr>
            <a:endParaRPr lang="en-US" altLang="zh-CN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AutoNum type="alphaLcParenR"/>
            </a:pPr>
            <a:r>
              <a:rPr lang="en-US" altLang="zh-CN" sz="2800" dirty="0" smtClean="0">
                <a:solidFill>
                  <a:schemeClr val="tx2"/>
                </a:solidFill>
                <a:latin typeface="Comic Sans MS" pitchFamily="66" charset="0"/>
              </a:rPr>
              <a:t>Q-picture----RN/CFT duality</a:t>
            </a:r>
          </a:p>
          <a:p>
            <a:pPr marL="514350" indent="-514350">
              <a:buAutoNum type="alphaLcParenR"/>
            </a:pPr>
            <a:endParaRPr lang="en-US" altLang="zh-CN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en-US" altLang="zh-CN" sz="3500" dirty="0" smtClean="0">
                <a:solidFill>
                  <a:schemeClr val="tx2"/>
                </a:solidFill>
                <a:latin typeface="Comic Sans MS" pitchFamily="66" charset="0"/>
              </a:rPr>
              <a:t>*Conclusion and discussion</a:t>
            </a:r>
          </a:p>
          <a:p>
            <a:pPr marL="514350" indent="-514350">
              <a:buNone/>
            </a:pPr>
            <a:endParaRPr lang="en-US" altLang="zh-CN" sz="28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2024" y="260648"/>
            <a:ext cx="38862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113" y="836712"/>
            <a:ext cx="4829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0730" y="1455440"/>
            <a:ext cx="47815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210323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it’s easy to check that  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564904"/>
            <a:ext cx="2667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3543399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Finally, the absorption cross section becomes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8763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653136"/>
            <a:ext cx="896448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016" y="5694347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which is exactly the finite temperature 2-point function of operator dual to the neutral scalar field in the J-picture CFT_2.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103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Kristen ITC" pitchFamily="66" charset="0"/>
                <a:cs typeface="Estrangelo Edessa" pitchFamily="66" charset="0"/>
              </a:rPr>
              <a:t>Real-time </a:t>
            </a:r>
            <a:r>
              <a:rPr lang="en-US" altLang="zh-CN" sz="2400" dirty="0" err="1" smtClean="0">
                <a:solidFill>
                  <a:schemeClr val="tx2"/>
                </a:solidFill>
                <a:latin typeface="Kristen ITC" pitchFamily="66" charset="0"/>
                <a:cs typeface="Estrangelo Edessa" pitchFamily="66" charset="0"/>
              </a:rPr>
              <a:t>correlator</a:t>
            </a:r>
            <a:endParaRPr lang="zh-CN" altLang="en-US" sz="2400" dirty="0">
              <a:solidFill>
                <a:schemeClr val="tx2"/>
              </a:solidFill>
              <a:latin typeface="Kristen ITC" pitchFamily="66" charset="0"/>
              <a:cs typeface="Estrangelo Edess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Besides the matching of absorption cross sections, we can further check the retarded Green’s function which is of causal meaning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26704"/>
            <a:ext cx="5981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5354"/>
            <a:ext cx="9144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439820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with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97152"/>
            <a:ext cx="4810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733256"/>
            <a:ext cx="47720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6575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From the CFT side, the Euclidean </a:t>
            </a:r>
            <a:r>
              <a:rPr lang="en-US" altLang="zh-CN" sz="2400" dirty="0" err="1" smtClean="0">
                <a:latin typeface="+mj-lt"/>
                <a:cs typeface="Estrangelo Edessa" pitchFamily="66" charset="0"/>
              </a:rPr>
              <a:t>correlator</a:t>
            </a:r>
            <a:r>
              <a:rPr lang="en-US" altLang="zh-CN" sz="2400" dirty="0" smtClean="0">
                <a:latin typeface="+mj-lt"/>
                <a:cs typeface="Estrangelo Edessa" pitchFamily="66" charset="0"/>
              </a:rPr>
              <a:t>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64428"/>
            <a:ext cx="9620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3478"/>
            <a:ext cx="6000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37763"/>
            <a:ext cx="1495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83317"/>
            <a:ext cx="2381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495385"/>
            <a:ext cx="80486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6928" y="3030051"/>
            <a:ext cx="5867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67544" y="3030051"/>
            <a:ext cx="1046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cs typeface="Estrangelo Edessa" pitchFamily="66" charset="0"/>
              </a:rPr>
              <a:t>where </a:t>
            </a:r>
            <a:endParaRPr lang="zh-CN" altLang="en-US" sz="2400" dirty="0">
              <a:cs typeface="Estrangelo Edessa" pitchFamily="66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2143" y="3673162"/>
            <a:ext cx="6372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467544" y="3678123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cs typeface="Estrangelo Edessa" pitchFamily="66" charset="0"/>
              </a:rPr>
              <a:t>and </a:t>
            </a:r>
            <a:endParaRPr lang="zh-CN" altLang="en-US" sz="2400" dirty="0">
              <a:cs typeface="Estrangelo Edessa" pitchFamily="66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7544" y="4326195"/>
            <a:ext cx="7956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cs typeface="Estrangelo Edessa" pitchFamily="66" charset="0"/>
              </a:rPr>
              <a:t>the Euclidean frequencies should take the discrete Matsubara </a:t>
            </a:r>
            <a:endParaRPr lang="zh-CN" altLang="en-US" sz="2400" dirty="0">
              <a:cs typeface="Estrangelo Edessa" pitchFamily="66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4830251"/>
            <a:ext cx="4876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51520" y="5478323"/>
            <a:ext cx="8883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cs typeface="Estrangelo Edessa" pitchFamily="66" charset="0"/>
              </a:rPr>
              <a:t>At these frequencies, the retarded Green’s function agrees with those</a:t>
            </a:r>
          </a:p>
          <a:p>
            <a:r>
              <a:rPr lang="en-US" altLang="zh-CN" sz="2400" dirty="0" smtClean="0">
                <a:cs typeface="Estrangelo Edessa" pitchFamily="66" charset="0"/>
              </a:rPr>
              <a:t>calculated from the gravity side up to some normalization factors.</a:t>
            </a:r>
            <a:endParaRPr lang="zh-CN" altLang="en-US" sz="2400" dirty="0"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241484"/>
            <a:ext cx="5521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/>
            <a:r>
              <a:rPr lang="en-US" altLang="zh-CN" sz="2800" dirty="0" smtClean="0">
                <a:solidFill>
                  <a:schemeClr val="tx2"/>
                </a:solidFill>
                <a:latin typeface="Comic Sans MS" pitchFamily="66" charset="0"/>
              </a:rPr>
              <a:t>b) Q-picture----RN/CFT duality</a:t>
            </a:r>
          </a:p>
        </p:txBody>
      </p:sp>
      <p:sp>
        <p:nvSpPr>
          <p:cNvPr id="3" name="矩形 2"/>
          <p:cNvSpPr/>
          <p:nvPr/>
        </p:nvSpPr>
        <p:spPr>
          <a:xfrm>
            <a:off x="251520" y="951111"/>
            <a:ext cx="8458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cs typeface="Estrangelo Edessa" pitchFamily="66" charset="0"/>
              </a:rPr>
              <a:t>Now we will turn off the \phi direction modes by imposing m=0 in </a:t>
            </a:r>
          </a:p>
          <a:p>
            <a:r>
              <a:rPr lang="en-US" altLang="zh-CN" sz="2400" dirty="0" smtClean="0">
                <a:cs typeface="Estrangelo Edessa" pitchFamily="66" charset="0"/>
              </a:rPr>
              <a:t>Eq.(*)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7752"/>
            <a:ext cx="89644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6331" y="2852936"/>
            <a:ext cx="1609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501008"/>
            <a:ext cx="87129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where the operator       acts on “internal space” of U(1) symmetry of the complex scalar field and its </a:t>
            </a:r>
            <a:r>
              <a:rPr lang="en-US" altLang="zh-CN" sz="2400" dirty="0" err="1" smtClean="0"/>
              <a:t>eigenvalue</a:t>
            </a:r>
            <a:r>
              <a:rPr lang="en-US" altLang="zh-CN" sz="2400" dirty="0" smtClean="0"/>
              <a:t> is the charge of the scalar field such as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here        has a natural geometric interpretation as the radius of the extra circle when embedding the 4D RN black hole into 5D. </a:t>
            </a:r>
          </a:p>
          <a:p>
            <a:r>
              <a:rPr lang="en-US" altLang="zh-CN" sz="2000" dirty="0" smtClean="0">
                <a:solidFill>
                  <a:schemeClr val="accent1"/>
                </a:solidFill>
              </a:rPr>
              <a:t>C.-M. Chen and JRS, 1004.3963;</a:t>
            </a:r>
          </a:p>
          <a:p>
            <a:r>
              <a:rPr lang="en-US" altLang="zh-CN" sz="2000" dirty="0" smtClean="0">
                <a:solidFill>
                  <a:schemeClr val="accent1"/>
                </a:solidFill>
              </a:rPr>
              <a:t>C.-M. Chen, Y.-M. Huang, JRS, M.-F. Wu and S.-J.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Zou</a:t>
            </a:r>
            <a:r>
              <a:rPr lang="en-US" altLang="zh-CN" sz="2000" dirty="0" smtClean="0">
                <a:solidFill>
                  <a:schemeClr val="accent1"/>
                </a:solidFill>
              </a:rPr>
              <a:t>, 1006.4092</a:t>
            </a:r>
            <a:endParaRPr lang="zh-CN" altLang="en-US" sz="2000" dirty="0" smtClean="0">
              <a:solidFill>
                <a:schemeClr val="accent1"/>
              </a:solidFill>
            </a:endParaRPr>
          </a:p>
          <a:p>
            <a:r>
              <a:rPr lang="en-US" altLang="zh-CN" sz="2400" dirty="0" smtClean="0"/>
              <a:t>                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2848" y="3523481"/>
            <a:ext cx="381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93096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013176"/>
            <a:ext cx="266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8244408" y="3068960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   (3*)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88640"/>
            <a:ext cx="8839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cs typeface="Estrangelo Edessa" pitchFamily="66" charset="0"/>
              </a:rPr>
              <a:t>Similarly, eq.(3*) is just the </a:t>
            </a:r>
            <a:r>
              <a:rPr lang="en-US" altLang="zh-CN" sz="2400" dirty="0" err="1" smtClean="0">
                <a:cs typeface="Estrangelo Edessa" pitchFamily="66" charset="0"/>
              </a:rPr>
              <a:t>Casimir</a:t>
            </a:r>
            <a:r>
              <a:rPr lang="en-US" altLang="zh-CN" sz="2400" dirty="0" smtClean="0">
                <a:cs typeface="Estrangelo Edessa" pitchFamily="66" charset="0"/>
              </a:rPr>
              <a:t> operator of the SL(2,R) Lie algebra</a:t>
            </a:r>
          </a:p>
          <a:p>
            <a:r>
              <a:rPr lang="en-US" altLang="zh-CN" sz="2400" dirty="0" smtClean="0">
                <a:cs typeface="Estrangelo Edessa" pitchFamily="66" charset="0"/>
              </a:rPr>
              <a:t>with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6579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04657" y="2780928"/>
            <a:ext cx="833555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cs typeface="Estrangelo Edessa" pitchFamily="66" charset="0"/>
              </a:rPr>
              <a:t>Since we have set the mode m=0, the charged scalar field cannot </a:t>
            </a:r>
          </a:p>
          <a:p>
            <a:r>
              <a:rPr lang="en-US" altLang="zh-CN" sz="2400" dirty="0" smtClean="0">
                <a:cs typeface="Estrangelo Edessa" pitchFamily="66" charset="0"/>
              </a:rPr>
              <a:t>probe the information of the angular momentum J, which in turn</a:t>
            </a:r>
          </a:p>
          <a:p>
            <a:r>
              <a:rPr lang="en-US" altLang="zh-CN" sz="2400" dirty="0" smtClean="0">
                <a:cs typeface="Estrangelo Edessa" pitchFamily="66" charset="0"/>
              </a:rPr>
              <a:t>can only probe the Q-picture, i.e. the RN/CFT duality  </a:t>
            </a:r>
          </a:p>
          <a:p>
            <a:endParaRPr lang="en-US" altLang="zh-CN" sz="2400" dirty="0" smtClean="0">
              <a:cs typeface="Estrangelo Edessa" pitchFamily="66" charset="0"/>
            </a:endParaRPr>
          </a:p>
          <a:p>
            <a:r>
              <a:rPr lang="en-US" altLang="zh-CN" sz="2400" dirty="0" smtClean="0">
                <a:cs typeface="Estrangelo Edessa" pitchFamily="66" charset="0"/>
              </a:rPr>
              <a:t>The central charges are calculated for the near </a:t>
            </a:r>
            <a:r>
              <a:rPr lang="en-US" altLang="zh-CN" sz="2400" dirty="0" err="1" smtClean="0">
                <a:cs typeface="Estrangelo Edessa" pitchFamily="66" charset="0"/>
              </a:rPr>
              <a:t>extremal</a:t>
            </a:r>
            <a:r>
              <a:rPr lang="en-US" altLang="zh-CN" sz="2400" dirty="0" smtClean="0">
                <a:cs typeface="Estrangelo Edessa" pitchFamily="66" charset="0"/>
              </a:rPr>
              <a:t> case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89140"/>
            <a:ext cx="2124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753819"/>
            <a:ext cx="62960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103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Kristen ITC" pitchFamily="66" charset="0"/>
                <a:cs typeface="Estrangelo Edessa" pitchFamily="66" charset="0"/>
              </a:rPr>
              <a:t>Scattering process</a:t>
            </a:r>
            <a:endParaRPr lang="zh-CN" altLang="en-US" sz="2400" dirty="0">
              <a:solidFill>
                <a:schemeClr val="tx2"/>
              </a:solidFill>
              <a:latin typeface="Kristen ITC" pitchFamily="66" charset="0"/>
              <a:cs typeface="Estrangelo Edess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83671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The general solution of eq.(*) with m=0 is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219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677641"/>
            <a:ext cx="62769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5406315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Again, in the near region, the ingoing modes are dominate, taking z-&gt;1 and 1-z-&gt;1/r  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6093296"/>
            <a:ext cx="43624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73056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2324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912" y="2132856"/>
            <a:ext cx="548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068960"/>
            <a:ext cx="5429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3856831"/>
            <a:ext cx="89644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580526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The dominate part of the absorption cross section is from the coefficient  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6240735"/>
            <a:ext cx="523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38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02311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We then need to identify the conjugate charges from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97546"/>
            <a:ext cx="2952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08920"/>
            <a:ext cx="20193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270892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with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501008"/>
            <a:ext cx="64484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箭头 7"/>
          <p:cNvSpPr/>
          <p:nvPr/>
        </p:nvSpPr>
        <p:spPr>
          <a:xfrm>
            <a:off x="539552" y="4149080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6108" y="5301208"/>
            <a:ext cx="3848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877272"/>
            <a:ext cx="468255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5949280"/>
            <a:ext cx="449999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and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762" y="547142"/>
            <a:ext cx="28003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70080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Then the absorption cross section becomes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876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0707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400506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Matches with the CFT’s result.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885531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/>
                </a:solidFill>
                <a:latin typeface="Kristen ITC" pitchFamily="66" charset="0"/>
                <a:cs typeface="Estrangelo Edessa" pitchFamily="66" charset="0"/>
              </a:rPr>
              <a:t>Real-time </a:t>
            </a:r>
            <a:r>
              <a:rPr lang="en-US" altLang="zh-CN" sz="2400" dirty="0" err="1" smtClean="0">
                <a:solidFill>
                  <a:schemeClr val="tx2"/>
                </a:solidFill>
                <a:latin typeface="Kristen ITC" pitchFamily="66" charset="0"/>
                <a:cs typeface="Estrangelo Edessa" pitchFamily="66" charset="0"/>
              </a:rPr>
              <a:t>correlator</a:t>
            </a:r>
            <a:endParaRPr lang="zh-CN" altLang="en-US" sz="2400" dirty="0">
              <a:solidFill>
                <a:schemeClr val="tx2"/>
              </a:solidFill>
              <a:latin typeface="Kristen ITC" pitchFamily="66" charset="0"/>
              <a:cs typeface="Estrangelo Edessa" pitchFamily="66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533603"/>
            <a:ext cx="6067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60" y="345976"/>
            <a:ext cx="594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2494"/>
            <a:ext cx="91440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932355"/>
            <a:ext cx="4914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/>
          <p:cNvSpPr/>
          <p:nvPr/>
        </p:nvSpPr>
        <p:spPr>
          <a:xfrm>
            <a:off x="179512" y="18864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7081" y="4028871"/>
            <a:ext cx="482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518099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At the Matsubara frequencies, the retarded Green’s function agrees</a:t>
            </a:r>
          </a:p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with the CFT’s result up to some normalization factors depending on the charge of the probe scalar field.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9038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2"/>
                </a:solidFill>
                <a:latin typeface="Comic Sans MS" pitchFamily="66" charset="0"/>
              </a:rPr>
              <a:t>Introduction and motivation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83671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studying of quantum gravity (or microscopic) descriptions for black holes has a long story. 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chemeClr val="accent1"/>
                </a:solidFill>
              </a:rPr>
              <a:t>Black hole thermodynamics:</a:t>
            </a:r>
            <a:r>
              <a:rPr lang="en-US" altLang="zh-CN" sz="2400" dirty="0" smtClean="0"/>
              <a:t> Semi-classically (General </a:t>
            </a:r>
            <a:r>
              <a:rPr lang="en-US" altLang="zh-CN" sz="2400" dirty="0" err="1" smtClean="0"/>
              <a:t>Relativity+Quantum</a:t>
            </a:r>
            <a:r>
              <a:rPr lang="en-US" altLang="zh-CN" sz="2400" dirty="0" smtClean="0"/>
              <a:t> Field Theory), black hole can radiate—Hawking radiation, it is a thermodynamic system with temperature, energy, entropy and chemical potentials (1970s). 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Thus it is natural to ask what is the underling microscopic or statistical description of the black hole/gravity—quantum (or microscopic structure of) gravity.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*</a:t>
            </a:r>
            <a:r>
              <a:rPr lang="en-US" altLang="zh-CN" sz="2400" dirty="0" smtClean="0"/>
              <a:t>The entropy of black hole—</a:t>
            </a:r>
            <a:r>
              <a:rPr lang="en-US" altLang="zh-CN" sz="2400" dirty="0" err="1" smtClean="0"/>
              <a:t>Bekenstein</a:t>
            </a:r>
            <a:r>
              <a:rPr lang="en-US" altLang="zh-CN" sz="2400" dirty="0" smtClean="0"/>
              <a:t>-Hawking entropy is proportional to the area of black hole (when there is no higher order corrections). This is the holographic property.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0381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2"/>
                </a:solidFill>
                <a:latin typeface="Comic Sans MS" pitchFamily="66" charset="0"/>
              </a:rPr>
              <a:t>Conclusion and discussion 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83671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there are two different individual 2D CFTs </a:t>
            </a:r>
            <a:r>
              <a:rPr lang="en-US" altLang="zh-CN" sz="2400" dirty="0" err="1" smtClean="0"/>
              <a:t>holographically</a:t>
            </a:r>
            <a:endParaRPr lang="en-US" altLang="zh-CN" sz="2400" dirty="0" smtClean="0"/>
          </a:p>
          <a:p>
            <a:r>
              <a:rPr lang="en-US" altLang="zh-CN" sz="2400" dirty="0" smtClean="0"/>
              <a:t>dual to the KN black hole. In fact this is an expectable result since from the gravity side, the KN black hole will return to the Kerr black hole when Q = 0 while to the RN black hole when J = 0.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2D conformal symmetries are not derived directly from the KN black hole geometry,  there are apparent</a:t>
            </a:r>
            <a:endParaRPr lang="zh-CN" alt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00958"/>
            <a:ext cx="2533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椭圆 4"/>
          <p:cNvSpPr/>
          <p:nvPr/>
        </p:nvSpPr>
        <p:spPr>
          <a:xfrm>
            <a:off x="3203848" y="4869160"/>
            <a:ext cx="2808312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3039906" y="3774532"/>
            <a:ext cx="578224" cy="1323645"/>
          </a:xfrm>
          <a:custGeom>
            <a:avLst/>
            <a:gdLst>
              <a:gd name="connsiteX0" fmla="*/ 578224 w 578224"/>
              <a:gd name="connsiteY0" fmla="*/ 1323645 h 1323645"/>
              <a:gd name="connsiteX1" fmla="*/ 497542 w 578224"/>
              <a:gd name="connsiteY1" fmla="*/ 1269857 h 1323645"/>
              <a:gd name="connsiteX2" fmla="*/ 457200 w 578224"/>
              <a:gd name="connsiteY2" fmla="*/ 1189175 h 1323645"/>
              <a:gd name="connsiteX3" fmla="*/ 484094 w 578224"/>
              <a:gd name="connsiteY3" fmla="*/ 1095045 h 1323645"/>
              <a:gd name="connsiteX4" fmla="*/ 524436 w 578224"/>
              <a:gd name="connsiteY4" fmla="*/ 1081598 h 1323645"/>
              <a:gd name="connsiteX5" fmla="*/ 524436 w 578224"/>
              <a:gd name="connsiteY5" fmla="*/ 960575 h 1323645"/>
              <a:gd name="connsiteX6" fmla="*/ 403412 w 578224"/>
              <a:gd name="connsiteY6" fmla="*/ 906787 h 1323645"/>
              <a:gd name="connsiteX7" fmla="*/ 363071 w 578224"/>
              <a:gd name="connsiteY7" fmla="*/ 893340 h 1323645"/>
              <a:gd name="connsiteX8" fmla="*/ 349624 w 578224"/>
              <a:gd name="connsiteY8" fmla="*/ 678187 h 1323645"/>
              <a:gd name="connsiteX9" fmla="*/ 363071 w 578224"/>
              <a:gd name="connsiteY9" fmla="*/ 637845 h 1323645"/>
              <a:gd name="connsiteX10" fmla="*/ 403412 w 578224"/>
              <a:gd name="connsiteY10" fmla="*/ 597504 h 1323645"/>
              <a:gd name="connsiteX11" fmla="*/ 416859 w 578224"/>
              <a:gd name="connsiteY11" fmla="*/ 543716 h 1323645"/>
              <a:gd name="connsiteX12" fmla="*/ 376518 w 578224"/>
              <a:gd name="connsiteY12" fmla="*/ 422692 h 1323645"/>
              <a:gd name="connsiteX13" fmla="*/ 295836 w 578224"/>
              <a:gd name="connsiteY13" fmla="*/ 395798 h 1323645"/>
              <a:gd name="connsiteX14" fmla="*/ 147918 w 578224"/>
              <a:gd name="connsiteY14" fmla="*/ 368904 h 1323645"/>
              <a:gd name="connsiteX15" fmla="*/ 134471 w 578224"/>
              <a:gd name="connsiteY15" fmla="*/ 328563 h 1323645"/>
              <a:gd name="connsiteX16" fmla="*/ 161365 w 578224"/>
              <a:gd name="connsiteY16" fmla="*/ 220987 h 1323645"/>
              <a:gd name="connsiteX17" fmla="*/ 188259 w 578224"/>
              <a:gd name="connsiteY17" fmla="*/ 194092 h 1323645"/>
              <a:gd name="connsiteX18" fmla="*/ 201706 w 578224"/>
              <a:gd name="connsiteY18" fmla="*/ 153751 h 1323645"/>
              <a:gd name="connsiteX19" fmla="*/ 161365 w 578224"/>
              <a:gd name="connsiteY19" fmla="*/ 46175 h 1323645"/>
              <a:gd name="connsiteX20" fmla="*/ 121024 w 578224"/>
              <a:gd name="connsiteY20" fmla="*/ 32728 h 1323645"/>
              <a:gd name="connsiteX21" fmla="*/ 80683 w 578224"/>
              <a:gd name="connsiteY21" fmla="*/ 5834 h 1323645"/>
              <a:gd name="connsiteX22" fmla="*/ 0 w 578224"/>
              <a:gd name="connsiteY22" fmla="*/ 5834 h 132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8224" h="1323645">
                <a:moveTo>
                  <a:pt x="578224" y="1323645"/>
                </a:moveTo>
                <a:cubicBezTo>
                  <a:pt x="551330" y="1305716"/>
                  <a:pt x="507764" y="1300521"/>
                  <a:pt x="497542" y="1269857"/>
                </a:cubicBezTo>
                <a:cubicBezTo>
                  <a:pt x="478983" y="1214184"/>
                  <a:pt x="491957" y="1241310"/>
                  <a:pt x="457200" y="1189175"/>
                </a:cubicBezTo>
                <a:cubicBezTo>
                  <a:pt x="457316" y="1188710"/>
                  <a:pt x="477664" y="1101475"/>
                  <a:pt x="484094" y="1095045"/>
                </a:cubicBezTo>
                <a:cubicBezTo>
                  <a:pt x="494117" y="1085022"/>
                  <a:pt x="510989" y="1086080"/>
                  <a:pt x="524436" y="1081598"/>
                </a:cubicBezTo>
                <a:cubicBezTo>
                  <a:pt x="547095" y="1013620"/>
                  <a:pt x="572383" y="1008521"/>
                  <a:pt x="524436" y="960575"/>
                </a:cubicBezTo>
                <a:cubicBezTo>
                  <a:pt x="492472" y="928611"/>
                  <a:pt x="443356" y="920102"/>
                  <a:pt x="403412" y="906787"/>
                </a:cubicBezTo>
                <a:lnTo>
                  <a:pt x="363071" y="893340"/>
                </a:lnTo>
                <a:cubicBezTo>
                  <a:pt x="293366" y="823633"/>
                  <a:pt x="326966" y="870783"/>
                  <a:pt x="349624" y="678187"/>
                </a:cubicBezTo>
                <a:cubicBezTo>
                  <a:pt x="351280" y="664109"/>
                  <a:pt x="355208" y="649639"/>
                  <a:pt x="363071" y="637845"/>
                </a:cubicBezTo>
                <a:cubicBezTo>
                  <a:pt x="373620" y="622022"/>
                  <a:pt x="389965" y="610951"/>
                  <a:pt x="403412" y="597504"/>
                </a:cubicBezTo>
                <a:cubicBezTo>
                  <a:pt x="407894" y="579575"/>
                  <a:pt x="416859" y="562197"/>
                  <a:pt x="416859" y="543716"/>
                </a:cubicBezTo>
                <a:cubicBezTo>
                  <a:pt x="416859" y="519184"/>
                  <a:pt x="408990" y="442987"/>
                  <a:pt x="376518" y="422692"/>
                </a:cubicBezTo>
                <a:cubicBezTo>
                  <a:pt x="352478" y="407667"/>
                  <a:pt x="322730" y="404763"/>
                  <a:pt x="295836" y="395798"/>
                </a:cubicBezTo>
                <a:cubicBezTo>
                  <a:pt x="221213" y="370924"/>
                  <a:pt x="269554" y="384109"/>
                  <a:pt x="147918" y="368904"/>
                </a:cubicBezTo>
                <a:cubicBezTo>
                  <a:pt x="143436" y="355457"/>
                  <a:pt x="134471" y="342737"/>
                  <a:pt x="134471" y="328563"/>
                </a:cubicBezTo>
                <a:cubicBezTo>
                  <a:pt x="134471" y="318922"/>
                  <a:pt x="150754" y="238672"/>
                  <a:pt x="161365" y="220987"/>
                </a:cubicBezTo>
                <a:cubicBezTo>
                  <a:pt x="167888" y="210115"/>
                  <a:pt x="179294" y="203057"/>
                  <a:pt x="188259" y="194092"/>
                </a:cubicBezTo>
                <a:cubicBezTo>
                  <a:pt x="192741" y="180645"/>
                  <a:pt x="201706" y="167925"/>
                  <a:pt x="201706" y="153751"/>
                </a:cubicBezTo>
                <a:cubicBezTo>
                  <a:pt x="201706" y="123136"/>
                  <a:pt x="189187" y="68433"/>
                  <a:pt x="161365" y="46175"/>
                </a:cubicBezTo>
                <a:cubicBezTo>
                  <a:pt x="150297" y="37320"/>
                  <a:pt x="133702" y="39067"/>
                  <a:pt x="121024" y="32728"/>
                </a:cubicBezTo>
                <a:cubicBezTo>
                  <a:pt x="106569" y="25500"/>
                  <a:pt x="96459" y="9340"/>
                  <a:pt x="80683" y="5834"/>
                </a:cubicBezTo>
                <a:cubicBezTo>
                  <a:pt x="54429" y="0"/>
                  <a:pt x="26894" y="5834"/>
                  <a:pt x="0" y="583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924" y="3717032"/>
            <a:ext cx="34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123728" y="414908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j-lt"/>
                <a:cs typeface="Estrangelo Edessa" pitchFamily="66" charset="0"/>
              </a:rPr>
              <a:t>U(1) fiber</a:t>
            </a:r>
            <a:endParaRPr lang="zh-CN" altLang="en-US" sz="2000" dirty="0">
              <a:latin typeface="+mj-lt"/>
              <a:cs typeface="Estrangelo Edess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4" y="4149080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+mj-lt"/>
                <a:cs typeface="Estrangelo Edessa" pitchFamily="66" charset="0"/>
              </a:rPr>
              <a:t>U(1) fiber</a:t>
            </a:r>
            <a:endParaRPr lang="zh-CN" altLang="en-US" sz="2000" dirty="0">
              <a:latin typeface="+mj-lt"/>
              <a:cs typeface="Estrangelo Edessa" pitchFamily="66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4095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779912" y="530120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+mj-lt"/>
                <a:cs typeface="Estrangelo Edessa" pitchFamily="66" charset="0"/>
              </a:rPr>
              <a:t>t</a:t>
            </a:r>
            <a:endParaRPr lang="zh-CN" altLang="en-US" sz="2400" b="1" i="1" dirty="0">
              <a:latin typeface="+mj-lt"/>
              <a:cs typeface="Estrangelo Edess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76056" y="5301208"/>
            <a:ext cx="351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latin typeface="+mj-lt"/>
                <a:cs typeface="Estrangelo Edessa" pitchFamily="66" charset="0"/>
              </a:rPr>
              <a:t>r</a:t>
            </a:r>
            <a:endParaRPr lang="zh-CN" altLang="en-US" sz="2400" b="1" i="1" dirty="0" smtClean="0">
              <a:latin typeface="+mj-lt"/>
              <a:cs typeface="Estrangelo Edessa" pitchFamily="66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9949" y="5949280"/>
            <a:ext cx="97610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任意多边形 21"/>
          <p:cNvSpPr/>
          <p:nvPr/>
        </p:nvSpPr>
        <p:spPr>
          <a:xfrm>
            <a:off x="5465603" y="3789040"/>
            <a:ext cx="618565" cy="1238009"/>
          </a:xfrm>
          <a:custGeom>
            <a:avLst/>
            <a:gdLst>
              <a:gd name="connsiteX0" fmla="*/ 0 w 618565"/>
              <a:gd name="connsiteY0" fmla="*/ 1238009 h 1238009"/>
              <a:gd name="connsiteX1" fmla="*/ 40341 w 618565"/>
              <a:gd name="connsiteY1" fmla="*/ 1224562 h 1238009"/>
              <a:gd name="connsiteX2" fmla="*/ 161365 w 618565"/>
              <a:gd name="connsiteY2" fmla="*/ 1197668 h 1238009"/>
              <a:gd name="connsiteX3" fmla="*/ 201706 w 618565"/>
              <a:gd name="connsiteY3" fmla="*/ 1157327 h 1238009"/>
              <a:gd name="connsiteX4" fmla="*/ 215153 w 618565"/>
              <a:gd name="connsiteY4" fmla="*/ 1116985 h 1238009"/>
              <a:gd name="connsiteX5" fmla="*/ 174812 w 618565"/>
              <a:gd name="connsiteY5" fmla="*/ 1036303 h 1238009"/>
              <a:gd name="connsiteX6" fmla="*/ 161365 w 618565"/>
              <a:gd name="connsiteY6" fmla="*/ 995962 h 1238009"/>
              <a:gd name="connsiteX7" fmla="*/ 174812 w 618565"/>
              <a:gd name="connsiteY7" fmla="*/ 861491 h 1238009"/>
              <a:gd name="connsiteX8" fmla="*/ 188259 w 618565"/>
              <a:gd name="connsiteY8" fmla="*/ 821150 h 1238009"/>
              <a:gd name="connsiteX9" fmla="*/ 268941 w 618565"/>
              <a:gd name="connsiteY9" fmla="*/ 767362 h 1238009"/>
              <a:gd name="connsiteX10" fmla="*/ 282388 w 618565"/>
              <a:gd name="connsiteY10" fmla="*/ 727021 h 1238009"/>
              <a:gd name="connsiteX11" fmla="*/ 336177 w 618565"/>
              <a:gd name="connsiteY11" fmla="*/ 646338 h 1238009"/>
              <a:gd name="connsiteX12" fmla="*/ 295835 w 618565"/>
              <a:gd name="connsiteY12" fmla="*/ 511868 h 1238009"/>
              <a:gd name="connsiteX13" fmla="*/ 268941 w 618565"/>
              <a:gd name="connsiteY13" fmla="*/ 471527 h 1238009"/>
              <a:gd name="connsiteX14" fmla="*/ 268941 w 618565"/>
              <a:gd name="connsiteY14" fmla="*/ 363950 h 1238009"/>
              <a:gd name="connsiteX15" fmla="*/ 309282 w 618565"/>
              <a:gd name="connsiteY15" fmla="*/ 337056 h 1238009"/>
              <a:gd name="connsiteX16" fmla="*/ 389965 w 618565"/>
              <a:gd name="connsiteY16" fmla="*/ 310162 h 1238009"/>
              <a:gd name="connsiteX17" fmla="*/ 430306 w 618565"/>
              <a:gd name="connsiteY17" fmla="*/ 296715 h 1238009"/>
              <a:gd name="connsiteX18" fmla="*/ 457200 w 618565"/>
              <a:gd name="connsiteY18" fmla="*/ 256374 h 1238009"/>
              <a:gd name="connsiteX19" fmla="*/ 470647 w 618565"/>
              <a:gd name="connsiteY19" fmla="*/ 68115 h 1238009"/>
              <a:gd name="connsiteX20" fmla="*/ 605118 w 618565"/>
              <a:gd name="connsiteY20" fmla="*/ 879 h 1238009"/>
              <a:gd name="connsiteX21" fmla="*/ 618565 w 618565"/>
              <a:gd name="connsiteY21" fmla="*/ 879 h 123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8565" h="1238009">
                <a:moveTo>
                  <a:pt x="0" y="1238009"/>
                </a:moveTo>
                <a:cubicBezTo>
                  <a:pt x="13447" y="1233527"/>
                  <a:pt x="26712" y="1228456"/>
                  <a:pt x="40341" y="1224562"/>
                </a:cubicBezTo>
                <a:cubicBezTo>
                  <a:pt x="84653" y="1211901"/>
                  <a:pt x="115148" y="1206911"/>
                  <a:pt x="161365" y="1197668"/>
                </a:cubicBezTo>
                <a:cubicBezTo>
                  <a:pt x="174812" y="1184221"/>
                  <a:pt x="191157" y="1173150"/>
                  <a:pt x="201706" y="1157327"/>
                </a:cubicBezTo>
                <a:cubicBezTo>
                  <a:pt x="209569" y="1145533"/>
                  <a:pt x="215153" y="1131160"/>
                  <a:pt x="215153" y="1116985"/>
                </a:cubicBezTo>
                <a:cubicBezTo>
                  <a:pt x="215153" y="1083186"/>
                  <a:pt x="188410" y="1063498"/>
                  <a:pt x="174812" y="1036303"/>
                </a:cubicBezTo>
                <a:cubicBezTo>
                  <a:pt x="168473" y="1023625"/>
                  <a:pt x="165847" y="1009409"/>
                  <a:pt x="161365" y="995962"/>
                </a:cubicBezTo>
                <a:cubicBezTo>
                  <a:pt x="165847" y="951138"/>
                  <a:pt x="167962" y="906014"/>
                  <a:pt x="174812" y="861491"/>
                </a:cubicBezTo>
                <a:cubicBezTo>
                  <a:pt x="176967" y="847481"/>
                  <a:pt x="178236" y="831173"/>
                  <a:pt x="188259" y="821150"/>
                </a:cubicBezTo>
                <a:cubicBezTo>
                  <a:pt x="211115" y="798294"/>
                  <a:pt x="268941" y="767362"/>
                  <a:pt x="268941" y="767362"/>
                </a:cubicBezTo>
                <a:cubicBezTo>
                  <a:pt x="273423" y="753915"/>
                  <a:pt x="274526" y="738815"/>
                  <a:pt x="282388" y="727021"/>
                </a:cubicBezTo>
                <a:cubicBezTo>
                  <a:pt x="349542" y="626289"/>
                  <a:pt x="304200" y="742262"/>
                  <a:pt x="336177" y="646338"/>
                </a:cubicBezTo>
                <a:cubicBezTo>
                  <a:pt x="328660" y="616273"/>
                  <a:pt x="308928" y="531507"/>
                  <a:pt x="295835" y="511868"/>
                </a:cubicBezTo>
                <a:lnTo>
                  <a:pt x="268941" y="471527"/>
                </a:lnTo>
                <a:cubicBezTo>
                  <a:pt x="255152" y="430160"/>
                  <a:pt x="241612" y="411776"/>
                  <a:pt x="268941" y="363950"/>
                </a:cubicBezTo>
                <a:cubicBezTo>
                  <a:pt x="276959" y="349918"/>
                  <a:pt x="294514" y="343620"/>
                  <a:pt x="309282" y="337056"/>
                </a:cubicBezTo>
                <a:cubicBezTo>
                  <a:pt x="335188" y="325542"/>
                  <a:pt x="363071" y="319127"/>
                  <a:pt x="389965" y="310162"/>
                </a:cubicBezTo>
                <a:lnTo>
                  <a:pt x="430306" y="296715"/>
                </a:lnTo>
                <a:cubicBezTo>
                  <a:pt x="439271" y="283268"/>
                  <a:pt x="454391" y="272289"/>
                  <a:pt x="457200" y="256374"/>
                </a:cubicBezTo>
                <a:cubicBezTo>
                  <a:pt x="468133" y="194418"/>
                  <a:pt x="447845" y="126750"/>
                  <a:pt x="470647" y="68115"/>
                </a:cubicBezTo>
                <a:cubicBezTo>
                  <a:pt x="486410" y="27582"/>
                  <a:pt x="565884" y="8726"/>
                  <a:pt x="605118" y="879"/>
                </a:cubicBezTo>
                <a:cubicBezTo>
                  <a:pt x="609513" y="0"/>
                  <a:pt x="614083" y="879"/>
                  <a:pt x="618565" y="87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/>
                </a:solidFill>
                <a:latin typeface="Kristen ITC" pitchFamily="66" charset="0"/>
              </a:rPr>
              <a:t>“</a:t>
            </a:r>
            <a:r>
              <a:rPr lang="en-US" altLang="zh-CN" sz="2400" b="1" smtClean="0">
                <a:solidFill>
                  <a:schemeClr val="accent6"/>
                </a:solidFill>
                <a:latin typeface="Kristen ITC" pitchFamily="66" charset="0"/>
              </a:rPr>
              <a:t>microscopic hair </a:t>
            </a:r>
            <a:r>
              <a:rPr lang="en-US" altLang="zh-CN" sz="2400" b="1" dirty="0" smtClean="0">
                <a:solidFill>
                  <a:schemeClr val="accent6"/>
                </a:solidFill>
                <a:latin typeface="Kristen ITC" pitchFamily="66" charset="0"/>
              </a:rPr>
              <a:t>conjecture”: </a:t>
            </a:r>
          </a:p>
          <a:p>
            <a:endParaRPr lang="en-US" altLang="zh-CN" sz="2400" i="1" dirty="0" smtClean="0">
              <a:solidFill>
                <a:schemeClr val="accent6"/>
              </a:solidFill>
            </a:endParaRPr>
          </a:p>
          <a:p>
            <a:r>
              <a:rPr lang="en-US" altLang="zh-CN" sz="2400" i="1" dirty="0" smtClean="0"/>
              <a:t>for each macroscopic hair parameter, in additional to the mass of a black hole in the Einstein-Maxwell theory (with dimension D  3), there should exist an associated holographic CFT2 description.</a:t>
            </a:r>
            <a:endParaRPr lang="zh-CN" altLang="en-US" sz="2400" i="1" dirty="0">
              <a:latin typeface="+mj-lt"/>
              <a:cs typeface="Estrangelo Edess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92494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+mj-lt"/>
                <a:cs typeface="Estrangelo Edessa" pitchFamily="66" charset="0"/>
              </a:rPr>
              <a:t>An interesting problem is that can we find a CFT_2 description for the (near) </a:t>
            </a:r>
            <a:r>
              <a:rPr lang="en-US" altLang="zh-CN" sz="2400" dirty="0" err="1" smtClean="0">
                <a:latin typeface="+mj-lt"/>
                <a:cs typeface="Estrangelo Edessa" pitchFamily="66" charset="0"/>
              </a:rPr>
              <a:t>extremal</a:t>
            </a:r>
            <a:r>
              <a:rPr lang="en-US" altLang="zh-CN" sz="2400" dirty="0" smtClean="0">
                <a:latin typeface="+mj-lt"/>
                <a:cs typeface="Estrangelo Edessa" pitchFamily="66" charset="0"/>
              </a:rPr>
              <a:t> 4D RN black hole from the geometric side, or how can we include the contribution of the background gauge field?</a:t>
            </a:r>
            <a:endParaRPr lang="zh-CN" altLang="en-US" sz="2400" dirty="0">
              <a:latin typeface="+mj-lt"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708920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謝謝大家！</a:t>
            </a:r>
            <a:endParaRPr lang="zh-CN" altLang="en-US" sz="6600" dirty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AdS_3/CFT_2 </a:t>
            </a:r>
            <a:r>
              <a:rPr lang="en-US" altLang="zh-CN" sz="2400" dirty="0" smtClean="0"/>
              <a:t>correspondence, </a:t>
            </a:r>
            <a:r>
              <a:rPr lang="en-US" altLang="zh-CN" sz="2000" dirty="0" smtClean="0">
                <a:solidFill>
                  <a:schemeClr val="accent1"/>
                </a:solidFill>
              </a:rPr>
              <a:t>Brown and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Henneaux</a:t>
            </a:r>
            <a:r>
              <a:rPr lang="en-US" altLang="zh-CN" sz="2000" dirty="0" smtClean="0">
                <a:solidFill>
                  <a:schemeClr val="accent1"/>
                </a:solidFill>
              </a:rPr>
              <a:t> 1986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Holographic </a:t>
            </a:r>
            <a:r>
              <a:rPr lang="en-US" altLang="zh-CN" sz="2400" dirty="0" smtClean="0"/>
              <a:t>principle, </a:t>
            </a:r>
            <a:r>
              <a:rPr lang="en-US" altLang="zh-CN" sz="2000" dirty="0" smtClean="0">
                <a:solidFill>
                  <a:schemeClr val="accent1"/>
                </a:solidFill>
              </a:rPr>
              <a:t>’t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Hooft</a:t>
            </a:r>
            <a:r>
              <a:rPr lang="en-US" altLang="zh-CN" sz="2000" dirty="0" smtClean="0">
                <a:solidFill>
                  <a:schemeClr val="accent1"/>
                </a:solidFill>
              </a:rPr>
              <a:t> 1993, Susskind 1994 ,</a:t>
            </a:r>
          </a:p>
          <a:p>
            <a:r>
              <a:rPr lang="en-US" altLang="zh-CN" sz="2400" dirty="0" smtClean="0"/>
              <a:t>especially its first explicit example in string theory </a:t>
            </a:r>
          </a:p>
          <a:p>
            <a:r>
              <a:rPr lang="en-US" altLang="zh-CN" sz="2400" dirty="0" smtClean="0"/>
              <a:t>---- AdS_5/CFT_4 correspondence,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Maldacena</a:t>
            </a:r>
            <a:r>
              <a:rPr lang="en-US" altLang="zh-CN" sz="2000" dirty="0" smtClean="0">
                <a:solidFill>
                  <a:schemeClr val="accent1"/>
                </a:solidFill>
              </a:rPr>
              <a:t> 1997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图片 4" descr="holographic unive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348880"/>
            <a:ext cx="5256584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Recent progresses made along this direction: </a:t>
            </a:r>
          </a:p>
          <a:p>
            <a:r>
              <a:rPr lang="en-US" altLang="zh-CN" sz="2400" dirty="0" smtClean="0"/>
              <a:t>Kerr/CFT correspondence</a:t>
            </a:r>
          </a:p>
          <a:p>
            <a:r>
              <a:rPr lang="en-US" altLang="zh-CN" sz="2000" dirty="0" err="1" smtClean="0">
                <a:solidFill>
                  <a:schemeClr val="accent1"/>
                </a:solidFill>
              </a:rPr>
              <a:t>Guica</a:t>
            </a:r>
            <a:r>
              <a:rPr lang="en-US" altLang="zh-CN" sz="2000" dirty="0" smtClean="0">
                <a:solidFill>
                  <a:schemeClr val="accent1"/>
                </a:solidFill>
              </a:rPr>
              <a:t>, Hartman, Song and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Strominger</a:t>
            </a:r>
            <a:r>
              <a:rPr lang="en-US" altLang="zh-CN" sz="2000" dirty="0" smtClean="0">
                <a:solidFill>
                  <a:schemeClr val="accent1"/>
                </a:solidFill>
              </a:rPr>
              <a:t>, 0809.4266</a:t>
            </a:r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Together </a:t>
            </a:r>
            <a:r>
              <a:rPr lang="en-US" altLang="zh-CN" sz="2400" dirty="0" smtClean="0"/>
              <a:t>with its various extensions:</a:t>
            </a:r>
          </a:p>
          <a:p>
            <a:r>
              <a:rPr lang="en-US" altLang="zh-CN" sz="2000" dirty="0" err="1" smtClean="0">
                <a:solidFill>
                  <a:srgbClr val="0070C0"/>
                </a:solidFill>
              </a:rPr>
              <a:t>T.~Hartman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K.~Murata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T.~Nishioka</a:t>
            </a:r>
            <a:r>
              <a:rPr lang="en-US" altLang="zh-CN" sz="2000" dirty="0" smtClean="0">
                <a:solidFill>
                  <a:srgbClr val="0070C0"/>
                </a:solidFill>
              </a:rPr>
              <a:t> and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A.~Strominger</a:t>
            </a:r>
            <a:r>
              <a:rPr lang="en-US" altLang="zh-CN" sz="2000" dirty="0" smtClean="0">
                <a:solidFill>
                  <a:srgbClr val="0070C0"/>
                </a:solidFill>
              </a:rPr>
              <a:t>, 0811.4393;</a:t>
            </a:r>
          </a:p>
          <a:p>
            <a:r>
              <a:rPr lang="en-US" altLang="zh-CN" sz="2000" dirty="0" err="1" smtClean="0">
                <a:solidFill>
                  <a:srgbClr val="0070C0"/>
                </a:solidFill>
              </a:rPr>
              <a:t>H.~Lu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J.~Mei</a:t>
            </a:r>
            <a:r>
              <a:rPr lang="en-US" altLang="zh-CN" sz="2000" dirty="0" smtClean="0">
                <a:solidFill>
                  <a:srgbClr val="0070C0"/>
                </a:solidFill>
              </a:rPr>
              <a:t> and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C.~N.~Pope</a:t>
            </a:r>
            <a:r>
              <a:rPr lang="en-US" altLang="zh-CN" sz="2000" dirty="0" smtClean="0">
                <a:solidFill>
                  <a:srgbClr val="0070C0"/>
                </a:solidFill>
              </a:rPr>
              <a:t>, 0811.2225;</a:t>
            </a:r>
          </a:p>
          <a:p>
            <a:r>
              <a:rPr lang="en-US" altLang="zh-CN" sz="2000" dirty="0" err="1" smtClean="0">
                <a:solidFill>
                  <a:srgbClr val="0070C0"/>
                </a:solidFill>
              </a:rPr>
              <a:t>T.~Azeyanagi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N.~Ogawa</a:t>
            </a:r>
            <a:r>
              <a:rPr lang="en-US" altLang="zh-CN" sz="2000" dirty="0" smtClean="0">
                <a:solidFill>
                  <a:srgbClr val="0070C0"/>
                </a:solidFill>
              </a:rPr>
              <a:t> and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S.~Terashima</a:t>
            </a:r>
            <a:r>
              <a:rPr lang="en-US" altLang="zh-CN" sz="2000" dirty="0" smtClean="0">
                <a:solidFill>
                  <a:srgbClr val="0070C0"/>
                </a:solidFill>
              </a:rPr>
              <a:t>, 0811.4177;</a:t>
            </a:r>
          </a:p>
          <a:p>
            <a:r>
              <a:rPr lang="en-US" altLang="zh-CN" sz="2000" dirty="0" err="1" smtClean="0">
                <a:solidFill>
                  <a:srgbClr val="0070C0"/>
                </a:solidFill>
              </a:rPr>
              <a:t>T.~Azeyanagi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N.~Ogawa</a:t>
            </a:r>
            <a:r>
              <a:rPr lang="en-US" altLang="zh-CN" sz="2000" dirty="0" smtClean="0">
                <a:solidFill>
                  <a:srgbClr val="0070C0"/>
                </a:solidFill>
              </a:rPr>
              <a:t> and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S.~Terashima</a:t>
            </a:r>
            <a:r>
              <a:rPr lang="en-US" altLang="zh-CN" sz="2000" dirty="0" smtClean="0">
                <a:solidFill>
                  <a:srgbClr val="0070C0"/>
                </a:solidFill>
              </a:rPr>
              <a:t>, 0812.4883;</a:t>
            </a:r>
          </a:p>
          <a:p>
            <a:r>
              <a:rPr lang="en-US" altLang="zh-CN" sz="2000" dirty="0" err="1" smtClean="0">
                <a:solidFill>
                  <a:srgbClr val="0070C0"/>
                </a:solidFill>
              </a:rPr>
              <a:t>H.~Isono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T.~S.~Tai</a:t>
            </a:r>
            <a:r>
              <a:rPr lang="en-US" altLang="zh-CN" sz="2000" dirty="0" smtClean="0">
                <a:solidFill>
                  <a:srgbClr val="0070C0"/>
                </a:solidFill>
              </a:rPr>
              <a:t> and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W.~Y.~Wen</a:t>
            </a:r>
            <a:r>
              <a:rPr lang="en-US" altLang="zh-CN" sz="2000" dirty="0" smtClean="0">
                <a:solidFill>
                  <a:srgbClr val="0070C0"/>
                </a:solidFill>
              </a:rPr>
              <a:t>, 0812.4440;</a:t>
            </a:r>
          </a:p>
          <a:p>
            <a:r>
              <a:rPr lang="en-US" altLang="zh-CN" sz="2000" dirty="0" err="1" smtClean="0">
                <a:solidFill>
                  <a:srgbClr val="0070C0"/>
                </a:solidFill>
              </a:rPr>
              <a:t>C.~M.~Chen</a:t>
            </a:r>
            <a:r>
              <a:rPr lang="en-US" altLang="zh-CN" sz="2000" dirty="0" smtClean="0">
                <a:solidFill>
                  <a:srgbClr val="0070C0"/>
                </a:solidFill>
              </a:rPr>
              <a:t> and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J.~E.~Wang</a:t>
            </a:r>
            <a:r>
              <a:rPr lang="en-US" altLang="zh-CN" sz="2000" dirty="0" smtClean="0">
                <a:solidFill>
                  <a:srgbClr val="0070C0"/>
                </a:solidFill>
              </a:rPr>
              <a:t>, 0901.0538;</a:t>
            </a:r>
          </a:p>
          <a:p>
            <a:r>
              <a:rPr lang="en-US" altLang="zh-CN" sz="2000" dirty="0" err="1" smtClean="0">
                <a:solidFill>
                  <a:srgbClr val="0070C0"/>
                </a:solidFill>
              </a:rPr>
              <a:t>A.~M.~Ghezelbash</a:t>
            </a:r>
            <a:r>
              <a:rPr lang="en-US" altLang="zh-CN" sz="2000" dirty="0" smtClean="0">
                <a:solidFill>
                  <a:srgbClr val="0070C0"/>
                </a:solidFill>
              </a:rPr>
              <a:t>; 0901.1670;</a:t>
            </a:r>
          </a:p>
          <a:p>
            <a:r>
              <a:rPr lang="sv-SE" altLang="zh-CN" sz="2000" dirty="0" smtClean="0">
                <a:solidFill>
                  <a:schemeClr val="accent1"/>
                </a:solidFill>
              </a:rPr>
              <a:t>Bredberg</a:t>
            </a:r>
            <a:r>
              <a:rPr lang="sv-SE" altLang="zh-CN" sz="2000" dirty="0" smtClean="0">
                <a:solidFill>
                  <a:schemeClr val="accent1"/>
                </a:solidFill>
              </a:rPr>
              <a:t>,  Hartman, Song and Strominger, 0907.3477;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Castro and Larsen, 0908.1121;</a:t>
            </a:r>
          </a:p>
          <a:p>
            <a:r>
              <a:rPr lang="en-US" altLang="zh-CN" sz="2000" dirty="0" smtClean="0">
                <a:solidFill>
                  <a:schemeClr val="accent1"/>
                </a:solidFill>
              </a:rPr>
              <a:t>C.-M. Chen, JRS and S.-J.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Zou</a:t>
            </a:r>
            <a:r>
              <a:rPr lang="en-US" altLang="zh-CN" sz="2000" dirty="0" smtClean="0">
                <a:solidFill>
                  <a:schemeClr val="accent1"/>
                </a:solidFill>
              </a:rPr>
              <a:t>, 0910.2076  </a:t>
            </a:r>
            <a:endParaRPr lang="en-US" altLang="zh-CN" sz="2000" dirty="0" smtClean="0">
              <a:solidFill>
                <a:schemeClr val="accent1"/>
              </a:solidFill>
            </a:endParaRPr>
          </a:p>
          <a:p>
            <a:r>
              <a:rPr lang="en-US" altLang="zh-CN" sz="2000" dirty="0" smtClean="0">
                <a:solidFill>
                  <a:schemeClr val="accent1"/>
                </a:solidFill>
              </a:rPr>
              <a:t>……</a:t>
            </a:r>
            <a:endParaRPr lang="en-US" altLang="zh-CN" sz="2000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74887"/>
            <a:ext cx="6858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8724" y="857275"/>
            <a:ext cx="1409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681025"/>
            <a:ext cx="6858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95457"/>
            <a:ext cx="4867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800351"/>
            <a:ext cx="33051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NHEK  geometry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445224"/>
            <a:ext cx="1409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86050" y="3086103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R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3086103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L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3900439"/>
            <a:ext cx="5786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Asymptotical symmetry group</a:t>
            </a:r>
            <a:endParaRPr lang="zh-CN" altLang="en-US" sz="2000" dirty="0"/>
          </a:p>
        </p:txBody>
      </p:sp>
      <p:cxnSp>
        <p:nvCxnSpPr>
          <p:cNvPr id="10" name="直接箭头连接符 9"/>
          <p:cNvCxnSpPr/>
          <p:nvPr/>
        </p:nvCxnSpPr>
        <p:spPr>
          <a:xfrm rot="5400000">
            <a:off x="1250133" y="4121954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872053"/>
            <a:ext cx="90011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接箭头连接符 11"/>
          <p:cNvCxnSpPr/>
          <p:nvPr/>
        </p:nvCxnSpPr>
        <p:spPr>
          <a:xfrm rot="5400000">
            <a:off x="3143240" y="4157673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86116" y="4943491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Virasoro</a:t>
            </a:r>
            <a:endParaRPr lang="zh-CN" altLang="en-US" sz="2400" dirty="0"/>
          </a:p>
        </p:txBody>
      </p:sp>
      <p:cxnSp>
        <p:nvCxnSpPr>
          <p:cNvPr id="14" name="直接箭头连接符 13"/>
          <p:cNvCxnSpPr/>
          <p:nvPr/>
        </p:nvCxnSpPr>
        <p:spPr>
          <a:xfrm rot="16200000" flipH="1">
            <a:off x="4642097" y="4801956"/>
            <a:ext cx="538467" cy="1678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4876" y="5257761"/>
            <a:ext cx="1542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quantization</a:t>
            </a:r>
            <a:endParaRPr lang="zh-CN" altLang="en-US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4071942"/>
            <a:ext cx="12001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7143768" y="421481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Frolov</a:t>
            </a:r>
            <a:r>
              <a:rPr lang="en-US" altLang="zh-CN" sz="2000" dirty="0" smtClean="0"/>
              <a:t>-Thorne </a:t>
            </a:r>
            <a:r>
              <a:rPr lang="en-US" altLang="zh-CN" sz="2000" dirty="0" err="1" smtClean="0"/>
              <a:t>vaccum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315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 order to use the technique of the </a:t>
            </a:r>
            <a:r>
              <a:rPr lang="en-US" altLang="zh-CN" sz="2400" dirty="0" err="1" smtClean="0"/>
              <a:t>AdS</a:t>
            </a:r>
            <a:r>
              <a:rPr lang="en-US" altLang="zh-CN" sz="2400" dirty="0" smtClean="0"/>
              <a:t>/CFT duality, the background </a:t>
            </a:r>
            <a:r>
              <a:rPr lang="en-US" altLang="zh-CN" sz="2400" dirty="0" err="1" smtClean="0"/>
              <a:t>spacetime</a:t>
            </a:r>
            <a:r>
              <a:rPr lang="en-US" altLang="zh-CN" sz="2400" dirty="0" smtClean="0"/>
              <a:t> (in the </a:t>
            </a:r>
            <a:r>
              <a:rPr lang="en-US" altLang="zh-CN" sz="2400" dirty="0" err="1" smtClean="0"/>
              <a:t>extremal</a:t>
            </a:r>
            <a:r>
              <a:rPr lang="en-US" altLang="zh-CN" sz="2400" dirty="0" smtClean="0"/>
              <a:t> or near </a:t>
            </a:r>
            <a:r>
              <a:rPr lang="en-US" altLang="zh-CN" sz="2400" dirty="0" err="1" smtClean="0"/>
              <a:t>extremal</a:t>
            </a:r>
            <a:r>
              <a:rPr lang="en-US" altLang="zh-CN" sz="2400" dirty="0" smtClean="0"/>
              <a:t> limit) needs to contain some asymptotical or/and near horizon </a:t>
            </a:r>
            <a:r>
              <a:rPr lang="en-US" altLang="zh-CN" sz="2400" dirty="0" err="1" smtClean="0"/>
              <a:t>AdS</a:t>
            </a:r>
            <a:r>
              <a:rPr lang="en-US" altLang="zh-CN" sz="2400" dirty="0" smtClean="0"/>
              <a:t> structures. </a:t>
            </a:r>
          </a:p>
          <a:p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2564904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However, when the black hole is non-</a:t>
            </a:r>
            <a:r>
              <a:rPr lang="en-US" altLang="zh-CN" sz="2400" dirty="0" err="1" smtClean="0"/>
              <a:t>extremal</a:t>
            </a:r>
            <a:r>
              <a:rPr lang="en-US" altLang="zh-CN" sz="2400" dirty="0" smtClean="0"/>
              <a:t>, there is no apparent near horizon </a:t>
            </a:r>
            <a:r>
              <a:rPr lang="en-US" altLang="zh-CN" sz="2400" dirty="0" err="1" smtClean="0"/>
              <a:t>AdS</a:t>
            </a:r>
            <a:r>
              <a:rPr lang="en-US" altLang="zh-CN" sz="2400" dirty="0" smtClean="0"/>
              <a:t> structures, thus the usual </a:t>
            </a:r>
            <a:r>
              <a:rPr lang="en-US" altLang="zh-CN" sz="2400" dirty="0" err="1" smtClean="0"/>
              <a:t>AdS</a:t>
            </a:r>
            <a:r>
              <a:rPr lang="en-US" altLang="zh-CN" sz="2400" dirty="0" smtClean="0"/>
              <a:t>/CFT approaches do not work directly. </a:t>
            </a:r>
            <a:endParaRPr lang="zh-CN" altLang="en-US" sz="2400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1683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Kerr black hole </a:t>
            </a:r>
            <a:endParaRPr lang="zh-CN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0427" y="1948830"/>
            <a:ext cx="320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355976" y="141277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rotation</a:t>
            </a:r>
            <a:endParaRPr lang="zh-CN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3861048"/>
            <a:ext cx="84249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6"/>
                </a:solidFill>
                <a:latin typeface="Berlin Sans FB" pitchFamily="34" charset="0"/>
              </a:rPr>
              <a:t>Are there CFT descriptions for generic </a:t>
            </a:r>
            <a:r>
              <a:rPr lang="en-US" altLang="zh-CN" sz="2400" dirty="0" err="1" smtClean="0">
                <a:solidFill>
                  <a:schemeClr val="accent6"/>
                </a:solidFill>
                <a:latin typeface="Berlin Sans FB" pitchFamily="34" charset="0"/>
              </a:rPr>
              <a:t>nonextremal</a:t>
            </a:r>
            <a:r>
              <a:rPr lang="en-US" altLang="zh-CN" sz="2400" dirty="0" smtClean="0">
                <a:solidFill>
                  <a:schemeClr val="accent6"/>
                </a:solidFill>
                <a:latin typeface="Berlin Sans FB" pitchFamily="34" charset="0"/>
              </a:rPr>
              <a:t> black holes? </a:t>
            </a:r>
          </a:p>
          <a:p>
            <a:r>
              <a:rPr lang="en-US" altLang="zh-CN" sz="2400" dirty="0" smtClean="0"/>
              <a:t>Probably, via the hidden conformal symmetries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non-</a:t>
            </a:r>
            <a:r>
              <a:rPr lang="en-US" altLang="zh-CN" sz="2400" dirty="0" err="1" smtClean="0"/>
              <a:t>extremal</a:t>
            </a:r>
            <a:r>
              <a:rPr lang="en-US" altLang="zh-CN" sz="2400" dirty="0" smtClean="0"/>
              <a:t> Kerr black hole is shown dual to a 2D CFT, there exists a hidden 2D conformal symmetry which can be probed by a scalar field at low frequencies.</a:t>
            </a:r>
          </a:p>
          <a:p>
            <a:r>
              <a:rPr lang="en-US" altLang="zh-CN" sz="2000" dirty="0" smtClean="0">
                <a:solidFill>
                  <a:schemeClr val="accent1"/>
                </a:solidFill>
              </a:rPr>
              <a:t>Castro, Maloney and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Strominger</a:t>
            </a:r>
            <a:r>
              <a:rPr lang="en-US" altLang="zh-CN" sz="2000" dirty="0" smtClean="0">
                <a:solidFill>
                  <a:schemeClr val="accent1"/>
                </a:solidFill>
              </a:rPr>
              <a:t>, 1004.0996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995936" y="1772816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027" idx="0"/>
          </p:cNvCxnSpPr>
          <p:nvPr/>
        </p:nvCxnSpPr>
        <p:spPr>
          <a:xfrm rot="16200000" flipV="1">
            <a:off x="5481712" y="1295152"/>
            <a:ext cx="176014" cy="11313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86777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Another interesting progress is the studying of the CFT description of the </a:t>
            </a:r>
            <a:r>
              <a:rPr lang="en-US" altLang="zh-CN" sz="2400" dirty="0" err="1" smtClean="0"/>
              <a:t>Reissner</a:t>
            </a:r>
            <a:r>
              <a:rPr lang="en-US" altLang="zh-CN" sz="2400" dirty="0" smtClean="0"/>
              <a:t>-Nordstrom (RN) black hole, i.e. the RN/CFT duality</a:t>
            </a:r>
          </a:p>
          <a:p>
            <a:r>
              <a:rPr lang="en-US" altLang="zh-CN" sz="2000" dirty="0" smtClean="0">
                <a:solidFill>
                  <a:schemeClr val="accent1"/>
                </a:solidFill>
              </a:rPr>
              <a:t>Hartman, Murata,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Nishioka</a:t>
            </a:r>
            <a:r>
              <a:rPr lang="en-US" altLang="zh-CN" sz="2000" dirty="0" smtClean="0">
                <a:solidFill>
                  <a:schemeClr val="accent1"/>
                </a:solidFill>
              </a:rPr>
              <a:t> and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Strominger</a:t>
            </a:r>
            <a:r>
              <a:rPr lang="en-US" altLang="zh-CN" sz="2000" dirty="0" smtClean="0">
                <a:solidFill>
                  <a:schemeClr val="accent1"/>
                </a:solidFill>
              </a:rPr>
              <a:t>, 0811.4393</a:t>
            </a:r>
          </a:p>
          <a:p>
            <a:r>
              <a:rPr lang="en-US" altLang="zh-CN" sz="2000" dirty="0" err="1" smtClean="0">
                <a:solidFill>
                  <a:schemeClr val="accent1"/>
                </a:solidFill>
              </a:rPr>
              <a:t>Garousi</a:t>
            </a:r>
            <a:r>
              <a:rPr lang="en-US" altLang="zh-CN" sz="2000" dirty="0" smtClean="0">
                <a:solidFill>
                  <a:schemeClr val="accent1"/>
                </a:solidFill>
              </a:rPr>
              <a:t> and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Ghodsi</a:t>
            </a:r>
            <a:r>
              <a:rPr lang="en-US" altLang="zh-CN" sz="2000" dirty="0" smtClean="0">
                <a:solidFill>
                  <a:schemeClr val="accent1"/>
                </a:solidFill>
              </a:rPr>
              <a:t>, 0902.4387</a:t>
            </a:r>
          </a:p>
          <a:p>
            <a:r>
              <a:rPr lang="nl-NL" altLang="zh-CN" sz="2000" dirty="0" smtClean="0">
                <a:solidFill>
                  <a:schemeClr val="accent1"/>
                </a:solidFill>
              </a:rPr>
              <a:t>C. M. Chen, JRS and S. J. Zou, 0910.2076</a:t>
            </a:r>
            <a:endParaRPr lang="en-US" altLang="zh-CN" sz="2000" dirty="0" smtClean="0">
              <a:solidFill>
                <a:schemeClr val="accent1"/>
              </a:solidFill>
            </a:endParaRPr>
          </a:p>
          <a:p>
            <a:r>
              <a:rPr lang="nl-NL" altLang="zh-CN" sz="2000" dirty="0" smtClean="0">
                <a:solidFill>
                  <a:schemeClr val="accent1"/>
                </a:solidFill>
              </a:rPr>
              <a:t>C. M. Chen, Y. M. Huang and S. J. Zou, 1001.2833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56490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4D RN black hole,  contains an AdS_2 structure (near </a:t>
            </a:r>
            <a:r>
              <a:rPr lang="en-US" altLang="zh-CN" sz="2400" dirty="0" err="1" smtClean="0"/>
              <a:t>extremal</a:t>
            </a:r>
            <a:r>
              <a:rPr lang="en-US" altLang="zh-CN" sz="2400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284984"/>
            <a:ext cx="84249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two approaches: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Uplifting the 4D RN black hole into 5D </a:t>
            </a:r>
          </a:p>
          <a:p>
            <a:r>
              <a:rPr lang="en-US" altLang="zh-CN" sz="2400" dirty="0" smtClean="0"/>
              <a:t>(warped AdS_3/CFT_2 correspondence)</a:t>
            </a:r>
          </a:p>
          <a:p>
            <a:r>
              <a:rPr lang="nl-NL" altLang="zh-CN" sz="2000" dirty="0" smtClean="0">
                <a:solidFill>
                  <a:schemeClr val="accent1"/>
                </a:solidFill>
              </a:rPr>
              <a:t>C. M. Chen, Y. M. Huang and S. J. Zou, 1001.2833</a:t>
            </a:r>
            <a:endParaRPr lang="zh-CN" altLang="en-US" sz="2000" dirty="0" smtClean="0">
              <a:solidFill>
                <a:schemeClr val="accent1"/>
              </a:solidFill>
            </a:endParaRP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Reducing  the 4D RN black hole into 2D </a:t>
            </a:r>
          </a:p>
          <a:p>
            <a:r>
              <a:rPr lang="en-US" altLang="zh-CN" sz="2400" dirty="0" smtClean="0"/>
              <a:t>(AdS_2/CFT_1 correspondence)</a:t>
            </a:r>
          </a:p>
          <a:p>
            <a:r>
              <a:rPr lang="nl-NL" altLang="zh-CN" sz="2000" dirty="0" smtClean="0">
                <a:solidFill>
                  <a:schemeClr val="accent1"/>
                </a:solidFill>
              </a:rPr>
              <a:t>C. M. Chen, JRS and S. J. Zou, 0910.2076</a:t>
            </a:r>
            <a:endParaRPr lang="en-US" altLang="zh-CN" sz="2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6777"/>
            <a:ext cx="84249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Furhter</a:t>
            </a:r>
            <a:r>
              <a:rPr lang="en-US" altLang="zh-CN" sz="2400" dirty="0" smtClean="0"/>
              <a:t>, it is suggested that the generic </a:t>
            </a:r>
            <a:r>
              <a:rPr lang="en-US" altLang="zh-CN" sz="2400" dirty="0" err="1" smtClean="0"/>
              <a:t>nonextremal</a:t>
            </a:r>
            <a:r>
              <a:rPr lang="en-US" altLang="zh-CN" sz="2400" dirty="0" smtClean="0"/>
              <a:t> RN black hole is still dual to a 2D CFT, motivated by the probe of hidden conformal symmetries</a:t>
            </a:r>
          </a:p>
          <a:p>
            <a:r>
              <a:rPr lang="en-US" altLang="zh-CN" sz="2000" i="1" dirty="0" smtClean="0"/>
              <a:t>5D RN</a:t>
            </a:r>
            <a:r>
              <a:rPr lang="en-US" altLang="zh-CN" sz="2000" dirty="0" smtClean="0"/>
              <a:t>, </a:t>
            </a:r>
            <a:r>
              <a:rPr lang="en-US" altLang="zh-CN" sz="2000" dirty="0" smtClean="0">
                <a:solidFill>
                  <a:schemeClr val="accent1"/>
                </a:solidFill>
              </a:rPr>
              <a:t>C.-M. Chen and JRS, 1004.3963; </a:t>
            </a:r>
          </a:p>
          <a:p>
            <a:r>
              <a:rPr lang="en-US" altLang="zh-CN" sz="2000" i="1" dirty="0" smtClean="0"/>
              <a:t>4D RN, </a:t>
            </a:r>
            <a:r>
              <a:rPr lang="en-US" altLang="zh-CN" sz="2000" dirty="0" smtClean="0">
                <a:solidFill>
                  <a:schemeClr val="accent1"/>
                </a:solidFill>
              </a:rPr>
              <a:t>C.-M. Chen, Y.-M. Huang, JRS, M.-F. Wu and S.-J.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Zou</a:t>
            </a:r>
            <a:r>
              <a:rPr lang="en-US" altLang="zh-CN" sz="2000" dirty="0" smtClean="0">
                <a:solidFill>
                  <a:schemeClr val="accent1"/>
                </a:solidFill>
              </a:rPr>
              <a:t>, 1006.4092</a:t>
            </a:r>
            <a:endParaRPr lang="zh-CN" altLang="en-US" sz="2000" dirty="0" smtClean="0">
              <a:solidFill>
                <a:schemeClr val="accent1"/>
              </a:solidFill>
            </a:endParaRPr>
          </a:p>
          <a:p>
            <a:r>
              <a:rPr lang="en-US" altLang="zh-CN" sz="2400" dirty="0" smtClean="0"/>
              <a:t>  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359908"/>
            <a:ext cx="84249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Key point: </a:t>
            </a:r>
            <a:r>
              <a:rPr lang="en-US" altLang="zh-CN" sz="2400" dirty="0" smtClean="0"/>
              <a:t>the U(1) symmetry of the background electromagnetic field can be probed by a charged scalar field. It plays an equivalent role with that of the U(1) symmetry coming from the rotation. </a:t>
            </a:r>
          </a:p>
          <a:p>
            <a:endParaRPr lang="en-US" altLang="zh-CN" sz="2400" dirty="0" smtClean="0">
              <a:solidFill>
                <a:schemeClr val="accent1"/>
              </a:solidFill>
            </a:endParaRPr>
          </a:p>
          <a:p>
            <a:r>
              <a:rPr lang="en-US" altLang="zh-CN" sz="2400" dirty="0" smtClean="0"/>
              <a:t>A natural step is to investigate the CFT dual of the Kerr Newman (KN) black hole. There were some trails on this problem, but the results are incomplete</a:t>
            </a:r>
          </a:p>
          <a:p>
            <a:r>
              <a:rPr lang="en-US" altLang="zh-CN" sz="2000" dirty="0" smtClean="0">
                <a:solidFill>
                  <a:schemeClr val="accent1"/>
                </a:solidFill>
              </a:rPr>
              <a:t>T. Hartman, K. Murata, T.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Nishioka</a:t>
            </a:r>
            <a:r>
              <a:rPr lang="en-US" altLang="zh-CN" sz="2000" dirty="0" smtClean="0">
                <a:solidFill>
                  <a:schemeClr val="accent1"/>
                </a:solidFill>
              </a:rPr>
              <a:t> and A. 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Strominger</a:t>
            </a:r>
            <a:r>
              <a:rPr lang="en-US" altLang="zh-CN" sz="2000" dirty="0" smtClean="0">
                <a:solidFill>
                  <a:schemeClr val="accent1"/>
                </a:solidFill>
              </a:rPr>
              <a:t>, 0811.4393</a:t>
            </a:r>
            <a:endParaRPr lang="zh-CN" altLang="en-US" sz="2000" dirty="0" smtClean="0">
              <a:solidFill>
                <a:schemeClr val="accent1"/>
              </a:solidFill>
            </a:endParaRPr>
          </a:p>
          <a:p>
            <a:r>
              <a:rPr lang="en-US" altLang="zh-CN" sz="2000" dirty="0" smtClean="0">
                <a:solidFill>
                  <a:schemeClr val="accent1"/>
                </a:solidFill>
              </a:rPr>
              <a:t>Y. Q. Wang and Y. X. Liu, 1004.4661</a:t>
            </a:r>
          </a:p>
          <a:p>
            <a:r>
              <a:rPr lang="en-US" altLang="zh-CN" sz="2000" dirty="0" smtClean="0">
                <a:solidFill>
                  <a:schemeClr val="accent1"/>
                </a:solidFill>
              </a:rPr>
              <a:t>B. Chen and J. Long, 1006.0157  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1736</Words>
  <Application>Microsoft Office PowerPoint</Application>
  <PresentationFormat>全屏显示(4:3)</PresentationFormat>
  <Paragraphs>182</Paragraphs>
  <Slides>32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On Kerr Newman/CFTs Dualities</vt:lpstr>
      <vt:lpstr>Outline: 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Kerr Newman/CFTs Dualities</dc:title>
  <dc:creator>Sun</dc:creator>
  <cp:lastModifiedBy>Sun</cp:lastModifiedBy>
  <cp:revision>183</cp:revision>
  <dcterms:created xsi:type="dcterms:W3CDTF">2010-07-31T08:04:02Z</dcterms:created>
  <dcterms:modified xsi:type="dcterms:W3CDTF">2010-09-14T01:47:07Z</dcterms:modified>
</cp:coreProperties>
</file>