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650" r:id="rId2"/>
    <p:sldId id="574" r:id="rId3"/>
    <p:sldId id="670" r:id="rId4"/>
    <p:sldId id="692" r:id="rId5"/>
    <p:sldId id="691" r:id="rId6"/>
    <p:sldId id="695" r:id="rId7"/>
    <p:sldId id="690" r:id="rId8"/>
    <p:sldId id="671" r:id="rId9"/>
    <p:sldId id="700" r:id="rId10"/>
    <p:sldId id="545" r:id="rId11"/>
    <p:sldId id="697" r:id="rId12"/>
    <p:sldId id="657" r:id="rId13"/>
    <p:sldId id="698" r:id="rId14"/>
    <p:sldId id="659" r:id="rId15"/>
    <p:sldId id="660" r:id="rId16"/>
    <p:sldId id="661" r:id="rId17"/>
    <p:sldId id="663" r:id="rId18"/>
    <p:sldId id="679" r:id="rId19"/>
    <p:sldId id="665" r:id="rId20"/>
    <p:sldId id="666" r:id="rId21"/>
    <p:sldId id="683" r:id="rId22"/>
    <p:sldId id="678" r:id="rId23"/>
    <p:sldId id="684" r:id="rId24"/>
    <p:sldId id="685" r:id="rId25"/>
    <p:sldId id="686" r:id="rId26"/>
    <p:sldId id="687" r:id="rId27"/>
    <p:sldId id="662" r:id="rId28"/>
    <p:sldId id="611" r:id="rId29"/>
    <p:sldId id="612" r:id="rId30"/>
    <p:sldId id="701" r:id="rId31"/>
    <p:sldId id="688" r:id="rId32"/>
    <p:sldId id="689" r:id="rId33"/>
    <p:sldId id="587" r:id="rId34"/>
    <p:sldId id="588" r:id="rId35"/>
    <p:sldId id="590" r:id="rId36"/>
    <p:sldId id="592" r:id="rId37"/>
    <p:sldId id="614" r:id="rId38"/>
    <p:sldId id="616" r:id="rId39"/>
    <p:sldId id="617" r:id="rId40"/>
    <p:sldId id="618" r:id="rId41"/>
    <p:sldId id="619" r:id="rId42"/>
    <p:sldId id="632" r:id="rId43"/>
    <p:sldId id="638" r:id="rId44"/>
    <p:sldId id="639" r:id="rId45"/>
    <p:sldId id="628" r:id="rId46"/>
    <p:sldId id="629" r:id="rId47"/>
    <p:sldId id="505" r:id="rId48"/>
  </p:sldIdLst>
  <p:sldSz cx="9144000" cy="6858000" type="screen4x3"/>
  <p:notesSz cx="7104063" cy="10234613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53" autoAdjust="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785AB2-480D-4938-B538-F95DA244343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CE36F6F-A619-4DD9-981B-36930C94BD04}">
      <dgm:prSet phldrT="[텍스트]"/>
      <dgm:spPr>
        <a:solidFill>
          <a:srgbClr val="FF0000"/>
        </a:solidFill>
      </dgm:spPr>
      <dgm:t>
        <a:bodyPr/>
        <a:lstStyle/>
        <a:p>
          <a:pPr latinLnBrk="1"/>
          <a:r>
            <a:rPr lang="en-US" altLang="ko-KR" dirty="0" smtClean="0">
              <a:latin typeface="Century" pitchFamily="18" charset="0"/>
            </a:rPr>
            <a:t>Vacuum</a:t>
          </a:r>
        </a:p>
        <a:p>
          <a:pPr latinLnBrk="1"/>
          <a:r>
            <a:rPr lang="en-US" altLang="ko-KR" dirty="0" smtClean="0">
              <a:latin typeface="Century" pitchFamily="18" charset="0"/>
            </a:rPr>
            <a:t>Fluctuations</a:t>
          </a:r>
        </a:p>
      </dgm:t>
    </dgm:pt>
    <dgm:pt modelId="{CB43006F-08C4-473C-8D29-160F0A6BB2E2}" type="parTrans" cxnId="{BF449336-9A96-4105-8F4E-BD2559D28294}">
      <dgm:prSet/>
      <dgm:spPr/>
      <dgm:t>
        <a:bodyPr/>
        <a:lstStyle/>
        <a:p>
          <a:pPr latinLnBrk="1"/>
          <a:endParaRPr lang="ko-KR" altLang="en-US"/>
        </a:p>
      </dgm:t>
    </dgm:pt>
    <dgm:pt modelId="{A614B816-AEB9-4467-B1E0-9323134B313C}" type="sibTrans" cxnId="{BF449336-9A96-4105-8F4E-BD2559D28294}">
      <dgm:prSet/>
      <dgm:spPr/>
      <dgm:t>
        <a:bodyPr/>
        <a:lstStyle/>
        <a:p>
          <a:pPr latinLnBrk="1"/>
          <a:endParaRPr lang="ko-KR" altLang="en-US"/>
        </a:p>
      </dgm:t>
    </dgm:pt>
    <dgm:pt modelId="{CEC157FC-5A21-4891-938C-AE96B1E757B8}">
      <dgm:prSet phldrT="[텍스트]"/>
      <dgm:spPr>
        <a:solidFill>
          <a:srgbClr val="FF0000"/>
        </a:solidFill>
      </dgm:spPr>
      <dgm:t>
        <a:bodyPr/>
        <a:lstStyle/>
        <a:p>
          <a:pPr latinLnBrk="1"/>
          <a:r>
            <a:rPr lang="en-US" altLang="ko-KR" dirty="0" smtClean="0">
              <a:latin typeface="Century" pitchFamily="18" charset="0"/>
            </a:rPr>
            <a:t>Schwinger Mechanism/ Polarization </a:t>
          </a:r>
          <a:endParaRPr lang="ko-KR" altLang="en-US" dirty="0">
            <a:latin typeface="Century" pitchFamily="18" charset="0"/>
          </a:endParaRPr>
        </a:p>
      </dgm:t>
    </dgm:pt>
    <dgm:pt modelId="{B082228C-8F49-4877-84CC-0589ED21A4B8}" type="parTrans" cxnId="{2CF03843-59A1-4155-9FB0-8B9019A69165}">
      <dgm:prSet/>
      <dgm:spPr/>
      <dgm:t>
        <a:bodyPr/>
        <a:lstStyle/>
        <a:p>
          <a:pPr latinLnBrk="1"/>
          <a:endParaRPr lang="ko-KR" altLang="en-US"/>
        </a:p>
      </dgm:t>
    </dgm:pt>
    <dgm:pt modelId="{1F787989-BF4A-40B3-A344-99FE9BB27F51}" type="sibTrans" cxnId="{2CF03843-59A1-4155-9FB0-8B9019A69165}">
      <dgm:prSet/>
      <dgm:spPr/>
      <dgm:t>
        <a:bodyPr/>
        <a:lstStyle/>
        <a:p>
          <a:pPr latinLnBrk="1"/>
          <a:endParaRPr lang="ko-KR" altLang="en-US"/>
        </a:p>
      </dgm:t>
    </dgm:pt>
    <dgm:pt modelId="{A1EA48F8-4865-423F-932E-85B70E8376DC}">
      <dgm:prSet phldrT="[텍스트]"/>
      <dgm:spPr>
        <a:solidFill>
          <a:srgbClr val="FF0000"/>
        </a:solidFill>
      </dgm:spPr>
      <dgm:t>
        <a:bodyPr/>
        <a:lstStyle/>
        <a:p>
          <a:pPr latinLnBrk="1"/>
          <a:r>
            <a:rPr lang="en-US" altLang="ko-KR" dirty="0" smtClean="0">
              <a:latin typeface="Century" pitchFamily="18" charset="0"/>
            </a:rPr>
            <a:t>QED</a:t>
          </a:r>
          <a:endParaRPr lang="ko-KR" altLang="en-US" dirty="0">
            <a:latin typeface="Century" pitchFamily="18" charset="0"/>
          </a:endParaRPr>
        </a:p>
      </dgm:t>
    </dgm:pt>
    <dgm:pt modelId="{3DD5D2D3-A9D0-4329-B134-947BD2F5407E}" type="parTrans" cxnId="{207ED2F2-1901-40AD-8A32-1DD60D041492}">
      <dgm:prSet/>
      <dgm:spPr/>
      <dgm:t>
        <a:bodyPr/>
        <a:lstStyle/>
        <a:p>
          <a:pPr latinLnBrk="1"/>
          <a:endParaRPr lang="ko-KR" altLang="en-US"/>
        </a:p>
      </dgm:t>
    </dgm:pt>
    <dgm:pt modelId="{2C0A4ADF-77A1-4F4B-BF31-E4E44DEB063B}" type="sibTrans" cxnId="{207ED2F2-1901-40AD-8A32-1DD60D041492}">
      <dgm:prSet/>
      <dgm:spPr/>
      <dgm:t>
        <a:bodyPr/>
        <a:lstStyle/>
        <a:p>
          <a:pPr latinLnBrk="1"/>
          <a:endParaRPr lang="ko-KR" altLang="en-US"/>
        </a:p>
      </dgm:t>
    </dgm:pt>
    <dgm:pt modelId="{00A0568A-6CDC-4C71-A882-804E9C102A0C}">
      <dgm:prSet phldrT="[텍스트]"/>
      <dgm:spPr>
        <a:solidFill>
          <a:srgbClr val="FF0000"/>
        </a:solidFill>
      </dgm:spPr>
      <dgm:t>
        <a:bodyPr/>
        <a:lstStyle/>
        <a:p>
          <a:pPr latinLnBrk="1"/>
          <a:r>
            <a:rPr lang="en-US" altLang="ko-KR" dirty="0" smtClean="0">
              <a:latin typeface="Century" pitchFamily="18" charset="0"/>
            </a:rPr>
            <a:t>Condensed Matter Analogues</a:t>
          </a:r>
          <a:endParaRPr lang="ko-KR" altLang="en-US" dirty="0">
            <a:latin typeface="Century" pitchFamily="18" charset="0"/>
          </a:endParaRPr>
        </a:p>
      </dgm:t>
    </dgm:pt>
    <dgm:pt modelId="{CEEEAB29-284F-4200-B92A-30E5CA63BB5D}" type="parTrans" cxnId="{8E869B13-773C-4DD3-9396-3585B9CF6906}">
      <dgm:prSet/>
      <dgm:spPr/>
      <dgm:t>
        <a:bodyPr/>
        <a:lstStyle/>
        <a:p>
          <a:pPr latinLnBrk="1"/>
          <a:endParaRPr lang="ko-KR" altLang="en-US"/>
        </a:p>
      </dgm:t>
    </dgm:pt>
    <dgm:pt modelId="{2BBCA864-92FA-478D-9D25-7592FAE75CE4}" type="sibTrans" cxnId="{8E869B13-773C-4DD3-9396-3585B9CF6906}">
      <dgm:prSet/>
      <dgm:spPr/>
      <dgm:t>
        <a:bodyPr/>
        <a:lstStyle/>
        <a:p>
          <a:pPr latinLnBrk="1"/>
          <a:endParaRPr lang="ko-KR" altLang="en-US"/>
        </a:p>
      </dgm:t>
    </dgm:pt>
    <dgm:pt modelId="{A1CE370D-C426-432A-8460-090462EC2A88}">
      <dgm:prSet phldrT="[텍스트]"/>
      <dgm:spPr>
        <a:solidFill>
          <a:srgbClr val="0070C0"/>
        </a:solidFill>
      </dgm:spPr>
      <dgm:t>
        <a:bodyPr/>
        <a:lstStyle/>
        <a:p>
          <a:pPr latinLnBrk="1"/>
          <a:r>
            <a:rPr lang="en-US" altLang="ko-KR" dirty="0" smtClean="0">
              <a:latin typeface="Century" pitchFamily="18" charset="0"/>
            </a:rPr>
            <a:t>Hawking Radiation</a:t>
          </a:r>
          <a:endParaRPr lang="ko-KR" altLang="en-US" dirty="0">
            <a:latin typeface="Century" pitchFamily="18" charset="0"/>
          </a:endParaRPr>
        </a:p>
      </dgm:t>
    </dgm:pt>
    <dgm:pt modelId="{01C00F5B-D27D-44D7-A52C-F75E96F8A843}" type="parTrans" cxnId="{8D299B67-4E92-457A-BC32-55829D799363}">
      <dgm:prSet/>
      <dgm:spPr/>
      <dgm:t>
        <a:bodyPr/>
        <a:lstStyle/>
        <a:p>
          <a:pPr latinLnBrk="1"/>
          <a:endParaRPr lang="ko-KR" altLang="en-US"/>
        </a:p>
      </dgm:t>
    </dgm:pt>
    <dgm:pt modelId="{974F3F39-3349-444D-B74D-D9902F090120}" type="sibTrans" cxnId="{8D299B67-4E92-457A-BC32-55829D799363}">
      <dgm:prSet/>
      <dgm:spPr/>
      <dgm:t>
        <a:bodyPr/>
        <a:lstStyle/>
        <a:p>
          <a:pPr latinLnBrk="1"/>
          <a:endParaRPr lang="ko-KR" altLang="en-US"/>
        </a:p>
      </dgm:t>
    </dgm:pt>
    <dgm:pt modelId="{9830D778-013D-450A-9483-99829025E503}">
      <dgm:prSet phldrT="[텍스트]"/>
      <dgm:spPr>
        <a:solidFill>
          <a:srgbClr val="0070C0"/>
        </a:solidFill>
      </dgm:spPr>
      <dgm:t>
        <a:bodyPr/>
        <a:lstStyle/>
        <a:p>
          <a:pPr latinLnBrk="1"/>
          <a:r>
            <a:rPr lang="en-US" altLang="ko-KR" dirty="0" smtClean="0">
              <a:latin typeface="Century" pitchFamily="18" charset="0"/>
            </a:rPr>
            <a:t>Black Holes</a:t>
          </a:r>
        </a:p>
      </dgm:t>
    </dgm:pt>
    <dgm:pt modelId="{4952E374-1968-413A-9F28-54FD8C8C45D5}" type="parTrans" cxnId="{A77CC866-4ABE-4BCA-B367-220C65E8A351}">
      <dgm:prSet/>
      <dgm:spPr/>
      <dgm:t>
        <a:bodyPr/>
        <a:lstStyle/>
        <a:p>
          <a:pPr latinLnBrk="1"/>
          <a:endParaRPr lang="ko-KR" altLang="en-US"/>
        </a:p>
      </dgm:t>
    </dgm:pt>
    <dgm:pt modelId="{A1490066-29DD-4863-8B93-E5D20151B306}" type="sibTrans" cxnId="{A77CC866-4ABE-4BCA-B367-220C65E8A351}">
      <dgm:prSet/>
      <dgm:spPr/>
      <dgm:t>
        <a:bodyPr/>
        <a:lstStyle/>
        <a:p>
          <a:pPr latinLnBrk="1"/>
          <a:endParaRPr lang="ko-KR" altLang="en-US"/>
        </a:p>
      </dgm:t>
    </dgm:pt>
    <dgm:pt modelId="{0A98C283-4E5C-4F9D-9077-99D6610CE10C}">
      <dgm:prSet phldrT="[텍스트]"/>
      <dgm:spPr>
        <a:solidFill>
          <a:srgbClr val="0070C0"/>
        </a:solidFill>
      </dgm:spPr>
      <dgm:t>
        <a:bodyPr/>
        <a:lstStyle/>
        <a:p>
          <a:pPr latinLnBrk="1"/>
          <a:r>
            <a:rPr lang="en-US" altLang="ko-KR" dirty="0" smtClean="0">
              <a:latin typeface="Century" pitchFamily="18" charset="0"/>
            </a:rPr>
            <a:t>Black Hole Analogues</a:t>
          </a:r>
        </a:p>
      </dgm:t>
    </dgm:pt>
    <dgm:pt modelId="{6AEC7524-0612-481A-B746-E5DD38648665}" type="parTrans" cxnId="{3B95A37A-10D8-4F4C-B85C-8B4A7DBA300F}">
      <dgm:prSet/>
      <dgm:spPr/>
      <dgm:t>
        <a:bodyPr/>
        <a:lstStyle/>
        <a:p>
          <a:pPr latinLnBrk="1"/>
          <a:endParaRPr lang="ko-KR" altLang="en-US"/>
        </a:p>
      </dgm:t>
    </dgm:pt>
    <dgm:pt modelId="{8FFF7483-E5D6-43F5-AC07-D1CB4369CD24}" type="sibTrans" cxnId="{3B95A37A-10D8-4F4C-B85C-8B4A7DBA300F}">
      <dgm:prSet/>
      <dgm:spPr/>
      <dgm:t>
        <a:bodyPr/>
        <a:lstStyle/>
        <a:p>
          <a:pPr latinLnBrk="1"/>
          <a:endParaRPr lang="ko-KR" altLang="en-US"/>
        </a:p>
      </dgm:t>
    </dgm:pt>
    <dgm:pt modelId="{5BBF05AD-EBCD-45D9-A9CD-F3951295AEEF}" type="pres">
      <dgm:prSet presAssocID="{E1785AB2-480D-4938-B538-F95DA244343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27862CD-9D71-434E-9F79-95F6EB5EA88C}" type="pres">
      <dgm:prSet presAssocID="{4CE36F6F-A619-4DD9-981B-36930C94BD04}" presName="root1" presStyleCnt="0"/>
      <dgm:spPr/>
    </dgm:pt>
    <dgm:pt modelId="{734EE56F-8763-4344-9C10-68AA9152C706}" type="pres">
      <dgm:prSet presAssocID="{4CE36F6F-A619-4DD9-981B-36930C94BD04}" presName="LevelOneTextNode" presStyleLbl="node0" presStyleIdx="0" presStyleCnt="1" custScaleX="11041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0A5B8BE-78F2-4F55-B146-3520D0227F96}" type="pres">
      <dgm:prSet presAssocID="{4CE36F6F-A619-4DD9-981B-36930C94BD04}" presName="level2hierChild" presStyleCnt="0"/>
      <dgm:spPr/>
    </dgm:pt>
    <dgm:pt modelId="{65F662AA-A553-4DC1-923B-39D002CDDA03}" type="pres">
      <dgm:prSet presAssocID="{B082228C-8F49-4877-84CC-0589ED21A4B8}" presName="conn2-1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9A654D57-7688-45AA-8295-250EA7190D5C}" type="pres">
      <dgm:prSet presAssocID="{B082228C-8F49-4877-84CC-0589ED21A4B8}" presName="connTx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24C17D0F-4388-494C-ABA1-7FFF8CBDF528}" type="pres">
      <dgm:prSet presAssocID="{CEC157FC-5A21-4891-938C-AE96B1E757B8}" presName="root2" presStyleCnt="0"/>
      <dgm:spPr/>
    </dgm:pt>
    <dgm:pt modelId="{5678E8E1-F9A8-4D66-AD3C-7FC9FDC6C6A3}" type="pres">
      <dgm:prSet presAssocID="{CEC157FC-5A21-4891-938C-AE96B1E757B8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4ABB2C6-89D8-40AD-8DCD-45AF24BDD061}" type="pres">
      <dgm:prSet presAssocID="{CEC157FC-5A21-4891-938C-AE96B1E757B8}" presName="level3hierChild" presStyleCnt="0"/>
      <dgm:spPr/>
    </dgm:pt>
    <dgm:pt modelId="{CA7D303E-6203-4574-B39F-1F01A8BE0CBB}" type="pres">
      <dgm:prSet presAssocID="{3DD5D2D3-A9D0-4329-B134-947BD2F5407E}" presName="conn2-1" presStyleLbl="parChTrans1D3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B7350D19-1DD0-48DC-88AE-9B392240220D}" type="pres">
      <dgm:prSet presAssocID="{3DD5D2D3-A9D0-4329-B134-947BD2F5407E}" presName="connTx" presStyleLbl="parChTrans1D3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0B1595CD-3AE9-4CEE-AFE5-F37232EF59C7}" type="pres">
      <dgm:prSet presAssocID="{A1EA48F8-4865-423F-932E-85B70E8376DC}" presName="root2" presStyleCnt="0"/>
      <dgm:spPr/>
    </dgm:pt>
    <dgm:pt modelId="{501E76E2-8F19-4925-9EF0-42C21879311C}" type="pres">
      <dgm:prSet presAssocID="{A1EA48F8-4865-423F-932E-85B70E8376DC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2C3FFB9-C989-4D3C-8C3B-F618CD43057C}" type="pres">
      <dgm:prSet presAssocID="{A1EA48F8-4865-423F-932E-85B70E8376DC}" presName="level3hierChild" presStyleCnt="0"/>
      <dgm:spPr/>
    </dgm:pt>
    <dgm:pt modelId="{07D1E451-CBE6-41C7-8CC8-877AA166A834}" type="pres">
      <dgm:prSet presAssocID="{CEEEAB29-284F-4200-B92A-30E5CA63BB5D}" presName="conn2-1" presStyleLbl="parChTrans1D3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3A3CC8F8-88B7-48C6-8E06-3515FC46ECB9}" type="pres">
      <dgm:prSet presAssocID="{CEEEAB29-284F-4200-B92A-30E5CA63BB5D}" presName="connTx" presStyleLbl="parChTrans1D3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41FFDFCF-9660-4071-A3A7-52C4F4348279}" type="pres">
      <dgm:prSet presAssocID="{00A0568A-6CDC-4C71-A882-804E9C102A0C}" presName="root2" presStyleCnt="0"/>
      <dgm:spPr/>
    </dgm:pt>
    <dgm:pt modelId="{0A2300A2-116F-437D-8B6D-4943C3403BB6}" type="pres">
      <dgm:prSet presAssocID="{00A0568A-6CDC-4C71-A882-804E9C102A0C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31BAF56-49D3-4B49-9CD9-49C4E1ABC0D4}" type="pres">
      <dgm:prSet presAssocID="{00A0568A-6CDC-4C71-A882-804E9C102A0C}" presName="level3hierChild" presStyleCnt="0"/>
      <dgm:spPr/>
    </dgm:pt>
    <dgm:pt modelId="{86E0BB6A-181A-4AA1-A316-9AEFC2C60FF9}" type="pres">
      <dgm:prSet presAssocID="{01C00F5B-D27D-44D7-A52C-F75E96F8A843}" presName="conn2-1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655832E6-839F-40E8-9E04-28940D4E9CC8}" type="pres">
      <dgm:prSet presAssocID="{01C00F5B-D27D-44D7-A52C-F75E96F8A843}" presName="connTx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01DF92D4-B0A9-4A09-90C9-7346B0073B71}" type="pres">
      <dgm:prSet presAssocID="{A1CE370D-C426-432A-8460-090462EC2A88}" presName="root2" presStyleCnt="0"/>
      <dgm:spPr/>
    </dgm:pt>
    <dgm:pt modelId="{EE1BCDAE-E4B7-4D14-898F-44533D5D0C0A}" type="pres">
      <dgm:prSet presAssocID="{A1CE370D-C426-432A-8460-090462EC2A88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A75B11F-1B2D-4629-A489-6F61353FF8F6}" type="pres">
      <dgm:prSet presAssocID="{A1CE370D-C426-432A-8460-090462EC2A88}" presName="level3hierChild" presStyleCnt="0"/>
      <dgm:spPr/>
    </dgm:pt>
    <dgm:pt modelId="{261646C9-85D2-4AF3-8328-CEA24CB80803}" type="pres">
      <dgm:prSet presAssocID="{4952E374-1968-413A-9F28-54FD8C8C45D5}" presName="conn2-1" presStyleLbl="parChTrans1D3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481D9B4D-D01D-4BDD-B032-AA5163188DDF}" type="pres">
      <dgm:prSet presAssocID="{4952E374-1968-413A-9F28-54FD8C8C45D5}" presName="connTx" presStyleLbl="parChTrans1D3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8C33ABB5-5458-4700-9E03-B9737E196078}" type="pres">
      <dgm:prSet presAssocID="{9830D778-013D-450A-9483-99829025E503}" presName="root2" presStyleCnt="0"/>
      <dgm:spPr/>
    </dgm:pt>
    <dgm:pt modelId="{CC82A65C-566D-4C4C-A2D6-78C8376668AB}" type="pres">
      <dgm:prSet presAssocID="{9830D778-013D-450A-9483-99829025E503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CAFFB66-CB82-401E-998B-CB04E05CF0C4}" type="pres">
      <dgm:prSet presAssocID="{9830D778-013D-450A-9483-99829025E503}" presName="level3hierChild" presStyleCnt="0"/>
      <dgm:spPr/>
    </dgm:pt>
    <dgm:pt modelId="{52BEF1EC-317B-4FC8-B0B1-7B114098B207}" type="pres">
      <dgm:prSet presAssocID="{6AEC7524-0612-481A-B746-E5DD38648665}" presName="conn2-1" presStyleLbl="parChTrans1D3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A8A6F38D-6F3B-4D23-BC36-F3251E9A6379}" type="pres">
      <dgm:prSet presAssocID="{6AEC7524-0612-481A-B746-E5DD38648665}" presName="connTx" presStyleLbl="parChTrans1D3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4E3A6416-2600-439F-B593-786A709D0A5E}" type="pres">
      <dgm:prSet presAssocID="{0A98C283-4E5C-4F9D-9077-99D6610CE10C}" presName="root2" presStyleCnt="0"/>
      <dgm:spPr/>
    </dgm:pt>
    <dgm:pt modelId="{36D81C2D-C175-42EB-B044-948D65BF561B}" type="pres">
      <dgm:prSet presAssocID="{0A98C283-4E5C-4F9D-9077-99D6610CE10C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D186A1C-0C84-49C1-AB93-83995937A044}" type="pres">
      <dgm:prSet presAssocID="{0A98C283-4E5C-4F9D-9077-99D6610CE10C}" presName="level3hierChild" presStyleCnt="0"/>
      <dgm:spPr/>
    </dgm:pt>
  </dgm:ptLst>
  <dgm:cxnLst>
    <dgm:cxn modelId="{C1EEF35D-154C-4DC3-B8A3-3D915D415B9C}" type="presOf" srcId="{0A98C283-4E5C-4F9D-9077-99D6610CE10C}" destId="{36D81C2D-C175-42EB-B044-948D65BF561B}" srcOrd="0" destOrd="0" presId="urn:microsoft.com/office/officeart/2005/8/layout/hierarchy2"/>
    <dgm:cxn modelId="{E4B5769E-664C-4090-B440-38C666531BB6}" type="presOf" srcId="{4CE36F6F-A619-4DD9-981B-36930C94BD04}" destId="{734EE56F-8763-4344-9C10-68AA9152C706}" srcOrd="0" destOrd="0" presId="urn:microsoft.com/office/officeart/2005/8/layout/hierarchy2"/>
    <dgm:cxn modelId="{BF449336-9A96-4105-8F4E-BD2559D28294}" srcId="{E1785AB2-480D-4938-B538-F95DA2443431}" destId="{4CE36F6F-A619-4DD9-981B-36930C94BD04}" srcOrd="0" destOrd="0" parTransId="{CB43006F-08C4-473C-8D29-160F0A6BB2E2}" sibTransId="{A614B816-AEB9-4467-B1E0-9323134B313C}"/>
    <dgm:cxn modelId="{C838F106-1A9E-4749-85BF-D395DFC0A53C}" type="presOf" srcId="{6AEC7524-0612-481A-B746-E5DD38648665}" destId="{A8A6F38D-6F3B-4D23-BC36-F3251E9A6379}" srcOrd="1" destOrd="0" presId="urn:microsoft.com/office/officeart/2005/8/layout/hierarchy2"/>
    <dgm:cxn modelId="{B71ABA49-190B-4BB1-A194-140F945FDFE7}" type="presOf" srcId="{CEEEAB29-284F-4200-B92A-30E5CA63BB5D}" destId="{07D1E451-CBE6-41C7-8CC8-877AA166A834}" srcOrd="0" destOrd="0" presId="urn:microsoft.com/office/officeart/2005/8/layout/hierarchy2"/>
    <dgm:cxn modelId="{D66CD143-5D53-409C-8860-6451E19F8F7C}" type="presOf" srcId="{9830D778-013D-450A-9483-99829025E503}" destId="{CC82A65C-566D-4C4C-A2D6-78C8376668AB}" srcOrd="0" destOrd="0" presId="urn:microsoft.com/office/officeart/2005/8/layout/hierarchy2"/>
    <dgm:cxn modelId="{78F4AC56-4E7E-4C2C-AE6A-C35187094D36}" type="presOf" srcId="{3DD5D2D3-A9D0-4329-B134-947BD2F5407E}" destId="{B7350D19-1DD0-48DC-88AE-9B392240220D}" srcOrd="1" destOrd="0" presId="urn:microsoft.com/office/officeart/2005/8/layout/hierarchy2"/>
    <dgm:cxn modelId="{94BA1038-5BC0-468F-8A51-D8E8673B7C64}" type="presOf" srcId="{A1EA48F8-4865-423F-932E-85B70E8376DC}" destId="{501E76E2-8F19-4925-9EF0-42C21879311C}" srcOrd="0" destOrd="0" presId="urn:microsoft.com/office/officeart/2005/8/layout/hierarchy2"/>
    <dgm:cxn modelId="{C5E28EEC-2EDD-4AF6-8069-9E2836445109}" type="presOf" srcId="{01C00F5B-D27D-44D7-A52C-F75E96F8A843}" destId="{655832E6-839F-40E8-9E04-28940D4E9CC8}" srcOrd="1" destOrd="0" presId="urn:microsoft.com/office/officeart/2005/8/layout/hierarchy2"/>
    <dgm:cxn modelId="{F3076254-8130-441C-B2A5-8103560E9669}" type="presOf" srcId="{4952E374-1968-413A-9F28-54FD8C8C45D5}" destId="{261646C9-85D2-4AF3-8328-CEA24CB80803}" srcOrd="0" destOrd="0" presId="urn:microsoft.com/office/officeart/2005/8/layout/hierarchy2"/>
    <dgm:cxn modelId="{7CCE88B1-3BA9-4292-A524-91191520B596}" type="presOf" srcId="{CEC157FC-5A21-4891-938C-AE96B1E757B8}" destId="{5678E8E1-F9A8-4D66-AD3C-7FC9FDC6C6A3}" srcOrd="0" destOrd="0" presId="urn:microsoft.com/office/officeart/2005/8/layout/hierarchy2"/>
    <dgm:cxn modelId="{A77CC866-4ABE-4BCA-B367-220C65E8A351}" srcId="{A1CE370D-C426-432A-8460-090462EC2A88}" destId="{9830D778-013D-450A-9483-99829025E503}" srcOrd="0" destOrd="0" parTransId="{4952E374-1968-413A-9F28-54FD8C8C45D5}" sibTransId="{A1490066-29DD-4863-8B93-E5D20151B306}"/>
    <dgm:cxn modelId="{AFC9625A-4022-443B-AE81-A0AB19DC0245}" type="presOf" srcId="{3DD5D2D3-A9D0-4329-B134-947BD2F5407E}" destId="{CA7D303E-6203-4574-B39F-1F01A8BE0CBB}" srcOrd="0" destOrd="0" presId="urn:microsoft.com/office/officeart/2005/8/layout/hierarchy2"/>
    <dgm:cxn modelId="{2CF03843-59A1-4155-9FB0-8B9019A69165}" srcId="{4CE36F6F-A619-4DD9-981B-36930C94BD04}" destId="{CEC157FC-5A21-4891-938C-AE96B1E757B8}" srcOrd="0" destOrd="0" parTransId="{B082228C-8F49-4877-84CC-0589ED21A4B8}" sibTransId="{1F787989-BF4A-40B3-A344-99FE9BB27F51}"/>
    <dgm:cxn modelId="{D03503D8-206B-46E0-969E-2E5AB180DD46}" type="presOf" srcId="{00A0568A-6CDC-4C71-A882-804E9C102A0C}" destId="{0A2300A2-116F-437D-8B6D-4943C3403BB6}" srcOrd="0" destOrd="0" presId="urn:microsoft.com/office/officeart/2005/8/layout/hierarchy2"/>
    <dgm:cxn modelId="{1A8C2885-FB93-4656-962B-A41861EBADBF}" type="presOf" srcId="{01C00F5B-D27D-44D7-A52C-F75E96F8A843}" destId="{86E0BB6A-181A-4AA1-A316-9AEFC2C60FF9}" srcOrd="0" destOrd="0" presId="urn:microsoft.com/office/officeart/2005/8/layout/hierarchy2"/>
    <dgm:cxn modelId="{3B95A37A-10D8-4F4C-B85C-8B4A7DBA300F}" srcId="{A1CE370D-C426-432A-8460-090462EC2A88}" destId="{0A98C283-4E5C-4F9D-9077-99D6610CE10C}" srcOrd="1" destOrd="0" parTransId="{6AEC7524-0612-481A-B746-E5DD38648665}" sibTransId="{8FFF7483-E5D6-43F5-AC07-D1CB4369CD24}"/>
    <dgm:cxn modelId="{207ED2F2-1901-40AD-8A32-1DD60D041492}" srcId="{CEC157FC-5A21-4891-938C-AE96B1E757B8}" destId="{A1EA48F8-4865-423F-932E-85B70E8376DC}" srcOrd="0" destOrd="0" parTransId="{3DD5D2D3-A9D0-4329-B134-947BD2F5407E}" sibTransId="{2C0A4ADF-77A1-4F4B-BF31-E4E44DEB063B}"/>
    <dgm:cxn modelId="{8E869B13-773C-4DD3-9396-3585B9CF6906}" srcId="{CEC157FC-5A21-4891-938C-AE96B1E757B8}" destId="{00A0568A-6CDC-4C71-A882-804E9C102A0C}" srcOrd="1" destOrd="0" parTransId="{CEEEAB29-284F-4200-B92A-30E5CA63BB5D}" sibTransId="{2BBCA864-92FA-478D-9D25-7592FAE75CE4}"/>
    <dgm:cxn modelId="{D5B59772-B252-4969-AD71-2B776D8E0C7D}" type="presOf" srcId="{CEEEAB29-284F-4200-B92A-30E5CA63BB5D}" destId="{3A3CC8F8-88B7-48C6-8E06-3515FC46ECB9}" srcOrd="1" destOrd="0" presId="urn:microsoft.com/office/officeart/2005/8/layout/hierarchy2"/>
    <dgm:cxn modelId="{CA9397B5-11B8-459A-83EF-F931AE56FC52}" type="presOf" srcId="{6AEC7524-0612-481A-B746-E5DD38648665}" destId="{52BEF1EC-317B-4FC8-B0B1-7B114098B207}" srcOrd="0" destOrd="0" presId="urn:microsoft.com/office/officeart/2005/8/layout/hierarchy2"/>
    <dgm:cxn modelId="{00CD02FB-4054-4117-90BE-7C91584D29AA}" type="presOf" srcId="{E1785AB2-480D-4938-B538-F95DA2443431}" destId="{5BBF05AD-EBCD-45D9-A9CD-F3951295AEEF}" srcOrd="0" destOrd="0" presId="urn:microsoft.com/office/officeart/2005/8/layout/hierarchy2"/>
    <dgm:cxn modelId="{EBF7066C-C57F-4DD9-9FC7-3C6E98848CC7}" type="presOf" srcId="{B082228C-8F49-4877-84CC-0589ED21A4B8}" destId="{65F662AA-A553-4DC1-923B-39D002CDDA03}" srcOrd="0" destOrd="0" presId="urn:microsoft.com/office/officeart/2005/8/layout/hierarchy2"/>
    <dgm:cxn modelId="{1556C04B-6043-49EC-8AB3-0DFCBEC7D98D}" type="presOf" srcId="{4952E374-1968-413A-9F28-54FD8C8C45D5}" destId="{481D9B4D-D01D-4BDD-B032-AA5163188DDF}" srcOrd="1" destOrd="0" presId="urn:microsoft.com/office/officeart/2005/8/layout/hierarchy2"/>
    <dgm:cxn modelId="{2719D0DD-FE7C-4860-A188-77888CF09379}" type="presOf" srcId="{A1CE370D-C426-432A-8460-090462EC2A88}" destId="{EE1BCDAE-E4B7-4D14-898F-44533D5D0C0A}" srcOrd="0" destOrd="0" presId="urn:microsoft.com/office/officeart/2005/8/layout/hierarchy2"/>
    <dgm:cxn modelId="{8D299B67-4E92-457A-BC32-55829D799363}" srcId="{4CE36F6F-A619-4DD9-981B-36930C94BD04}" destId="{A1CE370D-C426-432A-8460-090462EC2A88}" srcOrd="1" destOrd="0" parTransId="{01C00F5B-D27D-44D7-A52C-F75E96F8A843}" sibTransId="{974F3F39-3349-444D-B74D-D9902F090120}"/>
    <dgm:cxn modelId="{62D56B91-B47A-46C9-924E-B870A447C5AC}" type="presOf" srcId="{B082228C-8F49-4877-84CC-0589ED21A4B8}" destId="{9A654D57-7688-45AA-8295-250EA7190D5C}" srcOrd="1" destOrd="0" presId="urn:microsoft.com/office/officeart/2005/8/layout/hierarchy2"/>
    <dgm:cxn modelId="{E0A35A8C-AE23-4487-A97E-9957C3333286}" type="presParOf" srcId="{5BBF05AD-EBCD-45D9-A9CD-F3951295AEEF}" destId="{827862CD-9D71-434E-9F79-95F6EB5EA88C}" srcOrd="0" destOrd="0" presId="urn:microsoft.com/office/officeart/2005/8/layout/hierarchy2"/>
    <dgm:cxn modelId="{C8B3BC4D-6FF2-42E0-A388-58224AAFDCFC}" type="presParOf" srcId="{827862CD-9D71-434E-9F79-95F6EB5EA88C}" destId="{734EE56F-8763-4344-9C10-68AA9152C706}" srcOrd="0" destOrd="0" presId="urn:microsoft.com/office/officeart/2005/8/layout/hierarchy2"/>
    <dgm:cxn modelId="{FC472F97-E4B9-4F07-8DFA-62FC71289E71}" type="presParOf" srcId="{827862CD-9D71-434E-9F79-95F6EB5EA88C}" destId="{10A5B8BE-78F2-4F55-B146-3520D0227F96}" srcOrd="1" destOrd="0" presId="urn:microsoft.com/office/officeart/2005/8/layout/hierarchy2"/>
    <dgm:cxn modelId="{3DDA34AC-FF2A-418A-8E91-690889ADF53D}" type="presParOf" srcId="{10A5B8BE-78F2-4F55-B146-3520D0227F96}" destId="{65F662AA-A553-4DC1-923B-39D002CDDA03}" srcOrd="0" destOrd="0" presId="urn:microsoft.com/office/officeart/2005/8/layout/hierarchy2"/>
    <dgm:cxn modelId="{7D5583F3-2531-4841-9E85-544437EDE133}" type="presParOf" srcId="{65F662AA-A553-4DC1-923B-39D002CDDA03}" destId="{9A654D57-7688-45AA-8295-250EA7190D5C}" srcOrd="0" destOrd="0" presId="urn:microsoft.com/office/officeart/2005/8/layout/hierarchy2"/>
    <dgm:cxn modelId="{6B5598A1-E785-4DB4-80A1-69558D58F6CD}" type="presParOf" srcId="{10A5B8BE-78F2-4F55-B146-3520D0227F96}" destId="{24C17D0F-4388-494C-ABA1-7FFF8CBDF528}" srcOrd="1" destOrd="0" presId="urn:microsoft.com/office/officeart/2005/8/layout/hierarchy2"/>
    <dgm:cxn modelId="{209656B1-40C6-4E81-ACFD-775AE153AB40}" type="presParOf" srcId="{24C17D0F-4388-494C-ABA1-7FFF8CBDF528}" destId="{5678E8E1-F9A8-4D66-AD3C-7FC9FDC6C6A3}" srcOrd="0" destOrd="0" presId="urn:microsoft.com/office/officeart/2005/8/layout/hierarchy2"/>
    <dgm:cxn modelId="{9A2275D7-CC0C-439F-82DD-7CD4DE7DAA05}" type="presParOf" srcId="{24C17D0F-4388-494C-ABA1-7FFF8CBDF528}" destId="{E4ABB2C6-89D8-40AD-8DCD-45AF24BDD061}" srcOrd="1" destOrd="0" presId="urn:microsoft.com/office/officeart/2005/8/layout/hierarchy2"/>
    <dgm:cxn modelId="{6FC4AB0A-9940-4DC4-8A46-89D3CFBAB328}" type="presParOf" srcId="{E4ABB2C6-89D8-40AD-8DCD-45AF24BDD061}" destId="{CA7D303E-6203-4574-B39F-1F01A8BE0CBB}" srcOrd="0" destOrd="0" presId="urn:microsoft.com/office/officeart/2005/8/layout/hierarchy2"/>
    <dgm:cxn modelId="{CEB78258-19C3-478B-A35C-EF7731EE3FA4}" type="presParOf" srcId="{CA7D303E-6203-4574-B39F-1F01A8BE0CBB}" destId="{B7350D19-1DD0-48DC-88AE-9B392240220D}" srcOrd="0" destOrd="0" presId="urn:microsoft.com/office/officeart/2005/8/layout/hierarchy2"/>
    <dgm:cxn modelId="{FF7E35AC-5123-4AEA-8697-5E0BD925FCEE}" type="presParOf" srcId="{E4ABB2C6-89D8-40AD-8DCD-45AF24BDD061}" destId="{0B1595CD-3AE9-4CEE-AFE5-F37232EF59C7}" srcOrd="1" destOrd="0" presId="urn:microsoft.com/office/officeart/2005/8/layout/hierarchy2"/>
    <dgm:cxn modelId="{070CE6F6-68B6-4F03-A07D-AB672D945049}" type="presParOf" srcId="{0B1595CD-3AE9-4CEE-AFE5-F37232EF59C7}" destId="{501E76E2-8F19-4925-9EF0-42C21879311C}" srcOrd="0" destOrd="0" presId="urn:microsoft.com/office/officeart/2005/8/layout/hierarchy2"/>
    <dgm:cxn modelId="{87DB9D62-04D1-456B-A6F1-DC2C78592320}" type="presParOf" srcId="{0B1595CD-3AE9-4CEE-AFE5-F37232EF59C7}" destId="{B2C3FFB9-C989-4D3C-8C3B-F618CD43057C}" srcOrd="1" destOrd="0" presId="urn:microsoft.com/office/officeart/2005/8/layout/hierarchy2"/>
    <dgm:cxn modelId="{6A01FAC2-3C5D-4BA3-A478-9B0D52671898}" type="presParOf" srcId="{E4ABB2C6-89D8-40AD-8DCD-45AF24BDD061}" destId="{07D1E451-CBE6-41C7-8CC8-877AA166A834}" srcOrd="2" destOrd="0" presId="urn:microsoft.com/office/officeart/2005/8/layout/hierarchy2"/>
    <dgm:cxn modelId="{88189062-2FF9-4D37-99D6-CF1B4441DD4A}" type="presParOf" srcId="{07D1E451-CBE6-41C7-8CC8-877AA166A834}" destId="{3A3CC8F8-88B7-48C6-8E06-3515FC46ECB9}" srcOrd="0" destOrd="0" presId="urn:microsoft.com/office/officeart/2005/8/layout/hierarchy2"/>
    <dgm:cxn modelId="{488E8A74-35A4-4ADF-B544-011423EB0FE5}" type="presParOf" srcId="{E4ABB2C6-89D8-40AD-8DCD-45AF24BDD061}" destId="{41FFDFCF-9660-4071-A3A7-52C4F4348279}" srcOrd="3" destOrd="0" presId="urn:microsoft.com/office/officeart/2005/8/layout/hierarchy2"/>
    <dgm:cxn modelId="{D0E578EF-B773-4BF3-90C5-1C141B90C8C6}" type="presParOf" srcId="{41FFDFCF-9660-4071-A3A7-52C4F4348279}" destId="{0A2300A2-116F-437D-8B6D-4943C3403BB6}" srcOrd="0" destOrd="0" presId="urn:microsoft.com/office/officeart/2005/8/layout/hierarchy2"/>
    <dgm:cxn modelId="{CC343CB2-5C45-49D1-9194-10DA8465F777}" type="presParOf" srcId="{41FFDFCF-9660-4071-A3A7-52C4F4348279}" destId="{831BAF56-49D3-4B49-9CD9-49C4E1ABC0D4}" srcOrd="1" destOrd="0" presId="urn:microsoft.com/office/officeart/2005/8/layout/hierarchy2"/>
    <dgm:cxn modelId="{125D3A4F-D17E-4AB1-88F7-5650EDAB8F70}" type="presParOf" srcId="{10A5B8BE-78F2-4F55-B146-3520D0227F96}" destId="{86E0BB6A-181A-4AA1-A316-9AEFC2C60FF9}" srcOrd="2" destOrd="0" presId="urn:microsoft.com/office/officeart/2005/8/layout/hierarchy2"/>
    <dgm:cxn modelId="{8A9C68FA-FA25-40C3-9FF9-0A6C1399398F}" type="presParOf" srcId="{86E0BB6A-181A-4AA1-A316-9AEFC2C60FF9}" destId="{655832E6-839F-40E8-9E04-28940D4E9CC8}" srcOrd="0" destOrd="0" presId="urn:microsoft.com/office/officeart/2005/8/layout/hierarchy2"/>
    <dgm:cxn modelId="{A172A8B9-972E-4B3F-AE15-E7A18C381EB8}" type="presParOf" srcId="{10A5B8BE-78F2-4F55-B146-3520D0227F96}" destId="{01DF92D4-B0A9-4A09-90C9-7346B0073B71}" srcOrd="3" destOrd="0" presId="urn:microsoft.com/office/officeart/2005/8/layout/hierarchy2"/>
    <dgm:cxn modelId="{EC21336C-F8F0-46A0-8C70-6E1913A3787D}" type="presParOf" srcId="{01DF92D4-B0A9-4A09-90C9-7346B0073B71}" destId="{EE1BCDAE-E4B7-4D14-898F-44533D5D0C0A}" srcOrd="0" destOrd="0" presId="urn:microsoft.com/office/officeart/2005/8/layout/hierarchy2"/>
    <dgm:cxn modelId="{30F281AA-686E-4154-B6E8-6558644A4E71}" type="presParOf" srcId="{01DF92D4-B0A9-4A09-90C9-7346B0073B71}" destId="{7A75B11F-1B2D-4629-A489-6F61353FF8F6}" srcOrd="1" destOrd="0" presId="urn:microsoft.com/office/officeart/2005/8/layout/hierarchy2"/>
    <dgm:cxn modelId="{BBC6305E-B7F8-4CD1-BC75-4E5B3B2563CD}" type="presParOf" srcId="{7A75B11F-1B2D-4629-A489-6F61353FF8F6}" destId="{261646C9-85D2-4AF3-8328-CEA24CB80803}" srcOrd="0" destOrd="0" presId="urn:microsoft.com/office/officeart/2005/8/layout/hierarchy2"/>
    <dgm:cxn modelId="{F199FBA9-E8A0-4963-9B9E-B80BDB9737AB}" type="presParOf" srcId="{261646C9-85D2-4AF3-8328-CEA24CB80803}" destId="{481D9B4D-D01D-4BDD-B032-AA5163188DDF}" srcOrd="0" destOrd="0" presId="urn:microsoft.com/office/officeart/2005/8/layout/hierarchy2"/>
    <dgm:cxn modelId="{174976F6-BC07-4CC3-BB7C-D1B69C90C355}" type="presParOf" srcId="{7A75B11F-1B2D-4629-A489-6F61353FF8F6}" destId="{8C33ABB5-5458-4700-9E03-B9737E196078}" srcOrd="1" destOrd="0" presId="urn:microsoft.com/office/officeart/2005/8/layout/hierarchy2"/>
    <dgm:cxn modelId="{E42CBFEA-9579-45C9-9BF9-D9C27B6584B9}" type="presParOf" srcId="{8C33ABB5-5458-4700-9E03-B9737E196078}" destId="{CC82A65C-566D-4C4C-A2D6-78C8376668AB}" srcOrd="0" destOrd="0" presId="urn:microsoft.com/office/officeart/2005/8/layout/hierarchy2"/>
    <dgm:cxn modelId="{F8A5A4C3-B47A-47BE-A930-A64AE1AE7722}" type="presParOf" srcId="{8C33ABB5-5458-4700-9E03-B9737E196078}" destId="{7CAFFB66-CB82-401E-998B-CB04E05CF0C4}" srcOrd="1" destOrd="0" presId="urn:microsoft.com/office/officeart/2005/8/layout/hierarchy2"/>
    <dgm:cxn modelId="{DDF0DF4B-18A9-4916-AC78-3B4CBEF1C244}" type="presParOf" srcId="{7A75B11F-1B2D-4629-A489-6F61353FF8F6}" destId="{52BEF1EC-317B-4FC8-B0B1-7B114098B207}" srcOrd="2" destOrd="0" presId="urn:microsoft.com/office/officeart/2005/8/layout/hierarchy2"/>
    <dgm:cxn modelId="{3597EC77-EB8B-4CBE-8828-8AB301DFD0F5}" type="presParOf" srcId="{52BEF1EC-317B-4FC8-B0B1-7B114098B207}" destId="{A8A6F38D-6F3B-4D23-BC36-F3251E9A6379}" srcOrd="0" destOrd="0" presId="urn:microsoft.com/office/officeart/2005/8/layout/hierarchy2"/>
    <dgm:cxn modelId="{34BA7A6B-1BDD-4A48-9E6B-F86297B6EC1E}" type="presParOf" srcId="{7A75B11F-1B2D-4629-A489-6F61353FF8F6}" destId="{4E3A6416-2600-439F-B593-786A709D0A5E}" srcOrd="3" destOrd="0" presId="urn:microsoft.com/office/officeart/2005/8/layout/hierarchy2"/>
    <dgm:cxn modelId="{814C1316-638C-47C1-BB27-A8C0EFD56318}" type="presParOf" srcId="{4E3A6416-2600-439F-B593-786A709D0A5E}" destId="{36D81C2D-C175-42EB-B044-948D65BF561B}" srcOrd="0" destOrd="0" presId="urn:microsoft.com/office/officeart/2005/8/layout/hierarchy2"/>
    <dgm:cxn modelId="{AC60AB14-F70D-4295-AEC5-DDC2FB25235B}" type="presParOf" srcId="{4E3A6416-2600-439F-B593-786A709D0A5E}" destId="{9D186A1C-0C84-49C1-AB93-83995937A04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4EE56F-8763-4344-9C10-68AA9152C706}">
      <dsp:nvSpPr>
        <dsp:cNvPr id="0" name=""/>
        <dsp:cNvSpPr/>
      </dsp:nvSpPr>
      <dsp:spPr>
        <a:xfrm>
          <a:off x="145974" y="1754694"/>
          <a:ext cx="2244838" cy="1016573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dirty="0" smtClean="0">
              <a:latin typeface="Century" pitchFamily="18" charset="0"/>
            </a:rPr>
            <a:t>Vacuum</a:t>
          </a:r>
        </a:p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dirty="0" smtClean="0">
              <a:latin typeface="Century" pitchFamily="18" charset="0"/>
            </a:rPr>
            <a:t>Fluctuations</a:t>
          </a:r>
        </a:p>
      </dsp:txBody>
      <dsp:txXfrm>
        <a:off x="145974" y="1754694"/>
        <a:ext cx="2244838" cy="1016573"/>
      </dsp:txXfrm>
    </dsp:sp>
    <dsp:sp modelId="{65F662AA-A553-4DC1-923B-39D002CDDA03}">
      <dsp:nvSpPr>
        <dsp:cNvPr id="0" name=""/>
        <dsp:cNvSpPr/>
      </dsp:nvSpPr>
      <dsp:spPr>
        <a:xfrm rot="18289469">
          <a:off x="2085387" y="1658236"/>
          <a:ext cx="142411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424110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18289469">
        <a:off x="2761839" y="1642848"/>
        <a:ext cx="71205" cy="71205"/>
      </dsp:txXfrm>
    </dsp:sp>
    <dsp:sp modelId="{5678E8E1-F9A8-4D66-AD3C-7FC9FDC6C6A3}">
      <dsp:nvSpPr>
        <dsp:cNvPr id="0" name=""/>
        <dsp:cNvSpPr/>
      </dsp:nvSpPr>
      <dsp:spPr>
        <a:xfrm>
          <a:off x="3204071" y="585634"/>
          <a:ext cx="2033147" cy="1016573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dirty="0" smtClean="0">
              <a:latin typeface="Century" pitchFamily="18" charset="0"/>
            </a:rPr>
            <a:t>Schwinger Mechanism/ Polarization </a:t>
          </a:r>
          <a:endParaRPr lang="ko-KR" altLang="en-US" sz="2200" kern="1200" dirty="0">
            <a:latin typeface="Century" pitchFamily="18" charset="0"/>
          </a:endParaRPr>
        </a:p>
      </dsp:txBody>
      <dsp:txXfrm>
        <a:off x="3204071" y="585634"/>
        <a:ext cx="2033147" cy="1016573"/>
      </dsp:txXfrm>
    </dsp:sp>
    <dsp:sp modelId="{CA7D303E-6203-4574-B39F-1F01A8BE0CBB}">
      <dsp:nvSpPr>
        <dsp:cNvPr id="0" name=""/>
        <dsp:cNvSpPr/>
      </dsp:nvSpPr>
      <dsp:spPr>
        <a:xfrm rot="19457599">
          <a:off x="5143083" y="781441"/>
          <a:ext cx="1001531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01531" y="20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19457599">
        <a:off x="5618810" y="776618"/>
        <a:ext cx="50076" cy="50076"/>
      </dsp:txXfrm>
    </dsp:sp>
    <dsp:sp modelId="{501E76E2-8F19-4925-9EF0-42C21879311C}">
      <dsp:nvSpPr>
        <dsp:cNvPr id="0" name=""/>
        <dsp:cNvSpPr/>
      </dsp:nvSpPr>
      <dsp:spPr>
        <a:xfrm>
          <a:off x="6050478" y="1104"/>
          <a:ext cx="2033147" cy="1016573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dirty="0" smtClean="0">
              <a:latin typeface="Century" pitchFamily="18" charset="0"/>
            </a:rPr>
            <a:t>QED</a:t>
          </a:r>
          <a:endParaRPr lang="ko-KR" altLang="en-US" sz="2200" kern="1200" dirty="0">
            <a:latin typeface="Century" pitchFamily="18" charset="0"/>
          </a:endParaRPr>
        </a:p>
      </dsp:txBody>
      <dsp:txXfrm>
        <a:off x="6050478" y="1104"/>
        <a:ext cx="2033147" cy="1016573"/>
      </dsp:txXfrm>
    </dsp:sp>
    <dsp:sp modelId="{07D1E451-CBE6-41C7-8CC8-877AA166A834}">
      <dsp:nvSpPr>
        <dsp:cNvPr id="0" name=""/>
        <dsp:cNvSpPr/>
      </dsp:nvSpPr>
      <dsp:spPr>
        <a:xfrm rot="2142401">
          <a:off x="5143083" y="1365971"/>
          <a:ext cx="1001531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01531" y="20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2142401">
        <a:off x="5618810" y="1361148"/>
        <a:ext cx="50076" cy="50076"/>
      </dsp:txXfrm>
    </dsp:sp>
    <dsp:sp modelId="{0A2300A2-116F-437D-8B6D-4943C3403BB6}">
      <dsp:nvSpPr>
        <dsp:cNvPr id="0" name=""/>
        <dsp:cNvSpPr/>
      </dsp:nvSpPr>
      <dsp:spPr>
        <a:xfrm>
          <a:off x="6050478" y="1170164"/>
          <a:ext cx="2033147" cy="1016573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dirty="0" smtClean="0">
              <a:latin typeface="Century" pitchFamily="18" charset="0"/>
            </a:rPr>
            <a:t>Condensed Matter Analogues</a:t>
          </a:r>
          <a:endParaRPr lang="ko-KR" altLang="en-US" sz="2200" kern="1200" dirty="0">
            <a:latin typeface="Century" pitchFamily="18" charset="0"/>
          </a:endParaRPr>
        </a:p>
      </dsp:txBody>
      <dsp:txXfrm>
        <a:off x="6050478" y="1170164"/>
        <a:ext cx="2033147" cy="1016573"/>
      </dsp:txXfrm>
    </dsp:sp>
    <dsp:sp modelId="{86E0BB6A-181A-4AA1-A316-9AEFC2C60FF9}">
      <dsp:nvSpPr>
        <dsp:cNvPr id="0" name=""/>
        <dsp:cNvSpPr/>
      </dsp:nvSpPr>
      <dsp:spPr>
        <a:xfrm rot="3310531">
          <a:off x="2085387" y="2827296"/>
          <a:ext cx="1424110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424110" y="202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3310531">
        <a:off x="2761839" y="2811908"/>
        <a:ext cx="71205" cy="71205"/>
      </dsp:txXfrm>
    </dsp:sp>
    <dsp:sp modelId="{EE1BCDAE-E4B7-4D14-898F-44533D5D0C0A}">
      <dsp:nvSpPr>
        <dsp:cNvPr id="0" name=""/>
        <dsp:cNvSpPr/>
      </dsp:nvSpPr>
      <dsp:spPr>
        <a:xfrm>
          <a:off x="3204071" y="2923754"/>
          <a:ext cx="2033147" cy="1016573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dirty="0" smtClean="0">
              <a:latin typeface="Century" pitchFamily="18" charset="0"/>
            </a:rPr>
            <a:t>Hawking Radiation</a:t>
          </a:r>
          <a:endParaRPr lang="ko-KR" altLang="en-US" sz="2200" kern="1200" dirty="0">
            <a:latin typeface="Century" pitchFamily="18" charset="0"/>
          </a:endParaRPr>
        </a:p>
      </dsp:txBody>
      <dsp:txXfrm>
        <a:off x="3204071" y="2923754"/>
        <a:ext cx="2033147" cy="1016573"/>
      </dsp:txXfrm>
    </dsp:sp>
    <dsp:sp modelId="{261646C9-85D2-4AF3-8328-CEA24CB80803}">
      <dsp:nvSpPr>
        <dsp:cNvPr id="0" name=""/>
        <dsp:cNvSpPr/>
      </dsp:nvSpPr>
      <dsp:spPr>
        <a:xfrm rot="19457599">
          <a:off x="5143083" y="3119561"/>
          <a:ext cx="1001531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01531" y="20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19457599">
        <a:off x="5618810" y="3114738"/>
        <a:ext cx="50076" cy="50076"/>
      </dsp:txXfrm>
    </dsp:sp>
    <dsp:sp modelId="{CC82A65C-566D-4C4C-A2D6-78C8376668AB}">
      <dsp:nvSpPr>
        <dsp:cNvPr id="0" name=""/>
        <dsp:cNvSpPr/>
      </dsp:nvSpPr>
      <dsp:spPr>
        <a:xfrm>
          <a:off x="6050478" y="2339224"/>
          <a:ext cx="2033147" cy="1016573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dirty="0" smtClean="0">
              <a:latin typeface="Century" pitchFamily="18" charset="0"/>
            </a:rPr>
            <a:t>Black Holes</a:t>
          </a:r>
        </a:p>
      </dsp:txBody>
      <dsp:txXfrm>
        <a:off x="6050478" y="2339224"/>
        <a:ext cx="2033147" cy="1016573"/>
      </dsp:txXfrm>
    </dsp:sp>
    <dsp:sp modelId="{52BEF1EC-317B-4FC8-B0B1-7B114098B207}">
      <dsp:nvSpPr>
        <dsp:cNvPr id="0" name=""/>
        <dsp:cNvSpPr/>
      </dsp:nvSpPr>
      <dsp:spPr>
        <a:xfrm rot="2142401">
          <a:off x="5143083" y="3704091"/>
          <a:ext cx="1001531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01531" y="202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500" kern="1200"/>
        </a:p>
      </dsp:txBody>
      <dsp:txXfrm rot="2142401">
        <a:off x="5618810" y="3699267"/>
        <a:ext cx="50076" cy="50076"/>
      </dsp:txXfrm>
    </dsp:sp>
    <dsp:sp modelId="{36D81C2D-C175-42EB-B044-948D65BF561B}">
      <dsp:nvSpPr>
        <dsp:cNvPr id="0" name=""/>
        <dsp:cNvSpPr/>
      </dsp:nvSpPr>
      <dsp:spPr>
        <a:xfrm>
          <a:off x="6050478" y="3508284"/>
          <a:ext cx="2033147" cy="1016573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200" kern="1200" dirty="0" smtClean="0">
              <a:latin typeface="Century" pitchFamily="18" charset="0"/>
            </a:rPr>
            <a:t>Black Hole Analogues</a:t>
          </a:r>
        </a:p>
      </dsp:txBody>
      <dsp:txXfrm>
        <a:off x="6050478" y="3508284"/>
        <a:ext cx="2033147" cy="10165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84E60982-2A0A-400D-AB12-7EB4F97BF918}" type="datetimeFigureOut">
              <a:rPr lang="ko-KR" altLang="en-US"/>
              <a:pPr>
                <a:defRPr/>
              </a:pPr>
              <a:t>2012-02-21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5EA352AA-BBD9-47E8-828F-5F58B2CE4CB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2460B-48A4-4B8D-BD04-62B3A6E0697F}" type="datetimeFigureOut">
              <a:rPr lang="ko-KR" altLang="en-US"/>
              <a:pPr>
                <a:defRPr/>
              </a:pPr>
              <a:t>2012-02-21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F1865-AC35-465D-A8B4-948C8F9E735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7F627-8656-494E-8333-BD50C6EFBD4E}" type="datetimeFigureOut">
              <a:rPr lang="ko-KR" altLang="en-US"/>
              <a:pPr>
                <a:defRPr/>
              </a:pPr>
              <a:t>2012-02-21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B6AF7-CDE7-4195-92EA-C5BC7A3F2BA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EBBC5-EF51-402F-B1FD-3F9E2EC383AF}" type="datetimeFigureOut">
              <a:rPr lang="ko-KR" altLang="en-US"/>
              <a:pPr>
                <a:defRPr/>
              </a:pPr>
              <a:t>2012-02-21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2D0DA-F93A-4C52-B7C2-D0C091925A0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CF0CC-3F79-4632-95EF-78DC3E1B1BC7}" type="datetimeFigureOut">
              <a:rPr lang="ko-KR" altLang="en-US"/>
              <a:pPr>
                <a:defRPr/>
              </a:pPr>
              <a:t>2012-02-21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A8B55-5500-4FB1-B066-B959AA04F99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EAC28-D119-4935-AF5A-3CB39091048B}" type="datetimeFigureOut">
              <a:rPr lang="ko-KR" altLang="en-US"/>
              <a:pPr>
                <a:defRPr/>
              </a:pPr>
              <a:t>2012-02-21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E7325-A9AD-4E5D-8677-2E11A05D5C1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2BF2E-CD79-472E-8C3D-81D7FB7FC20A}" type="datetimeFigureOut">
              <a:rPr lang="ko-KR" altLang="en-US"/>
              <a:pPr>
                <a:defRPr/>
              </a:pPr>
              <a:t>2012-02-21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C70FF-EED5-434C-AEC3-D468AAC80D8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C7607-D367-4013-98FC-847C2736C7B2}" type="datetimeFigureOut">
              <a:rPr lang="ko-KR" altLang="en-US"/>
              <a:pPr>
                <a:defRPr/>
              </a:pPr>
              <a:t>2012-02-21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83E26-AE88-42CA-81F2-2A332E801B9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4A7CB-5B78-4BEA-AA4E-9236F3046F4E}" type="datetimeFigureOut">
              <a:rPr lang="ko-KR" altLang="en-US"/>
              <a:pPr>
                <a:defRPr/>
              </a:pPr>
              <a:t>2012-02-21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F74E1-F28A-437A-8ABE-0EC3E996E85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22E87-2DE9-410F-8BF4-5422F1B89749}" type="datetimeFigureOut">
              <a:rPr lang="ko-KR" altLang="en-US"/>
              <a:pPr>
                <a:defRPr/>
              </a:pPr>
              <a:t>2012-02-21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2F554-2735-4A4A-8A8B-E3E51B82680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F23FE-49D4-4A2B-9E97-7990A126B50B}" type="datetimeFigureOut">
              <a:rPr lang="ko-KR" altLang="en-US"/>
              <a:pPr>
                <a:defRPr/>
              </a:pPr>
              <a:t>2012-02-21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B6C42-BAC4-46B2-90FE-EE938FFFEAC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78835-3DB7-42F9-B685-AC872D66DC62}" type="datetimeFigureOut">
              <a:rPr lang="ko-KR" altLang="en-US"/>
              <a:pPr>
                <a:defRPr/>
              </a:pPr>
              <a:t>2012-02-21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EBDF3-97CA-4CD9-82FB-C6A8D237002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2291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0BE549F-C6AC-4D9E-9086-A0BA4A0F5C45}" type="datetimeFigureOut">
              <a:rPr lang="ko-KR" altLang="en-US"/>
              <a:pPr>
                <a:defRPr/>
              </a:pPr>
              <a:t>2012-02-21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CF656F-1CF9-4DEC-A6F6-7CC68BEEDB3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34.png"/><Relationship Id="rId4" Type="http://schemas.openxmlformats.org/officeDocument/2006/relationships/oleObject" Target="../embeddings/oleObject19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24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26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31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33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oleObject" Target="../embeddings/oleObject35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oleObject" Target="../embeddings/oleObject41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oleObject" Target="../embeddings/oleObject43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oleObject" Target="../embeddings/oleObject45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4" Type="http://schemas.openxmlformats.org/officeDocument/2006/relationships/oleObject" Target="../embeddings/oleObject47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4" Type="http://schemas.openxmlformats.org/officeDocument/2006/relationships/oleObject" Target="../embeddings/oleObject49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4" Type="http://schemas.openxmlformats.org/officeDocument/2006/relationships/oleObject" Target="../embeddings/oleObject51.bin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png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Quantum Theory in Strong Electromagnetic Fields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3600" dirty="0" smtClean="0">
                <a:solidFill>
                  <a:schemeClr val="tx1"/>
                </a:solidFill>
                <a:latin typeface="Century" pitchFamily="18" charset="0"/>
              </a:rPr>
              <a:t>Sang </a:t>
            </a:r>
            <a:r>
              <a:rPr lang="en-US" altLang="ko-KR" sz="3600" dirty="0" err="1" smtClean="0">
                <a:solidFill>
                  <a:schemeClr val="tx1"/>
                </a:solidFill>
                <a:latin typeface="Century" pitchFamily="18" charset="0"/>
              </a:rPr>
              <a:t>Pyo</a:t>
            </a:r>
            <a:r>
              <a:rPr lang="en-US" altLang="ko-KR" sz="3600" dirty="0" smtClean="0">
                <a:solidFill>
                  <a:schemeClr val="tx1"/>
                </a:solidFill>
                <a:latin typeface="Century" pitchFamily="18" charset="0"/>
              </a:rPr>
              <a:t> Kim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2000" dirty="0" err="1" smtClean="0">
                <a:solidFill>
                  <a:schemeClr val="tx1"/>
                </a:solidFill>
                <a:latin typeface="Century" pitchFamily="18" charset="0"/>
              </a:rPr>
              <a:t>Kunsan</a:t>
            </a:r>
            <a:r>
              <a:rPr lang="en-US" altLang="ko-KR" sz="2000" dirty="0" smtClean="0">
                <a:solidFill>
                  <a:schemeClr val="tx1"/>
                </a:solidFill>
                <a:latin typeface="Century" pitchFamily="18" charset="0"/>
              </a:rPr>
              <a:t> Nat’l Univ. &amp; IOA, Nat’l Taiwan Univ.</a:t>
            </a:r>
            <a:endParaRPr lang="es-ES" altLang="ko-KR" sz="2000" dirty="0" smtClean="0">
              <a:solidFill>
                <a:schemeClr val="tx1"/>
              </a:solidFill>
              <a:latin typeface="Century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altLang="ko-KR" sz="2400" smtClean="0">
                <a:solidFill>
                  <a:schemeClr val="tx1"/>
                </a:solidFill>
                <a:latin typeface="Century" pitchFamily="18" charset="0"/>
              </a:rPr>
              <a:t>National Tsing Hua University</a:t>
            </a:r>
            <a:endParaRPr lang="es-ES" altLang="ko-KR" sz="2400" dirty="0" smtClean="0">
              <a:solidFill>
                <a:schemeClr val="tx1"/>
              </a:solidFill>
              <a:latin typeface="Century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altLang="ko-KR" sz="2400" dirty="0" smtClean="0">
                <a:solidFill>
                  <a:schemeClr val="tx1"/>
                </a:solidFill>
                <a:latin typeface="Century" pitchFamily="18" charset="0"/>
              </a:rPr>
              <a:t>February 20, 2012</a:t>
            </a:r>
            <a:endParaRPr lang="en-US" altLang="ko-KR" sz="2400" dirty="0" smtClean="0">
              <a:solidFill>
                <a:schemeClr val="tx1"/>
              </a:solidFill>
              <a:latin typeface="Century" pitchFamily="18" charset="0"/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130426"/>
            <a:ext cx="7929618" cy="1470025"/>
          </a:xfrm>
        </p:spPr>
        <p:txBody>
          <a:bodyPr/>
          <a:lstStyle/>
          <a:p>
            <a:r>
              <a:rPr lang="en-US" altLang="ko-KR" dirty="0" err="1" smtClean="0">
                <a:solidFill>
                  <a:srgbClr val="002060"/>
                </a:solidFill>
                <a:latin typeface="Century" pitchFamily="18" charset="0"/>
              </a:rPr>
              <a:t>Ultrastrong</a:t>
            </a:r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 Laser Sources</a:t>
            </a:r>
            <a:endParaRPr lang="ko-KR" altLang="en-US" sz="4000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PW, Multi-PW and EW Lasers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err="1" smtClean="0">
                <a:solidFill>
                  <a:srgbClr val="002060"/>
                </a:solidFill>
                <a:latin typeface="Century" pitchFamily="18" charset="0"/>
              </a:rPr>
              <a:t>HiPER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ko-KR" dirty="0" smtClean="0">
                <a:latin typeface="Century" pitchFamily="18" charset="0"/>
              </a:rPr>
              <a:t>High Power laser Energy Research (</a:t>
            </a:r>
            <a:r>
              <a:rPr lang="en-US" altLang="ko-KR" dirty="0" err="1" smtClean="0">
                <a:latin typeface="Century" pitchFamily="18" charset="0"/>
              </a:rPr>
              <a:t>HiPER</a:t>
            </a:r>
            <a:r>
              <a:rPr lang="en-US" altLang="ko-KR" dirty="0" smtClean="0">
                <a:latin typeface="Century" pitchFamily="18" charset="0"/>
              </a:rPr>
              <a:t>) facility at CLF in UK for laser-driven fusion or fast ignition.</a:t>
            </a:r>
          </a:p>
          <a:p>
            <a:r>
              <a:rPr lang="en-US" altLang="ko-KR" dirty="0" smtClean="0">
                <a:latin typeface="Century" pitchFamily="18" charset="0"/>
              </a:rPr>
              <a:t>200 kJ in 40 beams, several nanoseconds, photon energy 3 </a:t>
            </a:r>
            <a:r>
              <a:rPr lang="en-US" altLang="ko-KR" dirty="0" err="1" smtClean="0">
                <a:latin typeface="Century" pitchFamily="18" charset="0"/>
              </a:rPr>
              <a:t>eV</a:t>
            </a:r>
            <a:r>
              <a:rPr lang="en-US" altLang="ko-KR" dirty="0" smtClean="0">
                <a:latin typeface="Century" pitchFamily="18" charset="0"/>
              </a:rPr>
              <a:t>.</a:t>
            </a:r>
          </a:p>
          <a:p>
            <a:r>
              <a:rPr lang="en-US" altLang="ko-KR" dirty="0" smtClean="0">
                <a:latin typeface="Century" pitchFamily="18" charset="0"/>
              </a:rPr>
              <a:t>70 kJ in 24 beams, 15 </a:t>
            </a:r>
            <a:r>
              <a:rPr lang="en-US" altLang="ko-KR" dirty="0" err="1" smtClean="0">
                <a:latin typeface="Century" pitchFamily="18" charset="0"/>
              </a:rPr>
              <a:t>ps</a:t>
            </a:r>
            <a:r>
              <a:rPr lang="en-US" altLang="ko-KR" dirty="0" smtClean="0">
                <a:latin typeface="Century" pitchFamily="18" charset="0"/>
              </a:rPr>
              <a:t> and photon energy 2 </a:t>
            </a:r>
            <a:r>
              <a:rPr lang="en-US" altLang="ko-KR" dirty="0" err="1" smtClean="0">
                <a:latin typeface="Century" pitchFamily="18" charset="0"/>
              </a:rPr>
              <a:t>eV</a:t>
            </a:r>
            <a:r>
              <a:rPr lang="en-US" altLang="ko-KR" dirty="0" smtClean="0">
                <a:latin typeface="Century" pitchFamily="18" charset="0"/>
              </a:rPr>
              <a:t>.</a:t>
            </a:r>
          </a:p>
          <a:p>
            <a:endParaRPr lang="en-US" altLang="ko-KR" dirty="0" smtClean="0">
              <a:latin typeface="Century" pitchFamily="18" charset="0"/>
            </a:endParaRPr>
          </a:p>
          <a:p>
            <a:endParaRPr lang="ko-KR" altLang="en-US" dirty="0">
              <a:latin typeface="Century" pitchFamily="18" charset="0"/>
            </a:endParaRP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ELI</a:t>
            </a:r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altLang="ko-KR" dirty="0" smtClean="0">
                <a:latin typeface="Century" pitchFamily="18" charset="0"/>
              </a:rPr>
              <a:t>Extreme Light Infrastructure (ELI) [http://www.extreme-light-infrastructure.eu]</a:t>
            </a:r>
          </a:p>
          <a:p>
            <a:r>
              <a:rPr lang="en-US" altLang="ko-KR" dirty="0" smtClean="0">
                <a:latin typeface="Century" pitchFamily="18" charset="0"/>
              </a:rPr>
              <a:t>The 4</a:t>
            </a:r>
            <a:r>
              <a:rPr lang="en-US" altLang="ko-KR" baseline="30000" dirty="0" smtClean="0">
                <a:latin typeface="Century" pitchFamily="18" charset="0"/>
              </a:rPr>
              <a:t>th</a:t>
            </a:r>
            <a:r>
              <a:rPr lang="en-US" altLang="ko-KR" dirty="0" smtClean="0">
                <a:latin typeface="Century" pitchFamily="18" charset="0"/>
              </a:rPr>
              <a:t> facility for high intensity physics will achieve 200 PW (10 beams of 10-20 PW), one shot per min and intensity 10</a:t>
            </a:r>
            <a:r>
              <a:rPr lang="en-US" altLang="ko-KR" baseline="30000" dirty="0" smtClean="0">
                <a:latin typeface="Century" pitchFamily="18" charset="0"/>
              </a:rPr>
              <a:t>25</a:t>
            </a:r>
            <a:r>
              <a:rPr lang="en-US" altLang="ko-KR" dirty="0" smtClean="0">
                <a:latin typeface="Century" pitchFamily="18" charset="0"/>
              </a:rPr>
              <a:t> W/cm</a:t>
            </a:r>
            <a:r>
              <a:rPr lang="en-US" altLang="ko-KR" baseline="30000" dirty="0" smtClean="0">
                <a:latin typeface="Century" pitchFamily="18" charset="0"/>
              </a:rPr>
              <a:t>2</a:t>
            </a:r>
            <a:r>
              <a:rPr lang="en-US" altLang="ko-KR" dirty="0" smtClean="0">
                <a:latin typeface="Century" pitchFamily="18" charset="0"/>
              </a:rPr>
              <a:t>.</a:t>
            </a:r>
            <a:endParaRPr lang="ko-KR" altLang="en-US" dirty="0"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Four Pillars of ELI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>
                <a:solidFill>
                  <a:srgbClr val="FF0000"/>
                </a:solidFill>
                <a:latin typeface="Century" pitchFamily="18" charset="0"/>
              </a:rPr>
              <a:t>ELI-Ultra High Energy Field Facility</a:t>
            </a:r>
          </a:p>
          <a:p>
            <a:pPr lvl="1"/>
            <a:r>
              <a:rPr lang="en-US" altLang="ko-KR" sz="2000" dirty="0" smtClean="0">
                <a:latin typeface="Century" pitchFamily="18" charset="0"/>
              </a:rPr>
              <a:t>location to be selected in 2012 and scheduled in commissioning in 2017</a:t>
            </a:r>
            <a:endParaRPr lang="ko-KR" altLang="en-US" sz="2000" dirty="0">
              <a:latin typeface="Century" pitchFamily="18" charset="0"/>
            </a:endParaRPr>
          </a:p>
        </p:txBody>
      </p:sp>
      <p:pic>
        <p:nvPicPr>
          <p:cNvPr id="6021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628800"/>
            <a:ext cx="3672408" cy="21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21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5573" y="1626067"/>
            <a:ext cx="3579449" cy="2090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211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1117" y="4164052"/>
            <a:ext cx="3672408" cy="2145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95536" y="1273658"/>
            <a:ext cx="4104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Century" pitchFamily="18" charset="0"/>
              </a:rPr>
              <a:t>ELI-</a:t>
            </a:r>
            <a:r>
              <a:rPr lang="en-US" altLang="ko-KR" sz="1600" dirty="0" err="1" smtClean="0">
                <a:latin typeface="Century" pitchFamily="18" charset="0"/>
              </a:rPr>
              <a:t>Beamlines</a:t>
            </a:r>
            <a:r>
              <a:rPr lang="en-US" altLang="ko-KR" sz="1600" dirty="0" smtClean="0">
                <a:latin typeface="Century" pitchFamily="18" charset="0"/>
              </a:rPr>
              <a:t> Facility: Czech Republic</a:t>
            </a:r>
            <a:endParaRPr lang="ko-KR" altLang="en-US" sz="1600" dirty="0">
              <a:latin typeface="Century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4008" y="1210607"/>
            <a:ext cx="4104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Century" pitchFamily="18" charset="0"/>
              </a:rPr>
              <a:t>ELI-Nuclear Physics Facility</a:t>
            </a:r>
            <a:r>
              <a:rPr lang="en-US" altLang="ko-KR" sz="1600" smtClean="0">
                <a:latin typeface="Century" pitchFamily="18" charset="0"/>
              </a:rPr>
              <a:t>: Romania</a:t>
            </a:r>
            <a:endParaRPr lang="ko-KR" altLang="en-US" sz="1600" dirty="0">
              <a:latin typeface="Century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544" y="3807793"/>
            <a:ext cx="4104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Century" pitchFamily="18" charset="0"/>
              </a:rPr>
              <a:t>ELI-</a:t>
            </a:r>
            <a:r>
              <a:rPr lang="en-US" altLang="ko-KR" sz="1600" dirty="0" err="1" smtClean="0">
                <a:latin typeface="Century" pitchFamily="18" charset="0"/>
              </a:rPr>
              <a:t>Attosecond</a:t>
            </a:r>
            <a:r>
              <a:rPr lang="en-US" altLang="ko-KR" sz="1600" dirty="0" smtClean="0">
                <a:latin typeface="Century" pitchFamily="18" charset="0"/>
              </a:rPr>
              <a:t> Facility: Hungary</a:t>
            </a:r>
            <a:endParaRPr lang="ko-KR" altLang="en-US" sz="1600" dirty="0"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Statistics of 4 Pillars of ELI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539552" y="1441614"/>
          <a:ext cx="7992888" cy="42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508"/>
                <a:gridCol w="1830296"/>
                <a:gridCol w="1224136"/>
                <a:gridCol w="1297700"/>
                <a:gridCol w="1080120"/>
                <a:gridCol w="1152128"/>
              </a:tblGrid>
              <a:tr h="72580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Country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Facility focus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Power</a:t>
                      </a:r>
                    </a:p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(PW)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Pulse energy (J)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Pulse width (</a:t>
                      </a:r>
                      <a:r>
                        <a:rPr lang="en-US" altLang="ko-KR" dirty="0" err="1" smtClean="0">
                          <a:latin typeface="Century" pitchFamily="18" charset="0"/>
                        </a:rPr>
                        <a:t>fs</a:t>
                      </a:r>
                      <a:r>
                        <a:rPr lang="en-US" altLang="ko-KR" dirty="0" smtClean="0">
                          <a:latin typeface="Century" pitchFamily="18" charset="0"/>
                        </a:rPr>
                        <a:t>)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Rep rate (Hz)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</a:tr>
              <a:tr h="72580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Romania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Nuclear physics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10 (x 2)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200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20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0.1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</a:tr>
              <a:tr h="72580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Hungary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err="1" smtClean="0">
                          <a:latin typeface="Century" pitchFamily="18" charset="0"/>
                        </a:rPr>
                        <a:t>Attosecond</a:t>
                      </a:r>
                      <a:r>
                        <a:rPr lang="en-US" altLang="ko-KR" baseline="0" dirty="0" smtClean="0">
                          <a:latin typeface="Century" pitchFamily="18" charset="0"/>
                        </a:rPr>
                        <a:t> physics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1/20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5/400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5/20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1000/0.1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</a:tr>
              <a:tr h="72580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Czech Republic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Secondary beam radiation, high-energy particles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1/5/10(x2)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10/50/200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10/10/20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10/10/0.1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</a:tr>
              <a:tr h="72580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To be</a:t>
                      </a:r>
                      <a:r>
                        <a:rPr lang="en-US" altLang="ko-KR" baseline="0" dirty="0" smtClean="0">
                          <a:latin typeface="Century" pitchFamily="18" charset="0"/>
                        </a:rPr>
                        <a:t> determined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High intensity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10-20</a:t>
                      </a:r>
                      <a:r>
                        <a:rPr lang="en-US" altLang="ko-KR" baseline="0" dirty="0" smtClean="0">
                          <a:latin typeface="Century" pitchFamily="18" charset="0"/>
                        </a:rPr>
                        <a:t> (x10)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30-40 kJ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15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Century" pitchFamily="18" charset="0"/>
                        </a:rPr>
                        <a:t>0.1</a:t>
                      </a:r>
                      <a:endParaRPr lang="ko-KR" altLang="en-US" dirty="0">
                        <a:latin typeface="Century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87624" y="5852295"/>
            <a:ext cx="699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Century" pitchFamily="18" charset="0"/>
              </a:rPr>
              <a:t>Di Piazza, Muller, </a:t>
            </a:r>
            <a:r>
              <a:rPr lang="en-US" altLang="ko-KR" sz="1600" dirty="0" err="1" smtClean="0">
                <a:latin typeface="Century" pitchFamily="18" charset="0"/>
              </a:rPr>
              <a:t>Hatsagortsyan</a:t>
            </a:r>
            <a:r>
              <a:rPr lang="en-US" altLang="ko-KR" sz="1600" dirty="0" smtClean="0">
                <a:latin typeface="Century" pitchFamily="18" charset="0"/>
              </a:rPr>
              <a:t>, and Keitel, “Extremely high-intensity laser interactions with fundamental systems,” arXiv:1111.3886 [</a:t>
            </a:r>
            <a:r>
              <a:rPr lang="en-US" altLang="ko-KR" sz="1600" dirty="0" err="1" smtClean="0">
                <a:latin typeface="Century" pitchFamily="18" charset="0"/>
              </a:rPr>
              <a:t>hep</a:t>
            </a:r>
            <a:r>
              <a:rPr lang="en-US" altLang="ko-KR" sz="1600" dirty="0" smtClean="0">
                <a:latin typeface="Century" pitchFamily="18" charset="0"/>
              </a:rPr>
              <a:t>-ph]</a:t>
            </a:r>
            <a:endParaRPr lang="ko-KR" altLang="en-US" sz="1600" dirty="0"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Physics from Ultra High Field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FF0000"/>
                </a:solidFill>
                <a:latin typeface="Century" pitchFamily="18" charset="0"/>
              </a:rPr>
              <a:t>Particle physics</a:t>
            </a:r>
          </a:p>
          <a:p>
            <a:r>
              <a:rPr lang="en-US" altLang="ko-KR" dirty="0" smtClean="0">
                <a:solidFill>
                  <a:srgbClr val="FF0000"/>
                </a:solidFill>
                <a:latin typeface="Century" pitchFamily="18" charset="0"/>
              </a:rPr>
              <a:t>Nonlinear field theory</a:t>
            </a:r>
          </a:p>
          <a:p>
            <a:r>
              <a:rPr lang="en-US" altLang="ko-KR" dirty="0" smtClean="0">
                <a:solidFill>
                  <a:srgbClr val="FF0000"/>
                </a:solidFill>
                <a:latin typeface="Century" pitchFamily="18" charset="0"/>
              </a:rPr>
              <a:t>Gravitational physics</a:t>
            </a:r>
          </a:p>
          <a:p>
            <a:r>
              <a:rPr lang="en-US" altLang="ko-KR" dirty="0" smtClean="0">
                <a:latin typeface="Century" pitchFamily="18" charset="0"/>
              </a:rPr>
              <a:t>Astrophysics and cosmology</a:t>
            </a:r>
          </a:p>
          <a:p>
            <a:r>
              <a:rPr lang="en-US" altLang="ko-KR" dirty="0" smtClean="0">
                <a:latin typeface="Century" pitchFamily="18" charset="0"/>
              </a:rPr>
              <a:t>Nuclear physics</a:t>
            </a:r>
          </a:p>
          <a:p>
            <a:r>
              <a:rPr lang="en-US" altLang="ko-KR" dirty="0" smtClean="0">
                <a:latin typeface="Century" pitchFamily="18" charset="0"/>
              </a:rPr>
              <a:t>Ultrahigh-pressure physics</a:t>
            </a:r>
          </a:p>
          <a:p>
            <a:endParaRPr lang="ko-KR" altLang="en-US" dirty="0"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ELI &amp; Schwinger Limit</a:t>
            </a:r>
            <a:endParaRPr lang="ko-KR" altLang="en-US" dirty="0" smtClean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077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r>
              <a:rPr lang="en-US" altLang="ko-KR" dirty="0" smtClean="0">
                <a:latin typeface="Century" pitchFamily="18" charset="0"/>
              </a:rPr>
              <a:t>The Schwinger limit (critical strength) for e-e+ pair production </a:t>
            </a:r>
          </a:p>
          <a:p>
            <a:pPr>
              <a:buFont typeface="Arial" charset="0"/>
              <a:buNone/>
            </a:pPr>
            <a:r>
              <a:rPr lang="en-US" altLang="ko-KR" dirty="0" smtClean="0"/>
              <a:t>	</a:t>
            </a:r>
            <a:endParaRPr lang="ko-KR" altLang="en-US" dirty="0" smtClean="0"/>
          </a:p>
          <a:p>
            <a:endParaRPr lang="ko-KR" altLang="en-US" dirty="0" smtClean="0"/>
          </a:p>
        </p:txBody>
      </p:sp>
      <p:pic>
        <p:nvPicPr>
          <p:cNvPr id="3078" name="_x89407280" descr="EMB000015dc738e"/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115616" y="2276872"/>
            <a:ext cx="2664296" cy="2376264"/>
          </a:xfrm>
        </p:spPr>
      </p:pic>
      <p:sp>
        <p:nvSpPr>
          <p:cNvPr id="3079" name="Rectangle 2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kumimoji="0" lang="ko-KR" altLang="en-US"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076056" y="3144346"/>
          <a:ext cx="3365791" cy="1630182"/>
        </p:xfrm>
        <a:graphic>
          <a:graphicData uri="http://schemas.openxmlformats.org/presentationml/2006/ole">
            <p:oleObj spid="_x0000_s603139" name="수식" r:id="rId4" imgW="1549080" imgH="749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제목 1"/>
          <p:cNvSpPr>
            <a:spLocks noGrp="1"/>
          </p:cNvSpPr>
          <p:nvPr>
            <p:ph type="title"/>
          </p:nvPr>
        </p:nvSpPr>
        <p:spPr>
          <a:xfrm>
            <a:off x="357482" y="104775"/>
            <a:ext cx="8435280" cy="1143000"/>
          </a:xfrm>
        </p:spPr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Fundamental Physics with ELI</a:t>
            </a:r>
            <a:endParaRPr lang="ko-KR" altLang="en-US" dirty="0" smtClean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4100" name="내용 개체 틀 2"/>
          <p:cNvSpPr>
            <a:spLocks noGrp="1"/>
          </p:cNvSpPr>
          <p:nvPr>
            <p:ph idx="1"/>
          </p:nvPr>
        </p:nvSpPr>
        <p:spPr>
          <a:xfrm>
            <a:off x="457200" y="1390650"/>
            <a:ext cx="8229600" cy="4525963"/>
          </a:xfrm>
        </p:spPr>
        <p:txBody>
          <a:bodyPr/>
          <a:lstStyle/>
          <a:p>
            <a:r>
              <a:rPr lang="en-US" altLang="ko-KR" sz="2800" dirty="0" smtClean="0">
                <a:latin typeface="Century" pitchFamily="18" charset="0"/>
              </a:rPr>
              <a:t>Can test strong QED</a:t>
            </a:r>
          </a:p>
          <a:p>
            <a:endParaRPr lang="en-US" altLang="ko-KR" sz="2800" dirty="0" smtClean="0">
              <a:latin typeface="Century" pitchFamily="18" charset="0"/>
            </a:endParaRPr>
          </a:p>
          <a:p>
            <a:endParaRPr lang="en-US" altLang="ko-KR" dirty="0" smtClean="0">
              <a:latin typeface="Century" pitchFamily="18" charset="0"/>
            </a:endParaRPr>
          </a:p>
          <a:p>
            <a:pPr>
              <a:buFont typeface="Arial" charset="0"/>
              <a:buNone/>
            </a:pPr>
            <a:r>
              <a:rPr lang="en-US" altLang="ko-KR" dirty="0" smtClean="0">
                <a:latin typeface="Century" pitchFamily="18" charset="0"/>
              </a:rPr>
              <a:t>   </a:t>
            </a:r>
          </a:p>
          <a:p>
            <a:pPr>
              <a:buFont typeface="Arial" charset="0"/>
              <a:buNone/>
            </a:pPr>
            <a:r>
              <a:rPr lang="en-US" altLang="ko-KR" sz="2000" dirty="0" smtClean="0">
                <a:latin typeface="Century" pitchFamily="18" charset="0"/>
              </a:rPr>
              <a:t>	(Delbruck scattering) (Photon splitting) (Pair production)</a:t>
            </a:r>
            <a:r>
              <a:rPr lang="en-US" altLang="ko-KR" dirty="0" smtClean="0">
                <a:latin typeface="Century" pitchFamily="18" charset="0"/>
              </a:rPr>
              <a:t> </a:t>
            </a:r>
          </a:p>
          <a:p>
            <a:r>
              <a:rPr lang="en-US" altLang="ko-KR" sz="2800" dirty="0" smtClean="0">
                <a:latin typeface="Century" pitchFamily="18" charset="0"/>
              </a:rPr>
              <a:t>Can test the Hawking-Unruh radiation(          )</a:t>
            </a:r>
          </a:p>
          <a:p>
            <a:endParaRPr lang="ko-KR" altLang="en-US" sz="2800" dirty="0" smtClean="0"/>
          </a:p>
        </p:txBody>
      </p:sp>
      <p:pic>
        <p:nvPicPr>
          <p:cNvPr id="4101" name="그림 3" descr="http://www.extreme-light-infrastructure.eu/images/high-field/photon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1582" y="2078073"/>
            <a:ext cx="6195062" cy="1542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그림 5" descr="http://www.extreme-light-infrastructure.eu/images/high-field/fig7-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60875" y="4681538"/>
            <a:ext cx="2476500" cy="1962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그림 6" descr="http://www.extreme-light-infrastructure.eu/images/high-field/fig7-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50963" y="4692650"/>
            <a:ext cx="2476500" cy="1951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7433619" y="4234916"/>
          <a:ext cx="1046163" cy="385763"/>
        </p:xfrm>
        <a:graphic>
          <a:graphicData uri="http://schemas.openxmlformats.org/presentationml/2006/ole">
            <p:oleObj spid="_x0000_s604162" name="수식" r:id="rId6" imgW="6220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130426"/>
            <a:ext cx="7929618" cy="1470025"/>
          </a:xfrm>
        </p:spPr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Schwinger Pair Production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rgbClr val="002060"/>
                </a:solidFill>
                <a:latin typeface="Century" pitchFamily="18" charset="0"/>
              </a:rPr>
              <a:t>Klein-Gordon or Dirac Equation</a:t>
            </a:r>
            <a:endParaRPr lang="ko-KR" altLang="en-US" sz="4000" dirty="0" smtClean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55299" name="내용 개체 틀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ko-KR" sz="2400" dirty="0" smtClean="0">
                <a:latin typeface="Century" pitchFamily="18" charset="0"/>
              </a:rPr>
              <a:t>In the space-dependent gauge A(z) for E(z), the Fourier spin-component equation (tunneling)</a:t>
            </a:r>
          </a:p>
          <a:p>
            <a:endParaRPr lang="en-US" altLang="ko-KR" sz="2800" dirty="0" smtClean="0">
              <a:latin typeface="Century" pitchFamily="18" charset="0"/>
            </a:endParaRPr>
          </a:p>
          <a:p>
            <a:pPr>
              <a:buNone/>
            </a:pPr>
            <a:endParaRPr lang="en-US" altLang="ko-KR" sz="2800" dirty="0" smtClean="0">
              <a:latin typeface="Century" pitchFamily="18" charset="0"/>
            </a:endParaRPr>
          </a:p>
          <a:p>
            <a:r>
              <a:rPr lang="en-US" altLang="ko-KR" sz="2400" dirty="0" smtClean="0">
                <a:latin typeface="Century" pitchFamily="18" charset="0"/>
              </a:rPr>
              <a:t>In the time-dependent gauge A(t) for E(t), the Fourier spin-component equation for Dirac or Klein-Gordon equation</a:t>
            </a:r>
          </a:p>
          <a:p>
            <a:endParaRPr lang="en-US" altLang="ko-KR" sz="2400" dirty="0" smtClean="0">
              <a:latin typeface="Century" pitchFamily="18" charset="0"/>
            </a:endParaRPr>
          </a:p>
          <a:p>
            <a:pPr lvl="1"/>
            <a:endParaRPr lang="en-US" altLang="ko-KR" dirty="0" smtClean="0"/>
          </a:p>
          <a:p>
            <a:pPr lvl="1">
              <a:buFont typeface="Arial" charset="0"/>
              <a:buNone/>
            </a:pP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ko-KR" altLang="en-US" dirty="0" smtClean="0"/>
          </a:p>
        </p:txBody>
      </p:sp>
      <p:graphicFrame>
        <p:nvGraphicFramePr>
          <p:cNvPr id="81920" name="Object 4"/>
          <p:cNvGraphicFramePr>
            <a:graphicFrameLocks noChangeAspect="1"/>
          </p:cNvGraphicFramePr>
          <p:nvPr/>
        </p:nvGraphicFramePr>
        <p:xfrm>
          <a:off x="237255" y="4785342"/>
          <a:ext cx="8212138" cy="523875"/>
        </p:xfrm>
        <a:graphic>
          <a:graphicData uri="http://schemas.openxmlformats.org/presentationml/2006/ole">
            <p:oleObj spid="_x0000_s647170" name="수식" r:id="rId3" imgW="3593880" imgH="228600" progId="Equation.3">
              <p:embed/>
            </p:oleObj>
          </a:graphicData>
        </a:graphic>
      </p:graphicFrame>
      <p:graphicFrame>
        <p:nvGraphicFramePr>
          <p:cNvPr id="168965" name="Object 4"/>
          <p:cNvGraphicFramePr>
            <a:graphicFrameLocks noChangeAspect="1"/>
          </p:cNvGraphicFramePr>
          <p:nvPr/>
        </p:nvGraphicFramePr>
        <p:xfrm>
          <a:off x="158318" y="2607830"/>
          <a:ext cx="8851900" cy="582613"/>
        </p:xfrm>
        <a:graphic>
          <a:graphicData uri="http://schemas.openxmlformats.org/presentationml/2006/ole">
            <p:oleObj spid="_x0000_s647171" name="수식" r:id="rId4" imgW="387324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Dirac Theory of Electron &amp; Positron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427984" y="1711041"/>
            <a:ext cx="4536504" cy="4525963"/>
          </a:xfrm>
        </p:spPr>
        <p:txBody>
          <a:bodyPr/>
          <a:lstStyle/>
          <a:p>
            <a:r>
              <a:rPr lang="en-US" altLang="ko-KR" sz="2000" dirty="0" smtClean="0">
                <a:latin typeface="Century" pitchFamily="18" charset="0"/>
              </a:rPr>
              <a:t>The vacuum is the Dirac sea, fully occupied with all electrons with </a:t>
            </a:r>
            <a:r>
              <a:rPr lang="en-US" altLang="ko-KR" sz="2000" dirty="0" err="1" smtClean="0">
                <a:latin typeface="Century" pitchFamily="18" charset="0"/>
              </a:rPr>
              <a:t>momenta</a:t>
            </a:r>
            <a:r>
              <a:rPr lang="en-US" altLang="ko-KR" sz="2000" dirty="0" smtClean="0">
                <a:latin typeface="Century" pitchFamily="18" charset="0"/>
              </a:rPr>
              <a:t> and negative energy.</a:t>
            </a:r>
          </a:p>
          <a:p>
            <a:r>
              <a:rPr lang="en-US" altLang="ko-KR" sz="2000" dirty="0" smtClean="0">
                <a:latin typeface="Century" pitchFamily="18" charset="0"/>
              </a:rPr>
              <a:t>Depletion of a negative energy state means that the sea has a positive net charge and positive net energy (like electron-hole in semiconductor).</a:t>
            </a:r>
          </a:p>
          <a:p>
            <a:r>
              <a:rPr lang="en-US" altLang="ko-KR" sz="2000" dirty="0" smtClean="0">
                <a:latin typeface="Century" pitchFamily="18" charset="0"/>
              </a:rPr>
              <a:t>The conservation of energy and momentum prohibits spontaneous pair production (jump from a negative energy to a positive one). </a:t>
            </a:r>
            <a:endParaRPr lang="ko-KR" altLang="en-US" sz="2000" dirty="0">
              <a:latin typeface="Century" pitchFamily="18" charset="0"/>
            </a:endParaRPr>
          </a:p>
        </p:txBody>
      </p:sp>
      <p:pic>
        <p:nvPicPr>
          <p:cNvPr id="60518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986" y="2509062"/>
            <a:ext cx="4038600" cy="270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79512" y="6042774"/>
            <a:ext cx="6336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Century" pitchFamily="18" charset="0"/>
              </a:rPr>
              <a:t>Fig.  from </a:t>
            </a:r>
            <a:r>
              <a:rPr lang="en-US" altLang="ko-KR" sz="1600" dirty="0" err="1" smtClean="0">
                <a:latin typeface="Century" pitchFamily="18" charset="0"/>
              </a:rPr>
              <a:t>Ruffini</a:t>
            </a:r>
            <a:r>
              <a:rPr lang="en-US" altLang="ko-KR" sz="1600" dirty="0" smtClean="0">
                <a:latin typeface="Century" pitchFamily="18" charset="0"/>
              </a:rPr>
              <a:t>, Vereshchagin, and </a:t>
            </a:r>
            <a:r>
              <a:rPr lang="en-US" altLang="ko-KR" sz="1600" dirty="0" err="1" smtClean="0">
                <a:latin typeface="Century" pitchFamily="18" charset="0"/>
              </a:rPr>
              <a:t>Xue</a:t>
            </a:r>
            <a:r>
              <a:rPr lang="en-US" altLang="ko-KR" sz="1600" dirty="0" smtClean="0">
                <a:latin typeface="Century" pitchFamily="18" charset="0"/>
              </a:rPr>
              <a:t>, Phys. Rep. 487 (2010)</a:t>
            </a:r>
            <a:endParaRPr lang="ko-KR" altLang="en-US" sz="1600" dirty="0"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Outline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latin typeface="Century" pitchFamily="18" charset="0"/>
              </a:rPr>
              <a:t>Historical Background</a:t>
            </a:r>
          </a:p>
          <a:p>
            <a:r>
              <a:rPr lang="en-US" altLang="ko-KR" dirty="0" smtClean="0">
                <a:latin typeface="Century" pitchFamily="18" charset="0"/>
              </a:rPr>
              <a:t>Extreme Light Infrastructure</a:t>
            </a:r>
          </a:p>
          <a:p>
            <a:r>
              <a:rPr lang="en-US" altLang="ko-KR" dirty="0" smtClean="0">
                <a:latin typeface="Century" pitchFamily="18" charset="0"/>
              </a:rPr>
              <a:t>Schwinger Pair Production</a:t>
            </a:r>
          </a:p>
          <a:p>
            <a:r>
              <a:rPr lang="en-US" altLang="ko-KR" dirty="0" smtClean="0">
                <a:latin typeface="Century" pitchFamily="18" charset="0"/>
              </a:rPr>
              <a:t>Electron-Positron Pair Production/ Condensed Matter Analog</a:t>
            </a:r>
          </a:p>
          <a:p>
            <a:r>
              <a:rPr lang="en-US" altLang="ko-KR" dirty="0" smtClean="0">
                <a:latin typeface="Century" pitchFamily="18" charset="0"/>
              </a:rPr>
              <a:t>Heisenberg-Euler and Schwinger Action</a:t>
            </a:r>
          </a:p>
          <a:p>
            <a:r>
              <a:rPr lang="en-US" altLang="ko-KR" dirty="0" smtClean="0">
                <a:latin typeface="Century" pitchFamily="18" charset="0"/>
              </a:rPr>
              <a:t>Vacuum Polarization and Persistence</a:t>
            </a:r>
          </a:p>
          <a:p>
            <a:r>
              <a:rPr lang="en-US" altLang="ko-KR" dirty="0" smtClean="0">
                <a:latin typeface="Century" pitchFamily="18" charset="0"/>
              </a:rPr>
              <a:t>Conclusion</a:t>
            </a:r>
            <a:endParaRPr lang="ko-KR" altLang="en-US" dirty="0"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Tunneling Picture for Schwinger Pair Production 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ko-KR" sz="2000" dirty="0" smtClean="0">
                <a:latin typeface="Century" pitchFamily="18" charset="0"/>
              </a:rPr>
              <a:t>Application of a constant E-field changes the energy spectra:</a:t>
            </a:r>
          </a:p>
          <a:p>
            <a:endParaRPr lang="en-US" altLang="ko-KR" sz="2000" dirty="0" smtClean="0">
              <a:latin typeface="Century" pitchFamily="18" charset="0"/>
            </a:endParaRPr>
          </a:p>
          <a:p>
            <a:pPr>
              <a:buNone/>
            </a:pPr>
            <a:endParaRPr lang="en-US" altLang="ko-KR" sz="2000" dirty="0" smtClean="0">
              <a:latin typeface="Century" pitchFamily="18" charset="0"/>
            </a:endParaRPr>
          </a:p>
          <a:p>
            <a:r>
              <a:rPr lang="en-US" altLang="ko-KR" sz="2000" dirty="0" smtClean="0">
                <a:latin typeface="Century" pitchFamily="18" charset="0"/>
              </a:rPr>
              <a:t>Quantum mechanically, a negative charge from the Dirac sea can tunnel through the tilted barrier, which leads to particle-antiparticle pair.</a:t>
            </a:r>
          </a:p>
          <a:p>
            <a:r>
              <a:rPr lang="en-US" altLang="ko-KR" sz="2000" dirty="0" smtClean="0">
                <a:latin typeface="Century" pitchFamily="18" charset="0"/>
              </a:rPr>
              <a:t>The tunneling probability is the Schwinger formula for pair production:</a:t>
            </a:r>
            <a:endParaRPr lang="ko-KR" altLang="en-US" sz="2000" dirty="0">
              <a:latin typeface="Century" pitchFamily="18" charset="0"/>
            </a:endParaRPr>
          </a:p>
        </p:txBody>
      </p:sp>
      <p:pic>
        <p:nvPicPr>
          <p:cNvPr id="60621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444389"/>
            <a:ext cx="3829050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06211" name="Object 2"/>
          <p:cNvGraphicFramePr>
            <a:graphicFrameLocks noChangeAspect="1"/>
          </p:cNvGraphicFramePr>
          <p:nvPr/>
        </p:nvGraphicFramePr>
        <p:xfrm>
          <a:off x="5163269" y="2648249"/>
          <a:ext cx="2505075" cy="539750"/>
        </p:xfrm>
        <a:graphic>
          <a:graphicData uri="http://schemas.openxmlformats.org/presentationml/2006/ole">
            <p:oleObj spid="_x0000_s606211" name="수식" r:id="rId4" imgW="1180800" imgH="253800" progId="Equation.3">
              <p:embed/>
            </p:oleObj>
          </a:graphicData>
        </a:graphic>
      </p:graphicFrame>
      <p:graphicFrame>
        <p:nvGraphicFramePr>
          <p:cNvPr id="606212" name="Object 2"/>
          <p:cNvGraphicFramePr>
            <a:graphicFrameLocks noChangeAspect="1"/>
          </p:cNvGraphicFramePr>
          <p:nvPr/>
        </p:nvGraphicFramePr>
        <p:xfrm>
          <a:off x="5172596" y="5851815"/>
          <a:ext cx="3071812" cy="890588"/>
        </p:xfrm>
        <a:graphic>
          <a:graphicData uri="http://schemas.openxmlformats.org/presentationml/2006/ole">
            <p:oleObj spid="_x0000_s606212" name="수식" r:id="rId5" imgW="1447560" imgH="41904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04207" y="5600362"/>
            <a:ext cx="4176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Century" pitchFamily="18" charset="0"/>
              </a:rPr>
              <a:t>Fig.  from </a:t>
            </a:r>
            <a:r>
              <a:rPr lang="en-US" altLang="ko-KR" sz="1600" dirty="0" err="1" smtClean="0">
                <a:latin typeface="Century" pitchFamily="18" charset="0"/>
              </a:rPr>
              <a:t>Ruffini</a:t>
            </a:r>
            <a:r>
              <a:rPr lang="en-US" altLang="ko-KR" sz="1600" dirty="0" smtClean="0">
                <a:latin typeface="Century" pitchFamily="18" charset="0"/>
              </a:rPr>
              <a:t>, Vereshchagin, and </a:t>
            </a:r>
            <a:r>
              <a:rPr lang="en-US" altLang="ko-KR" sz="1600" dirty="0" err="1" smtClean="0">
                <a:latin typeface="Century" pitchFamily="18" charset="0"/>
              </a:rPr>
              <a:t>Xue</a:t>
            </a:r>
            <a:r>
              <a:rPr lang="en-US" altLang="ko-KR" sz="1600" dirty="0" smtClean="0">
                <a:latin typeface="Century" pitchFamily="18" charset="0"/>
              </a:rPr>
              <a:t>, </a:t>
            </a:r>
          </a:p>
          <a:p>
            <a:r>
              <a:rPr lang="en-US" altLang="ko-KR" sz="1600" dirty="0" smtClean="0">
                <a:latin typeface="Century" pitchFamily="18" charset="0"/>
              </a:rPr>
              <a:t>Phys. Rep. 487 (2010)</a:t>
            </a:r>
            <a:endParaRPr lang="ko-KR" altLang="en-US" sz="1600" dirty="0"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Scattering Picture &amp; Stokes Phenomenon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>
                <a:latin typeface="Century" pitchFamily="18" charset="0"/>
              </a:rPr>
              <a:t>Scattering over the Barrier</a:t>
            </a:r>
            <a:endParaRPr lang="ko-KR" altLang="en-US" dirty="0">
              <a:latin typeface="Century" pitchFamily="18" charset="0"/>
            </a:endParaRP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ko-KR" dirty="0" smtClean="0">
                <a:latin typeface="Century" pitchFamily="18" charset="0"/>
              </a:rPr>
              <a:t>Stokes Phenomenon</a:t>
            </a:r>
            <a:endParaRPr lang="ko-KR" altLang="en-US" dirty="0">
              <a:latin typeface="Century" pitchFamily="18" charset="0"/>
            </a:endParaRPr>
          </a:p>
        </p:txBody>
      </p:sp>
      <p:pic>
        <p:nvPicPr>
          <p:cNvPr id="7" name="Picture 1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03762" y="2396184"/>
            <a:ext cx="392430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>
          <a:xfrm>
            <a:off x="457201" y="3212975"/>
            <a:ext cx="4040188" cy="2913187"/>
          </a:xfrm>
          <a:custGeom>
            <a:avLst/>
            <a:gdLst>
              <a:gd name="connsiteX0" fmla="*/ 0 w 3168203"/>
              <a:gd name="connsiteY0" fmla="*/ 2343955 h 2343955"/>
              <a:gd name="connsiteX1" fmla="*/ 1532586 w 3168203"/>
              <a:gd name="connsiteY1" fmla="*/ 12879 h 2343955"/>
              <a:gd name="connsiteX2" fmla="*/ 3168203 w 3168203"/>
              <a:gd name="connsiteY2" fmla="*/ 2266681 h 2343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68203" h="2343955">
                <a:moveTo>
                  <a:pt x="0" y="2343955"/>
                </a:moveTo>
                <a:cubicBezTo>
                  <a:pt x="502276" y="1184856"/>
                  <a:pt x="1004552" y="25758"/>
                  <a:pt x="1532586" y="12879"/>
                </a:cubicBezTo>
                <a:cubicBezTo>
                  <a:pt x="2060620" y="0"/>
                  <a:pt x="2614411" y="1133340"/>
                  <a:pt x="3168203" y="2266681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endParaRPr lang="ko-KR" altLang="en-US" dirty="0"/>
          </a:p>
        </p:txBody>
      </p:sp>
      <p:cxnSp>
        <p:nvCxnSpPr>
          <p:cNvPr id="11" name="직선 화살표 연결선 10"/>
          <p:cNvCxnSpPr/>
          <p:nvPr/>
        </p:nvCxnSpPr>
        <p:spPr>
          <a:xfrm rot="10800000">
            <a:off x="539552" y="2927677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 rot="10800000">
            <a:off x="3292444" y="2729385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3347864" y="3140968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678208" y="5805264"/>
            <a:ext cx="4286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Century" pitchFamily="18" charset="0"/>
              </a:rPr>
              <a:t>[Fig. from </a:t>
            </a:r>
            <a:r>
              <a:rPr lang="en-US" altLang="ko-KR" dirty="0" err="1" smtClean="0">
                <a:latin typeface="Century" pitchFamily="18" charset="0"/>
              </a:rPr>
              <a:t>Dumlu</a:t>
            </a:r>
            <a:r>
              <a:rPr lang="en-US" altLang="ko-KR" dirty="0" smtClean="0">
                <a:latin typeface="Century" pitchFamily="18" charset="0"/>
              </a:rPr>
              <a:t> &amp; Dunne, PRL 104 (2010)]</a:t>
            </a:r>
            <a:endParaRPr lang="ko-KR" altLang="en-US" dirty="0"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Boson &amp; </a:t>
            </a:r>
            <a:r>
              <a:rPr lang="en-US" altLang="ko-KR" dirty="0" err="1" smtClean="0">
                <a:solidFill>
                  <a:srgbClr val="002060"/>
                </a:solidFill>
                <a:latin typeface="Century" pitchFamily="18" charset="0"/>
              </a:rPr>
              <a:t>Fermion</a:t>
            </a:r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 Production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47083" y="1600200"/>
            <a:ext cx="8643998" cy="4525963"/>
          </a:xfrm>
        </p:spPr>
        <p:txBody>
          <a:bodyPr/>
          <a:lstStyle/>
          <a:p>
            <a:r>
              <a:rPr lang="en-US" altLang="ko-KR" sz="2400" dirty="0" smtClean="0">
                <a:latin typeface="Century" pitchFamily="18" charset="0"/>
              </a:rPr>
              <a:t>In</a:t>
            </a:r>
            <a:r>
              <a:rPr lang="ko-KR" altLang="en-US" sz="2400" dirty="0" smtClean="0">
                <a:latin typeface="Century" pitchFamily="18" charset="0"/>
              </a:rPr>
              <a:t> </a:t>
            </a:r>
            <a:r>
              <a:rPr lang="en-US" altLang="ko-KR" sz="2400" dirty="0" smtClean="0">
                <a:latin typeface="Century" pitchFamily="18" charset="0"/>
              </a:rPr>
              <a:t>the phase-integral method, the mean number of pairs in the gauge field with one pair of turning points [SPK, Page, PRD 65 (‘02); 73 (‘06); 75 (‘07)]: </a:t>
            </a:r>
          </a:p>
          <a:p>
            <a:r>
              <a:rPr lang="en-US" altLang="ko-KR" sz="2400" dirty="0" smtClean="0">
                <a:latin typeface="Century" pitchFamily="18" charset="0"/>
              </a:rPr>
              <a:t>For gauge field with two pairs of turning points, the mean number of boson pairs [</a:t>
            </a:r>
            <a:r>
              <a:rPr lang="en-US" altLang="ko-KR" sz="2400" dirty="0" err="1" smtClean="0">
                <a:latin typeface="Century" pitchFamily="18" charset="0"/>
              </a:rPr>
              <a:t>Dumlu</a:t>
            </a:r>
            <a:r>
              <a:rPr lang="en-US" altLang="ko-KR" sz="2400" dirty="0" smtClean="0">
                <a:latin typeface="Century" pitchFamily="18" charset="0"/>
              </a:rPr>
              <a:t> &amp; Dunne, PRL 104 (2010)]</a:t>
            </a:r>
          </a:p>
          <a:p>
            <a:endParaRPr lang="en-US" altLang="ko-KR" sz="2400" dirty="0" smtClean="0">
              <a:latin typeface="Century" pitchFamily="18" charset="0"/>
            </a:endParaRPr>
          </a:p>
          <a:p>
            <a:endParaRPr lang="en-US" altLang="ko-KR" sz="2400" dirty="0" smtClean="0">
              <a:latin typeface="Century" pitchFamily="18" charset="0"/>
            </a:endParaRPr>
          </a:p>
          <a:p>
            <a:r>
              <a:rPr lang="en-US" altLang="ko-KR" sz="2400" dirty="0" smtClean="0">
                <a:latin typeface="Century" pitchFamily="18" charset="0"/>
              </a:rPr>
              <a:t>The mean number of </a:t>
            </a:r>
            <a:r>
              <a:rPr lang="en-US" altLang="ko-KR" sz="2400" dirty="0" err="1" smtClean="0">
                <a:latin typeface="Century" pitchFamily="18" charset="0"/>
              </a:rPr>
              <a:t>fermion</a:t>
            </a:r>
            <a:r>
              <a:rPr lang="en-US" altLang="ko-KR" sz="2400" dirty="0" smtClean="0">
                <a:latin typeface="Century" pitchFamily="18" charset="0"/>
              </a:rPr>
              <a:t> pairs</a:t>
            </a:r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endParaRPr lang="en-US" altLang="ko-KR" sz="2400" dirty="0" smtClean="0"/>
          </a:p>
        </p:txBody>
      </p:sp>
      <p:graphicFrame>
        <p:nvGraphicFramePr>
          <p:cNvPr id="225285" name="Object 10"/>
          <p:cNvGraphicFramePr>
            <a:graphicFrameLocks noChangeAspect="1"/>
          </p:cNvGraphicFramePr>
          <p:nvPr/>
        </p:nvGraphicFramePr>
        <p:xfrm>
          <a:off x="868363" y="3835881"/>
          <a:ext cx="7604125" cy="1023937"/>
        </p:xfrm>
        <a:graphic>
          <a:graphicData uri="http://schemas.openxmlformats.org/presentationml/2006/ole">
            <p:oleObj spid="_x0000_s646146" name="수식" r:id="rId3" imgW="3111480" imgH="419040" progId="Equation.3">
              <p:embed/>
            </p:oleObj>
          </a:graphicData>
        </a:graphic>
      </p:graphicFrame>
      <p:graphicFrame>
        <p:nvGraphicFramePr>
          <p:cNvPr id="646148" name="Object 4"/>
          <p:cNvGraphicFramePr>
            <a:graphicFrameLocks noChangeAspect="1"/>
          </p:cNvGraphicFramePr>
          <p:nvPr/>
        </p:nvGraphicFramePr>
        <p:xfrm>
          <a:off x="813729" y="5287353"/>
          <a:ext cx="7726363" cy="1023938"/>
        </p:xfrm>
        <a:graphic>
          <a:graphicData uri="http://schemas.openxmlformats.org/presentationml/2006/ole">
            <p:oleObj spid="_x0000_s646148" name="수식" r:id="rId4" imgW="3162240" imgH="419040" progId="Equation.3">
              <p:embed/>
            </p:oleObj>
          </a:graphicData>
        </a:graphic>
      </p:graphicFrame>
      <p:graphicFrame>
        <p:nvGraphicFramePr>
          <p:cNvPr id="646149" name="Object 5"/>
          <p:cNvGraphicFramePr>
            <a:graphicFrameLocks noChangeAspect="1"/>
          </p:cNvGraphicFramePr>
          <p:nvPr/>
        </p:nvGraphicFramePr>
        <p:xfrm>
          <a:off x="6023570" y="2276872"/>
          <a:ext cx="1428750" cy="465138"/>
        </p:xfrm>
        <a:graphic>
          <a:graphicData uri="http://schemas.openxmlformats.org/presentationml/2006/ole">
            <p:oleObj spid="_x0000_s646149" name="수식" r:id="rId5" imgW="583920" imgH="190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Quantum </a:t>
            </a:r>
            <a:r>
              <a:rPr lang="en-US" altLang="ko-KR" dirty="0" err="1" smtClean="0">
                <a:solidFill>
                  <a:srgbClr val="002060"/>
                </a:solidFill>
                <a:latin typeface="Century" pitchFamily="18" charset="0"/>
              </a:rPr>
              <a:t>Vlasov</a:t>
            </a:r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 Equation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47083" y="1600200"/>
            <a:ext cx="8643998" cy="4525963"/>
          </a:xfrm>
        </p:spPr>
        <p:txBody>
          <a:bodyPr/>
          <a:lstStyle/>
          <a:p>
            <a:r>
              <a:rPr lang="en-US" altLang="ko-KR" sz="2400" dirty="0" smtClean="0">
                <a:latin typeface="Century" pitchFamily="18" charset="0"/>
              </a:rPr>
              <a:t>In</a:t>
            </a:r>
            <a:r>
              <a:rPr lang="ko-KR" altLang="en-US" sz="2400" dirty="0" smtClean="0">
                <a:latin typeface="Century" pitchFamily="18" charset="0"/>
              </a:rPr>
              <a:t> </a:t>
            </a:r>
            <a:r>
              <a:rPr lang="en-US" altLang="ko-KR" sz="2400" dirty="0" smtClean="0">
                <a:latin typeface="Century" pitchFamily="18" charset="0"/>
              </a:rPr>
              <a:t>the time-dependent gauge for electric field, the energy of the charged particle takes the form</a:t>
            </a:r>
          </a:p>
          <a:p>
            <a:endParaRPr lang="en-US" altLang="ko-KR" sz="2400" dirty="0" smtClean="0">
              <a:latin typeface="Century" pitchFamily="18" charset="0"/>
            </a:endParaRPr>
          </a:p>
          <a:p>
            <a:r>
              <a:rPr lang="en-US" altLang="ko-KR" sz="2400" dirty="0" smtClean="0">
                <a:latin typeface="Century" pitchFamily="18" charset="0"/>
              </a:rPr>
              <a:t>The pair production rate in the adiabatic approach [Popov, JETP 34 (‘72); </a:t>
            </a:r>
            <a:r>
              <a:rPr lang="en-US" altLang="ko-KR" sz="2400" dirty="0" err="1" smtClean="0">
                <a:latin typeface="Century" pitchFamily="18" charset="0"/>
              </a:rPr>
              <a:t>Kluger</a:t>
            </a:r>
            <a:r>
              <a:rPr lang="en-US" altLang="ko-KR" sz="2400" dirty="0" smtClean="0">
                <a:latin typeface="Century" pitchFamily="18" charset="0"/>
              </a:rPr>
              <a:t> et al, PRL 67 (‘91)]</a:t>
            </a:r>
          </a:p>
          <a:p>
            <a:endParaRPr lang="en-US" altLang="ko-KR" sz="2400" dirty="0" smtClean="0">
              <a:latin typeface="Century" pitchFamily="18" charset="0"/>
            </a:endParaRPr>
          </a:p>
          <a:p>
            <a:endParaRPr lang="en-US" altLang="ko-KR" sz="2400" dirty="0" smtClean="0">
              <a:latin typeface="Century" pitchFamily="18" charset="0"/>
            </a:endParaRPr>
          </a:p>
          <a:p>
            <a:r>
              <a:rPr lang="en-US" altLang="ko-KR" sz="2400" dirty="0" smtClean="0">
                <a:latin typeface="Century" pitchFamily="18" charset="0"/>
              </a:rPr>
              <a:t>The pair production rate in the non-adiabatic approach [SPK, Schubert, PRD 84 (‘11)]</a:t>
            </a:r>
            <a:endParaRPr lang="en-US" altLang="ko-KR" sz="2400" dirty="0" smtClean="0"/>
          </a:p>
          <a:p>
            <a:endParaRPr lang="en-US" altLang="ko-KR" sz="2400" dirty="0" smtClean="0"/>
          </a:p>
          <a:p>
            <a:endParaRPr lang="en-US" altLang="ko-KR" sz="2400" dirty="0" smtClean="0"/>
          </a:p>
        </p:txBody>
      </p:sp>
      <p:graphicFrame>
        <p:nvGraphicFramePr>
          <p:cNvPr id="659461" name="Object 5"/>
          <p:cNvGraphicFramePr>
            <a:graphicFrameLocks noChangeAspect="1"/>
          </p:cNvGraphicFramePr>
          <p:nvPr/>
        </p:nvGraphicFramePr>
        <p:xfrm>
          <a:off x="550417" y="2136195"/>
          <a:ext cx="7386638" cy="963613"/>
        </p:xfrm>
        <a:graphic>
          <a:graphicData uri="http://schemas.openxmlformats.org/presentationml/2006/ole">
            <p:oleObj spid="_x0000_s659461" name="수식" r:id="rId3" imgW="3022560" imgH="393480" progId="Equation.3">
              <p:embed/>
            </p:oleObj>
          </a:graphicData>
        </a:graphic>
      </p:graphicFrame>
      <p:graphicFrame>
        <p:nvGraphicFramePr>
          <p:cNvPr id="659462" name="Object 6"/>
          <p:cNvGraphicFramePr>
            <a:graphicFrameLocks noChangeAspect="1"/>
          </p:cNvGraphicFramePr>
          <p:nvPr/>
        </p:nvGraphicFramePr>
        <p:xfrm>
          <a:off x="552487" y="3663120"/>
          <a:ext cx="8378825" cy="931863"/>
        </p:xfrm>
        <a:graphic>
          <a:graphicData uri="http://schemas.openxmlformats.org/presentationml/2006/ole">
            <p:oleObj spid="_x0000_s659462" name="수식" r:id="rId4" imgW="3429000" imgH="380880" progId="Equation.3">
              <p:embed/>
            </p:oleObj>
          </a:graphicData>
        </a:graphic>
      </p:graphicFrame>
      <p:graphicFrame>
        <p:nvGraphicFramePr>
          <p:cNvPr id="659463" name="Object 7"/>
          <p:cNvGraphicFramePr>
            <a:graphicFrameLocks noChangeAspect="1"/>
          </p:cNvGraphicFramePr>
          <p:nvPr/>
        </p:nvGraphicFramePr>
        <p:xfrm>
          <a:off x="583198" y="5348239"/>
          <a:ext cx="8566150" cy="869950"/>
        </p:xfrm>
        <a:graphic>
          <a:graphicData uri="http://schemas.openxmlformats.org/presentationml/2006/ole">
            <p:oleObj spid="_x0000_s659463" name="수식" r:id="rId5" imgW="350496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130426"/>
            <a:ext cx="7929618" cy="1470025"/>
          </a:xfrm>
        </p:spPr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Electron-Positron Pair Production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Electron-Positron Pair Production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800" dirty="0" smtClean="0">
                <a:latin typeface="Century" pitchFamily="18" charset="0"/>
              </a:rPr>
              <a:t>e-e+ production by a high energy photon propagating in a strong laser field (</a:t>
            </a:r>
            <a:r>
              <a:rPr lang="en-US" altLang="ko-KR" sz="2800" dirty="0" err="1" smtClean="0">
                <a:latin typeface="Century" pitchFamily="18" charset="0"/>
              </a:rPr>
              <a:t>Breit</a:t>
            </a:r>
            <a:r>
              <a:rPr lang="en-US" altLang="ko-KR" sz="2800" dirty="0" smtClean="0">
                <a:latin typeface="Century" pitchFamily="18" charset="0"/>
              </a:rPr>
              <a:t>-Wheeler pair production).</a:t>
            </a:r>
          </a:p>
          <a:p>
            <a:r>
              <a:rPr lang="en-US" altLang="ko-KR" sz="2800" dirty="0" smtClean="0">
                <a:latin typeface="Century" pitchFamily="18" charset="0"/>
              </a:rPr>
              <a:t>e-e+ production by a Coulomb field in the presence of a strong laser field.</a:t>
            </a:r>
          </a:p>
          <a:p>
            <a:r>
              <a:rPr lang="en-US" altLang="ko-KR" sz="2800" dirty="0" smtClean="0">
                <a:latin typeface="Century" pitchFamily="18" charset="0"/>
              </a:rPr>
              <a:t>e-e+ production by two counter-propagating strong laser beams forming a standing light wave (spontaneous production in strong electric field).</a:t>
            </a:r>
            <a:endParaRPr lang="ko-KR" altLang="en-US" sz="2800" dirty="0"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Pair Production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>
                <a:latin typeface="Century" pitchFamily="18" charset="0"/>
              </a:rPr>
              <a:t>Electron-laser collisions</a:t>
            </a:r>
            <a:endParaRPr lang="ko-KR" altLang="en-US" dirty="0">
              <a:latin typeface="Century" pitchFamily="18" charset="0"/>
            </a:endParaRP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ko-KR" dirty="0" smtClean="0">
                <a:latin typeface="Century" pitchFamily="18" charset="0"/>
              </a:rPr>
              <a:t>Dynamically Assisted Schwinger Mechanism</a:t>
            </a:r>
            <a:endParaRPr lang="ko-KR" altLang="en-US" dirty="0">
              <a:latin typeface="Century" pitchFamily="18" charset="0"/>
            </a:endParaRPr>
          </a:p>
        </p:txBody>
      </p:sp>
      <p:pic>
        <p:nvPicPr>
          <p:cNvPr id="660482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5025" y="2265560"/>
            <a:ext cx="4041775" cy="2814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678208" y="6095037"/>
            <a:ext cx="4286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Century" pitchFamily="18" charset="0"/>
              </a:rPr>
              <a:t>[Dunne et al, PRD 80 (‘09); PRL 101 (’08)]</a:t>
            </a:r>
            <a:endParaRPr lang="ko-KR" altLang="en-US" dirty="0">
              <a:latin typeface="Century" pitchFamily="18" charset="0"/>
            </a:endParaRPr>
          </a:p>
        </p:txBody>
      </p:sp>
      <p:graphicFrame>
        <p:nvGraphicFramePr>
          <p:cNvPr id="660484" name="Object 4"/>
          <p:cNvGraphicFramePr>
            <a:graphicFrameLocks noChangeAspect="1"/>
          </p:cNvGraphicFramePr>
          <p:nvPr/>
        </p:nvGraphicFramePr>
        <p:xfrm>
          <a:off x="4860032" y="5072063"/>
          <a:ext cx="3910013" cy="933450"/>
        </p:xfrm>
        <a:graphic>
          <a:graphicData uri="http://schemas.openxmlformats.org/presentationml/2006/ole">
            <p:oleObj spid="_x0000_s660484" name="수식" r:id="rId4" imgW="1600200" imgH="380880" progId="Equation.3">
              <p:embed/>
            </p:oleObj>
          </a:graphicData>
        </a:graphic>
      </p:graphicFrame>
      <p:pic>
        <p:nvPicPr>
          <p:cNvPr id="660485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4194" y="2309858"/>
            <a:ext cx="3886200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323528" y="5301208"/>
            <a:ext cx="4286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Century" pitchFamily="18" charset="0"/>
              </a:rPr>
              <a:t>Laser photon energy: 2.4 </a:t>
            </a:r>
            <a:r>
              <a:rPr lang="en-US" altLang="ko-KR" dirty="0" err="1" smtClean="0">
                <a:latin typeface="Century" pitchFamily="18" charset="0"/>
              </a:rPr>
              <a:t>eV</a:t>
            </a:r>
            <a:endParaRPr lang="en-US" altLang="ko-KR" dirty="0" smtClean="0">
              <a:latin typeface="Century" pitchFamily="18" charset="0"/>
            </a:endParaRPr>
          </a:p>
          <a:p>
            <a:r>
              <a:rPr lang="en-US" altLang="ko-KR" dirty="0" smtClean="0">
                <a:latin typeface="Century" pitchFamily="18" charset="0"/>
              </a:rPr>
              <a:t>[</a:t>
            </a:r>
            <a:r>
              <a:rPr lang="en-US" altLang="ko-KR" dirty="0" err="1" smtClean="0">
                <a:latin typeface="Century" pitchFamily="18" charset="0"/>
              </a:rPr>
              <a:t>Hu</a:t>
            </a:r>
            <a:r>
              <a:rPr lang="en-US" altLang="ko-KR" dirty="0" smtClean="0">
                <a:latin typeface="Century" pitchFamily="18" charset="0"/>
              </a:rPr>
              <a:t> et al, PRL 105 (‘10)]</a:t>
            </a:r>
            <a:endParaRPr lang="ko-KR" altLang="en-US" dirty="0"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130426"/>
            <a:ext cx="7929618" cy="1470025"/>
          </a:xfrm>
        </p:spPr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Condensed Matter Analogue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3367" y="274638"/>
            <a:ext cx="8784976" cy="1143000"/>
          </a:xfrm>
        </p:spPr>
        <p:txBody>
          <a:bodyPr/>
          <a:lstStyle/>
          <a:p>
            <a:r>
              <a:rPr lang="en-US" altLang="ko-KR" sz="4000" dirty="0" smtClean="0">
                <a:solidFill>
                  <a:srgbClr val="002060"/>
                </a:solidFill>
                <a:latin typeface="Century" pitchFamily="18" charset="0"/>
              </a:rPr>
              <a:t>Condensed Matter Analogue of QED</a:t>
            </a:r>
            <a:endParaRPr lang="ko-KR" altLang="en-US" sz="4000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86986" y="1368184"/>
            <a:ext cx="8715436" cy="4525963"/>
          </a:xfrm>
        </p:spPr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en-US" altLang="ko-KR" sz="2400" dirty="0" smtClean="0">
                <a:latin typeface="Century" pitchFamily="18" charset="0"/>
              </a:rPr>
              <a:t>The relation between the theory of dielectric breakdown in condensed matter and nonlinear QED from the view point of the effective </a:t>
            </a:r>
            <a:r>
              <a:rPr lang="en-US" altLang="ko-KR" sz="2400" dirty="0" err="1" smtClean="0">
                <a:latin typeface="Century" pitchFamily="18" charset="0"/>
              </a:rPr>
              <a:t>Lagrangian</a:t>
            </a:r>
            <a:r>
              <a:rPr lang="en-US" altLang="ko-KR" sz="2400" dirty="0" smtClean="0">
                <a:latin typeface="Century" pitchFamily="18" charset="0"/>
              </a:rPr>
              <a:t> </a:t>
            </a:r>
          </a:p>
          <a:p>
            <a:pPr marL="342900" lvl="1" indent="-342900">
              <a:buNone/>
            </a:pPr>
            <a:r>
              <a:rPr lang="en-US" altLang="ko-KR" sz="2400" dirty="0" smtClean="0">
                <a:latin typeface="Century" pitchFamily="18" charset="0"/>
              </a:rPr>
              <a:t>   [Oka, Aoki, Lect. Notes Phys. 762 (‘09)]</a:t>
            </a:r>
          </a:p>
          <a:p>
            <a:endParaRPr lang="en-US" altLang="ko-KR" sz="2400" dirty="0" smtClean="0">
              <a:latin typeface="Century" pitchFamily="18" charset="0"/>
            </a:endParaRPr>
          </a:p>
          <a:p>
            <a:pPr>
              <a:buNone/>
            </a:pPr>
            <a:endParaRPr lang="en-US" altLang="ko-KR" sz="2400" dirty="0" smtClean="0">
              <a:latin typeface="Century" pitchFamily="18" charset="0"/>
            </a:endParaRPr>
          </a:p>
          <a:p>
            <a:pPr>
              <a:buNone/>
            </a:pPr>
            <a:endParaRPr lang="ko-KR" altLang="en-US" sz="2400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200634" y="3160094"/>
          <a:ext cx="8786874" cy="3000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880"/>
                <a:gridCol w="3071834"/>
                <a:gridCol w="3225160"/>
              </a:tblGrid>
              <a:tr h="750099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Condensed</a:t>
                      </a:r>
                      <a:r>
                        <a:rPr lang="en-US" altLang="ko-KR" baseline="0" dirty="0" smtClean="0"/>
                        <a:t> Matter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QED</a:t>
                      </a:r>
                      <a:endParaRPr lang="ko-KR" altLang="en-US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Mechanism</a:t>
                      </a:r>
                    </a:p>
                    <a:p>
                      <a:pPr algn="ctr" latinLnBrk="1"/>
                      <a:r>
                        <a:rPr lang="en-US" altLang="ko-KR" dirty="0" smtClean="0"/>
                        <a:t>Excitation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Landau-</a:t>
                      </a:r>
                      <a:r>
                        <a:rPr lang="en-US" altLang="ko-KR" dirty="0" err="1" smtClean="0"/>
                        <a:t>Zener</a:t>
                      </a:r>
                      <a:r>
                        <a:rPr lang="en-US" altLang="ko-KR" dirty="0" smtClean="0"/>
                        <a:t> tunneling</a:t>
                      </a:r>
                    </a:p>
                    <a:p>
                      <a:pPr latinLnBrk="1"/>
                      <a:r>
                        <a:rPr lang="en-US" altLang="ko-KR" dirty="0" smtClean="0"/>
                        <a:t>Electron</a:t>
                      </a:r>
                      <a:r>
                        <a:rPr lang="en-US" altLang="ko-KR" baseline="0" dirty="0" smtClean="0"/>
                        <a:t>(</a:t>
                      </a:r>
                      <a:r>
                        <a:rPr lang="en-US" altLang="ko-KR" baseline="0" dirty="0" err="1" smtClean="0"/>
                        <a:t>doublon</a:t>
                      </a:r>
                      <a:r>
                        <a:rPr lang="en-US" altLang="ko-KR" baseline="0" dirty="0" smtClean="0"/>
                        <a:t>)-hole pair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Schwinger mechanism</a:t>
                      </a:r>
                    </a:p>
                    <a:p>
                      <a:pPr latinLnBrk="1"/>
                      <a:r>
                        <a:rPr lang="en-US" altLang="ko-KR" dirty="0" smtClean="0"/>
                        <a:t>Electron-positron</a:t>
                      </a:r>
                      <a:r>
                        <a:rPr lang="en-US" altLang="ko-KR" baseline="0" dirty="0" smtClean="0"/>
                        <a:t> pair</a:t>
                      </a:r>
                      <a:endParaRPr lang="ko-KR" altLang="en-US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Effective</a:t>
                      </a:r>
                      <a:r>
                        <a:rPr lang="en-US" altLang="ko-KR" baseline="0" dirty="0" smtClean="0"/>
                        <a:t> action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err="1" smtClean="0"/>
                        <a:t>Nonadiabatic</a:t>
                      </a:r>
                      <a:r>
                        <a:rPr lang="en-US" altLang="ko-KR" baseline="0" dirty="0" smtClean="0"/>
                        <a:t> Berry’s phase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Heisenberg-Euler/Schwinger</a:t>
                      </a:r>
                      <a:endParaRPr lang="ko-KR" altLang="en-US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Nonlinear</a:t>
                      </a:r>
                      <a:r>
                        <a:rPr lang="en-US" altLang="ko-KR" baseline="0" dirty="0" smtClean="0"/>
                        <a:t> polarization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Photovoltaic</a:t>
                      </a:r>
                      <a:r>
                        <a:rPr lang="en-US" altLang="ko-KR" baseline="0" dirty="0" smtClean="0"/>
                        <a:t> Hall effect</a:t>
                      </a:r>
                    </a:p>
                    <a:p>
                      <a:pPr latinLnBrk="1"/>
                      <a:r>
                        <a:rPr lang="en-US" altLang="ko-KR" baseline="0" dirty="0" err="1" smtClean="0"/>
                        <a:t>Floquet</a:t>
                      </a:r>
                      <a:r>
                        <a:rPr lang="en-US" altLang="ko-KR" baseline="0" dirty="0" smtClean="0"/>
                        <a:t> picture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sym typeface="Symbol"/>
                        </a:rPr>
                        <a:t>-</a:t>
                      </a:r>
                      <a:r>
                        <a:rPr lang="en-US" altLang="ko-KR" baseline="0" dirty="0" smtClean="0"/>
                        <a:t> interaction (birefringence)</a:t>
                      </a:r>
                    </a:p>
                    <a:p>
                      <a:pPr latinLnBrk="1"/>
                      <a:r>
                        <a:rPr lang="en-US" altLang="ko-KR" baseline="0" dirty="0" smtClean="0"/>
                        <a:t>Furry picture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7573" name="Object 2"/>
          <p:cNvGraphicFramePr>
            <a:graphicFrameLocks noChangeAspect="1"/>
          </p:cNvGraphicFramePr>
          <p:nvPr/>
        </p:nvGraphicFramePr>
        <p:xfrm>
          <a:off x="5243549" y="2000240"/>
          <a:ext cx="3757607" cy="768065"/>
        </p:xfrm>
        <a:graphic>
          <a:graphicData uri="http://schemas.openxmlformats.org/presentationml/2006/ole">
            <p:oleObj spid="_x0000_s550914" name="수식" r:id="rId3" imgW="173988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 smtClean="0">
                <a:solidFill>
                  <a:srgbClr val="002060"/>
                </a:solidFill>
                <a:latin typeface="Century" pitchFamily="18" charset="0"/>
              </a:rPr>
              <a:t>Strong Field Physics in Condensed Matter</a:t>
            </a:r>
            <a:endParaRPr lang="ko-KR" altLang="en-US" sz="4000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en-US" altLang="ko-KR" sz="2400" dirty="0" smtClean="0">
                <a:latin typeface="Century" pitchFamily="18" charset="0"/>
              </a:rPr>
              <a:t>Several Phenomena in condensed matter physics in strong electric fields in E(field strength)-</a:t>
            </a:r>
            <a:r>
              <a:rPr lang="en-US" altLang="ko-KR" sz="2400" dirty="0" smtClean="0">
                <a:latin typeface="Century" pitchFamily="18" charset="0"/>
                <a:sym typeface="Symbol"/>
              </a:rPr>
              <a:t>(photon energy) space [Oka, Aoki, arXiv:1102.2482;</a:t>
            </a:r>
            <a:r>
              <a:rPr lang="en-US" altLang="ko-KR" sz="2400" dirty="0" smtClean="0">
                <a:latin typeface="Century" pitchFamily="18" charset="0"/>
              </a:rPr>
              <a:t> Lect. Notes Phys. 762 (‘09)</a:t>
            </a:r>
            <a:r>
              <a:rPr lang="en-US" altLang="ko-KR" sz="2400" dirty="0" smtClean="0">
                <a:latin typeface="Century" pitchFamily="18" charset="0"/>
                <a:sym typeface="Symbol"/>
              </a:rPr>
              <a:t>]</a:t>
            </a:r>
            <a:endParaRPr lang="en-US" altLang="ko-KR" sz="2400" dirty="0" smtClean="0">
              <a:latin typeface="Century" pitchFamily="18" charset="0"/>
            </a:endParaRPr>
          </a:p>
          <a:p>
            <a:endParaRPr lang="en-US" altLang="ko-KR" sz="2400" dirty="0" smtClean="0">
              <a:latin typeface="Century" pitchFamily="18" charset="0"/>
            </a:endParaRPr>
          </a:p>
          <a:p>
            <a:pPr>
              <a:buNone/>
            </a:pPr>
            <a:endParaRPr lang="en-US" altLang="ko-KR" sz="2400" dirty="0" smtClean="0">
              <a:latin typeface="Century" pitchFamily="18" charset="0"/>
            </a:endParaRPr>
          </a:p>
          <a:p>
            <a:pPr>
              <a:buNone/>
            </a:pPr>
            <a:endParaRPr lang="ko-KR" altLang="en-US" sz="2400" dirty="0"/>
          </a:p>
        </p:txBody>
      </p:sp>
      <p:pic>
        <p:nvPicPr>
          <p:cNvPr id="277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197736"/>
            <a:ext cx="4338701" cy="2945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75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6782" y="3061360"/>
            <a:ext cx="46672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4929190" y="5072074"/>
            <a:ext cx="407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Carriers (</a:t>
            </a:r>
            <a:r>
              <a:rPr lang="en-US" altLang="ko-KR" b="1" dirty="0" err="1" smtClean="0"/>
              <a:t>doublons</a:t>
            </a:r>
            <a:r>
              <a:rPr lang="en-US" altLang="ko-KR" b="1" dirty="0" smtClean="0"/>
              <a:t> and holes) created by an external electric field</a:t>
            </a:r>
            <a:endParaRPr lang="ko-KR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130426"/>
            <a:ext cx="7929618" cy="1470025"/>
          </a:xfrm>
        </p:spPr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Dirac Vacuum and Paradox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altLang="ko-KR" dirty="0" err="1" smtClean="0">
                <a:solidFill>
                  <a:srgbClr val="002060"/>
                </a:solidFill>
                <a:latin typeface="Century" pitchFamily="18" charset="0"/>
              </a:rPr>
              <a:t>Graphene</a:t>
            </a:r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 Analogue of QED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738347" y="1163576"/>
            <a:ext cx="5364088" cy="4525963"/>
          </a:xfrm>
        </p:spPr>
        <p:txBody>
          <a:bodyPr/>
          <a:lstStyle/>
          <a:p>
            <a:r>
              <a:rPr lang="en-US" altLang="ko-KR" sz="2000" dirty="0" smtClean="0">
                <a:latin typeface="Century" pitchFamily="18" charset="0"/>
              </a:rPr>
              <a:t>Effectively </a:t>
            </a:r>
            <a:r>
              <a:rPr lang="en-US" altLang="ko-KR" sz="2000" dirty="0" err="1" smtClean="0">
                <a:latin typeface="Century" pitchFamily="18" charset="0"/>
              </a:rPr>
              <a:t>m</a:t>
            </a:r>
            <a:r>
              <a:rPr lang="en-US" altLang="ko-KR" sz="2000" dirty="0" err="1" smtClean="0">
                <a:latin typeface="Century" pitchFamily="18" charset="0"/>
              </a:rPr>
              <a:t>assless</a:t>
            </a:r>
            <a:r>
              <a:rPr lang="en-US" altLang="ko-KR" sz="2000" dirty="0" smtClean="0">
                <a:latin typeface="Century" pitchFamily="18" charset="0"/>
              </a:rPr>
              <a:t> </a:t>
            </a:r>
            <a:r>
              <a:rPr lang="en-US" altLang="ko-KR" sz="2000" dirty="0" smtClean="0">
                <a:latin typeface="Century" pitchFamily="18" charset="0"/>
              </a:rPr>
              <a:t>Dirac fermions</a:t>
            </a:r>
          </a:p>
          <a:p>
            <a:pPr>
              <a:buNone/>
            </a:pPr>
            <a:endParaRPr lang="en-US" altLang="ko-KR" sz="2000" dirty="0" smtClean="0">
              <a:latin typeface="Century" pitchFamily="18" charset="0"/>
            </a:endParaRPr>
          </a:p>
          <a:p>
            <a:r>
              <a:rPr lang="en-US" altLang="ko-KR" sz="2000" dirty="0" smtClean="0">
                <a:latin typeface="Century" pitchFamily="18" charset="0"/>
              </a:rPr>
              <a:t>The Klein </a:t>
            </a:r>
            <a:r>
              <a:rPr lang="en-US" altLang="ko-KR" sz="2000" dirty="0" smtClean="0">
                <a:latin typeface="Century" pitchFamily="18" charset="0"/>
              </a:rPr>
              <a:t>paradox</a:t>
            </a:r>
          </a:p>
          <a:p>
            <a:endParaRPr lang="en-US" altLang="ko-KR" sz="2000" dirty="0" smtClean="0">
              <a:latin typeface="Century" pitchFamily="18" charset="0"/>
            </a:endParaRPr>
          </a:p>
          <a:p>
            <a:endParaRPr lang="en-US" altLang="ko-KR" sz="2000" dirty="0" smtClean="0">
              <a:latin typeface="Century" pitchFamily="18" charset="0"/>
            </a:endParaRPr>
          </a:p>
          <a:p>
            <a:endParaRPr lang="en-US" altLang="ko-KR" sz="2000" dirty="0" smtClean="0">
              <a:latin typeface="Century" pitchFamily="18" charset="0"/>
            </a:endParaRPr>
          </a:p>
          <a:p>
            <a:pPr>
              <a:buNone/>
            </a:pPr>
            <a:endParaRPr lang="en-US" altLang="ko-KR" sz="2000" dirty="0" smtClean="0">
              <a:latin typeface="Century" pitchFamily="18" charset="0"/>
            </a:endParaRPr>
          </a:p>
          <a:p>
            <a:pPr>
              <a:buNone/>
            </a:pPr>
            <a:endParaRPr lang="en-US" altLang="ko-KR" sz="2000" dirty="0" smtClean="0">
              <a:latin typeface="Century" pitchFamily="18" charset="0"/>
            </a:endParaRPr>
          </a:p>
          <a:p>
            <a:r>
              <a:rPr lang="en-US" altLang="ko-KR" sz="2000" i="1" dirty="0" smtClean="0">
                <a:latin typeface="Century" pitchFamily="18" charset="0"/>
              </a:rPr>
              <a:t>T </a:t>
            </a:r>
            <a:r>
              <a:rPr lang="en-US" altLang="ko-KR" sz="2000" dirty="0" smtClean="0">
                <a:latin typeface="Century" pitchFamily="18" charset="0"/>
              </a:rPr>
              <a:t>= 1 for normal incidence or </a:t>
            </a:r>
            <a:r>
              <a:rPr lang="en-US" altLang="ko-KR" sz="2000" i="1" dirty="0" err="1" smtClean="0">
                <a:latin typeface="Century" pitchFamily="18" charset="0"/>
              </a:rPr>
              <a:t>q</a:t>
            </a:r>
            <a:r>
              <a:rPr lang="en-US" altLang="ko-KR" sz="2000" i="1" baseline="-25000" dirty="0" err="1" smtClean="0">
                <a:latin typeface="Century" pitchFamily="18" charset="0"/>
              </a:rPr>
              <a:t>x</a:t>
            </a:r>
            <a:r>
              <a:rPr lang="en-US" altLang="ko-KR" sz="2000" i="1" dirty="0" err="1" smtClean="0">
                <a:latin typeface="Century" pitchFamily="18" charset="0"/>
              </a:rPr>
              <a:t>D</a:t>
            </a:r>
            <a:r>
              <a:rPr lang="en-US" altLang="ko-KR" sz="2000" i="1" dirty="0" smtClean="0">
                <a:latin typeface="Century" pitchFamily="18" charset="0"/>
              </a:rPr>
              <a:t> </a:t>
            </a:r>
            <a:r>
              <a:rPr lang="en-US" altLang="ko-KR" sz="2000" dirty="0" smtClean="0">
                <a:latin typeface="Century" pitchFamily="18" charset="0"/>
              </a:rPr>
              <a:t>= </a:t>
            </a:r>
            <a:r>
              <a:rPr lang="en-US" altLang="ko-KR" sz="2000" i="1" dirty="0" smtClean="0">
                <a:latin typeface="Century" pitchFamily="18" charset="0"/>
                <a:sym typeface="Symbol"/>
              </a:rPr>
              <a:t></a:t>
            </a:r>
            <a:r>
              <a:rPr lang="en-US" altLang="ko-KR" sz="2000" i="1" dirty="0" smtClean="0">
                <a:latin typeface="Century" pitchFamily="18" charset="0"/>
                <a:sym typeface="Symbol"/>
              </a:rPr>
              <a:t>N.</a:t>
            </a:r>
            <a:endParaRPr lang="en-US" altLang="ko-KR" sz="2000" i="1" dirty="0" smtClean="0">
              <a:latin typeface="Century" pitchFamily="18" charset="0"/>
              <a:sym typeface="Symbol"/>
            </a:endParaRPr>
          </a:p>
          <a:p>
            <a:r>
              <a:rPr lang="en-US" altLang="ko-KR" sz="2000" dirty="0" smtClean="0">
                <a:latin typeface="Century" pitchFamily="18" charset="0"/>
                <a:sym typeface="Symbol"/>
              </a:rPr>
              <a:t>The Klein tunneling was experimentally observed in </a:t>
            </a:r>
            <a:r>
              <a:rPr lang="en-US" altLang="ko-KR" sz="2000" dirty="0" err="1" smtClean="0">
                <a:latin typeface="Century" pitchFamily="18" charset="0"/>
                <a:sym typeface="Symbol"/>
              </a:rPr>
              <a:t>graphene</a:t>
            </a:r>
            <a:r>
              <a:rPr lang="en-US" altLang="ko-KR" sz="2000" dirty="0" smtClean="0">
                <a:latin typeface="Century" pitchFamily="18" charset="0"/>
                <a:sym typeface="Symbol"/>
              </a:rPr>
              <a:t> </a:t>
            </a:r>
            <a:r>
              <a:rPr lang="en-US" altLang="ko-KR" sz="2000" dirty="0" err="1" smtClean="0">
                <a:latin typeface="Century" pitchFamily="18" charset="0"/>
                <a:sym typeface="Symbol"/>
              </a:rPr>
              <a:t>heterojunctions</a:t>
            </a:r>
            <a:r>
              <a:rPr lang="en-US" altLang="ko-KR" sz="2000" dirty="0" smtClean="0">
                <a:latin typeface="Century" pitchFamily="18" charset="0"/>
                <a:sym typeface="Symbol"/>
              </a:rPr>
              <a:t> [A. F. Young and P. Kim, Nat. Phys. 5 (‘09)].</a:t>
            </a:r>
            <a:endParaRPr lang="en-US" altLang="ko-KR" sz="2000" dirty="0" smtClean="0">
              <a:latin typeface="Century" pitchFamily="18" charset="0"/>
            </a:endParaRPr>
          </a:p>
        </p:txBody>
      </p:sp>
      <p:pic>
        <p:nvPicPr>
          <p:cNvPr id="68710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350810"/>
            <a:ext cx="319433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87107" name="Object 3"/>
          <p:cNvGraphicFramePr>
            <a:graphicFrameLocks noChangeAspect="1"/>
          </p:cNvGraphicFramePr>
          <p:nvPr/>
        </p:nvGraphicFramePr>
        <p:xfrm>
          <a:off x="4602443" y="1537471"/>
          <a:ext cx="1778000" cy="430213"/>
        </p:xfrm>
        <a:graphic>
          <a:graphicData uri="http://schemas.openxmlformats.org/presentationml/2006/ole">
            <p:oleObj spid="_x0000_s687107" name="수식" r:id="rId4" imgW="787320" imgH="190440" progId="Equation.3">
              <p:embed/>
            </p:oleObj>
          </a:graphicData>
        </a:graphic>
      </p:graphicFrame>
      <p:graphicFrame>
        <p:nvGraphicFramePr>
          <p:cNvPr id="687108" name="Object 4"/>
          <p:cNvGraphicFramePr>
            <a:graphicFrameLocks noChangeAspect="1"/>
          </p:cNvGraphicFramePr>
          <p:nvPr/>
        </p:nvGraphicFramePr>
        <p:xfrm>
          <a:off x="4632886" y="2246429"/>
          <a:ext cx="3011488" cy="1808162"/>
        </p:xfrm>
        <a:graphic>
          <a:graphicData uri="http://schemas.openxmlformats.org/presentationml/2006/ole">
            <p:oleObj spid="_x0000_s687108" name="수식" r:id="rId5" imgW="1333440" imgH="79992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3528" y="5949280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Century" pitchFamily="18" charset="0"/>
              </a:rPr>
              <a:t>Fig. </a:t>
            </a:r>
            <a:r>
              <a:rPr lang="en-US" altLang="ko-KR" dirty="0" err="1" smtClean="0">
                <a:latin typeface="Century" pitchFamily="18" charset="0"/>
              </a:rPr>
              <a:t>Katsnelson</a:t>
            </a:r>
            <a:r>
              <a:rPr lang="en-US" altLang="ko-KR" dirty="0" smtClean="0">
                <a:latin typeface="Century" pitchFamily="18" charset="0"/>
              </a:rPr>
              <a:t>, </a:t>
            </a:r>
            <a:r>
              <a:rPr lang="en-US" altLang="ko-KR" dirty="0" err="1" smtClean="0">
                <a:latin typeface="Century" pitchFamily="18" charset="0"/>
              </a:rPr>
              <a:t>Novoselov</a:t>
            </a:r>
            <a:r>
              <a:rPr lang="en-US" altLang="ko-KR" dirty="0" smtClean="0">
                <a:latin typeface="Century" pitchFamily="18" charset="0"/>
              </a:rPr>
              <a:t> and </a:t>
            </a:r>
            <a:r>
              <a:rPr lang="en-US" altLang="ko-KR" dirty="0" err="1" smtClean="0">
                <a:latin typeface="Century" pitchFamily="18" charset="0"/>
              </a:rPr>
              <a:t>Geim</a:t>
            </a:r>
            <a:r>
              <a:rPr lang="en-US" altLang="ko-KR" dirty="0" smtClean="0">
                <a:latin typeface="Century" pitchFamily="18" charset="0"/>
              </a:rPr>
              <a:t>, Nat. Phys. 2 (‘06)</a:t>
            </a:r>
            <a:endParaRPr lang="ko-KR" altLang="en-US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Heisenberg-Euler &amp; Schwinger Effective Action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4000" dirty="0" smtClean="0">
                <a:solidFill>
                  <a:srgbClr val="002060"/>
                </a:solidFill>
                <a:latin typeface="Century" pitchFamily="18" charset="0"/>
              </a:rPr>
              <a:t>Heisenberg-Euler/Schwinger Effective Action</a:t>
            </a:r>
            <a:endParaRPr lang="ko-KR" altLang="en-US" sz="4000" dirty="0" smtClean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6150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400" dirty="0" smtClean="0">
                <a:latin typeface="Century" pitchFamily="18" charset="0"/>
              </a:rPr>
              <a:t>Maxwell theory and Dirac/Klein-Gordon theory are gauge invariant:</a:t>
            </a:r>
          </a:p>
          <a:p>
            <a:endParaRPr lang="en-US" altLang="ko-KR" sz="2800" dirty="0" smtClean="0">
              <a:latin typeface="Century" pitchFamily="18" charset="0"/>
            </a:endParaRPr>
          </a:p>
          <a:p>
            <a:pPr>
              <a:buNone/>
            </a:pPr>
            <a:endParaRPr lang="en-US" altLang="ko-KR" sz="2800" dirty="0" smtClean="0">
              <a:latin typeface="Century" pitchFamily="18" charset="0"/>
            </a:endParaRPr>
          </a:p>
          <a:p>
            <a:r>
              <a:rPr lang="en-US" altLang="ko-KR" sz="2400" dirty="0" smtClean="0">
                <a:latin typeface="Century" pitchFamily="18" charset="0"/>
              </a:rPr>
              <a:t>The Heisenberg-Euler/Schwinger effective action per volume and time [J. Schwinger, “On gauge invariance and vacuum polarization,” PR 82 (‘51) 664; B. DeWitt: “</a:t>
            </a:r>
            <a:r>
              <a:rPr lang="en-US" altLang="ko-KR" sz="2400" dirty="0" smtClean="0">
                <a:solidFill>
                  <a:srgbClr val="FF0000"/>
                </a:solidFill>
                <a:latin typeface="Century" pitchFamily="18" charset="0"/>
              </a:rPr>
              <a:t>This is one of the great papers of all time</a:t>
            </a:r>
            <a:r>
              <a:rPr lang="en-US" altLang="ko-KR" sz="2400" dirty="0" smtClean="0">
                <a:latin typeface="Century" pitchFamily="18" charset="0"/>
              </a:rPr>
              <a:t>.”]</a:t>
            </a:r>
          </a:p>
          <a:p>
            <a:endParaRPr lang="en-US" altLang="ko-KR" dirty="0" smtClean="0"/>
          </a:p>
          <a:p>
            <a:endParaRPr lang="ko-KR" altLang="en-US" dirty="0" smtClean="0"/>
          </a:p>
        </p:txBody>
      </p:sp>
      <p:graphicFrame>
        <p:nvGraphicFramePr>
          <p:cNvPr id="65536" name="Object 2"/>
          <p:cNvGraphicFramePr>
            <a:graphicFrameLocks noChangeAspect="1"/>
          </p:cNvGraphicFramePr>
          <p:nvPr/>
        </p:nvGraphicFramePr>
        <p:xfrm>
          <a:off x="1357290" y="2316486"/>
          <a:ext cx="5792669" cy="1212850"/>
        </p:xfrm>
        <a:graphic>
          <a:graphicData uri="http://schemas.openxmlformats.org/presentationml/2006/ole">
            <p:oleObj spid="_x0000_s661506" name="수식" r:id="rId3" imgW="2730240" imgH="571320" progId="Equation.3">
              <p:embed/>
            </p:oleObj>
          </a:graphicData>
        </a:graphic>
      </p:graphicFrame>
      <p:graphicFrame>
        <p:nvGraphicFramePr>
          <p:cNvPr id="65538" name="Object 4"/>
          <p:cNvGraphicFramePr>
            <a:graphicFrameLocks noChangeAspect="1"/>
          </p:cNvGraphicFramePr>
          <p:nvPr/>
        </p:nvGraphicFramePr>
        <p:xfrm>
          <a:off x="1417780" y="5078265"/>
          <a:ext cx="6616700" cy="828675"/>
        </p:xfrm>
        <a:graphic>
          <a:graphicData uri="http://schemas.openxmlformats.org/presentationml/2006/ole">
            <p:oleObj spid="_x0000_s661507" name="수식" r:id="rId4" imgW="33526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130426"/>
            <a:ext cx="7929618" cy="1470025"/>
          </a:xfrm>
        </p:spPr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Going Beyond Schwinger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One-Loop Effective Actions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4525963"/>
          </a:xfrm>
        </p:spPr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en-US" altLang="ko-KR" sz="2400" dirty="0" smtClean="0">
                <a:latin typeface="Century" pitchFamily="18" charset="0"/>
              </a:rPr>
              <a:t>The in-/out-state formalism via the Schwinger </a:t>
            </a:r>
            <a:r>
              <a:rPr lang="en-US" altLang="ko-KR" sz="2400" dirty="0" err="1" smtClean="0">
                <a:latin typeface="Century" pitchFamily="18" charset="0"/>
              </a:rPr>
              <a:t>variational</a:t>
            </a:r>
            <a:r>
              <a:rPr lang="en-US" altLang="ko-KR" sz="2400" dirty="0" smtClean="0">
                <a:latin typeface="Century" pitchFamily="18" charset="0"/>
              </a:rPr>
              <a:t> principle [Schwinger, PNAS(‘51); DeWitt, Phys. Rep. (‘75), </a:t>
            </a:r>
            <a:r>
              <a:rPr lang="en-US" altLang="ko-KR" sz="2400" i="1" dirty="0" smtClean="0">
                <a:latin typeface="Century" pitchFamily="18" charset="0"/>
              </a:rPr>
              <a:t>The Global Approach to Quantum Field Theory </a:t>
            </a:r>
            <a:r>
              <a:rPr lang="en-US" altLang="ko-KR" sz="2400" dirty="0" smtClean="0">
                <a:latin typeface="Century" pitchFamily="18" charset="0"/>
              </a:rPr>
              <a:t>(‘03)] </a:t>
            </a:r>
          </a:p>
          <a:p>
            <a:pPr marL="342900" lvl="1" indent="-342900">
              <a:buNone/>
            </a:pPr>
            <a:endParaRPr lang="en-US" altLang="ko-KR" sz="2400" dirty="0" smtClean="0">
              <a:latin typeface="Century" pitchFamily="18" charset="0"/>
            </a:endParaRPr>
          </a:p>
          <a:p>
            <a:pPr marL="342900" lvl="1" indent="-342900">
              <a:buFont typeface="Arial" charset="0"/>
              <a:buChar char="•"/>
            </a:pPr>
            <a:endParaRPr lang="en-US" altLang="ko-KR" sz="2400" dirty="0" smtClean="0">
              <a:latin typeface="Century" pitchFamily="18" charset="0"/>
            </a:endParaRPr>
          </a:p>
          <a:p>
            <a:pPr marL="342900" lvl="1" indent="-342900">
              <a:buFont typeface="Arial" charset="0"/>
              <a:buChar char="•"/>
            </a:pPr>
            <a:r>
              <a:rPr lang="en-US" altLang="ko-KR" sz="2400" dirty="0" smtClean="0">
                <a:latin typeface="Century" pitchFamily="18" charset="0"/>
              </a:rPr>
              <a:t>The vacuum persistence</a:t>
            </a:r>
          </a:p>
          <a:p>
            <a:endParaRPr lang="en-US" altLang="ko-KR" sz="2400" dirty="0" smtClean="0">
              <a:latin typeface="Century" pitchFamily="18" charset="0"/>
            </a:endParaRPr>
          </a:p>
          <a:p>
            <a:pPr>
              <a:buNone/>
            </a:pPr>
            <a:endParaRPr lang="en-US" altLang="ko-KR" sz="2400" dirty="0" smtClean="0">
              <a:latin typeface="Century" pitchFamily="18" charset="0"/>
            </a:endParaRPr>
          </a:p>
          <a:p>
            <a:endParaRPr lang="en-US" altLang="ko-KR" sz="2400" dirty="0" smtClean="0">
              <a:latin typeface="Century" pitchFamily="18" charset="0"/>
            </a:endParaRPr>
          </a:p>
          <a:p>
            <a:pPr>
              <a:buNone/>
            </a:pPr>
            <a:endParaRPr lang="en-US" altLang="ko-KR" sz="2400" dirty="0" smtClean="0">
              <a:latin typeface="Century" pitchFamily="18" charset="0"/>
            </a:endParaRPr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pPr>
              <a:buNone/>
            </a:pPr>
            <a:endParaRPr lang="ko-KR" altLang="en-US" sz="2400" dirty="0"/>
          </a:p>
        </p:txBody>
      </p:sp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1643063" y="2796536"/>
          <a:ext cx="4825270" cy="857256"/>
        </p:xfrm>
        <a:graphic>
          <a:graphicData uri="http://schemas.openxmlformats.org/presentationml/2006/ole">
            <p:oleObj spid="_x0000_s503810" name="수식" r:id="rId3" imgW="1714320" imgH="304560" progId="Equation.3">
              <p:embed/>
            </p:oleObj>
          </a:graphicData>
        </a:graphic>
      </p:graphicFrame>
      <p:graphicFrame>
        <p:nvGraphicFramePr>
          <p:cNvPr id="503812" name="Object 2"/>
          <p:cNvGraphicFramePr>
            <a:graphicFrameLocks noChangeAspect="1"/>
          </p:cNvGraphicFramePr>
          <p:nvPr/>
        </p:nvGraphicFramePr>
        <p:xfrm>
          <a:off x="1653520" y="4168789"/>
          <a:ext cx="3786214" cy="1439997"/>
        </p:xfrm>
        <a:graphic>
          <a:graphicData uri="http://schemas.openxmlformats.org/presentationml/2006/ole">
            <p:oleObj spid="_x0000_s503812" name="수식" r:id="rId4" imgW="1371600" imgH="520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Out-Vacuum from In-Vacuum</a:t>
            </a:r>
            <a:endParaRPr lang="ko-KR" altLang="en-US" sz="2000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4525963"/>
          </a:xfrm>
        </p:spPr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en-US" altLang="ko-KR" sz="2400" dirty="0" smtClean="0">
                <a:latin typeface="Century" pitchFamily="18" charset="0"/>
              </a:rPr>
              <a:t>For bosons, the out-vacuum is the multi-particle states of but unitary </a:t>
            </a:r>
            <a:r>
              <a:rPr lang="en-US" altLang="ko-KR" sz="2400" dirty="0" err="1" smtClean="0">
                <a:latin typeface="Century" pitchFamily="18" charset="0"/>
              </a:rPr>
              <a:t>inequivalent</a:t>
            </a:r>
            <a:r>
              <a:rPr lang="en-US" altLang="ko-KR" sz="2400" dirty="0" smtClean="0">
                <a:latin typeface="Century" pitchFamily="18" charset="0"/>
              </a:rPr>
              <a:t>                        to the in-vacuum:</a:t>
            </a:r>
            <a:endParaRPr lang="en-US" altLang="ko-KR" sz="2000" dirty="0" smtClean="0">
              <a:latin typeface="Century" pitchFamily="18" charset="0"/>
            </a:endParaRPr>
          </a:p>
          <a:p>
            <a:endParaRPr lang="en-US" altLang="ko-KR" sz="2400" dirty="0" smtClean="0">
              <a:latin typeface="Century" pitchFamily="18" charset="0"/>
            </a:endParaRPr>
          </a:p>
          <a:p>
            <a:pPr>
              <a:buNone/>
            </a:pPr>
            <a:endParaRPr lang="en-US" altLang="ko-KR" sz="2400" dirty="0" smtClean="0">
              <a:latin typeface="Century" pitchFamily="18" charset="0"/>
            </a:endParaRPr>
          </a:p>
          <a:p>
            <a:endParaRPr lang="en-US" altLang="ko-KR" sz="2400" dirty="0" smtClean="0">
              <a:latin typeface="Century" pitchFamily="18" charset="0"/>
            </a:endParaRPr>
          </a:p>
          <a:p>
            <a:r>
              <a:rPr lang="en-US" altLang="ko-KR" sz="2400" dirty="0" smtClean="0">
                <a:latin typeface="Century" pitchFamily="18" charset="0"/>
              </a:rPr>
              <a:t>The out-vacuum for fermions:</a:t>
            </a:r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pPr>
              <a:buNone/>
            </a:pPr>
            <a:endParaRPr lang="ko-KR" altLang="en-US" sz="2400" dirty="0"/>
          </a:p>
        </p:txBody>
      </p:sp>
      <p:graphicFrame>
        <p:nvGraphicFramePr>
          <p:cNvPr id="371716" name="Object 5"/>
          <p:cNvGraphicFramePr>
            <a:graphicFrameLocks noChangeAspect="1"/>
          </p:cNvGraphicFramePr>
          <p:nvPr/>
        </p:nvGraphicFramePr>
        <p:xfrm>
          <a:off x="1055688" y="2484438"/>
          <a:ext cx="6445250" cy="1042987"/>
        </p:xfrm>
        <a:graphic>
          <a:graphicData uri="http://schemas.openxmlformats.org/presentationml/2006/ole">
            <p:oleObj spid="_x0000_s505858" name="수식" r:id="rId3" imgW="2908080" imgH="469800" progId="Equation.3">
              <p:embed/>
            </p:oleObj>
          </a:graphicData>
        </a:graphic>
      </p:graphicFrame>
      <p:graphicFrame>
        <p:nvGraphicFramePr>
          <p:cNvPr id="371717" name="Object 5"/>
          <p:cNvGraphicFramePr>
            <a:graphicFrameLocks noChangeAspect="1"/>
          </p:cNvGraphicFramePr>
          <p:nvPr/>
        </p:nvGraphicFramePr>
        <p:xfrm>
          <a:off x="1006498" y="4510100"/>
          <a:ext cx="6923088" cy="704850"/>
        </p:xfrm>
        <a:graphic>
          <a:graphicData uri="http://schemas.openxmlformats.org/presentationml/2006/ole">
            <p:oleObj spid="_x0000_s505859" name="수식" r:id="rId4" imgW="3124080" imgH="317160" progId="Equation.3">
              <p:embed/>
            </p:oleObj>
          </a:graphicData>
        </a:graphic>
      </p:graphicFrame>
      <p:graphicFrame>
        <p:nvGraphicFramePr>
          <p:cNvPr id="371718" name="Object 6"/>
          <p:cNvGraphicFramePr>
            <a:graphicFrameLocks noChangeAspect="1"/>
          </p:cNvGraphicFramePr>
          <p:nvPr/>
        </p:nvGraphicFramePr>
        <p:xfrm>
          <a:off x="4030990" y="2000250"/>
          <a:ext cx="1970088" cy="479425"/>
        </p:xfrm>
        <a:graphic>
          <a:graphicData uri="http://schemas.openxmlformats.org/presentationml/2006/ole">
            <p:oleObj spid="_x0000_s505860" name="수식" r:id="rId5" imgW="88884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  <a:sym typeface="Symbol"/>
              </a:rPr>
              <a:t>Effective Actions at T=0 &amp; T</a:t>
            </a:r>
            <a:endParaRPr lang="ko-KR" altLang="en-US" dirty="0" smtClean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8197" name="내용 개체 틀 2"/>
          <p:cNvSpPr>
            <a:spLocks noGrp="1"/>
          </p:cNvSpPr>
          <p:nvPr>
            <p:ph idx="1"/>
          </p:nvPr>
        </p:nvSpPr>
        <p:spPr>
          <a:xfrm>
            <a:off x="357158" y="1600200"/>
            <a:ext cx="8501122" cy="4525963"/>
          </a:xfrm>
        </p:spPr>
        <p:txBody>
          <a:bodyPr/>
          <a:lstStyle/>
          <a:p>
            <a:pPr eaLnBrk="1" hangingPunct="1"/>
            <a:r>
              <a:rPr lang="en-US" altLang="ko-KR" sz="2400" dirty="0" smtClean="0">
                <a:latin typeface="Century" pitchFamily="18" charset="0"/>
              </a:rPr>
              <a:t>Zero-temperature effective action for  scalar and </a:t>
            </a:r>
            <a:r>
              <a:rPr lang="en-US" altLang="ko-KR" sz="2400" dirty="0" err="1" smtClean="0">
                <a:latin typeface="Century" pitchFamily="18" charset="0"/>
              </a:rPr>
              <a:t>spinor</a:t>
            </a:r>
            <a:r>
              <a:rPr lang="en-US" altLang="ko-KR" sz="2400" dirty="0" smtClean="0">
                <a:latin typeface="Century" pitchFamily="18" charset="0"/>
              </a:rPr>
              <a:t> from the gamma function-regularization [SKP, Lee, Yoon, PRD 78, (‘08); 82, 025016 (‘10); SPK, PRD 84 (‘11) ]</a:t>
            </a:r>
          </a:p>
          <a:p>
            <a:pPr eaLnBrk="1" hangingPunct="1"/>
            <a:endParaRPr lang="en-US" altLang="ko-KR" sz="2400" dirty="0" smtClean="0">
              <a:latin typeface="Century" pitchFamily="18" charset="0"/>
            </a:endParaRPr>
          </a:p>
          <a:p>
            <a:pPr eaLnBrk="1" hangingPunct="1">
              <a:buNone/>
            </a:pPr>
            <a:endParaRPr lang="en-US" altLang="ko-KR" sz="2400" dirty="0" smtClean="0">
              <a:latin typeface="Century" pitchFamily="18" charset="0"/>
            </a:endParaRPr>
          </a:p>
          <a:p>
            <a:pPr eaLnBrk="1" hangingPunct="1"/>
            <a:r>
              <a:rPr lang="en-US" altLang="ko-KR" sz="2400" dirty="0" smtClean="0">
                <a:latin typeface="Century" pitchFamily="18" charset="0"/>
              </a:rPr>
              <a:t>finite-temperature effective action for scalar and </a:t>
            </a:r>
            <a:r>
              <a:rPr lang="en-US" altLang="ko-KR" sz="2400" dirty="0" err="1" smtClean="0">
                <a:latin typeface="Century" pitchFamily="18" charset="0"/>
              </a:rPr>
              <a:t>spinor</a:t>
            </a:r>
            <a:r>
              <a:rPr lang="en-US" altLang="ko-KR" sz="2400" dirty="0" smtClean="0">
                <a:latin typeface="Century" pitchFamily="18" charset="0"/>
              </a:rPr>
              <a:t> [SKP, Lee, Yoon, PRD 82, 025016 (‘10)]</a:t>
            </a:r>
          </a:p>
          <a:p>
            <a:pPr eaLnBrk="1" hangingPunct="1"/>
            <a:endParaRPr lang="en-US" altLang="ko-KR" sz="2800" dirty="0" smtClean="0">
              <a:latin typeface="Century" pitchFamily="18" charset="0"/>
            </a:endParaRPr>
          </a:p>
          <a:p>
            <a:pPr eaLnBrk="1" hangingPunct="1"/>
            <a:endParaRPr lang="en-US" altLang="ko-KR" sz="2800" dirty="0" smtClean="0">
              <a:latin typeface="Century" pitchFamily="18" charset="0"/>
            </a:endParaRPr>
          </a:p>
          <a:p>
            <a:pPr eaLnBrk="1" hangingPunct="1">
              <a:buNone/>
            </a:pPr>
            <a:endParaRPr lang="en-US" altLang="ko-KR" sz="2800" dirty="0" smtClean="0">
              <a:latin typeface="Century" pitchFamily="18" charset="0"/>
            </a:endParaRPr>
          </a:p>
          <a:p>
            <a:pPr eaLnBrk="1" hangingPunct="1"/>
            <a:endParaRPr lang="en-US" altLang="ko-KR" sz="2800" dirty="0" smtClean="0"/>
          </a:p>
          <a:p>
            <a:pPr eaLnBrk="1" hangingPunct="1">
              <a:buNone/>
            </a:pPr>
            <a:endParaRPr lang="en-US" altLang="ko-KR" sz="2800" dirty="0" smtClean="0"/>
          </a:p>
          <a:p>
            <a:pPr lvl="1" eaLnBrk="1" hangingPunct="1"/>
            <a:endParaRPr lang="en-US" altLang="ko-KR" dirty="0" smtClean="0"/>
          </a:p>
          <a:p>
            <a:pPr lvl="1" eaLnBrk="1" hangingPunct="1">
              <a:buFont typeface="Arial" charset="0"/>
              <a:buNone/>
            </a:pPr>
            <a:endParaRPr lang="en-US" altLang="ko-KR" dirty="0" smtClean="0"/>
          </a:p>
          <a:p>
            <a:pPr lvl="1" eaLnBrk="1" hangingPunct="1"/>
            <a:endParaRPr lang="en-US" altLang="ko-KR" dirty="0" smtClean="0"/>
          </a:p>
          <a:p>
            <a:pPr lvl="1" eaLnBrk="1" hangingPunct="1"/>
            <a:endParaRPr lang="ko-KR" altLang="en-US" dirty="0" smtClean="0"/>
          </a:p>
        </p:txBody>
      </p:sp>
      <p:graphicFrame>
        <p:nvGraphicFramePr>
          <p:cNvPr id="507909" name="Object 3"/>
          <p:cNvGraphicFramePr>
            <a:graphicFrameLocks noChangeAspect="1"/>
          </p:cNvGraphicFramePr>
          <p:nvPr/>
        </p:nvGraphicFramePr>
        <p:xfrm>
          <a:off x="839788" y="2843213"/>
          <a:ext cx="7686675" cy="825500"/>
        </p:xfrm>
        <a:graphic>
          <a:graphicData uri="http://schemas.openxmlformats.org/presentationml/2006/ole">
            <p:oleObj spid="_x0000_s507909" name="수식" r:id="rId3" imgW="2958840" imgH="317160" progId="Equation.3">
              <p:embed/>
            </p:oleObj>
          </a:graphicData>
        </a:graphic>
      </p:graphicFrame>
      <p:graphicFrame>
        <p:nvGraphicFramePr>
          <p:cNvPr id="507910" name="Object 6"/>
          <p:cNvGraphicFramePr>
            <a:graphicFrameLocks noChangeAspect="1"/>
          </p:cNvGraphicFramePr>
          <p:nvPr/>
        </p:nvGraphicFramePr>
        <p:xfrm>
          <a:off x="1007188" y="4761243"/>
          <a:ext cx="6777038" cy="977900"/>
        </p:xfrm>
        <a:graphic>
          <a:graphicData uri="http://schemas.openxmlformats.org/presentationml/2006/ole">
            <p:oleObj spid="_x0000_s507910" name="수식" r:id="rId4" imgW="273024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err="1" smtClean="0">
                <a:solidFill>
                  <a:srgbClr val="002060"/>
                </a:solidFill>
                <a:latin typeface="Century" pitchFamily="18" charset="0"/>
              </a:rPr>
              <a:t>Thermofield</a:t>
            </a:r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 Dynamics</a:t>
            </a:r>
            <a:endParaRPr lang="ko-KR" altLang="en-US" dirty="0" smtClean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17413" name="내용 개체 틀 2"/>
          <p:cNvSpPr>
            <a:spLocks noGrp="1"/>
          </p:cNvSpPr>
          <p:nvPr>
            <p:ph idx="1"/>
          </p:nvPr>
        </p:nvSpPr>
        <p:spPr>
          <a:xfrm>
            <a:off x="214282" y="1652875"/>
            <a:ext cx="8643998" cy="4525963"/>
          </a:xfrm>
        </p:spPr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altLang="ko-KR" sz="2400" dirty="0" smtClean="0">
                <a:latin typeface="Century" pitchFamily="18" charset="0"/>
              </a:rPr>
              <a:t>Thermal vacuum [Takahashi, </a:t>
            </a:r>
            <a:r>
              <a:rPr lang="en-US" altLang="ko-KR" sz="2400" dirty="0" err="1" smtClean="0">
                <a:latin typeface="Century" pitchFamily="18" charset="0"/>
              </a:rPr>
              <a:t>Umezawa</a:t>
            </a:r>
            <a:r>
              <a:rPr lang="en-US" altLang="ko-KR" sz="2400" dirty="0" smtClean="0">
                <a:latin typeface="Century" pitchFamily="18" charset="0"/>
              </a:rPr>
              <a:t> (’75)]</a:t>
            </a:r>
          </a:p>
          <a:p>
            <a:pPr lvl="1"/>
            <a:endParaRPr lang="en-US" altLang="ko-KR" sz="2400" dirty="0" smtClean="0">
              <a:latin typeface="Century" pitchFamily="18" charset="0"/>
            </a:endParaRPr>
          </a:p>
          <a:p>
            <a:pPr lvl="1">
              <a:buFont typeface="Arial" charset="0"/>
              <a:buNone/>
            </a:pPr>
            <a:endParaRPr lang="en-US" altLang="ko-KR" sz="2400" dirty="0" smtClean="0">
              <a:latin typeface="Century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ko-KR" sz="2400" dirty="0" smtClean="0">
                <a:latin typeface="Century" pitchFamily="18" charset="0"/>
              </a:rPr>
              <a:t>Thermal expectation value: the expectation value in the thermal vacuum</a:t>
            </a:r>
          </a:p>
          <a:p>
            <a:pPr lvl="1">
              <a:buNone/>
            </a:pPr>
            <a:endParaRPr lang="en-US" altLang="ko-KR" sz="2400" dirty="0" smtClean="0">
              <a:latin typeface="Century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>
              <a:latin typeface="Century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ko-KR" sz="2400" dirty="0" smtClean="0">
                <a:latin typeface="Century" pitchFamily="18" charset="0"/>
              </a:rPr>
              <a:t>Finite-temperature field theory is equivalent to zero-temperature field theory in the “thermal vacuum”.</a:t>
            </a:r>
          </a:p>
          <a:p>
            <a:pPr lvl="1">
              <a:buFont typeface="Arial" charset="0"/>
              <a:buNone/>
            </a:pPr>
            <a:r>
              <a:rPr lang="en-US" altLang="ko-KR" dirty="0" smtClean="0"/>
              <a:t>                           </a:t>
            </a:r>
          </a:p>
          <a:p>
            <a:pPr>
              <a:buFont typeface="Arial" charset="0"/>
              <a:buNone/>
            </a:pPr>
            <a:r>
              <a:rPr lang="en-US" altLang="ko-KR" dirty="0" smtClean="0"/>
              <a:t> </a:t>
            </a:r>
            <a:endParaRPr lang="ko-KR" altLang="en-US" dirty="0" smtClean="0"/>
          </a:p>
        </p:txBody>
      </p:sp>
      <p:graphicFrame>
        <p:nvGraphicFramePr>
          <p:cNvPr id="151556" name="Object 3"/>
          <p:cNvGraphicFramePr>
            <a:graphicFrameLocks noChangeAspect="1"/>
          </p:cNvGraphicFramePr>
          <p:nvPr/>
        </p:nvGraphicFramePr>
        <p:xfrm>
          <a:off x="1175777" y="3811761"/>
          <a:ext cx="5434012" cy="661987"/>
        </p:xfrm>
        <a:graphic>
          <a:graphicData uri="http://schemas.openxmlformats.org/presentationml/2006/ole">
            <p:oleObj spid="_x0000_s552962" name="수식" r:id="rId3" imgW="2298600" imgH="279360" progId="Equation.3">
              <p:embed/>
            </p:oleObj>
          </a:graphicData>
        </a:graphic>
      </p:graphicFrame>
      <p:graphicFrame>
        <p:nvGraphicFramePr>
          <p:cNvPr id="153604" name="Object 4"/>
          <p:cNvGraphicFramePr>
            <a:graphicFrameLocks noChangeAspect="1"/>
          </p:cNvGraphicFramePr>
          <p:nvPr/>
        </p:nvGraphicFramePr>
        <p:xfrm>
          <a:off x="1012727" y="2010718"/>
          <a:ext cx="8015288" cy="1052513"/>
        </p:xfrm>
        <a:graphic>
          <a:graphicData uri="http://schemas.openxmlformats.org/presentationml/2006/ole">
            <p:oleObj spid="_x0000_s552963" name="수식" r:id="rId4" imgW="339084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Effective Action at T</a:t>
            </a:r>
            <a:endParaRPr lang="ko-KR" altLang="en-US" sz="2400" dirty="0" smtClean="0">
              <a:solidFill>
                <a:srgbClr val="002060"/>
              </a:solidFill>
            </a:endParaRPr>
          </a:p>
        </p:txBody>
      </p:sp>
      <p:sp>
        <p:nvSpPr>
          <p:cNvPr id="17413" name="내용 개체 틀 2"/>
          <p:cNvSpPr>
            <a:spLocks noGrp="1"/>
          </p:cNvSpPr>
          <p:nvPr>
            <p:ph idx="1"/>
          </p:nvPr>
        </p:nvSpPr>
        <p:spPr>
          <a:xfrm>
            <a:off x="457200" y="1974850"/>
            <a:ext cx="8229600" cy="4525963"/>
          </a:xfrm>
        </p:spPr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altLang="ko-KR" sz="2400" dirty="0" smtClean="0">
                <a:latin typeface="Century" pitchFamily="18" charset="0"/>
              </a:rPr>
              <a:t>Expectation value of U in thermal vacuum</a:t>
            </a:r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>
              <a:latin typeface="Century" pitchFamily="18" charset="0"/>
            </a:endParaRPr>
          </a:p>
          <a:p>
            <a:pPr lvl="1"/>
            <a:endParaRPr lang="en-US" altLang="ko-KR" sz="2400" dirty="0" smtClean="0">
              <a:latin typeface="Century" pitchFamily="18" charset="0"/>
            </a:endParaRPr>
          </a:p>
          <a:p>
            <a:pPr lvl="1">
              <a:buFont typeface="Arial" charset="0"/>
              <a:buNone/>
            </a:pPr>
            <a:endParaRPr lang="en-US" altLang="ko-KR" sz="2400" dirty="0" smtClean="0">
              <a:latin typeface="Century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ko-KR" sz="2400" dirty="0" smtClean="0">
                <a:latin typeface="Century" pitchFamily="18" charset="0"/>
              </a:rPr>
              <a:t>Effective action per unit volume and time</a:t>
            </a:r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>
              <a:buFont typeface="Arial" charset="0"/>
              <a:buNone/>
            </a:pPr>
            <a:r>
              <a:rPr lang="en-US" altLang="ko-KR" dirty="0" smtClean="0"/>
              <a:t>                           </a:t>
            </a:r>
          </a:p>
          <a:p>
            <a:pPr>
              <a:buFont typeface="Arial" charset="0"/>
              <a:buNone/>
            </a:pPr>
            <a:r>
              <a:rPr lang="en-US" altLang="ko-KR" dirty="0" smtClean="0"/>
              <a:t> </a:t>
            </a:r>
            <a:endParaRPr lang="ko-KR" altLang="en-US" dirty="0" smtClean="0"/>
          </a:p>
        </p:txBody>
      </p:sp>
      <p:graphicFrame>
        <p:nvGraphicFramePr>
          <p:cNvPr id="151557" name="Object 5"/>
          <p:cNvGraphicFramePr>
            <a:graphicFrameLocks noChangeAspect="1"/>
          </p:cNvGraphicFramePr>
          <p:nvPr/>
        </p:nvGraphicFramePr>
        <p:xfrm>
          <a:off x="1218403" y="2486026"/>
          <a:ext cx="6782621" cy="970573"/>
        </p:xfrm>
        <a:graphic>
          <a:graphicData uri="http://schemas.openxmlformats.org/presentationml/2006/ole">
            <p:oleObj spid="_x0000_s555010" name="수식" r:id="rId3" imgW="3200400" imgH="457200" progId="Equation.3">
              <p:embed/>
            </p:oleObj>
          </a:graphicData>
        </a:graphic>
      </p:graphicFrame>
      <p:graphicFrame>
        <p:nvGraphicFramePr>
          <p:cNvPr id="151558" name="Object 6"/>
          <p:cNvGraphicFramePr>
            <a:graphicFrameLocks noChangeAspect="1"/>
          </p:cNvGraphicFramePr>
          <p:nvPr/>
        </p:nvGraphicFramePr>
        <p:xfrm>
          <a:off x="1214414" y="4103388"/>
          <a:ext cx="7282008" cy="2228852"/>
        </p:xfrm>
        <a:graphic>
          <a:graphicData uri="http://schemas.openxmlformats.org/presentationml/2006/ole">
            <p:oleObj spid="_x0000_s555011" name="수식" r:id="rId4" imgW="2958840" imgH="901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4000" dirty="0" smtClean="0">
                <a:solidFill>
                  <a:srgbClr val="002060"/>
                </a:solidFill>
                <a:latin typeface="Century" pitchFamily="18" charset="0"/>
              </a:rPr>
              <a:t>Vacuum Polarization &amp; Persistence</a:t>
            </a:r>
            <a:endParaRPr lang="ko-KR" altLang="en-US" sz="4000" dirty="0" smtClean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17413" name="내용 개체 틀 2"/>
          <p:cNvSpPr>
            <a:spLocks noGrp="1"/>
          </p:cNvSpPr>
          <p:nvPr>
            <p:ph idx="1"/>
          </p:nvPr>
        </p:nvSpPr>
        <p:spPr>
          <a:xfrm>
            <a:off x="214282" y="1428736"/>
            <a:ext cx="8643998" cy="5072098"/>
          </a:xfrm>
        </p:spPr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altLang="ko-KR" sz="2400" dirty="0" smtClean="0">
                <a:latin typeface="Century" pitchFamily="18" charset="0"/>
              </a:rPr>
              <a:t>Purely thermal part of the effective action</a:t>
            </a:r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>
              <a:latin typeface="Century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>
              <a:latin typeface="Century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>
              <a:latin typeface="Century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ko-KR" sz="2400" dirty="0" smtClean="0">
                <a:latin typeface="Century" pitchFamily="18" charset="0"/>
              </a:rPr>
              <a:t>Imaginary part of the effective action</a:t>
            </a:r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>
              <a:latin typeface="Century" pitchFamily="18" charset="0"/>
            </a:endParaRPr>
          </a:p>
          <a:p>
            <a:pPr lvl="1">
              <a:buFont typeface="Arial" charset="0"/>
              <a:buNone/>
            </a:pPr>
            <a:endParaRPr lang="en-US" altLang="ko-KR" sz="2400" dirty="0" smtClean="0">
              <a:latin typeface="Century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ko-KR" sz="2400" dirty="0" smtClean="0">
                <a:latin typeface="Century" pitchFamily="18" charset="0"/>
              </a:rPr>
              <a:t>Real part of the effective action</a:t>
            </a:r>
          </a:p>
          <a:p>
            <a:pPr lvl="1"/>
            <a:endParaRPr lang="en-US" altLang="ko-KR" dirty="0" smtClean="0"/>
          </a:p>
          <a:p>
            <a:pPr lvl="1">
              <a:buNone/>
            </a:pPr>
            <a:endParaRPr lang="en-US" altLang="ko-KR" dirty="0" smtClean="0"/>
          </a:p>
          <a:p>
            <a:pPr>
              <a:buFont typeface="Arial" charset="0"/>
              <a:buNone/>
            </a:pPr>
            <a:r>
              <a:rPr lang="en-US" altLang="ko-KR" dirty="0" smtClean="0"/>
              <a:t> </a:t>
            </a:r>
            <a:endParaRPr lang="ko-KR" altLang="en-US" dirty="0" smtClean="0"/>
          </a:p>
        </p:txBody>
      </p:sp>
      <p:graphicFrame>
        <p:nvGraphicFramePr>
          <p:cNvPr id="151558" name="Object 6"/>
          <p:cNvGraphicFramePr>
            <a:graphicFrameLocks noChangeAspect="1"/>
          </p:cNvGraphicFramePr>
          <p:nvPr/>
        </p:nvGraphicFramePr>
        <p:xfrm>
          <a:off x="903699" y="3586490"/>
          <a:ext cx="7643111" cy="940732"/>
        </p:xfrm>
        <a:graphic>
          <a:graphicData uri="http://schemas.openxmlformats.org/presentationml/2006/ole">
            <p:oleObj spid="_x0000_s556034" name="수식" r:id="rId3" imgW="3720960" imgH="457200" progId="Equation.3">
              <p:embed/>
            </p:oleObj>
          </a:graphicData>
        </a:graphic>
      </p:graphicFrame>
      <p:graphicFrame>
        <p:nvGraphicFramePr>
          <p:cNvPr id="157701" name="Object 5"/>
          <p:cNvGraphicFramePr>
            <a:graphicFrameLocks noChangeAspect="1"/>
          </p:cNvGraphicFramePr>
          <p:nvPr/>
        </p:nvGraphicFramePr>
        <p:xfrm>
          <a:off x="949312" y="4861289"/>
          <a:ext cx="5822026" cy="1007417"/>
        </p:xfrm>
        <a:graphic>
          <a:graphicData uri="http://schemas.openxmlformats.org/presentationml/2006/ole">
            <p:oleObj spid="_x0000_s556035" name="수식" r:id="rId4" imgW="2793960" imgH="482400" progId="Equation.3">
              <p:embed/>
            </p:oleObj>
          </a:graphicData>
        </a:graphic>
      </p:graphicFrame>
      <p:graphicFrame>
        <p:nvGraphicFramePr>
          <p:cNvPr id="157702" name="Object 6"/>
          <p:cNvGraphicFramePr>
            <a:graphicFrameLocks noChangeAspect="1"/>
          </p:cNvGraphicFramePr>
          <p:nvPr/>
        </p:nvGraphicFramePr>
        <p:xfrm>
          <a:off x="1000707" y="1931711"/>
          <a:ext cx="6351659" cy="1240736"/>
        </p:xfrm>
        <a:graphic>
          <a:graphicData uri="http://schemas.openxmlformats.org/presentationml/2006/ole">
            <p:oleObj spid="_x0000_s556036" name="수식" r:id="rId5" imgW="2997000" imgH="5839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Dirac Theory of Electron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/>
          <a:lstStyle/>
          <a:p>
            <a:r>
              <a:rPr lang="en-US" altLang="ko-KR" sz="2400" dirty="0" smtClean="0">
                <a:latin typeface="Century" pitchFamily="18" charset="0"/>
              </a:rPr>
              <a:t>Dirac, “The Quantum Theory Electron,” PRSL SA 117 (‘28)</a:t>
            </a:r>
            <a:endParaRPr lang="en-US" altLang="ko-KR" sz="2000" dirty="0" smtClean="0">
              <a:latin typeface="Century" pitchFamily="18" charset="0"/>
            </a:endParaRPr>
          </a:p>
          <a:p>
            <a:pPr lvl="1"/>
            <a:endParaRPr lang="en-US" altLang="ko-KR" sz="2000" dirty="0" smtClean="0">
              <a:latin typeface="Century" pitchFamily="18" charset="0"/>
            </a:endParaRPr>
          </a:p>
          <a:p>
            <a:pPr lvl="1">
              <a:buNone/>
            </a:pPr>
            <a:endParaRPr lang="en-US" altLang="ko-KR" sz="2400" dirty="0" smtClean="0">
              <a:latin typeface="Century" pitchFamily="18" charset="0"/>
            </a:endParaRPr>
          </a:p>
          <a:p>
            <a:r>
              <a:rPr lang="en-US" altLang="ko-KR" sz="2400" dirty="0" smtClean="0">
                <a:latin typeface="Century" pitchFamily="18" charset="0"/>
              </a:rPr>
              <a:t>“A Theory of Electrons and Protons,” PRSL SA 126(‘30)</a:t>
            </a:r>
          </a:p>
          <a:p>
            <a:pPr lvl="1"/>
            <a:r>
              <a:rPr lang="en-US" altLang="ko-KR" sz="2000" dirty="0" smtClean="0">
                <a:latin typeface="Century" pitchFamily="18" charset="0"/>
              </a:rPr>
              <a:t>The Dirac equation also has negative energy solutions as well as positive solutions for electrons, as for all relativity theories, for instance, the relativity Hamiltonian</a:t>
            </a:r>
          </a:p>
          <a:p>
            <a:pPr lvl="1"/>
            <a:endParaRPr lang="en-US" altLang="ko-KR" sz="2000" dirty="0" smtClean="0">
              <a:latin typeface="Century" pitchFamily="18" charset="0"/>
            </a:endParaRPr>
          </a:p>
          <a:p>
            <a:pPr lvl="1">
              <a:buNone/>
            </a:pPr>
            <a:endParaRPr lang="en-US" altLang="ko-KR" sz="2000" dirty="0" smtClean="0">
              <a:latin typeface="Century" pitchFamily="18" charset="0"/>
            </a:endParaRPr>
          </a:p>
          <a:p>
            <a:pPr lvl="1"/>
            <a:r>
              <a:rPr lang="en-US" altLang="ko-KR" sz="2000" dirty="0" smtClean="0">
                <a:latin typeface="Century" pitchFamily="18" charset="0"/>
              </a:rPr>
              <a:t>In classical theory the dynamical variables must always vary continuously and there will be a sharp distinction between positive solutions and negative solutions (simply ignored).</a:t>
            </a:r>
            <a:r>
              <a:rPr lang="en-US" altLang="ko-KR" sz="2400" dirty="0" smtClean="0">
                <a:latin typeface="Century" pitchFamily="18" charset="0"/>
              </a:rPr>
              <a:t>  </a:t>
            </a:r>
          </a:p>
        </p:txBody>
      </p:sp>
      <p:graphicFrame>
        <p:nvGraphicFramePr>
          <p:cNvPr id="607235" name="Object 2"/>
          <p:cNvGraphicFramePr>
            <a:graphicFrameLocks noChangeAspect="1"/>
          </p:cNvGraphicFramePr>
          <p:nvPr/>
        </p:nvGraphicFramePr>
        <p:xfrm>
          <a:off x="1323975" y="1997039"/>
          <a:ext cx="4960938" cy="947738"/>
        </p:xfrm>
        <a:graphic>
          <a:graphicData uri="http://schemas.openxmlformats.org/presentationml/2006/ole">
            <p:oleObj spid="_x0000_s684034" name="수식" r:id="rId3" imgW="2197080" imgH="419040" progId="Equation.3">
              <p:embed/>
            </p:oleObj>
          </a:graphicData>
        </a:graphic>
      </p:graphicFrame>
      <p:graphicFrame>
        <p:nvGraphicFramePr>
          <p:cNvPr id="684035" name="Object 3"/>
          <p:cNvGraphicFramePr>
            <a:graphicFrameLocks noChangeAspect="1"/>
          </p:cNvGraphicFramePr>
          <p:nvPr/>
        </p:nvGraphicFramePr>
        <p:xfrm>
          <a:off x="1409700" y="4303739"/>
          <a:ext cx="4789488" cy="546100"/>
        </p:xfrm>
        <a:graphic>
          <a:graphicData uri="http://schemas.openxmlformats.org/presentationml/2006/ole">
            <p:oleObj spid="_x0000_s684035" name="수식" r:id="rId4" imgW="212076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Vacuum Polarization at T</a:t>
            </a:r>
            <a:endParaRPr lang="ko-KR" altLang="en-US" dirty="0" smtClean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17413" name="내용 개체 틀 2"/>
          <p:cNvSpPr>
            <a:spLocks noGrp="1"/>
          </p:cNvSpPr>
          <p:nvPr>
            <p:ph idx="1"/>
          </p:nvPr>
        </p:nvSpPr>
        <p:spPr>
          <a:xfrm>
            <a:off x="285720" y="1678633"/>
            <a:ext cx="8501122" cy="4525963"/>
          </a:xfrm>
        </p:spPr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altLang="ko-KR" sz="2400" dirty="0" smtClean="0">
                <a:latin typeface="Century" pitchFamily="18" charset="0"/>
              </a:rPr>
              <a:t>Structure of the effective action at T</a:t>
            </a:r>
          </a:p>
          <a:p>
            <a:pPr lvl="1"/>
            <a:endParaRPr lang="en-US" altLang="ko-KR" dirty="0" smtClean="0"/>
          </a:p>
          <a:p>
            <a:pPr lvl="1">
              <a:buFont typeface="Arial" charset="0"/>
              <a:buNone/>
            </a:pP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>
              <a:buNone/>
            </a:pP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>
              <a:buNone/>
            </a:pPr>
            <a:endParaRPr lang="en-US" altLang="ko-KR" dirty="0" smtClean="0"/>
          </a:p>
          <a:p>
            <a:pPr>
              <a:buFont typeface="Arial" charset="0"/>
              <a:buNone/>
            </a:pPr>
            <a:r>
              <a:rPr lang="en-US" altLang="ko-KR" dirty="0" smtClean="0"/>
              <a:t> </a:t>
            </a:r>
            <a:endParaRPr lang="ko-KR" altLang="en-US" dirty="0" smtClean="0"/>
          </a:p>
        </p:txBody>
      </p:sp>
      <p:graphicFrame>
        <p:nvGraphicFramePr>
          <p:cNvPr id="157702" name="Object 6"/>
          <p:cNvGraphicFramePr>
            <a:graphicFrameLocks noChangeAspect="1"/>
          </p:cNvGraphicFramePr>
          <p:nvPr/>
        </p:nvGraphicFramePr>
        <p:xfrm>
          <a:off x="755337" y="2255218"/>
          <a:ext cx="8148663" cy="2673980"/>
        </p:xfrm>
        <a:graphic>
          <a:graphicData uri="http://schemas.openxmlformats.org/presentationml/2006/ole">
            <p:oleObj spid="_x0000_s557058" name="수식" r:id="rId3" imgW="3848040" imgH="1257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Pair Production at T</a:t>
            </a:r>
            <a:endParaRPr lang="ko-KR" altLang="en-US" dirty="0" smtClean="0"/>
          </a:p>
        </p:txBody>
      </p:sp>
      <p:sp>
        <p:nvSpPr>
          <p:cNvPr id="17413" name="내용 개체 틀 2"/>
          <p:cNvSpPr>
            <a:spLocks noGrp="1"/>
          </p:cNvSpPr>
          <p:nvPr>
            <p:ph idx="1"/>
          </p:nvPr>
        </p:nvSpPr>
        <p:spPr>
          <a:xfrm>
            <a:off x="285720" y="1643050"/>
            <a:ext cx="8572560" cy="4857763"/>
          </a:xfrm>
        </p:spPr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altLang="ko-KR" sz="2400" dirty="0" smtClean="0">
                <a:latin typeface="Century" pitchFamily="18" charset="0"/>
              </a:rPr>
              <a:t>Imaginary part of the effective action (the limit of small mean number of produced pairs)</a:t>
            </a:r>
          </a:p>
          <a:p>
            <a:pPr lvl="1"/>
            <a:endParaRPr lang="en-US" altLang="ko-KR" sz="2400" dirty="0" smtClean="0">
              <a:latin typeface="Century" pitchFamily="18" charset="0"/>
            </a:endParaRPr>
          </a:p>
          <a:p>
            <a:pPr lvl="1">
              <a:buFont typeface="Arial" pitchFamily="34" charset="0"/>
              <a:buChar char="•"/>
            </a:pPr>
            <a:endParaRPr lang="en-US" altLang="ko-KR" sz="2400" dirty="0" smtClean="0">
              <a:latin typeface="Century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ko-KR" sz="2400" dirty="0" smtClean="0">
                <a:latin typeface="Century" pitchFamily="18" charset="0"/>
              </a:rPr>
              <a:t>Consistent with the pair-production rate at T [SPK, Lee, PRD 76 (‘07); SPK, Lee, Yoon, PRD 79 (‘09)] </a:t>
            </a:r>
          </a:p>
          <a:p>
            <a:pPr lvl="1">
              <a:buNone/>
            </a:pPr>
            <a:endParaRPr lang="en-US" altLang="ko-KR" dirty="0" smtClean="0"/>
          </a:p>
          <a:p>
            <a:pPr>
              <a:buFont typeface="Arial" charset="0"/>
              <a:buNone/>
            </a:pPr>
            <a:r>
              <a:rPr lang="en-US" altLang="ko-KR" dirty="0" smtClean="0"/>
              <a:t> </a:t>
            </a:r>
            <a:endParaRPr lang="ko-KR" altLang="en-US" dirty="0" smtClean="0"/>
          </a:p>
        </p:txBody>
      </p:sp>
      <p:graphicFrame>
        <p:nvGraphicFramePr>
          <p:cNvPr id="151558" name="Object 6"/>
          <p:cNvGraphicFramePr>
            <a:graphicFrameLocks noChangeAspect="1"/>
          </p:cNvGraphicFramePr>
          <p:nvPr/>
        </p:nvGraphicFramePr>
        <p:xfrm>
          <a:off x="1693878" y="2672937"/>
          <a:ext cx="4878386" cy="794819"/>
        </p:xfrm>
        <a:graphic>
          <a:graphicData uri="http://schemas.openxmlformats.org/presentationml/2006/ole">
            <p:oleObj spid="_x0000_s558082" name="수식" r:id="rId3" imgW="2184120" imgH="355320" progId="Equation.3">
              <p:embed/>
            </p:oleObj>
          </a:graphicData>
        </a:graphic>
      </p:graphicFrame>
      <p:graphicFrame>
        <p:nvGraphicFramePr>
          <p:cNvPr id="159748" name="Object 4"/>
          <p:cNvGraphicFramePr>
            <a:graphicFrameLocks noChangeAspect="1"/>
          </p:cNvGraphicFramePr>
          <p:nvPr/>
        </p:nvGraphicFramePr>
        <p:xfrm>
          <a:off x="1761550" y="4291338"/>
          <a:ext cx="4453524" cy="1423678"/>
        </p:xfrm>
        <a:graphic>
          <a:graphicData uri="http://schemas.openxmlformats.org/presentationml/2006/ole">
            <p:oleObj spid="_x0000_s558083" name="수식" r:id="rId4" imgW="2145960" imgH="685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rgbClr val="002060"/>
                </a:solidFill>
                <a:latin typeface="Century" pitchFamily="18" charset="0"/>
              </a:rPr>
              <a:t>QED Effective Action in E=const</a:t>
            </a:r>
            <a:endParaRPr lang="ko-KR" altLang="en-US" sz="2400" dirty="0" smtClean="0"/>
          </a:p>
        </p:txBody>
      </p:sp>
      <p:sp>
        <p:nvSpPr>
          <p:cNvPr id="2253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800" dirty="0" smtClean="0">
                <a:latin typeface="Century" pitchFamily="18" charset="0"/>
              </a:rPr>
              <a:t>The </a:t>
            </a:r>
            <a:r>
              <a:rPr lang="en-US" altLang="ko-KR" sz="2800" dirty="0" err="1" smtClean="0">
                <a:latin typeface="Century" pitchFamily="18" charset="0"/>
              </a:rPr>
              <a:t>Bogoliubov</a:t>
            </a:r>
            <a:r>
              <a:rPr lang="en-US" altLang="ko-KR" sz="2800" dirty="0" smtClean="0">
                <a:latin typeface="Century" pitchFamily="18" charset="0"/>
              </a:rPr>
              <a:t> coefficient for scalar and </a:t>
            </a:r>
            <a:r>
              <a:rPr lang="en-US" altLang="ko-KR" sz="2800" dirty="0" err="1" smtClean="0">
                <a:latin typeface="Century" pitchFamily="18" charset="0"/>
              </a:rPr>
              <a:t>spinor</a:t>
            </a:r>
            <a:r>
              <a:rPr lang="en-US" altLang="ko-KR" sz="2800" dirty="0" smtClean="0">
                <a:latin typeface="Century" pitchFamily="18" charset="0"/>
              </a:rPr>
              <a:t> in constant E-field  [SPK, Lee, Yoon, PRD78 (‘08)]</a:t>
            </a:r>
          </a:p>
          <a:p>
            <a:endParaRPr lang="en-US" altLang="ko-KR" sz="2800" dirty="0" smtClean="0">
              <a:latin typeface="Century" pitchFamily="18" charset="0"/>
            </a:endParaRPr>
          </a:p>
          <a:p>
            <a:pPr>
              <a:buNone/>
            </a:pPr>
            <a:endParaRPr lang="en-US" altLang="ko-KR" sz="2800" dirty="0" smtClean="0">
              <a:latin typeface="Century" pitchFamily="18" charset="0"/>
            </a:endParaRPr>
          </a:p>
          <a:p>
            <a:r>
              <a:rPr lang="en-US" altLang="ko-KR" sz="2800" dirty="0" smtClean="0">
                <a:latin typeface="Century" pitchFamily="18" charset="0"/>
              </a:rPr>
              <a:t>The effective action for scalar/volume and time</a:t>
            </a:r>
            <a:endParaRPr lang="en-US" altLang="ko-KR" dirty="0" smtClean="0">
              <a:latin typeface="Century" pitchFamily="18" charset="0"/>
            </a:endParaRPr>
          </a:p>
          <a:p>
            <a:pPr lvl="1">
              <a:buNone/>
            </a:pPr>
            <a:endParaRPr lang="en-US" altLang="ko-KR" dirty="0" smtClean="0">
              <a:latin typeface="Century" pitchFamily="18" charset="0"/>
            </a:endParaRPr>
          </a:p>
          <a:p>
            <a:pPr lvl="1"/>
            <a:endParaRPr lang="en-US" altLang="ko-KR" dirty="0" smtClean="0">
              <a:latin typeface="Century" pitchFamily="18" charset="0"/>
            </a:endParaRPr>
          </a:p>
          <a:p>
            <a:pPr lvl="1"/>
            <a:endParaRPr lang="ko-KR" altLang="en-US" dirty="0" smtClean="0">
              <a:latin typeface="Century" pitchFamily="18" charset="0"/>
            </a:endParaRP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1418698" y="2992726"/>
          <a:ext cx="5561013" cy="889000"/>
        </p:xfrm>
        <a:graphic>
          <a:graphicData uri="http://schemas.openxmlformats.org/presentationml/2006/ole">
            <p:oleObj spid="_x0000_s569346" name="수식" r:id="rId3" imgW="2539800" imgH="406080" progId="Equation.3">
              <p:embed/>
            </p:oleObj>
          </a:graphicData>
        </a:graphic>
      </p:graphicFrame>
      <p:graphicFrame>
        <p:nvGraphicFramePr>
          <p:cNvPr id="517123" name="Object 1"/>
          <p:cNvGraphicFramePr>
            <a:graphicFrameLocks noChangeAspect="1"/>
          </p:cNvGraphicFramePr>
          <p:nvPr/>
        </p:nvGraphicFramePr>
        <p:xfrm>
          <a:off x="1071538" y="4643446"/>
          <a:ext cx="6660066" cy="928694"/>
        </p:xfrm>
        <a:graphic>
          <a:graphicData uri="http://schemas.openxmlformats.org/presentationml/2006/ole">
            <p:oleObj spid="_x0000_s569347" name="수식" r:id="rId4" imgW="300960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rgbClr val="002060"/>
                </a:solidFill>
                <a:latin typeface="Century" pitchFamily="18" charset="0"/>
              </a:rPr>
              <a:t>QED Vacuum Polarization</a:t>
            </a:r>
            <a:endParaRPr lang="ko-KR" altLang="en-US" sz="2800" dirty="0" smtClean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24581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400" dirty="0" smtClean="0">
                <a:latin typeface="Century" pitchFamily="18" charset="0"/>
              </a:rPr>
              <a:t>Scalar QED: renormalized effective action per volume and per time for a constant E-field</a:t>
            </a:r>
          </a:p>
          <a:p>
            <a:endParaRPr lang="en-US" altLang="ko-KR" sz="2400" dirty="0" smtClean="0">
              <a:latin typeface="Century" pitchFamily="18" charset="0"/>
            </a:endParaRPr>
          </a:p>
          <a:p>
            <a:endParaRPr lang="en-US" altLang="ko-KR" sz="2400" dirty="0" smtClean="0">
              <a:latin typeface="Century" pitchFamily="18" charset="0"/>
            </a:endParaRPr>
          </a:p>
          <a:p>
            <a:endParaRPr lang="en-US" altLang="ko-KR" sz="2400" dirty="0" smtClean="0">
              <a:latin typeface="Century" pitchFamily="18" charset="0"/>
            </a:endParaRPr>
          </a:p>
          <a:p>
            <a:r>
              <a:rPr lang="en-US" altLang="ko-KR" sz="2400" dirty="0" err="1" smtClean="0">
                <a:latin typeface="Century" pitchFamily="18" charset="0"/>
              </a:rPr>
              <a:t>Spinor</a:t>
            </a:r>
            <a:r>
              <a:rPr lang="en-US" altLang="ko-KR" sz="2400" dirty="0" smtClean="0">
                <a:latin typeface="Century" pitchFamily="18" charset="0"/>
              </a:rPr>
              <a:t> QED: renormalized effective action per volume and per time for a constant E-field</a:t>
            </a:r>
          </a:p>
          <a:p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>
              <a:buFont typeface="Arial" charset="0"/>
              <a:buNone/>
            </a:pP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ko-KR" altLang="en-US" dirty="0" smtClean="0"/>
          </a:p>
        </p:txBody>
      </p:sp>
      <p:graphicFrame>
        <p:nvGraphicFramePr>
          <p:cNvPr id="79872" name="Object 4"/>
          <p:cNvGraphicFramePr>
            <a:graphicFrameLocks noChangeAspect="1"/>
          </p:cNvGraphicFramePr>
          <p:nvPr/>
        </p:nvGraphicFramePr>
        <p:xfrm>
          <a:off x="1373188" y="2535941"/>
          <a:ext cx="5713412" cy="903287"/>
        </p:xfrm>
        <a:graphic>
          <a:graphicData uri="http://schemas.openxmlformats.org/presentationml/2006/ole">
            <p:oleObj spid="_x0000_s574466" name="수식" r:id="rId3" imgW="2895480" imgH="457200" progId="Equation.3">
              <p:embed/>
            </p:oleObj>
          </a:graphicData>
        </a:graphic>
      </p:graphicFrame>
      <p:graphicFrame>
        <p:nvGraphicFramePr>
          <p:cNvPr id="79873" name="Object 5"/>
          <p:cNvGraphicFramePr>
            <a:graphicFrameLocks noChangeAspect="1"/>
          </p:cNvGraphicFramePr>
          <p:nvPr/>
        </p:nvGraphicFramePr>
        <p:xfrm>
          <a:off x="1417614" y="4580057"/>
          <a:ext cx="5638800" cy="903287"/>
        </p:xfrm>
        <a:graphic>
          <a:graphicData uri="http://schemas.openxmlformats.org/presentationml/2006/ole">
            <p:oleObj spid="_x0000_s574467" name="수식" r:id="rId4" imgW="285732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rgbClr val="002060"/>
                </a:solidFill>
                <a:latin typeface="Century" pitchFamily="18" charset="0"/>
              </a:rPr>
              <a:t>QED Vacuum Persistence</a:t>
            </a:r>
            <a:endParaRPr lang="ko-KR" altLang="en-US" sz="2800" dirty="0" smtClean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1027" name="내용 개체 틀 2"/>
          <p:cNvSpPr>
            <a:spLocks noGrp="1"/>
          </p:cNvSpPr>
          <p:nvPr>
            <p:ph idx="4294967295"/>
          </p:nvPr>
        </p:nvSpPr>
        <p:spPr>
          <a:xfrm>
            <a:off x="457200" y="1320800"/>
            <a:ext cx="8229600" cy="4525963"/>
          </a:xfrm>
        </p:spPr>
        <p:txBody>
          <a:bodyPr/>
          <a:lstStyle/>
          <a:p>
            <a:r>
              <a:rPr lang="en-US" altLang="ko-KR" sz="2400" dirty="0" err="1" smtClean="0">
                <a:latin typeface="Century" pitchFamily="18" charset="0"/>
              </a:rPr>
              <a:t>Spinor</a:t>
            </a:r>
            <a:r>
              <a:rPr lang="en-US" altLang="ko-KR" sz="2400" dirty="0" smtClean="0">
                <a:latin typeface="Century" pitchFamily="18" charset="0"/>
              </a:rPr>
              <a:t> QED: Schwinger pair production in a constant E-field</a:t>
            </a:r>
          </a:p>
          <a:p>
            <a:endParaRPr lang="en-US" altLang="ko-KR" sz="2400" dirty="0" smtClean="0">
              <a:latin typeface="Century" pitchFamily="18" charset="0"/>
            </a:endParaRPr>
          </a:p>
          <a:p>
            <a:pPr>
              <a:buNone/>
            </a:pPr>
            <a:endParaRPr lang="en-US" altLang="ko-KR" sz="2400" dirty="0" smtClean="0">
              <a:latin typeface="Century" pitchFamily="18" charset="0"/>
            </a:endParaRPr>
          </a:p>
          <a:p>
            <a:endParaRPr lang="en-US" altLang="ko-KR" sz="2400" dirty="0" smtClean="0">
              <a:latin typeface="Century" pitchFamily="18" charset="0"/>
            </a:endParaRPr>
          </a:p>
          <a:p>
            <a:r>
              <a:rPr lang="en-US" altLang="ko-KR" sz="2400" dirty="0" smtClean="0">
                <a:latin typeface="Century" pitchFamily="18" charset="0"/>
              </a:rPr>
              <a:t>Scalar QED: Schwinger pair production</a:t>
            </a:r>
          </a:p>
          <a:p>
            <a:endParaRPr lang="en-US" altLang="ko-KR" sz="2400" dirty="0" smtClean="0"/>
          </a:p>
          <a:p>
            <a:pPr lvl="1"/>
            <a:endParaRPr lang="en-US" altLang="ko-KR" dirty="0" smtClean="0"/>
          </a:p>
          <a:p>
            <a:pPr lvl="1">
              <a:buFont typeface="Arial" charset="0"/>
              <a:buNone/>
            </a:pP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ko-KR" altLang="en-US" dirty="0" smtClean="0"/>
          </a:p>
        </p:txBody>
      </p:sp>
      <p:graphicFrame>
        <p:nvGraphicFramePr>
          <p:cNvPr id="80896" name="Object 4"/>
          <p:cNvGraphicFramePr>
            <a:graphicFrameLocks noChangeAspect="1"/>
          </p:cNvGraphicFramePr>
          <p:nvPr/>
        </p:nvGraphicFramePr>
        <p:xfrm>
          <a:off x="821982" y="3939087"/>
          <a:ext cx="8036298" cy="1730209"/>
        </p:xfrm>
        <a:graphic>
          <a:graphicData uri="http://schemas.openxmlformats.org/presentationml/2006/ole">
            <p:oleObj spid="_x0000_s575490" name="수식" r:id="rId3" imgW="3479760" imgH="749160" progId="Equation.3">
              <p:embed/>
            </p:oleObj>
          </a:graphicData>
        </a:graphic>
      </p:graphicFrame>
      <p:graphicFrame>
        <p:nvGraphicFramePr>
          <p:cNvPr id="80897" name="Object 4"/>
          <p:cNvGraphicFramePr>
            <a:graphicFrameLocks noChangeAspect="1"/>
          </p:cNvGraphicFramePr>
          <p:nvPr/>
        </p:nvGraphicFramePr>
        <p:xfrm>
          <a:off x="741019" y="2194552"/>
          <a:ext cx="7902947" cy="980289"/>
        </p:xfrm>
        <a:graphic>
          <a:graphicData uri="http://schemas.openxmlformats.org/presentationml/2006/ole">
            <p:oleObj spid="_x0000_s575491" name="수식" r:id="rId4" imgW="33778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51520" y="274638"/>
            <a:ext cx="8712968" cy="1143000"/>
          </a:xfrm>
        </p:spPr>
        <p:txBody>
          <a:bodyPr>
            <a:noAutofit/>
          </a:bodyPr>
          <a:lstStyle/>
          <a:p>
            <a:r>
              <a:rPr lang="en-US" altLang="ko-KR" sz="3600" dirty="0" smtClean="0">
                <a:solidFill>
                  <a:srgbClr val="002060"/>
                </a:solidFill>
                <a:latin typeface="Century" pitchFamily="18" charset="0"/>
              </a:rPr>
              <a:t>Vacuum Polarization Beyond Schwinger</a:t>
            </a:r>
            <a:endParaRPr lang="ko-KR" altLang="en-US" sz="3600" dirty="0" smtClean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55299" name="내용 개체 틀 2"/>
          <p:cNvSpPr>
            <a:spLocks noGrp="1"/>
          </p:cNvSpPr>
          <p:nvPr>
            <p:ph idx="4294967295"/>
          </p:nvPr>
        </p:nvSpPr>
        <p:spPr>
          <a:xfrm>
            <a:off x="285720" y="1600200"/>
            <a:ext cx="8572560" cy="4525963"/>
          </a:xfrm>
        </p:spPr>
        <p:txBody>
          <a:bodyPr/>
          <a:lstStyle/>
          <a:p>
            <a:r>
              <a:rPr lang="en-US" altLang="ko-KR" sz="2400" dirty="0" smtClean="0">
                <a:latin typeface="Century" pitchFamily="18" charset="0"/>
              </a:rPr>
              <a:t>Scalar/</a:t>
            </a:r>
            <a:r>
              <a:rPr lang="en-US" altLang="ko-KR" sz="2400" dirty="0" err="1" smtClean="0">
                <a:latin typeface="Century" pitchFamily="18" charset="0"/>
              </a:rPr>
              <a:t>Spinor</a:t>
            </a:r>
            <a:r>
              <a:rPr lang="en-US" altLang="ko-KR" sz="2400" dirty="0" smtClean="0">
                <a:latin typeface="Century" pitchFamily="18" charset="0"/>
              </a:rPr>
              <a:t> QED in a pulsed E-Field [SPK, Lee, Yoon, PRD 78 (‘08)] </a:t>
            </a:r>
          </a:p>
          <a:p>
            <a:endParaRPr lang="en-US" altLang="ko-KR" sz="2400" dirty="0" smtClean="0">
              <a:latin typeface="Century" pitchFamily="18" charset="0"/>
            </a:endParaRPr>
          </a:p>
          <a:p>
            <a:endParaRPr lang="en-US" altLang="ko-KR" sz="2400" dirty="0" smtClean="0">
              <a:latin typeface="Century" pitchFamily="18" charset="0"/>
            </a:endParaRPr>
          </a:p>
          <a:p>
            <a:r>
              <a:rPr lang="en-US" altLang="ko-KR" sz="2400" dirty="0" smtClean="0">
                <a:latin typeface="Century" pitchFamily="18" charset="0"/>
              </a:rPr>
              <a:t>Imaginary part from the mean number of pairs</a:t>
            </a:r>
          </a:p>
          <a:p>
            <a:pPr lvl="1"/>
            <a:endParaRPr lang="en-US" altLang="ko-KR" dirty="0" smtClean="0"/>
          </a:p>
          <a:p>
            <a:pPr lvl="1">
              <a:buFont typeface="Arial" charset="0"/>
              <a:buNone/>
            </a:pP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ko-KR" altLang="en-US" dirty="0" smtClean="0"/>
          </a:p>
        </p:txBody>
      </p:sp>
      <p:graphicFrame>
        <p:nvGraphicFramePr>
          <p:cNvPr id="81920" name="Object 4"/>
          <p:cNvGraphicFramePr>
            <a:graphicFrameLocks noChangeAspect="1"/>
          </p:cNvGraphicFramePr>
          <p:nvPr/>
        </p:nvGraphicFramePr>
        <p:xfrm>
          <a:off x="1090605" y="2593972"/>
          <a:ext cx="2481263" cy="477838"/>
        </p:xfrm>
        <a:graphic>
          <a:graphicData uri="http://schemas.openxmlformats.org/presentationml/2006/ole">
            <p:oleObj spid="_x0000_s565250" name="수식" r:id="rId3" imgW="1257120" imgH="241200" progId="Equation.3">
              <p:embed/>
            </p:oleObj>
          </a:graphicData>
        </a:graphic>
      </p:graphicFrame>
      <p:graphicFrame>
        <p:nvGraphicFramePr>
          <p:cNvPr id="168964" name="Object 4"/>
          <p:cNvGraphicFramePr>
            <a:graphicFrameLocks noChangeAspect="1"/>
          </p:cNvGraphicFramePr>
          <p:nvPr/>
        </p:nvGraphicFramePr>
        <p:xfrm>
          <a:off x="785786" y="3857628"/>
          <a:ext cx="8060216" cy="1928826"/>
        </p:xfrm>
        <a:graphic>
          <a:graphicData uri="http://schemas.openxmlformats.org/presentationml/2006/ole">
            <p:oleObj spid="_x0000_s565251" name="수식" r:id="rId4" imgW="3873240" imgH="9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en-US" altLang="ko-KR" sz="3600" dirty="0" smtClean="0">
                <a:solidFill>
                  <a:srgbClr val="002060"/>
                </a:solidFill>
                <a:latin typeface="Century" pitchFamily="18" charset="0"/>
              </a:rPr>
              <a:t>Vacuum Polarization Beyond Schwinger</a:t>
            </a:r>
            <a:endParaRPr lang="ko-KR" altLang="en-US" sz="3600" dirty="0" smtClean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55299" name="내용 개체 틀 2"/>
          <p:cNvSpPr>
            <a:spLocks noGrp="1"/>
          </p:cNvSpPr>
          <p:nvPr>
            <p:ph idx="4294967295"/>
          </p:nvPr>
        </p:nvSpPr>
        <p:spPr>
          <a:xfrm>
            <a:off x="183802" y="1600200"/>
            <a:ext cx="8715436" cy="4525963"/>
          </a:xfrm>
        </p:spPr>
        <p:txBody>
          <a:bodyPr/>
          <a:lstStyle/>
          <a:p>
            <a:r>
              <a:rPr lang="en-US" altLang="ko-KR" sz="2400" dirty="0" smtClean="0">
                <a:latin typeface="Century" pitchFamily="18" charset="0"/>
              </a:rPr>
              <a:t>Scalar/</a:t>
            </a:r>
            <a:r>
              <a:rPr lang="en-US" altLang="ko-KR" sz="2400" dirty="0" err="1" smtClean="0">
                <a:latin typeface="Century" pitchFamily="18" charset="0"/>
              </a:rPr>
              <a:t>Spinor</a:t>
            </a:r>
            <a:r>
              <a:rPr lang="en-US" altLang="ko-KR" sz="2400" dirty="0" smtClean="0">
                <a:latin typeface="Century" pitchFamily="18" charset="0"/>
              </a:rPr>
              <a:t> QED in a localized E-Field [SPK, Lee, Yoon, PRD 82 (‘10)]</a:t>
            </a:r>
          </a:p>
          <a:p>
            <a:pPr>
              <a:buNone/>
            </a:pPr>
            <a:r>
              <a:rPr lang="en-US" altLang="ko-KR" sz="2400" dirty="0" smtClean="0">
                <a:latin typeface="Century" pitchFamily="18" charset="0"/>
              </a:rPr>
              <a:t> </a:t>
            </a:r>
          </a:p>
          <a:p>
            <a:pPr>
              <a:buNone/>
            </a:pPr>
            <a:endParaRPr lang="en-US" altLang="ko-KR" sz="2400" dirty="0" smtClean="0">
              <a:latin typeface="Century" pitchFamily="18" charset="0"/>
            </a:endParaRPr>
          </a:p>
          <a:p>
            <a:r>
              <a:rPr lang="en-US" altLang="ko-KR" sz="2400" dirty="0" smtClean="0">
                <a:latin typeface="Century" pitchFamily="18" charset="0"/>
              </a:rPr>
              <a:t>Imaginary part from the mean number of pairs</a:t>
            </a:r>
          </a:p>
          <a:p>
            <a:pPr lvl="1"/>
            <a:endParaRPr lang="en-US" altLang="ko-KR" sz="2400" dirty="0" smtClean="0">
              <a:latin typeface="Century" pitchFamily="18" charset="0"/>
            </a:endParaRPr>
          </a:p>
          <a:p>
            <a:pPr lvl="1">
              <a:buFont typeface="Arial" charset="0"/>
              <a:buNone/>
            </a:pPr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ko-KR" altLang="en-US" dirty="0" smtClean="0"/>
          </a:p>
        </p:txBody>
      </p:sp>
      <p:graphicFrame>
        <p:nvGraphicFramePr>
          <p:cNvPr id="81920" name="Object 4"/>
          <p:cNvGraphicFramePr>
            <a:graphicFrameLocks noChangeAspect="1"/>
          </p:cNvGraphicFramePr>
          <p:nvPr/>
        </p:nvGraphicFramePr>
        <p:xfrm>
          <a:off x="1549165" y="2500306"/>
          <a:ext cx="2606675" cy="477838"/>
        </p:xfrm>
        <a:graphic>
          <a:graphicData uri="http://schemas.openxmlformats.org/presentationml/2006/ole">
            <p:oleObj spid="_x0000_s566274" name="수식" r:id="rId3" imgW="1320480" imgH="241200" progId="Equation.3">
              <p:embed/>
            </p:oleObj>
          </a:graphicData>
        </a:graphic>
      </p:graphicFrame>
      <p:graphicFrame>
        <p:nvGraphicFramePr>
          <p:cNvPr id="225284" name="Object 4"/>
          <p:cNvGraphicFramePr>
            <a:graphicFrameLocks noChangeAspect="1"/>
          </p:cNvGraphicFramePr>
          <p:nvPr/>
        </p:nvGraphicFramePr>
        <p:xfrm>
          <a:off x="271464" y="3806586"/>
          <a:ext cx="8729692" cy="2122744"/>
        </p:xfrm>
        <a:graphic>
          <a:graphicData uri="http://schemas.openxmlformats.org/presentationml/2006/ole">
            <p:oleObj spid="_x0000_s566275" name="수식" r:id="rId4" imgW="4647960" imgH="1130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제목 1"/>
          <p:cNvSpPr>
            <a:spLocks noGrp="1"/>
          </p:cNvSpPr>
          <p:nvPr>
            <p:ph type="title"/>
          </p:nvPr>
        </p:nvSpPr>
        <p:spPr>
          <a:xfrm>
            <a:off x="457200" y="165454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Conclusion</a:t>
            </a:r>
            <a:endParaRPr lang="ko-KR" altLang="en-US" dirty="0" smtClean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17411" name="내용 개체 틀 2"/>
          <p:cNvSpPr>
            <a:spLocks noGrp="1"/>
          </p:cNvSpPr>
          <p:nvPr>
            <p:ph idx="1"/>
          </p:nvPr>
        </p:nvSpPr>
        <p:spPr>
          <a:xfrm>
            <a:off x="142844" y="1545608"/>
            <a:ext cx="8858312" cy="4525963"/>
          </a:xfrm>
        </p:spPr>
        <p:txBody>
          <a:bodyPr/>
          <a:lstStyle/>
          <a:p>
            <a:pPr eaLnBrk="1" hangingPunct="1"/>
            <a:r>
              <a:rPr lang="en-US" altLang="ko-KR" sz="2400" dirty="0" smtClean="0">
                <a:latin typeface="Century" pitchFamily="18" charset="0"/>
              </a:rPr>
              <a:t>The ultra strong lasers from Extreme Light Infrastructure (ELI) can detect</a:t>
            </a:r>
          </a:p>
          <a:p>
            <a:pPr lvl="1" eaLnBrk="1" hangingPunct="1"/>
            <a:r>
              <a:rPr lang="en-US" altLang="ko-KR" sz="2000" dirty="0" smtClean="0">
                <a:latin typeface="Century" pitchFamily="18" charset="0"/>
              </a:rPr>
              <a:t>Direct photon-photon scattering (vacuum polarization)</a:t>
            </a:r>
          </a:p>
          <a:p>
            <a:pPr lvl="1" eaLnBrk="1" hangingPunct="1"/>
            <a:r>
              <a:rPr lang="en-US" altLang="ko-KR" sz="2000" dirty="0" smtClean="0">
                <a:latin typeface="Century" pitchFamily="18" charset="0"/>
              </a:rPr>
              <a:t>Schwinger pair production (vacuum persistence)</a:t>
            </a:r>
          </a:p>
          <a:p>
            <a:pPr lvl="1" eaLnBrk="1" hangingPunct="1"/>
            <a:r>
              <a:rPr lang="en-US" altLang="ko-KR" sz="2000" dirty="0" smtClean="0">
                <a:latin typeface="Century" pitchFamily="18" charset="0"/>
              </a:rPr>
              <a:t>Other </a:t>
            </a:r>
            <a:r>
              <a:rPr lang="en-US" altLang="ko-KR" sz="2000" dirty="0" err="1" smtClean="0">
                <a:latin typeface="Century" pitchFamily="18" charset="0"/>
              </a:rPr>
              <a:t>nonperturbative</a:t>
            </a:r>
            <a:r>
              <a:rPr lang="en-US" altLang="ko-KR" sz="2000" dirty="0" smtClean="0">
                <a:latin typeface="Century" pitchFamily="18" charset="0"/>
              </a:rPr>
              <a:t> phenomena</a:t>
            </a:r>
            <a:endParaRPr lang="en-US" altLang="ko-KR" sz="2400" dirty="0" smtClean="0">
              <a:latin typeface="Century" pitchFamily="18" charset="0"/>
            </a:endParaRPr>
          </a:p>
          <a:p>
            <a:pPr eaLnBrk="1" hangingPunct="1">
              <a:buNone/>
            </a:pPr>
            <a:endParaRPr lang="en-US" altLang="ko-KR" sz="2400" dirty="0" smtClean="0">
              <a:latin typeface="Century" pitchFamily="18" charset="0"/>
            </a:endParaRPr>
          </a:p>
          <a:p>
            <a:pPr eaLnBrk="1" hangingPunct="1"/>
            <a:r>
              <a:rPr lang="en-US" altLang="ko-KR" sz="2400" dirty="0" smtClean="0">
                <a:latin typeface="Century" pitchFamily="18" charset="0"/>
              </a:rPr>
              <a:t>Strong Field Physics (&amp; quantum structure of vacuum) will be based on experimentation, direct or indirect:</a:t>
            </a:r>
          </a:p>
          <a:p>
            <a:pPr lvl="1" eaLnBrk="1" hangingPunct="1"/>
            <a:r>
              <a:rPr lang="en-US" altLang="ko-KR" sz="2000" dirty="0" smtClean="0">
                <a:latin typeface="Century" pitchFamily="18" charset="0"/>
              </a:rPr>
              <a:t>Strong QED &amp; QCD</a:t>
            </a:r>
          </a:p>
          <a:p>
            <a:pPr lvl="1" eaLnBrk="1" hangingPunct="1"/>
            <a:r>
              <a:rPr lang="en-US" altLang="ko-KR" sz="2000" dirty="0" smtClean="0">
                <a:latin typeface="Century" pitchFamily="18" charset="0"/>
              </a:rPr>
              <a:t>QFT in curved </a:t>
            </a:r>
            <a:r>
              <a:rPr lang="en-US" altLang="ko-KR" sz="2000" dirty="0" err="1" smtClean="0">
                <a:latin typeface="Century" pitchFamily="18" charset="0"/>
              </a:rPr>
              <a:t>spacetimes</a:t>
            </a:r>
            <a:endParaRPr lang="en-US" altLang="ko-KR" sz="2000" dirty="0" smtClean="0">
              <a:latin typeface="Century" pitchFamily="18" charset="0"/>
            </a:endParaRPr>
          </a:p>
          <a:p>
            <a:pPr lvl="1" eaLnBrk="1" hangingPunct="1"/>
            <a:endParaRPr lang="en-US" altLang="ko-KR" sz="2000" dirty="0" smtClean="0">
              <a:latin typeface="Century" pitchFamily="18" charset="0"/>
            </a:endParaRPr>
          </a:p>
          <a:p>
            <a:pPr eaLnBrk="1" hangingPunct="1"/>
            <a:endParaRPr lang="en-US" altLang="ko-KR" sz="2000" dirty="0" smtClean="0">
              <a:latin typeface="Century" pitchFamily="18" charset="0"/>
            </a:endParaRPr>
          </a:p>
          <a:p>
            <a:pPr lvl="1" eaLnBrk="1" hangingPunct="1">
              <a:buNone/>
            </a:pPr>
            <a:endParaRPr lang="en-US" altLang="ko-KR" sz="2000" dirty="0" smtClean="0"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Dirac Sea or Vacuum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/>
          <a:lstStyle/>
          <a:p>
            <a:r>
              <a:rPr lang="en-US" altLang="ko-KR" sz="2400" dirty="0" smtClean="0">
                <a:latin typeface="Century" pitchFamily="18" charset="0"/>
              </a:rPr>
              <a:t>“A Theory of Electrons and Protons,” PRSL SA 126(‘30)</a:t>
            </a:r>
          </a:p>
          <a:p>
            <a:pPr lvl="1"/>
            <a:r>
              <a:rPr lang="en-US" altLang="ko-KR" sz="2000" dirty="0" smtClean="0">
                <a:solidFill>
                  <a:srgbClr val="FF0000"/>
                </a:solidFill>
                <a:latin typeface="Century" pitchFamily="18" charset="0"/>
              </a:rPr>
              <a:t>All the states of negative energy are occupied except perhaps a few of small velocity (holes).</a:t>
            </a:r>
            <a:r>
              <a:rPr lang="en-US" altLang="ko-KR" sz="2000" dirty="0" smtClean="0">
                <a:latin typeface="Century" pitchFamily="18" charset="0"/>
              </a:rPr>
              <a:t> We expect the exact uniform distribution to be completely unobservable.</a:t>
            </a:r>
            <a:endParaRPr lang="en-US" altLang="ko-KR" sz="2400" dirty="0" smtClean="0">
              <a:latin typeface="Century" pitchFamily="18" charset="0"/>
            </a:endParaRPr>
          </a:p>
          <a:p>
            <a:r>
              <a:rPr lang="en-US" altLang="ko-KR" sz="2400" dirty="0" smtClean="0">
                <a:latin typeface="Century" pitchFamily="18" charset="0"/>
              </a:rPr>
              <a:t>“Discussion of the infinite distribution of electrons in the theory of positron,” MPCPS 30 (‘34) </a:t>
            </a:r>
          </a:p>
          <a:p>
            <a:pPr lvl="1"/>
            <a:r>
              <a:rPr lang="en-US" altLang="ko-KR" sz="2000" dirty="0" smtClean="0">
                <a:latin typeface="Century" pitchFamily="18" charset="0"/>
              </a:rPr>
              <a:t>One can give a precise meaning of a distribution of electrons in which nearly all of the negative-energy states are occupied and nearly all of the positive-energy ones unoccupied.</a:t>
            </a:r>
          </a:p>
          <a:p>
            <a:pPr lvl="1"/>
            <a:r>
              <a:rPr lang="en-US" altLang="ko-KR" sz="2000" dirty="0" smtClean="0">
                <a:latin typeface="Century" pitchFamily="18" charset="0"/>
              </a:rPr>
              <a:t>Further work that remains to be done is to examine the physical consequences of the foregoing assumption and to see whether it leads to any physical phenomena of </a:t>
            </a:r>
            <a:r>
              <a:rPr lang="en-US" altLang="ko-KR" sz="2000" dirty="0" smtClean="0">
                <a:solidFill>
                  <a:srgbClr val="FF0000"/>
                </a:solidFill>
                <a:latin typeface="Century" pitchFamily="18" charset="0"/>
              </a:rPr>
              <a:t>the nature of a polarization of a vacuum by an electromagnetic field.</a:t>
            </a:r>
          </a:p>
          <a:p>
            <a:pPr lvl="1"/>
            <a:endParaRPr lang="en-US" altLang="ko-KR" sz="2000" dirty="0" smtClean="0">
              <a:latin typeface="Century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Klein Paradox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923928" y="1572491"/>
            <a:ext cx="5256584" cy="4525963"/>
          </a:xfrm>
        </p:spPr>
        <p:txBody>
          <a:bodyPr/>
          <a:lstStyle/>
          <a:p>
            <a:r>
              <a:rPr lang="en-US" altLang="ko-KR" sz="2400" dirty="0" smtClean="0">
                <a:latin typeface="Century" pitchFamily="18" charset="0"/>
              </a:rPr>
              <a:t>O. Klein found [Z. Phys. 53 (’29)] that the Dirac </a:t>
            </a:r>
            <a:r>
              <a:rPr lang="en-US" altLang="ko-KR" sz="2400" dirty="0" err="1" smtClean="0">
                <a:latin typeface="Century" pitchFamily="18" charset="0"/>
              </a:rPr>
              <a:t>eq</a:t>
            </a:r>
            <a:r>
              <a:rPr lang="en-US" altLang="ko-KR" sz="2400" dirty="0" smtClean="0">
                <a:latin typeface="Century" pitchFamily="18" charset="0"/>
              </a:rPr>
              <a:t> could predict the reflection probability greater than one.</a:t>
            </a:r>
          </a:p>
          <a:p>
            <a:endParaRPr lang="en-US" altLang="ko-KR" sz="2400" dirty="0" smtClean="0">
              <a:latin typeface="Century" pitchFamily="18" charset="0"/>
            </a:endParaRPr>
          </a:p>
          <a:p>
            <a:endParaRPr lang="en-US" altLang="ko-KR" sz="2400" dirty="0" smtClean="0">
              <a:latin typeface="Century" pitchFamily="18" charset="0"/>
            </a:endParaRPr>
          </a:p>
          <a:p>
            <a:endParaRPr lang="en-US" altLang="ko-KR" sz="2400" dirty="0" smtClean="0">
              <a:latin typeface="Century" pitchFamily="18" charset="0"/>
            </a:endParaRPr>
          </a:p>
          <a:p>
            <a:endParaRPr lang="en-US" altLang="ko-KR" sz="2400" dirty="0" smtClean="0">
              <a:latin typeface="Century" pitchFamily="18" charset="0"/>
            </a:endParaRPr>
          </a:p>
          <a:p>
            <a:r>
              <a:rPr lang="en-US" altLang="ko-KR" sz="2400" dirty="0" smtClean="0">
                <a:latin typeface="Century" pitchFamily="18" charset="0"/>
              </a:rPr>
              <a:t>The Klein paradox is that fermions can pass through large repulsive potential without exponential damping.</a:t>
            </a:r>
          </a:p>
        </p:txBody>
      </p:sp>
      <p:pic>
        <p:nvPicPr>
          <p:cNvPr id="68505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3955" y="1668847"/>
            <a:ext cx="4038600" cy="2103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85059" name="Object 3"/>
          <p:cNvGraphicFramePr>
            <a:graphicFrameLocks noChangeAspect="1"/>
          </p:cNvGraphicFramePr>
          <p:nvPr/>
        </p:nvGraphicFramePr>
        <p:xfrm>
          <a:off x="3140229" y="2969242"/>
          <a:ext cx="5821362" cy="2098675"/>
        </p:xfrm>
        <a:graphic>
          <a:graphicData uri="http://schemas.openxmlformats.org/presentationml/2006/ole">
            <p:oleObj spid="_x0000_s685059" name="수식" r:id="rId4" imgW="2577960" imgH="9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Pair Annihilation and Pair Production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400" dirty="0" smtClean="0">
                <a:latin typeface="Century" pitchFamily="18" charset="0"/>
              </a:rPr>
              <a:t>Annihilation of electron-positron pair by Dirac (‘30)</a:t>
            </a:r>
          </a:p>
          <a:p>
            <a:endParaRPr lang="en-US" altLang="ko-KR" sz="2400" dirty="0" smtClean="0">
              <a:latin typeface="Century" pitchFamily="18" charset="0"/>
            </a:endParaRPr>
          </a:p>
          <a:p>
            <a:pPr>
              <a:buNone/>
            </a:pPr>
            <a:endParaRPr lang="en-US" altLang="ko-KR" sz="2400" dirty="0" smtClean="0">
              <a:latin typeface="Century" pitchFamily="18" charset="0"/>
            </a:endParaRPr>
          </a:p>
          <a:p>
            <a:endParaRPr lang="en-US" altLang="ko-KR" sz="2400" dirty="0" smtClean="0">
              <a:latin typeface="Century" pitchFamily="18" charset="0"/>
            </a:endParaRPr>
          </a:p>
          <a:p>
            <a:endParaRPr lang="en-US" altLang="ko-KR" sz="2400" dirty="0" smtClean="0">
              <a:latin typeface="Century" pitchFamily="18" charset="0"/>
            </a:endParaRPr>
          </a:p>
          <a:p>
            <a:r>
              <a:rPr lang="en-US" altLang="ko-KR" sz="2400" dirty="0" err="1" smtClean="0">
                <a:latin typeface="Century" pitchFamily="18" charset="0"/>
              </a:rPr>
              <a:t>Breit</a:t>
            </a:r>
            <a:r>
              <a:rPr lang="en-US" altLang="ko-KR" sz="2400" dirty="0" smtClean="0">
                <a:latin typeface="Century" pitchFamily="18" charset="0"/>
              </a:rPr>
              <a:t>-Wheeler process of electron-positron production  in collision of two photons (‘34) with threshold energy</a:t>
            </a:r>
          </a:p>
        </p:txBody>
      </p:sp>
      <p:graphicFrame>
        <p:nvGraphicFramePr>
          <p:cNvPr id="607235" name="Object 2"/>
          <p:cNvGraphicFramePr>
            <a:graphicFrameLocks noChangeAspect="1"/>
          </p:cNvGraphicFramePr>
          <p:nvPr/>
        </p:nvGraphicFramePr>
        <p:xfrm>
          <a:off x="1176338" y="4711976"/>
          <a:ext cx="4387850" cy="1522413"/>
        </p:xfrm>
        <a:graphic>
          <a:graphicData uri="http://schemas.openxmlformats.org/presentationml/2006/ole">
            <p:oleObj spid="_x0000_s668674" name="수식" r:id="rId3" imgW="1942920" imgH="672840" progId="Equation.3">
              <p:embed/>
            </p:oleObj>
          </a:graphicData>
        </a:graphic>
      </p:graphicFrame>
      <p:graphicFrame>
        <p:nvGraphicFramePr>
          <p:cNvPr id="607236" name="Object 4"/>
          <p:cNvGraphicFramePr>
            <a:graphicFrameLocks noChangeAspect="1"/>
          </p:cNvGraphicFramePr>
          <p:nvPr/>
        </p:nvGraphicFramePr>
        <p:xfrm>
          <a:off x="1190547" y="2130123"/>
          <a:ext cx="6769100" cy="1465263"/>
        </p:xfrm>
        <a:graphic>
          <a:graphicData uri="http://schemas.openxmlformats.org/presentationml/2006/ole">
            <p:oleObj spid="_x0000_s668675" name="수식" r:id="rId4" imgW="2997000" imgH="647640" progId="Equation.3">
              <p:embed/>
            </p:oleObj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90548" y="4725144"/>
            <a:ext cx="3356038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>Photon-Photon Scattering</a:t>
            </a:r>
            <a:endParaRPr lang="ko-KR" altLang="en-US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400" dirty="0" smtClean="0">
                <a:latin typeface="Century" pitchFamily="18" charset="0"/>
              </a:rPr>
              <a:t>Classical Maxwell theory is linear and thus prohibits a self-interaction (direct </a:t>
            </a:r>
            <a:r>
              <a:rPr lang="en-US" altLang="ko-KR" sz="2400" dirty="0" smtClean="0">
                <a:latin typeface="Century" pitchFamily="18" charset="0"/>
                <a:sym typeface="Symbol"/>
              </a:rPr>
              <a:t></a:t>
            </a:r>
            <a:r>
              <a:rPr lang="en-US" altLang="ko-KR" sz="2400" dirty="0" smtClean="0">
                <a:latin typeface="Century" pitchFamily="18" charset="0"/>
              </a:rPr>
              <a:t> scattering) .</a:t>
            </a:r>
          </a:p>
          <a:p>
            <a:r>
              <a:rPr lang="en-US" altLang="ko-KR" sz="2400" dirty="0" smtClean="0">
                <a:latin typeface="Century" pitchFamily="18" charset="0"/>
              </a:rPr>
              <a:t>QED permits </a:t>
            </a:r>
            <a:r>
              <a:rPr lang="en-US" altLang="ko-KR" sz="2400" dirty="0" smtClean="0">
                <a:latin typeface="Century" pitchFamily="18" charset="0"/>
                <a:sym typeface="Symbol"/>
              </a:rPr>
              <a:t> and  to interact with virtual e-e+ pair from the Dirac sea: the cross section in the low energy limit of the two colliding  in the center of momentum frame) [Euler (‘36); </a:t>
            </a:r>
            <a:r>
              <a:rPr lang="en-US" altLang="ko-KR" sz="2400" dirty="0" err="1" smtClean="0">
                <a:latin typeface="Century" pitchFamily="18" charset="0"/>
                <a:sym typeface="Symbol"/>
              </a:rPr>
              <a:t>Akhiezer</a:t>
            </a:r>
            <a:r>
              <a:rPr lang="en-US" altLang="ko-KR" sz="2400" dirty="0" smtClean="0">
                <a:latin typeface="Century" pitchFamily="18" charset="0"/>
                <a:sym typeface="Symbol"/>
              </a:rPr>
              <a:t> (‘37); </a:t>
            </a:r>
            <a:r>
              <a:rPr lang="en-US" altLang="ko-KR" sz="2400" dirty="0" err="1" smtClean="0">
                <a:latin typeface="Century" pitchFamily="18" charset="0"/>
                <a:sym typeface="Symbol"/>
              </a:rPr>
              <a:t>Karplus</a:t>
            </a:r>
            <a:r>
              <a:rPr lang="en-US" altLang="ko-KR" sz="2400" dirty="0" smtClean="0">
                <a:latin typeface="Century" pitchFamily="18" charset="0"/>
                <a:sym typeface="Symbol"/>
              </a:rPr>
              <a:t>, </a:t>
            </a:r>
            <a:r>
              <a:rPr lang="en-US" altLang="ko-KR" sz="2400" dirty="0" err="1" smtClean="0">
                <a:latin typeface="Century" pitchFamily="18" charset="0"/>
                <a:sym typeface="Symbol"/>
              </a:rPr>
              <a:t>Neuman</a:t>
            </a:r>
            <a:r>
              <a:rPr lang="en-US" altLang="ko-KR" sz="2400" dirty="0" smtClean="0">
                <a:latin typeface="Century" pitchFamily="18" charset="0"/>
                <a:sym typeface="Symbol"/>
              </a:rPr>
              <a:t> (‘50)]: a vacuum polarization effect</a:t>
            </a:r>
          </a:p>
          <a:p>
            <a:endParaRPr lang="en-US" altLang="ko-KR" sz="2400" dirty="0" smtClean="0">
              <a:latin typeface="Century" pitchFamily="18" charset="0"/>
              <a:sym typeface="Symbol"/>
            </a:endParaRPr>
          </a:p>
          <a:p>
            <a:endParaRPr lang="en-US" altLang="ko-KR" sz="2400" dirty="0" smtClean="0">
              <a:latin typeface="Century" pitchFamily="18" charset="0"/>
              <a:sym typeface="Symbol"/>
            </a:endParaRPr>
          </a:p>
          <a:p>
            <a:endParaRPr lang="en-US" altLang="ko-KR" sz="2400" dirty="0" smtClean="0">
              <a:latin typeface="Century" pitchFamily="18" charset="0"/>
              <a:sym typeface="Symbol"/>
            </a:endParaRPr>
          </a:p>
          <a:p>
            <a:r>
              <a:rPr lang="en-US" altLang="ko-KR" sz="2400" dirty="0" smtClean="0">
                <a:latin typeface="Century" pitchFamily="18" charset="0"/>
                <a:sym typeface="Symbol"/>
              </a:rPr>
              <a:t>We have NOT seen the photon-photon scattering since the early universe, but ELI is highly likely to detect it.</a:t>
            </a:r>
            <a:endParaRPr lang="en-US" altLang="ko-KR" sz="2400" dirty="0" smtClean="0">
              <a:latin typeface="Century" pitchFamily="18" charset="0"/>
            </a:endParaRPr>
          </a:p>
          <a:p>
            <a:pPr>
              <a:buNone/>
            </a:pPr>
            <a:endParaRPr lang="en-US" altLang="ko-KR" sz="2400" dirty="0" smtClean="0">
              <a:latin typeface="Century" pitchFamily="18" charset="0"/>
            </a:endParaRPr>
          </a:p>
          <a:p>
            <a:endParaRPr lang="en-US" altLang="ko-KR" sz="2400" dirty="0" smtClean="0">
              <a:latin typeface="Century" pitchFamily="18" charset="0"/>
            </a:endParaRPr>
          </a:p>
          <a:p>
            <a:endParaRPr lang="en-US" altLang="ko-KR" sz="2400" dirty="0" smtClean="0">
              <a:latin typeface="Century" pitchFamily="18" charset="0"/>
            </a:endParaRPr>
          </a:p>
        </p:txBody>
      </p:sp>
      <p:graphicFrame>
        <p:nvGraphicFramePr>
          <p:cNvPr id="607235" name="Object 2"/>
          <p:cNvGraphicFramePr>
            <a:graphicFrameLocks noChangeAspect="1"/>
          </p:cNvGraphicFramePr>
          <p:nvPr/>
        </p:nvGraphicFramePr>
        <p:xfrm>
          <a:off x="3419872" y="4403936"/>
          <a:ext cx="4933950" cy="1177925"/>
        </p:xfrm>
        <a:graphic>
          <a:graphicData uri="http://schemas.openxmlformats.org/presentationml/2006/ole">
            <p:oleObj spid="_x0000_s609282" name="수식" r:id="rId3" imgW="2184120" imgH="520560" progId="Equation.3">
              <p:embed/>
            </p:oleObj>
          </a:graphicData>
        </a:graphic>
      </p:graphicFrame>
      <p:pic>
        <p:nvPicPr>
          <p:cNvPr id="60826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6376" y="4265674"/>
            <a:ext cx="27051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6986" y="274638"/>
            <a:ext cx="8786874" cy="1143000"/>
          </a:xfrm>
        </p:spPr>
        <p:txBody>
          <a:bodyPr/>
          <a:lstStyle/>
          <a:p>
            <a:r>
              <a:rPr lang="en-US" altLang="ko-KR" sz="3600" dirty="0" smtClean="0">
                <a:solidFill>
                  <a:srgbClr val="002060"/>
                </a:solidFill>
                <a:latin typeface="Century" pitchFamily="18" charset="0"/>
              </a:rPr>
              <a:t>Quest for Vacuum and Pair Production</a:t>
            </a:r>
            <a: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  <a:t/>
            </a:r>
            <a:br>
              <a:rPr lang="en-US" altLang="ko-KR" dirty="0" smtClean="0">
                <a:solidFill>
                  <a:srgbClr val="002060"/>
                </a:solidFill>
                <a:latin typeface="Century" pitchFamily="18" charset="0"/>
              </a:rPr>
            </a:br>
            <a:r>
              <a:rPr lang="en-US" altLang="ko-KR" sz="2400" dirty="0" smtClean="0">
                <a:solidFill>
                  <a:srgbClr val="002060"/>
                </a:solidFill>
                <a:latin typeface="Century" pitchFamily="18" charset="0"/>
              </a:rPr>
              <a:t>[SPK, JHEP11(‘07)]</a:t>
            </a:r>
            <a:endParaRPr lang="ko-KR" altLang="en-US" sz="2400" dirty="0">
              <a:solidFill>
                <a:srgbClr val="002060"/>
              </a:solidFill>
              <a:latin typeface="Century" pitchFamily="18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sz="2000" dirty="0" smtClean="0">
                <a:latin typeface="Century" pitchFamily="18" charset="0"/>
                <a:sym typeface="Symbol"/>
              </a:rPr>
              <a:t>  </a:t>
            </a:r>
          </a:p>
        </p:txBody>
      </p:sp>
      <p:graphicFrame>
        <p:nvGraphicFramePr>
          <p:cNvPr id="6" name="내용 개체 틀 3"/>
          <p:cNvGraphicFramePr>
            <a:graphicFrameLocks/>
          </p:cNvGraphicFramePr>
          <p:nvPr/>
        </p:nvGraphicFramePr>
        <p:xfrm>
          <a:off x="609600" y="17526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7166</TotalTime>
  <Words>1953</Words>
  <Application>Microsoft Office PowerPoint</Application>
  <PresentationFormat>화면 슬라이드 쇼(4:3)</PresentationFormat>
  <Paragraphs>351</Paragraphs>
  <Slides>47</Slides>
  <Notes>0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47</vt:i4>
      </vt:variant>
    </vt:vector>
  </HeadingPairs>
  <TitlesOfParts>
    <vt:vector size="49" baseType="lpstr">
      <vt:lpstr>Office 테마</vt:lpstr>
      <vt:lpstr>수식</vt:lpstr>
      <vt:lpstr>Quantum Theory in Strong Electromagnetic Fields</vt:lpstr>
      <vt:lpstr>Outline</vt:lpstr>
      <vt:lpstr>Dirac Vacuum and Paradox</vt:lpstr>
      <vt:lpstr>Dirac Theory of Electron</vt:lpstr>
      <vt:lpstr>Dirac Sea or Vacuum</vt:lpstr>
      <vt:lpstr>Klein Paradox</vt:lpstr>
      <vt:lpstr>Pair Annihilation and Pair Production</vt:lpstr>
      <vt:lpstr>Photon-Photon Scattering</vt:lpstr>
      <vt:lpstr>Quest for Vacuum and Pair Production [SPK, JHEP11(‘07)]</vt:lpstr>
      <vt:lpstr>Ultrastrong Laser Sources</vt:lpstr>
      <vt:lpstr>PW, Multi-PW and EW Lasers</vt:lpstr>
      <vt:lpstr>Four Pillars of ELI</vt:lpstr>
      <vt:lpstr>Statistics of 4 Pillars of ELI</vt:lpstr>
      <vt:lpstr>Physics from Ultra High Field</vt:lpstr>
      <vt:lpstr>ELI &amp; Schwinger Limit</vt:lpstr>
      <vt:lpstr>Fundamental Physics with ELI</vt:lpstr>
      <vt:lpstr>Schwinger Pair Production</vt:lpstr>
      <vt:lpstr>Klein-Gordon or Dirac Equation</vt:lpstr>
      <vt:lpstr>Dirac Theory of Electron &amp; Positron</vt:lpstr>
      <vt:lpstr>Tunneling Picture for Schwinger Pair Production </vt:lpstr>
      <vt:lpstr>Scattering Picture &amp; Stokes Phenomenon</vt:lpstr>
      <vt:lpstr>Boson &amp; Fermion Production</vt:lpstr>
      <vt:lpstr>Quantum Vlasov Equation</vt:lpstr>
      <vt:lpstr>Electron-Positron Pair Production</vt:lpstr>
      <vt:lpstr>Electron-Positron Pair Production</vt:lpstr>
      <vt:lpstr>Pair Production</vt:lpstr>
      <vt:lpstr>Condensed Matter Analogue</vt:lpstr>
      <vt:lpstr>Condensed Matter Analogue of QED</vt:lpstr>
      <vt:lpstr>Strong Field Physics in Condensed Matter</vt:lpstr>
      <vt:lpstr>Graphene Analogue of QED</vt:lpstr>
      <vt:lpstr>Heisenberg-Euler &amp; Schwinger Effective Action</vt:lpstr>
      <vt:lpstr>Heisenberg-Euler/Schwinger Effective Action</vt:lpstr>
      <vt:lpstr>Going Beyond Schwinger</vt:lpstr>
      <vt:lpstr>One-Loop Effective Actions</vt:lpstr>
      <vt:lpstr>Out-Vacuum from In-Vacuum</vt:lpstr>
      <vt:lpstr>Effective Actions at T=0 &amp; T</vt:lpstr>
      <vt:lpstr>Thermofield Dynamics</vt:lpstr>
      <vt:lpstr>Effective Action at T</vt:lpstr>
      <vt:lpstr>Vacuum Polarization &amp; Persistence</vt:lpstr>
      <vt:lpstr>Vacuum Polarization at T</vt:lpstr>
      <vt:lpstr>Pair Production at T</vt:lpstr>
      <vt:lpstr>QED Effective Action in E=const</vt:lpstr>
      <vt:lpstr>QED Vacuum Polarization</vt:lpstr>
      <vt:lpstr>QED Vacuum Persistence</vt:lpstr>
      <vt:lpstr>Vacuum Polarization Beyond Schwinger</vt:lpstr>
      <vt:lpstr>Vacuum Polarization Beyond Schwinger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Action of de Sitter and Anti-de Sitter Spaces</dc:title>
  <dc:creator>LG</dc:creator>
  <cp:lastModifiedBy>김 상 표</cp:lastModifiedBy>
  <cp:revision>1378</cp:revision>
  <dcterms:created xsi:type="dcterms:W3CDTF">2009-05-26T18:34:29Z</dcterms:created>
  <dcterms:modified xsi:type="dcterms:W3CDTF">2012-02-21T02:50:36Z</dcterms:modified>
</cp:coreProperties>
</file>