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9" r:id="rId11"/>
    <p:sldId id="272" r:id="rId12"/>
    <p:sldId id="271" r:id="rId13"/>
    <p:sldId id="267" r:id="rId14"/>
    <p:sldId id="275" r:id="rId15"/>
    <p:sldId id="264" r:id="rId16"/>
    <p:sldId id="265" r:id="rId17"/>
    <p:sldId id="276" r:id="rId18"/>
    <p:sldId id="277" r:id="rId19"/>
    <p:sldId id="278" r:id="rId20"/>
    <p:sldId id="274" r:id="rId21"/>
    <p:sldId id="268" r:id="rId22"/>
    <p:sldId id="266" r:id="rId23"/>
    <p:sldId id="279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93218-283E-4515-9569-47F60818B02B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D67A5-EB01-4EC9-AC2A-67E54E401C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從兩個公式解釋</a:t>
            </a:r>
            <a:r>
              <a:rPr lang="en-US" altLang="zh-TW" dirty="0" smtClean="0"/>
              <a:t>X</a:t>
            </a:r>
            <a:r>
              <a:rPr lang="zh-TW" altLang="en-US" dirty="0" smtClean="0"/>
              <a:t>光的共振不容易達到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D67A5-EB01-4EC9-AC2A-67E54E401C9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共振的理論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D67A5-EB01-4EC9-AC2A-67E54E401C9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共振的幾個條件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D67A5-EB01-4EC9-AC2A-67E54E401C9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聚焦的理論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D67A5-EB01-4EC9-AC2A-67E54E401C9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共振圖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D67A5-EB01-4EC9-AC2A-67E54E401C9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聚焦圖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D67A5-EB01-4EC9-AC2A-67E54E401C9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2008/6/3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X-Ray </a:t>
            </a:r>
            <a:r>
              <a:rPr lang="en-US" altLang="zh-TW" dirty="0" err="1" smtClean="0"/>
              <a:t>Cohenrent</a:t>
            </a:r>
            <a:r>
              <a:rPr lang="en-US" altLang="zh-TW" dirty="0" smtClean="0"/>
              <a:t>-Focusing Device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陳松裕</a:t>
            </a:r>
            <a:endParaRPr lang="en-US" altLang="zh-TW" dirty="0" smtClean="0"/>
          </a:p>
          <a:p>
            <a:r>
              <a:rPr lang="zh-TW" altLang="en-US" dirty="0" smtClean="0"/>
              <a:t>指導教授：張石麟教授</a:t>
            </a:r>
            <a:endParaRPr lang="en-US" altLang="zh-TW" dirty="0" smtClean="0"/>
          </a:p>
          <a:p>
            <a:r>
              <a:rPr lang="en-US" altLang="zh-TW" dirty="0" smtClean="0"/>
              <a:t>June 3, 2008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96015"/>
            <a:ext cx="5286412" cy="281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圖片 5" descr="共振理論圖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142983"/>
            <a:ext cx="2000264" cy="556395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200525"/>
            <a:ext cx="4848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655614" y="785794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共振腔的特性：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68973" y="1163312"/>
            <a:ext cx="2954655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共振的條件：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el-GR" altLang="zh-TW" sz="2400" dirty="0" smtClean="0"/>
              <a:t>Γ</a:t>
            </a:r>
            <a:r>
              <a:rPr lang="en-US" altLang="zh-TW" sz="2400" dirty="0" smtClean="0"/>
              <a:t> &lt; E</a:t>
            </a:r>
            <a:r>
              <a:rPr lang="en-US" altLang="zh-TW" sz="2400" baseline="-25000" dirty="0" smtClean="0"/>
              <a:t>d</a:t>
            </a:r>
            <a:br>
              <a:rPr lang="en-US" altLang="zh-TW" sz="2400" baseline="-25000" dirty="0" smtClean="0"/>
            </a:br>
            <a:r>
              <a:rPr lang="en-US" altLang="zh-TW" sz="2400" baseline="-25000" dirty="0" smtClean="0"/>
              <a:t/>
            </a:r>
            <a:br>
              <a:rPr lang="en-US" altLang="zh-TW" sz="2400" baseline="-25000" dirty="0" smtClean="0"/>
            </a:br>
            <a:r>
              <a:rPr lang="en-US" altLang="zh-TW" sz="2400" baseline="-25000" dirty="0" smtClean="0"/>
              <a:t/>
            </a:r>
            <a:br>
              <a:rPr lang="en-US" altLang="zh-TW" sz="2400" baseline="-25000" dirty="0" smtClean="0"/>
            </a:br>
            <a:r>
              <a:rPr lang="en-US" altLang="zh-TW" sz="2400" baseline="-25000" dirty="0" smtClean="0"/>
              <a:t/>
            </a:r>
            <a:br>
              <a:rPr lang="en-US" altLang="zh-TW" sz="2400" baseline="-25000" dirty="0" smtClean="0"/>
            </a:br>
            <a:r>
              <a:rPr lang="en-US" altLang="zh-TW" sz="2400" baseline="-25000" dirty="0" smtClean="0"/>
              <a:t/>
            </a:r>
            <a:br>
              <a:rPr lang="en-US" altLang="zh-TW" sz="2400" baseline="-25000" dirty="0" smtClean="0"/>
            </a:br>
            <a:endParaRPr lang="en-US" altLang="zh-TW" sz="2400" baseline="-25000" dirty="0" smtClean="0"/>
          </a:p>
          <a:p>
            <a:pPr marL="342900" indent="-342900">
              <a:buAutoNum type="arabicPeriod"/>
            </a:pPr>
            <a:r>
              <a:rPr lang="el-GR" altLang="zh-TW" sz="2400" dirty="0" smtClean="0"/>
              <a:t>Δ</a:t>
            </a:r>
            <a:r>
              <a:rPr lang="en-US" altLang="zh-TW" sz="2400" dirty="0" smtClean="0"/>
              <a:t>E &lt; E</a:t>
            </a:r>
            <a:r>
              <a:rPr lang="en-US" altLang="zh-TW" sz="2400" baseline="-25000" dirty="0" smtClean="0"/>
              <a:t>d</a:t>
            </a:r>
          </a:p>
          <a:p>
            <a:pPr marL="342900" indent="-342900">
              <a:buAutoNum type="arabicPeriod"/>
            </a:pPr>
            <a:r>
              <a:rPr lang="el-GR" altLang="zh-TW" sz="2400" dirty="0" smtClean="0"/>
              <a:t>Δ</a:t>
            </a:r>
            <a:r>
              <a:rPr lang="en-US" altLang="zh-TW" sz="2400" dirty="0" smtClean="0"/>
              <a:t>E &lt; </a:t>
            </a:r>
            <a:r>
              <a:rPr lang="el-GR" altLang="zh-TW" sz="2400" dirty="0" smtClean="0"/>
              <a:t>Γ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el-GR" altLang="zh-TW" sz="2400" dirty="0" smtClean="0"/>
              <a:t>Δ</a:t>
            </a:r>
            <a:r>
              <a:rPr lang="en-US" altLang="zh-TW" sz="2400" dirty="0" smtClean="0"/>
              <a:t>t &gt; t</a:t>
            </a:r>
            <a:r>
              <a:rPr lang="en-US" altLang="zh-TW" sz="2400" baseline="-25000" dirty="0" smtClean="0"/>
              <a:t>f</a:t>
            </a:r>
            <a:r>
              <a:rPr lang="en-US" altLang="zh-TW" sz="2400" dirty="0" smtClean="0"/>
              <a:t> /2</a:t>
            </a:r>
            <a:r>
              <a:rPr lang="el-GR" altLang="zh-TW" sz="2400" dirty="0" smtClean="0"/>
              <a:t> </a:t>
            </a:r>
            <a:r>
              <a:rPr lang="el-GR" altLang="zh-TW" sz="2400" dirty="0" smtClean="0"/>
              <a:t>π</a:t>
            </a:r>
            <a:endParaRPr lang="en-US" altLang="zh-TW" sz="2400" dirty="0" smtClean="0"/>
          </a:p>
          <a:p>
            <a:pPr marL="342900" indent="-342900">
              <a:buAutoNum type="arabicPeriod"/>
            </a:pPr>
            <a:r>
              <a:rPr lang="en-US" altLang="zh-TW" sz="2400" dirty="0" smtClean="0"/>
              <a:t>l</a:t>
            </a:r>
            <a:r>
              <a:rPr lang="en-US" altLang="zh-TW" sz="2400" baseline="-25000" dirty="0" smtClean="0"/>
              <a:t>L</a:t>
            </a:r>
            <a:r>
              <a:rPr lang="en-US" altLang="zh-TW" sz="2400" dirty="0" smtClean="0"/>
              <a:t> &gt; 2d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214546" y="1931984"/>
          <a:ext cx="4048125" cy="925512"/>
        </p:xfrm>
        <a:graphic>
          <a:graphicData uri="http://schemas.openxmlformats.org/presentationml/2006/ole">
            <p:oleObj spid="_x0000_s48129" name="Equation" r:id="rId3" imgW="1942920" imgH="444240" progId="Equation.3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095643" y="298823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反射率越大，半寬越小，峰越明顯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214546" y="371475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能量解析度如果大於峰值的</a:t>
            </a:r>
            <a:r>
              <a:rPr lang="zh-TW" altLang="en-US" dirty="0" smtClean="0"/>
              <a:t>間距</a:t>
            </a:r>
            <a:r>
              <a:rPr lang="en-US" altLang="zh-TW" dirty="0" smtClean="0"/>
              <a:t>E</a:t>
            </a:r>
            <a:r>
              <a:rPr lang="en-US" altLang="zh-TW" baseline="-25000" dirty="0" smtClean="0"/>
              <a:t>d</a:t>
            </a:r>
            <a:r>
              <a:rPr lang="zh-TW" altLang="en-US" dirty="0" smtClean="0"/>
              <a:t>或是</a:t>
            </a:r>
            <a:r>
              <a:rPr lang="zh-TW" altLang="en-US" dirty="0" smtClean="0"/>
              <a:t>半</a:t>
            </a:r>
            <a:r>
              <a:rPr lang="zh-TW" altLang="en-US" dirty="0" smtClean="0"/>
              <a:t>寬</a:t>
            </a:r>
            <a:r>
              <a:rPr lang="el-GR" altLang="zh-TW" dirty="0" smtClean="0"/>
              <a:t>Γ </a:t>
            </a:r>
            <a:r>
              <a:rPr lang="zh-TW" altLang="en-US" dirty="0" smtClean="0"/>
              <a:t>，</a:t>
            </a:r>
            <a:r>
              <a:rPr lang="zh-TW" altLang="en-US" dirty="0" smtClean="0"/>
              <a:t>作能量掃描時就無法把兩個峰分辨出來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2500298" y="4786322"/>
          <a:ext cx="1500198" cy="433731"/>
        </p:xfrm>
        <a:graphic>
          <a:graphicData uri="http://schemas.openxmlformats.org/presentationml/2006/ole">
            <p:oleObj spid="_x0000_s48130" name="Equation" r:id="rId4" imgW="825480" imgH="203040" progId="Equation.3">
              <p:embed/>
            </p:oleObj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286248" y="4711495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 smtClean="0"/>
              <a:t>Δ</a:t>
            </a:r>
            <a:r>
              <a:rPr lang="en-US" altLang="zh-TW" dirty="0" smtClean="0"/>
              <a:t>t</a:t>
            </a:r>
            <a:r>
              <a:rPr lang="zh-TW" altLang="en-US" dirty="0" smtClean="0"/>
              <a:t>代表同調時間，</a:t>
            </a:r>
            <a:r>
              <a:rPr lang="en-US" altLang="zh-TW" dirty="0" smtClean="0"/>
              <a:t>t</a:t>
            </a:r>
            <a:r>
              <a:rPr lang="en-US" altLang="zh-TW" baseline="-25000" dirty="0" smtClean="0"/>
              <a:t>f</a:t>
            </a:r>
            <a:r>
              <a:rPr lang="zh-TW" altLang="en-US" dirty="0" smtClean="0"/>
              <a:t>為光在共振腔裡來回一次的時間。</a:t>
            </a:r>
            <a:endParaRPr lang="zh-TW" altLang="en-US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2312385" y="5176854"/>
          <a:ext cx="1973863" cy="966790"/>
        </p:xfrm>
        <a:graphic>
          <a:graphicData uri="http://schemas.openxmlformats.org/presentationml/2006/ole">
            <p:oleObj spid="_x0000_s48131" name="Equation" r:id="rId5" imgW="1244520" imgH="609480" progId="Equation.3">
              <p:embed/>
            </p:oleObj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286248" y="5357826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</a:t>
            </a:r>
            <a:r>
              <a:rPr lang="en-US" altLang="zh-TW" baseline="-25000" dirty="0" smtClean="0"/>
              <a:t>L</a:t>
            </a:r>
            <a:r>
              <a:rPr lang="zh-TW" altLang="en-US" dirty="0" smtClean="0"/>
              <a:t>為縱向同調長度，比</a:t>
            </a:r>
            <a:r>
              <a:rPr lang="en-US" altLang="zh-TW" dirty="0" smtClean="0"/>
              <a:t>2d</a:t>
            </a:r>
            <a:r>
              <a:rPr lang="zh-TW" altLang="en-US" dirty="0" smtClean="0"/>
              <a:t>大代表光在裡面來回行進一次之後，與剛入射的光仍能保持同相位。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28596" y="1317484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如何讓能量解析度達到我們的需求？ </a:t>
            </a:r>
            <a:r>
              <a:rPr lang="en-US" altLang="zh-TW" dirty="0" smtClean="0"/>
              <a:t>High </a:t>
            </a:r>
            <a:r>
              <a:rPr lang="en-US" altLang="zh-TW" dirty="0" smtClean="0"/>
              <a:t>resolution </a:t>
            </a:r>
            <a:r>
              <a:rPr lang="en-US" altLang="zh-TW" dirty="0" smtClean="0"/>
              <a:t>4-crystal </a:t>
            </a:r>
            <a:r>
              <a:rPr lang="en-US" altLang="zh-TW" dirty="0" err="1" smtClean="0"/>
              <a:t>monochromator</a:t>
            </a:r>
            <a:endParaRPr lang="en-US" altLang="zh-TW" dirty="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582" y="3500438"/>
            <a:ext cx="4427856" cy="150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69855"/>
            <a:ext cx="3786182" cy="498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785786" y="5286388"/>
            <a:ext cx="288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 crystals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&amp; 2</a:t>
            </a:r>
            <a:r>
              <a:rPr lang="en-US" altLang="zh-TW" baseline="30000" dirty="0" smtClean="0"/>
              <a:t>nd</a:t>
            </a:r>
            <a:r>
              <a:rPr lang="en-US" altLang="zh-TW" dirty="0" smtClean="0"/>
              <a:t> </a:t>
            </a:r>
            <a:r>
              <a:rPr lang="zh-TW" altLang="en-US" dirty="0" smtClean="0"/>
              <a:t>繞射面：（</a:t>
            </a:r>
            <a:r>
              <a:rPr lang="en-US" altLang="zh-TW" dirty="0" smtClean="0"/>
              <a:t>4 2 2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en-US" altLang="zh-TW" dirty="0" smtClean="0"/>
              <a:t>3</a:t>
            </a:r>
            <a:r>
              <a:rPr lang="en-US" altLang="zh-TW" baseline="30000" dirty="0" smtClean="0"/>
              <a:t>rd</a:t>
            </a:r>
            <a:r>
              <a:rPr lang="en-US" altLang="zh-TW" dirty="0" smtClean="0"/>
              <a:t> &amp; 4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</a:t>
            </a:r>
            <a:r>
              <a:rPr lang="zh-TW" altLang="en-US" dirty="0" smtClean="0"/>
              <a:t>繞射面：（</a:t>
            </a:r>
            <a:r>
              <a:rPr lang="en-US" altLang="zh-TW" dirty="0" smtClean="0"/>
              <a:t>11 5 3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CRL的立體圖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720" y="2500306"/>
            <a:ext cx="4360173" cy="3584486"/>
          </a:xfrm>
        </p:spPr>
      </p:pic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5857884" y="1000108"/>
          <a:ext cx="1500198" cy="710068"/>
        </p:xfrm>
        <a:graphic>
          <a:graphicData uri="http://schemas.openxmlformats.org/presentationml/2006/ole">
            <p:oleObj spid="_x0000_s34818" name="Equation" r:id="rId5" imgW="622080" imgH="393480" progId="Equation.3">
              <p:embed/>
            </p:oleObj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175098" y="1791290"/>
            <a:ext cx="2611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r>
              <a:rPr lang="zh-TW" altLang="en-US" dirty="0" smtClean="0"/>
              <a:t>是孔洞的曲率半徑</a:t>
            </a:r>
            <a:endParaRPr lang="en-US" altLang="zh-TW" dirty="0" smtClean="0"/>
          </a:p>
          <a:p>
            <a:r>
              <a:rPr lang="en-US" altLang="zh-TW" dirty="0" smtClean="0"/>
              <a:t>N</a:t>
            </a:r>
            <a:r>
              <a:rPr lang="zh-TW" altLang="en-US" dirty="0" smtClean="0"/>
              <a:t>是孔洞數</a:t>
            </a:r>
            <a:endParaRPr lang="en-US" altLang="zh-TW" dirty="0" smtClean="0"/>
          </a:p>
          <a:p>
            <a:r>
              <a:rPr lang="el-GR" altLang="zh-TW" dirty="0" smtClean="0"/>
              <a:t>δ</a:t>
            </a:r>
            <a:r>
              <a:rPr lang="zh-TW" altLang="en-US" dirty="0" smtClean="0"/>
              <a:t>是折射率的修正實部項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72066" y="12022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焦距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5143504" y="2928934"/>
          <a:ext cx="4000497" cy="1928826"/>
        </p:xfrm>
        <a:graphic>
          <a:graphicData uri="http://schemas.openxmlformats.org/presentationml/2006/ole">
            <p:oleObj spid="_x0000_s34819" name="Equation" r:id="rId6" imgW="2501640" imgH="1143000" progId="Equation.3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214942" y="5072074"/>
            <a:ext cx="392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rial"/>
                <a:cs typeface="Arial"/>
              </a:rPr>
              <a:t>→</a:t>
            </a:r>
            <a:r>
              <a:rPr lang="el-GR" altLang="zh-TW" dirty="0" smtClean="0"/>
              <a:t> δ</a:t>
            </a:r>
            <a:r>
              <a:rPr lang="en-US" altLang="zh-TW" dirty="0" smtClean="0"/>
              <a:t>=2.33 ×10</a:t>
            </a:r>
            <a:r>
              <a:rPr lang="en-US" altLang="zh-TW" baseline="30000" dirty="0" smtClean="0"/>
              <a:t>-6</a:t>
            </a:r>
            <a:r>
              <a:rPr lang="en-US" altLang="zh-TW" dirty="0" smtClean="0"/>
              <a:t> for E=14.4388 </a:t>
            </a:r>
            <a:r>
              <a:rPr lang="en-US" altLang="zh-TW" dirty="0" err="1" smtClean="0"/>
              <a:t>keV</a:t>
            </a:r>
            <a:r>
              <a:rPr lang="en-US" altLang="zh-TW" dirty="0" smtClean="0"/>
              <a:t> (</a:t>
            </a:r>
            <a:r>
              <a:rPr lang="el-GR" altLang="zh-TW" dirty="0" smtClean="0"/>
              <a:t>λ</a:t>
            </a:r>
            <a:r>
              <a:rPr lang="en-US" altLang="zh-TW" dirty="0" smtClean="0"/>
              <a:t>=0.8605A °)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28597" y="5997379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因為</a:t>
            </a:r>
            <a:r>
              <a:rPr lang="en-US" altLang="zh-TW" dirty="0" smtClean="0"/>
              <a:t>detector</a:t>
            </a:r>
            <a:r>
              <a:rPr lang="zh-TW" altLang="en-US" dirty="0" smtClean="0"/>
              <a:t>的位置離樣品大概</a:t>
            </a:r>
            <a:r>
              <a:rPr lang="en-US" altLang="zh-TW" dirty="0" smtClean="0"/>
              <a:t>90</a:t>
            </a:r>
            <a:r>
              <a:rPr lang="zh-TW" altLang="en-US" dirty="0" smtClean="0"/>
              <a:t> </a:t>
            </a:r>
            <a:r>
              <a:rPr lang="en-US" altLang="zh-TW" dirty="0" smtClean="0"/>
              <a:t>cm,</a:t>
            </a:r>
            <a:r>
              <a:rPr lang="zh-TW" altLang="en-US" dirty="0" smtClean="0"/>
              <a:t>所以我們設計焦距為</a:t>
            </a:r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m 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357952" y="2631834"/>
            <a:ext cx="714380" cy="427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5400000" flipH="1" flipV="1">
            <a:off x="-70676" y="2631040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57952" y="3059668"/>
            <a:ext cx="57150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-142908" y="190451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（</a:t>
            </a:r>
            <a:r>
              <a:rPr lang="en-US" altLang="zh-TW" dirty="0" smtClean="0"/>
              <a:t>0 0 1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006955" y="240458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（</a:t>
            </a:r>
            <a:r>
              <a:rPr lang="en-US" altLang="zh-TW" dirty="0" smtClean="0"/>
              <a:t>3 1 0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85786" y="334542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（</a:t>
            </a:r>
            <a:r>
              <a:rPr lang="en-US" altLang="zh-TW" dirty="0" smtClean="0"/>
              <a:t>1 -3 0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85720" y="107154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設計聚焦：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1887" y="141659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CRL</a:t>
            </a:r>
            <a:r>
              <a:rPr lang="zh-TW" altLang="en-US" dirty="0" smtClean="0"/>
              <a:t>的實際增益： 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000232" y="1214422"/>
          <a:ext cx="1643074" cy="785818"/>
        </p:xfrm>
        <a:graphic>
          <a:graphicData uri="http://schemas.openxmlformats.org/presentationml/2006/ole">
            <p:oleObj spid="_x0000_s35842" name="Equation" r:id="rId3" imgW="698400" imgH="457200" progId="Equation.3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875" y="2143116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r>
              <a:rPr lang="zh-TW" altLang="en-US" dirty="0" smtClean="0"/>
              <a:t>是吸收率：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386873" y="2071678"/>
          <a:ext cx="2571768" cy="500066"/>
        </p:xfrm>
        <a:graphic>
          <a:graphicData uri="http://schemas.openxmlformats.org/presentationml/2006/ole">
            <p:oleObj spid="_x0000_s35843" name="Equation" r:id="rId4" imgW="977760" imgH="203040" progId="Equation.3">
              <p:embed/>
            </p:oleObj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-32" y="2714620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</a:t>
            </a:r>
            <a:r>
              <a:rPr lang="zh-TW" altLang="en-US" dirty="0" smtClean="0"/>
              <a:t>是理想增益：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1500166" y="2500306"/>
          <a:ext cx="2071702" cy="881068"/>
        </p:xfrm>
        <a:graphic>
          <a:graphicData uri="http://schemas.openxmlformats.org/presentationml/2006/ole">
            <p:oleObj spid="_x0000_s35844" name="Equation" r:id="rId5" imgW="952200" imgH="469800" progId="Equation.3">
              <p:embed/>
            </p:oleObj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-41887" y="3354173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 smtClean="0"/>
              <a:t>σ</a:t>
            </a:r>
            <a:r>
              <a:rPr lang="en-US" altLang="zh-TW" baseline="-25000" dirty="0" smtClean="0"/>
              <a:t>f</a:t>
            </a:r>
            <a:r>
              <a:rPr lang="zh-TW" altLang="en-US" dirty="0" smtClean="0"/>
              <a:t>是繞射極限的解析度，</a:t>
            </a:r>
            <a:r>
              <a:rPr lang="el-GR" altLang="zh-TW" dirty="0" smtClean="0"/>
              <a:t>σ</a:t>
            </a:r>
            <a:r>
              <a:rPr lang="en-US" altLang="zh-TW" baseline="-25000" dirty="0" smtClean="0"/>
              <a:t>1</a:t>
            </a:r>
            <a:r>
              <a:rPr lang="zh-TW" altLang="en-US" dirty="0" smtClean="0"/>
              <a:t>是實際的聚焦點大小，</a:t>
            </a:r>
            <a:r>
              <a:rPr lang="en-US" altLang="zh-TW" dirty="0" smtClean="0"/>
              <a:t>A</a:t>
            </a:r>
            <a:r>
              <a:rPr lang="zh-TW" altLang="en-US" dirty="0" smtClean="0"/>
              <a:t>是有效孔徑：</a:t>
            </a:r>
            <a:endParaRPr lang="zh-TW" altLang="en-US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2101253" y="3698880"/>
          <a:ext cx="1995721" cy="873128"/>
        </p:xfrm>
        <a:graphic>
          <a:graphicData uri="http://schemas.openxmlformats.org/presentationml/2006/ole">
            <p:oleObj spid="_x0000_s35845" name="Equation" r:id="rId6" imgW="1015920" imgH="444240" progId="Equation.3">
              <p:embed/>
            </p:oleObj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-41887" y="845090"/>
            <a:ext cx="478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為了看到最佳共振條紋，總厚度</a:t>
            </a:r>
            <a:r>
              <a:rPr lang="en-US" altLang="zh-TW" dirty="0" smtClean="0"/>
              <a:t>N×d~140</a:t>
            </a:r>
            <a:r>
              <a:rPr lang="el-GR" altLang="zh-TW" dirty="0" smtClean="0"/>
              <a:t> μ</a:t>
            </a:r>
            <a:r>
              <a:rPr lang="en-US" altLang="zh-TW" dirty="0" smtClean="0"/>
              <a:t>m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0656" y="6357958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Arial"/>
                <a:cs typeface="Arial"/>
              </a:rPr>
              <a:t>→</a:t>
            </a:r>
            <a:r>
              <a:rPr lang="zh-TW" altLang="en-US" dirty="0" smtClean="0"/>
              <a:t>增益越大，晶體的總厚度會越小。</a:t>
            </a:r>
            <a:endParaRPr lang="zh-TW" altLang="en-US" dirty="0"/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/>
        </p:nvGraphicFramePr>
        <p:xfrm>
          <a:off x="0" y="4572008"/>
          <a:ext cx="1214446" cy="728668"/>
        </p:xfrm>
        <a:graphic>
          <a:graphicData uri="http://schemas.openxmlformats.org/presentationml/2006/ole">
            <p:oleObj spid="_x0000_s35846" name="Equation" r:id="rId7" imgW="761760" imgH="457200" progId="Equation.3">
              <p:embed/>
            </p:oleObj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1285852" y="4711495"/>
            <a:ext cx="354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 smtClean="0"/>
              <a:t>σ</a:t>
            </a:r>
            <a:r>
              <a:rPr lang="en-US" altLang="zh-TW" baseline="-25000" dirty="0" smtClean="0"/>
              <a:t>o</a:t>
            </a:r>
            <a:r>
              <a:rPr lang="zh-TW" altLang="en-US" dirty="0" smtClean="0"/>
              <a:t>是光源大小，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0</a:t>
            </a:r>
            <a:r>
              <a:rPr lang="zh-TW" altLang="en-US" dirty="0" smtClean="0"/>
              <a:t>是物距，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f</a:t>
            </a:r>
            <a:r>
              <a:rPr lang="zh-TW" altLang="en-US" dirty="0" smtClean="0"/>
              <a:t>是像距</a:t>
            </a:r>
            <a:endParaRPr lang="zh-TW" altLang="en-US" dirty="0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/>
        </p:nvGraphicFramePr>
        <p:xfrm>
          <a:off x="71406" y="5429264"/>
          <a:ext cx="1285884" cy="694457"/>
        </p:xfrm>
        <a:graphic>
          <a:graphicData uri="http://schemas.openxmlformats.org/presentationml/2006/ole">
            <p:oleObj spid="_x0000_s35847" name="Equation" r:id="rId8" imgW="914400" imgH="431640" progId="Equation.3">
              <p:embed/>
            </p:oleObj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4714876" y="1285860"/>
          <a:ext cx="4328072" cy="5357850"/>
        </p:xfrm>
        <a:graphic>
          <a:graphicData uri="http://schemas.openxmlformats.org/drawingml/2006/table">
            <a:tbl>
              <a:tblPr/>
              <a:tblGrid>
                <a:gridCol w="2975549"/>
                <a:gridCol w="1352523"/>
              </a:tblGrid>
              <a:tr h="446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孔洞數目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N</a:t>
                      </a:r>
                      <a:endParaRPr lang="zh-TW" sz="10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11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物大小σ</a:t>
                      </a:r>
                      <a:r>
                        <a:rPr lang="en-US" sz="800" kern="100" baseline="-25000" dirty="0">
                          <a:latin typeface="Times New Roman"/>
                          <a:ea typeface="標楷體"/>
                        </a:rPr>
                        <a:t>0</a:t>
                      </a:r>
                      <a:r>
                        <a:rPr lang="en-US" sz="800" kern="100" dirty="0"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en-US" sz="1200" kern="100" dirty="0" err="1">
                          <a:latin typeface="Times New Roman"/>
                          <a:ea typeface="標楷體"/>
                        </a:rPr>
                        <a:t>μm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)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100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物距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p (m)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58.4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折射率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n =1- δ + </a:t>
                      </a:r>
                      <a:r>
                        <a:rPr lang="en-US" sz="1200" kern="100" dirty="0" err="1">
                          <a:latin typeface="Times New Roman"/>
                          <a:ea typeface="標楷體"/>
                        </a:rPr>
                        <a:t>iβ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>
                        <a:latin typeface="Times New Roman"/>
                        <a:ea typeface="標楷體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δ = - Re( χ</a:t>
                      </a:r>
                      <a:r>
                        <a:rPr lang="en-US" sz="1200" kern="100" baseline="-25000" dirty="0">
                          <a:latin typeface="Times New Roman"/>
                          <a:ea typeface="標楷體"/>
                        </a:rPr>
                        <a:t>0 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)/2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2.33×10</a:t>
                      </a:r>
                      <a:r>
                        <a:rPr lang="en-US" sz="1200" kern="100" baseline="30000" dirty="0">
                          <a:latin typeface="Times New Roman"/>
                          <a:ea typeface="標楷體"/>
                        </a:rPr>
                        <a:t>-6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β = - Im( χ</a:t>
                      </a:r>
                      <a:r>
                        <a:rPr lang="en-US" sz="1200" kern="100" baseline="-25000" dirty="0">
                          <a:latin typeface="Times New Roman"/>
                          <a:ea typeface="標楷體"/>
                        </a:rPr>
                        <a:t>0 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)/2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1.72×10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-8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吸收係數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μ(1/m) = 4πβ/</a:t>
                      </a:r>
                      <a:r>
                        <a:rPr lang="en-US" sz="1200" kern="100" dirty="0">
                          <a:latin typeface="標楷體"/>
                          <a:ea typeface="新細明體"/>
                        </a:rPr>
                        <a:t>λ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2518.56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孔洞半徑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R (</a:t>
                      </a:r>
                      <a:r>
                        <a:rPr lang="en-US" sz="1200" kern="100" dirty="0" err="1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μm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  <a:endParaRPr lang="zh-TW" sz="10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51.05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焦距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 F(m) = R/(2Nδ)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1.00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孔洞間距</a:t>
                      </a:r>
                      <a:r>
                        <a:rPr lang="en-US" sz="12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d(μm) = 140/N</a:t>
                      </a:r>
                      <a:endParaRPr lang="zh-TW" sz="10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12.7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像距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(m) 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1.01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考慮吸收的有效孔徑大小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(μm)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121.42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繞射極限的解析度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(μm) 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0.72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預期的成像大小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(μm) 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1.7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增益</a:t>
                      </a:r>
                      <a:r>
                        <a:rPr lang="zh-TW" sz="1200" kern="10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48.34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CRL</a:t>
                      </a:r>
                      <a:r>
                        <a:rPr lang="zh-TW" sz="1200" kern="100">
                          <a:latin typeface="Times New Roman"/>
                          <a:ea typeface="標楷體"/>
                        </a:rPr>
                        <a:t>的總長度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L(mm)=N(d+2R)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1.26</a:t>
                      </a:r>
                      <a:endParaRPr lang="zh-TW" sz="1000" kern="10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限制條件：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d+2R &lt; 345.1 (</a:t>
                      </a:r>
                      <a:r>
                        <a:rPr lang="en-US" sz="1200" kern="100" dirty="0" err="1">
                          <a:latin typeface="Times New Roman"/>
                          <a:ea typeface="標楷體"/>
                        </a:rPr>
                        <a:t>μm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)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新細明體"/>
                        </a:rPr>
                        <a:t>114.8</a:t>
                      </a:r>
                      <a:endParaRPr lang="zh-TW" sz="1000" kern="100" dirty="0">
                        <a:latin typeface="Times New Roman"/>
                        <a:ea typeface="新細明體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18036" y="142852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同時考慮共振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跟聚焦：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57224" y="585789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實驗是在日本同步輻射中心</a:t>
            </a:r>
            <a:r>
              <a:rPr lang="en-US" dirty="0" smtClean="0"/>
              <a:t>Spring-8</a:t>
            </a:r>
            <a:r>
              <a:rPr lang="zh-TW" altLang="en-US" dirty="0" smtClean="0"/>
              <a:t>的台灣聚頻磁鐵光束線</a:t>
            </a:r>
            <a:r>
              <a:rPr lang="en-US" dirty="0" smtClean="0"/>
              <a:t>BL12XU</a:t>
            </a:r>
            <a:r>
              <a:rPr lang="zh-TW" altLang="en-US" dirty="0" smtClean="0"/>
              <a:t>進行，儲存環的能量是</a:t>
            </a:r>
            <a:r>
              <a:rPr lang="en-US" altLang="zh-TW" dirty="0" smtClean="0"/>
              <a:t>8GeV </a:t>
            </a:r>
            <a:r>
              <a:rPr lang="zh-TW" altLang="en-US" dirty="0" smtClean="0"/>
              <a:t>，電流是</a:t>
            </a:r>
            <a:r>
              <a:rPr lang="en-US" altLang="zh-TW" dirty="0" smtClean="0"/>
              <a:t>100mA 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11379"/>
            <a:ext cx="8121089" cy="353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Results-</a:t>
            </a:r>
            <a:r>
              <a:rPr lang="zh-TW" altLang="en-US" dirty="0" smtClean="0"/>
              <a:t>共振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000759" y="2714620"/>
            <a:ext cx="2786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Cavity Coherence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The experimental period</a:t>
            </a:r>
          </a:p>
          <a:p>
            <a:r>
              <a:rPr lang="en-US" altLang="zh-TW" dirty="0" smtClean="0"/>
              <a:t>E</a:t>
            </a:r>
            <a:r>
              <a:rPr lang="en-US" altLang="zh-TW" baseline="-25000" dirty="0" smtClean="0"/>
              <a:t>d</a:t>
            </a:r>
            <a:r>
              <a:rPr lang="en-US" altLang="zh-TW" dirty="0" smtClean="0"/>
              <a:t>=5.01 </a:t>
            </a:r>
            <a:r>
              <a:rPr lang="en-US" altLang="zh-TW" dirty="0" err="1" smtClean="0"/>
              <a:t>meV</a:t>
            </a:r>
            <a:endParaRPr lang="en-US" altLang="zh-TW" dirty="0" smtClean="0"/>
          </a:p>
          <a:p>
            <a:r>
              <a:rPr lang="en-US" altLang="zh-TW" dirty="0" smtClean="0"/>
              <a:t>The theoretical period</a:t>
            </a:r>
            <a:endParaRPr lang="zh-TW" altLang="en-US" dirty="0"/>
          </a:p>
        </p:txBody>
      </p:sp>
      <p:pic>
        <p:nvPicPr>
          <p:cNvPr id="7" name="內容版面配置區 6" descr="共振實驗圖.eps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7033" y="2213029"/>
            <a:ext cx="5199413" cy="4073491"/>
          </a:xfrm>
        </p:spPr>
      </p:pic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6072198" y="4000504"/>
          <a:ext cx="2770928" cy="714380"/>
        </p:xfrm>
        <a:graphic>
          <a:graphicData uri="http://schemas.openxmlformats.org/presentationml/2006/ole">
            <p:oleObj spid="_x0000_s36866" name="Equation" r:id="rId5" imgW="16254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 descr="figure1a1_1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4214818"/>
            <a:ext cx="4975227" cy="1643074"/>
          </a:xfrm>
        </p:spPr>
      </p:pic>
      <p:pic>
        <p:nvPicPr>
          <p:cNvPr id="7" name="圖片 6" descr="Fig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236" y="1345510"/>
            <a:ext cx="4075796" cy="551251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37526" y="1711099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量測聚焦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: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7158" y="2996983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detector</a:t>
            </a:r>
            <a:r>
              <a:rPr lang="zh-TW" altLang="en-US" dirty="0" smtClean="0"/>
              <a:t>前面我們放一個刀口掃描，刀口的解析度大約是</a:t>
            </a:r>
            <a:r>
              <a:rPr lang="en-US" altLang="zh-TW" dirty="0" smtClean="0"/>
              <a:t>250 A°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Beam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105931"/>
            <a:ext cx="7037112" cy="568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Graphfocu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500042"/>
            <a:ext cx="5059575" cy="3781621"/>
          </a:xfrm>
          <a:prstGeom prst="rect">
            <a:avLst/>
          </a:prstGeom>
        </p:spPr>
      </p:pic>
      <p:pic>
        <p:nvPicPr>
          <p:cNvPr id="6" name="圖片 5" descr="GraphFOCUSLENGTH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00" y="428604"/>
            <a:ext cx="4881600" cy="390852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122218" y="4416990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橫軸代表光線打在離透鏡中心的距離，縱軸代表這束光線的聚焦點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36068" y="400050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透鏡的曲面為圓方程式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929322" y="400050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透鏡的曲面為拋物線</a:t>
            </a:r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1285852" y="5072074"/>
            <a:ext cx="43577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2357422" y="5072074"/>
            <a:ext cx="1714512" cy="16430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弧形 20"/>
          <p:cNvSpPr/>
          <p:nvPr/>
        </p:nvSpPr>
        <p:spPr>
          <a:xfrm>
            <a:off x="500034" y="5072074"/>
            <a:ext cx="1643074" cy="1643050"/>
          </a:xfrm>
          <a:prstGeom prst="arc">
            <a:avLst>
              <a:gd name="adj1" fmla="val 16200000"/>
              <a:gd name="adj2" fmla="val 54607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357158" y="5429264"/>
            <a:ext cx="121444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1285852" y="6715148"/>
            <a:ext cx="43577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橢圓 26"/>
          <p:cNvSpPr/>
          <p:nvPr/>
        </p:nvSpPr>
        <p:spPr>
          <a:xfrm>
            <a:off x="4214810" y="585789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4500562" y="585789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弧形 32"/>
          <p:cNvSpPr/>
          <p:nvPr/>
        </p:nvSpPr>
        <p:spPr>
          <a:xfrm rot="10800000">
            <a:off x="4786315" y="5072074"/>
            <a:ext cx="1643074" cy="1643050"/>
          </a:xfrm>
          <a:prstGeom prst="arc">
            <a:avLst>
              <a:gd name="adj1" fmla="val 16200000"/>
              <a:gd name="adj2" fmla="val 54607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接點 34"/>
          <p:cNvCxnSpPr/>
          <p:nvPr/>
        </p:nvCxnSpPr>
        <p:spPr>
          <a:xfrm>
            <a:off x="285752" y="5857892"/>
            <a:ext cx="8858248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4357686" y="585789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3287" y="13946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球面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像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差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Collaborators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張櫻議、劉玉茹、林心家、盧和璟、吳雪鴻、李彥儒</a:t>
            </a:r>
            <a:r>
              <a:rPr lang="en-US" altLang="zh-TW" dirty="0" smtClean="0"/>
              <a:t>(</a:t>
            </a:r>
            <a:r>
              <a:rPr lang="zh-TW" altLang="en-US" dirty="0" smtClean="0"/>
              <a:t>國立清華大學物理系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湯茂竹、</a:t>
            </a:r>
            <a:r>
              <a:rPr lang="en-US" altLang="zh-TW" dirty="0" smtClean="0"/>
              <a:t>Yu. </a:t>
            </a:r>
            <a:r>
              <a:rPr lang="en-US" altLang="zh-TW" dirty="0" err="1" smtClean="0"/>
              <a:t>Stetsko</a:t>
            </a:r>
            <a:r>
              <a:rPr lang="en-US" altLang="zh-TW" dirty="0" smtClean="0"/>
              <a:t>(</a:t>
            </a:r>
            <a:r>
              <a:rPr lang="zh-TW" altLang="en-US" dirty="0" smtClean="0"/>
              <a:t>國家同步輻射研究中心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M. </a:t>
            </a:r>
            <a:r>
              <a:rPr lang="en-US" altLang="zh-TW" dirty="0" err="1" smtClean="0"/>
              <a:t>Yabashi</a:t>
            </a:r>
            <a:r>
              <a:rPr lang="en-US" altLang="zh-TW" dirty="0" smtClean="0"/>
              <a:t>(</a:t>
            </a:r>
            <a:r>
              <a:rPr lang="zh-TW" altLang="en-US" dirty="0" smtClean="0"/>
              <a:t>日本</a:t>
            </a:r>
            <a:r>
              <a:rPr lang="en-US" altLang="zh-TW" dirty="0" smtClean="0"/>
              <a:t>,Spring-8</a:t>
            </a:r>
            <a:r>
              <a:rPr lang="zh-TW" altLang="en-US" dirty="0" smtClean="0"/>
              <a:t>同步輻射研究中心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張石麟</a:t>
            </a:r>
            <a:r>
              <a:rPr lang="en-US" altLang="zh-TW" dirty="0" smtClean="0"/>
              <a:t>(</a:t>
            </a:r>
            <a:r>
              <a:rPr lang="zh-TW" altLang="en-US" dirty="0" smtClean="0"/>
              <a:t>國立清華大學物理系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71472" y="928670"/>
            <a:ext cx="286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 (12 4 0)</a:t>
            </a:r>
            <a:r>
              <a:rPr lang="zh-TW" altLang="en-US" dirty="0" smtClean="0"/>
              <a:t>的</a:t>
            </a:r>
            <a:r>
              <a:rPr lang="en-US" altLang="zh-TW" dirty="0" smtClean="0"/>
              <a:t>Darwin width=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428992" y="857232"/>
          <a:ext cx="714380" cy="454605"/>
        </p:xfrm>
        <a:graphic>
          <a:graphicData uri="http://schemas.openxmlformats.org/presentationml/2006/ole">
            <p:oleObj spid="_x0000_s37890" name="Equation" r:id="rId3" imgW="419040" imgH="266400" progId="Equation.3">
              <p:embed/>
            </p:oleObj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221264" y="928670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=0.071 ° </a:t>
            </a:r>
            <a:r>
              <a:rPr lang="zh-TW" altLang="en-US" dirty="0" smtClean="0"/>
              <a:t>，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5214942" y="857232"/>
          <a:ext cx="3572973" cy="455614"/>
        </p:xfrm>
        <a:graphic>
          <a:graphicData uri="http://schemas.openxmlformats.org/presentationml/2006/ole">
            <p:oleObj spid="_x0000_s37891" name="Equation" r:id="rId4" imgW="1892160" imgH="241200" progId="Equation.3">
              <p:embed/>
            </p:oleObj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285851" y="1500177"/>
          <a:ext cx="6357983" cy="5278438"/>
        </p:xfrm>
        <a:graphic>
          <a:graphicData uri="http://schemas.openxmlformats.org/drawingml/2006/table">
            <a:tbl>
              <a:tblPr/>
              <a:tblGrid>
                <a:gridCol w="994252"/>
                <a:gridCol w="1177405"/>
                <a:gridCol w="1177405"/>
                <a:gridCol w="1215924"/>
                <a:gridCol w="1792997"/>
              </a:tblGrid>
              <a:tr h="893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</a:rPr>
                        <a:t>孔洞數目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 N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焦距 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F (m)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像距 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q (m)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像大小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(m)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光經每個孔洞後的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</a:rPr>
                        <a:t>偏向角</a:t>
                      </a:r>
                      <a:r>
                        <a:rPr lang="en-US" sz="1200" kern="100">
                          <a:latin typeface="Times New Roman"/>
                          <a:ea typeface="標楷體"/>
                        </a:rPr>
                        <a:t>(degree)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10.95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13.48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2.31E-05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2.62×10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-4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5.48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6.04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1.03E-05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5.23×10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-4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3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3.65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3.89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6.67E-06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7.85×10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-4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4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2.74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2.87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4.92E-06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1.05×10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-3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5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2.19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2.28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3.90E-06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1.31×10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-3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6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1.83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1.88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3.23E-06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1.57×10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-3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7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1.56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1.61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2.75E-06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1.83×10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-3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8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1.37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1.40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2.40E-06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2.09×10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-3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/>
                          <a:ea typeface="標楷體"/>
                        </a:rPr>
                        <a:t>9</a:t>
                      </a:r>
                      <a:endParaRPr lang="zh-TW" sz="1100" kern="100" dirty="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1.22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1.24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2.13E-06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2.35×10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-3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10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1.10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1.12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1.91E-06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2.62×10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-3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11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1.00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1.01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1.73E-06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</a:rPr>
                        <a:t>2.88×10</a:t>
                      </a:r>
                      <a:r>
                        <a:rPr lang="en-US" sz="1200" kern="100" baseline="30000">
                          <a:latin typeface="Times New Roman"/>
                          <a:ea typeface="標楷體"/>
                        </a:rPr>
                        <a:t>-3</a:t>
                      </a:r>
                      <a:endParaRPr lang="zh-TW" sz="1100" kern="100">
                        <a:latin typeface="Times New Roman"/>
                        <a:ea typeface="新細明體"/>
                      </a:endParaRPr>
                    </a:p>
                  </a:txBody>
                  <a:tcPr marL="60282" marR="60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38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width = 7.18×10</a:t>
                      </a:r>
                      <a:r>
                        <a:rPr lang="en-US" sz="1200" kern="100" baseline="300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-2 </a:t>
                      </a:r>
                      <a:r>
                        <a:rPr lang="en-US" sz="1200" kern="100" dirty="0">
                          <a:solidFill>
                            <a:srgbClr val="0000FF"/>
                          </a:solidFill>
                          <a:latin typeface="Times New Roman"/>
                          <a:ea typeface="標楷體"/>
                        </a:rPr>
                        <a:t>(degree)</a:t>
                      </a:r>
                    </a:p>
                  </a:txBody>
                  <a:tcPr marL="60282" marR="602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Beamsize.EP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467742"/>
            <a:ext cx="7280177" cy="5604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雖然無法與光在兩片晶體來回反射的共振效果相比，但從共振圖上我們仍可很清楚的看到它確實具有共振效果，且共振週期與理論計算大致相符。</a:t>
            </a:r>
            <a:endParaRPr lang="en-US" altLang="zh-TW" dirty="0" smtClean="0"/>
          </a:p>
          <a:p>
            <a:r>
              <a:rPr lang="zh-TW" altLang="en-US" dirty="0" smtClean="0"/>
              <a:t>實驗上確實看到它能聚焦，但它的聚焦點與模擬計算的聚焦點差了近</a:t>
            </a:r>
            <a:r>
              <a:rPr lang="en-US" altLang="zh-TW" dirty="0" smtClean="0"/>
              <a:t>20 cm </a:t>
            </a:r>
            <a:r>
              <a:rPr lang="zh-TW" altLang="en-US" dirty="0" smtClean="0"/>
              <a:t>，仍需繼續探討各種可能的原因。</a:t>
            </a:r>
            <a:endParaRPr lang="en-US" altLang="zh-TW" dirty="0" smtClean="0"/>
          </a:p>
          <a:p>
            <a:r>
              <a:rPr lang="zh-TW" altLang="en-US" dirty="0" smtClean="0"/>
              <a:t>實驗上所設計的聚焦透鏡有很強的色象差，所以之後將會用拋物線的曲面來消掉色象差，產生真正完美的共振聚焦的光源，可用於探討更細微的局部結構。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parabola-beamsiz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857232"/>
            <a:ext cx="6286544" cy="500066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143108" y="5786454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模擬光線通過曲面為拋物線</a:t>
            </a:r>
            <a:r>
              <a:rPr lang="en-US" altLang="zh-TW" dirty="0" smtClean="0"/>
              <a:t>(y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=2Rx)</a:t>
            </a:r>
            <a:r>
              <a:rPr lang="zh-TW" altLang="en-US" dirty="0" smtClean="0"/>
              <a:t>的組合式透鏡在不同位置下的光束大小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Theory</a:t>
            </a:r>
          </a:p>
          <a:p>
            <a:r>
              <a:rPr lang="en-US" altLang="zh-TW" dirty="0" smtClean="0"/>
              <a:t>Experimental</a:t>
            </a:r>
          </a:p>
          <a:p>
            <a:r>
              <a:rPr lang="en-US" altLang="zh-TW" dirty="0" smtClean="0"/>
              <a:t>Results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Introduction-X</a:t>
            </a:r>
            <a:r>
              <a:rPr lang="zh-TW" altLang="en-US" dirty="0" smtClean="0"/>
              <a:t>光的發展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2143116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/>
                <a:gridCol w="6472254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年代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西元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事件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1895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Röntgen</a:t>
                      </a:r>
                      <a:r>
                        <a:rPr lang="zh-TW" altLang="en-US" dirty="0" smtClean="0"/>
                        <a:t>發現一種未知的射線，稱其為</a:t>
                      </a:r>
                      <a:r>
                        <a:rPr lang="en-US" altLang="zh-TW" dirty="0" smtClean="0"/>
                        <a:t>X-ray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1896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Winkelmann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R.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Straubel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發現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X-ray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fluorescence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C. G. Barkla</a:t>
                      </a:r>
                      <a:r>
                        <a:rPr lang="zh-TW" altLang="en-US" dirty="0" smtClean="0"/>
                        <a:t>發現</a:t>
                      </a:r>
                      <a:r>
                        <a:rPr lang="en-US" altLang="zh-TW" dirty="0" smtClean="0"/>
                        <a:t>X-ray</a:t>
                      </a:r>
                      <a:r>
                        <a:rPr lang="zh-TW" altLang="en-US" dirty="0" smtClean="0"/>
                        <a:t>是一種</a:t>
                      </a:r>
                      <a:r>
                        <a:rPr lang="en-US" altLang="zh-TW" dirty="0" smtClean="0"/>
                        <a:t>transverse wave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1909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Barkla</a:t>
                      </a:r>
                      <a:r>
                        <a:rPr lang="zh-TW" altLang="en-US" dirty="0" smtClean="0"/>
                        <a:t>發現</a:t>
                      </a:r>
                      <a:r>
                        <a:rPr lang="en-US" altLang="zh-TW" dirty="0" smtClean="0"/>
                        <a:t>X-ray characteristic spectral line </a:t>
                      </a:r>
                      <a:r>
                        <a:rPr lang="en-US" altLang="zh-TW" dirty="0" smtClean="0">
                          <a:latin typeface="Arial"/>
                          <a:cs typeface="Arial"/>
                        </a:rPr>
                        <a:t>→ element-specific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Laue</a:t>
                      </a:r>
                      <a:r>
                        <a:rPr lang="zh-TW" altLang="en-US" dirty="0" smtClean="0"/>
                        <a:t>發表</a:t>
                      </a:r>
                      <a:r>
                        <a:rPr lang="en-US" altLang="zh-TW" dirty="0" smtClean="0"/>
                        <a:t>Laue’s theory of X-ray diffraction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1912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Bragg</a:t>
                      </a:r>
                      <a:r>
                        <a:rPr lang="zh-TW" altLang="en-US" dirty="0" smtClean="0"/>
                        <a:t>父子</a:t>
                      </a:r>
                      <a:r>
                        <a:rPr lang="zh-TW" altLang="en-US" dirty="0" smtClean="0"/>
                        <a:t>提出晶體繞射理論：</a:t>
                      </a:r>
                      <a:r>
                        <a:rPr lang="en-US" altLang="zh-TW" dirty="0" smtClean="0"/>
                        <a:t>Bragg’s </a:t>
                      </a:r>
                      <a:r>
                        <a:rPr lang="en-US" altLang="zh-TW" dirty="0" smtClean="0"/>
                        <a:t>Law 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1913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Ewald</a:t>
                      </a:r>
                      <a:r>
                        <a:rPr lang="zh-TW" altLang="en-US" dirty="0" smtClean="0"/>
                        <a:t>發表動力繞射理論，解釋了</a:t>
                      </a:r>
                      <a:r>
                        <a:rPr lang="en-US" altLang="zh-TW" dirty="0" smtClean="0"/>
                        <a:t>X-ray</a:t>
                      </a:r>
                      <a:r>
                        <a:rPr lang="zh-TW" altLang="en-US" dirty="0" smtClean="0"/>
                        <a:t>繞射在倒晶格空間的概念圖和意義。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6633497" y="4429132"/>
          <a:ext cx="1367527" cy="285752"/>
        </p:xfrm>
        <a:graphic>
          <a:graphicData uri="http://schemas.openxmlformats.org/presentationml/2006/ole">
            <p:oleObj spid="_x0000_s1026" name="Equation" r:id="rId3" imgW="8506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4" descr="c-lightsourc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736"/>
            <a:ext cx="895843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00034" y="5934694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X-ray</a:t>
            </a:r>
            <a:r>
              <a:rPr lang="zh-TW" altLang="en-US" dirty="0" smtClean="0"/>
              <a:t>的波長？軟</a:t>
            </a:r>
            <a:r>
              <a:rPr lang="en-US" altLang="zh-TW" dirty="0" smtClean="0"/>
              <a:t>X</a:t>
            </a:r>
            <a:r>
              <a:rPr lang="zh-TW" altLang="en-US" dirty="0" smtClean="0"/>
              <a:t>射線？硬</a:t>
            </a:r>
            <a:r>
              <a:rPr lang="en-US" altLang="zh-TW" dirty="0" smtClean="0"/>
              <a:t>X</a:t>
            </a:r>
            <a:r>
              <a:rPr lang="zh-TW" altLang="en-US" dirty="0" smtClean="0"/>
              <a:t>射線</a:t>
            </a:r>
            <a:r>
              <a:rPr lang="zh-TW" altLang="en-US" dirty="0" smtClean="0"/>
              <a:t>？同步</a:t>
            </a:r>
            <a:r>
              <a:rPr lang="zh-TW" altLang="en-US" dirty="0" smtClean="0"/>
              <a:t>輻射光用於研究上的</a:t>
            </a:r>
            <a:r>
              <a:rPr lang="en-US" dirty="0" smtClean="0"/>
              <a:t>X</a:t>
            </a:r>
            <a:r>
              <a:rPr lang="zh-TW" altLang="en-US" dirty="0" smtClean="0"/>
              <a:t>光源的能量解析度                      ，且光源的大小約為幾百微米到幾厘米。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857356" y="6220446"/>
          <a:ext cx="1071570" cy="618794"/>
        </p:xfrm>
        <a:graphic>
          <a:graphicData uri="http://schemas.openxmlformats.org/presentationml/2006/ole">
            <p:oleObj spid="_x0000_s18433" name="Equation" r:id="rId4" imgW="672808" imgH="393529" progId="Equation.3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71406" y="782405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</a:rPr>
              <a:t>X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光的特性：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zh-TW" altLang="en-US" dirty="0" smtClean="0"/>
          </a:p>
          <a:p>
            <a:r>
              <a:rPr lang="zh-TW" altLang="en-US" dirty="0" smtClean="0"/>
              <a:t>使得</a:t>
            </a:r>
            <a:r>
              <a:rPr lang="en-US" dirty="0" smtClean="0"/>
              <a:t>X</a:t>
            </a:r>
            <a:r>
              <a:rPr lang="zh-TW" altLang="en-US" dirty="0" smtClean="0"/>
              <a:t>光具有很強的穿透力，所以無法利用一般的表面反射讓光在兩個表面來回跑，因此我們就利用布拉格角為</a:t>
            </a:r>
            <a:r>
              <a:rPr lang="en-US" dirty="0" smtClean="0"/>
              <a:t>90</a:t>
            </a:r>
            <a:r>
              <a:rPr lang="en-US" altLang="zh-TW" dirty="0" smtClean="0"/>
              <a:t>°</a:t>
            </a:r>
            <a:r>
              <a:rPr lang="zh-TW" altLang="en-US" dirty="0" smtClean="0"/>
              <a:t>的原子面來當我們的反射</a:t>
            </a:r>
            <a:r>
              <a:rPr lang="zh-TW" altLang="en-US" dirty="0" smtClean="0"/>
              <a:t>面</a:t>
            </a:r>
            <a:endParaRPr lang="en-US" altLang="zh-TW" dirty="0" smtClean="0"/>
          </a:p>
          <a:p>
            <a:r>
              <a:rPr lang="zh-TW" altLang="en-US" dirty="0" smtClean="0"/>
              <a:t>為了</a:t>
            </a:r>
            <a:r>
              <a:rPr lang="zh-TW" altLang="en-US" dirty="0" smtClean="0"/>
              <a:t>確保光源在裡面能形成干涉，光源本身需具備比在樣品裡面來回行進的光程還大</a:t>
            </a:r>
            <a:r>
              <a:rPr lang="zh-TW" altLang="en-US" dirty="0" smtClean="0"/>
              <a:t>的</a:t>
            </a:r>
            <a:r>
              <a:rPr lang="zh-TW" altLang="en-US" dirty="0" smtClean="0"/>
              <a:t>同調</a:t>
            </a:r>
            <a:r>
              <a:rPr lang="zh-TW" altLang="en-US" dirty="0" smtClean="0"/>
              <a:t>長度</a:t>
            </a:r>
            <a:r>
              <a:rPr lang="zh-TW" altLang="en-US" dirty="0" smtClean="0"/>
              <a:t>，意即能量解析度要很高。</a:t>
            </a:r>
          </a:p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785786" y="1764019"/>
          <a:ext cx="3786214" cy="807725"/>
        </p:xfrm>
        <a:graphic>
          <a:graphicData uri="http://schemas.openxmlformats.org/presentationml/2006/ole">
            <p:oleObj spid="_x0000_s3074" name="Equation" r:id="rId4" imgW="952200" imgH="203040" progId="Equation.3">
              <p:embed/>
            </p:oleObj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34090" y="1000108"/>
            <a:ext cx="383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</a:rPr>
              <a:t>X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光共振的困難性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: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785926"/>
            <a:ext cx="8501090" cy="3357586"/>
          </a:xfrm>
        </p:spPr>
        <p:txBody>
          <a:bodyPr>
            <a:normAutofit/>
          </a:bodyPr>
          <a:lstStyle/>
          <a:p>
            <a:r>
              <a:rPr lang="en-US" dirty="0" smtClean="0"/>
              <a:t>n=1-</a:t>
            </a:r>
            <a:r>
              <a:rPr lang="en-US" altLang="zh-TW" dirty="0" smtClean="0"/>
              <a:t>δ</a:t>
            </a:r>
            <a:r>
              <a:rPr lang="en-US" dirty="0" smtClean="0"/>
              <a:t>,</a:t>
            </a:r>
            <a:r>
              <a:rPr lang="zh-TW" altLang="en-US" dirty="0" smtClean="0"/>
              <a:t>其中</a:t>
            </a:r>
            <a:r>
              <a:rPr lang="en-US" altLang="zh-TW" dirty="0" smtClean="0"/>
              <a:t>δ</a:t>
            </a:r>
            <a:r>
              <a:rPr lang="zh-TW" altLang="en-US" dirty="0" smtClean="0"/>
              <a:t>大約是</a:t>
            </a:r>
            <a:r>
              <a:rPr lang="en-US" dirty="0" smtClean="0"/>
              <a:t>10</a:t>
            </a:r>
            <a:r>
              <a:rPr lang="en-US" baseline="30000" dirty="0" smtClean="0"/>
              <a:t>-5</a:t>
            </a:r>
            <a:r>
              <a:rPr lang="en-US" dirty="0" smtClean="0"/>
              <a:t>~10</a:t>
            </a:r>
            <a:r>
              <a:rPr lang="en-US" baseline="30000" dirty="0" smtClean="0"/>
              <a:t>-7</a:t>
            </a:r>
            <a:r>
              <a:rPr lang="zh-TW" altLang="en-US" dirty="0" smtClean="0"/>
              <a:t>，由於折射率非常接近</a:t>
            </a:r>
            <a:r>
              <a:rPr lang="en-US" dirty="0" smtClean="0"/>
              <a:t>1</a:t>
            </a:r>
            <a:r>
              <a:rPr lang="zh-TW" altLang="en-US" dirty="0" smtClean="0"/>
              <a:t>，代表</a:t>
            </a:r>
            <a:r>
              <a:rPr lang="en-US" dirty="0" smtClean="0"/>
              <a:t>X</a:t>
            </a:r>
            <a:r>
              <a:rPr lang="zh-TW" altLang="en-US" dirty="0" smtClean="0"/>
              <a:t>光在物質裡面折射能力非常弱，偏轉角度非常小，要製造一個能聚焦</a:t>
            </a:r>
            <a:r>
              <a:rPr lang="en-US" dirty="0" smtClean="0"/>
              <a:t>X</a:t>
            </a:r>
            <a:r>
              <a:rPr lang="zh-TW" altLang="en-US" dirty="0" smtClean="0"/>
              <a:t>光的透鏡變得相當困難，所以我們將好幾個一模一樣的透鏡排成一列，變成一個複合式折射透鏡</a:t>
            </a:r>
            <a:r>
              <a:rPr lang="en-US" dirty="0" smtClean="0"/>
              <a:t>(Compound Refractive Lens)</a:t>
            </a:r>
            <a:r>
              <a:rPr lang="zh-TW" altLang="en-US" dirty="0" smtClean="0"/>
              <a:t>來</a:t>
            </a:r>
            <a:r>
              <a:rPr lang="zh-TW" altLang="en-US" dirty="0" smtClean="0"/>
              <a:t>聚焦</a:t>
            </a:r>
            <a:endParaRPr lang="en-US" altLang="zh-TW" dirty="0" smtClean="0"/>
          </a:p>
          <a:p>
            <a:r>
              <a:rPr lang="zh-TW" altLang="en-US" dirty="0" smtClean="0"/>
              <a:t>另外</a:t>
            </a:r>
            <a:r>
              <a:rPr lang="zh-TW" altLang="en-US" dirty="0" smtClean="0"/>
              <a:t>與一般光學不同的是，由於折射率小於</a:t>
            </a:r>
            <a:r>
              <a:rPr lang="en-US" dirty="0" smtClean="0"/>
              <a:t>1</a:t>
            </a:r>
            <a:r>
              <a:rPr lang="zh-TW" altLang="en-US" dirty="0" smtClean="0"/>
              <a:t>，所以要聚焦不是用凸透鏡，反而是要用凹透鏡才能聚焦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65566" y="1071546"/>
            <a:ext cx="3863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</a:rPr>
              <a:t>X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光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聚焦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的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困難性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:</a:t>
            </a:r>
            <a:endParaRPr lang="zh-TW" altLang="en-US" sz="3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Theory-</a:t>
            </a:r>
            <a:r>
              <a:rPr lang="zh-TW" altLang="en-US" dirty="0" smtClean="0"/>
              <a:t>繞射</a:t>
            </a:r>
            <a:endParaRPr lang="zh-TW" alt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646" y="2071678"/>
            <a:ext cx="79014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1745" name="Equation" r:id="rId5" imgW="114120" imgH="215640" progId="Equation.3">
              <p:embed/>
            </p:oleObj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220561" y="2822572"/>
          <a:ext cx="1708497" cy="392114"/>
        </p:xfrm>
        <a:graphic>
          <a:graphicData uri="http://schemas.openxmlformats.org/presentationml/2006/ole">
            <p:oleObj spid="_x0000_s31746" name="Equation" r:id="rId6" imgW="774360" imgH="177480" progId="Equation.3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622216" y="6274378"/>
            <a:ext cx="573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For Si (12 4 0) </a:t>
            </a:r>
            <a:r>
              <a:rPr lang="zh-TW" altLang="en-US" dirty="0" smtClean="0"/>
              <a:t>，</a:t>
            </a:r>
            <a:r>
              <a:rPr lang="el-GR" altLang="zh-TW" dirty="0" smtClean="0"/>
              <a:t>θ</a:t>
            </a:r>
            <a:r>
              <a:rPr lang="en-US" altLang="zh-TW" dirty="0" smtClean="0"/>
              <a:t>=90°</a:t>
            </a:r>
            <a:r>
              <a:rPr lang="en-US" altLang="zh-TW" dirty="0" smtClean="0">
                <a:latin typeface="Arial"/>
                <a:cs typeface="Arial"/>
              </a:rPr>
              <a:t>→</a:t>
            </a:r>
            <a:r>
              <a:rPr lang="el-GR" altLang="zh-TW" dirty="0" smtClean="0"/>
              <a:t> λ</a:t>
            </a:r>
            <a:r>
              <a:rPr lang="en-US" altLang="zh-TW" dirty="0" smtClean="0"/>
              <a:t>=0.8604A° </a:t>
            </a:r>
            <a:r>
              <a:rPr lang="zh-TW" altLang="en-US" dirty="0" smtClean="0"/>
              <a:t>（</a:t>
            </a:r>
            <a:r>
              <a:rPr lang="en-US" altLang="zh-TW" dirty="0" smtClean="0"/>
              <a:t>E=14.4388 </a:t>
            </a:r>
            <a:r>
              <a:rPr lang="en-US" altLang="zh-TW" dirty="0" err="1" smtClean="0"/>
              <a:t>keV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65" y="1995500"/>
            <a:ext cx="78962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642910" y="5497313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因為</a:t>
            </a:r>
            <a:r>
              <a:rPr lang="en-US" altLang="zh-TW" dirty="0" smtClean="0"/>
              <a:t>Si</a:t>
            </a:r>
            <a:r>
              <a:rPr lang="zh-TW" altLang="en-US" dirty="0" smtClean="0"/>
              <a:t>屬於</a:t>
            </a:r>
            <a:r>
              <a:rPr lang="en-US" altLang="zh-TW" dirty="0" err="1" smtClean="0"/>
              <a:t>fcc</a:t>
            </a:r>
            <a:r>
              <a:rPr lang="en-US" altLang="zh-TW" dirty="0" smtClean="0"/>
              <a:t> diamond structure </a:t>
            </a:r>
            <a:r>
              <a:rPr lang="zh-TW" altLang="en-US" dirty="0" smtClean="0"/>
              <a:t>，所以實驗時除了入射光</a:t>
            </a:r>
            <a:r>
              <a:rPr lang="en-US" altLang="zh-TW" dirty="0" smtClean="0"/>
              <a:t>(0 0 0)</a:t>
            </a:r>
            <a:r>
              <a:rPr lang="zh-TW" altLang="en-US" dirty="0" smtClean="0"/>
              <a:t>與主要的繞射光</a:t>
            </a:r>
            <a:r>
              <a:rPr lang="en-US" altLang="zh-TW" dirty="0" smtClean="0"/>
              <a:t>(12 4 0)</a:t>
            </a:r>
            <a:r>
              <a:rPr lang="zh-TW" altLang="en-US" dirty="0" smtClean="0"/>
              <a:t>之外還有</a:t>
            </a:r>
            <a:r>
              <a:rPr lang="en-US" altLang="zh-TW" dirty="0" smtClean="0"/>
              <a:t>22</a:t>
            </a:r>
            <a:r>
              <a:rPr lang="zh-TW" altLang="en-US" dirty="0" smtClean="0"/>
              <a:t>道光參與，稱之為</a:t>
            </a:r>
            <a:r>
              <a:rPr lang="en-US" altLang="zh-TW" dirty="0" smtClean="0"/>
              <a:t>24</a:t>
            </a:r>
            <a:r>
              <a:rPr lang="zh-TW" altLang="en-US" dirty="0" smtClean="0"/>
              <a:t>光繞射。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71472" y="1071546"/>
            <a:ext cx="8083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</a:rPr>
              <a:t>何謂多重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繞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射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(multiple diffraction)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：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1077</TotalTime>
  <Words>1262</Words>
  <PresentationFormat>如螢幕大小 (4:3)</PresentationFormat>
  <Paragraphs>210</Paragraphs>
  <Slides>23</Slides>
  <Notes>6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流線</vt:lpstr>
      <vt:lpstr>Equation</vt:lpstr>
      <vt:lpstr>X-Ray Cohenrent-Focusing Device</vt:lpstr>
      <vt:lpstr>Collaborators</vt:lpstr>
      <vt:lpstr>Outline</vt:lpstr>
      <vt:lpstr>Introduction-X光的發展</vt:lpstr>
      <vt:lpstr>投影片 5</vt:lpstr>
      <vt:lpstr>投影片 6</vt:lpstr>
      <vt:lpstr>投影片 7</vt:lpstr>
      <vt:lpstr>Theory-繞射</vt:lpstr>
      <vt:lpstr>投影片 9</vt:lpstr>
      <vt:lpstr>投影片 10</vt:lpstr>
      <vt:lpstr>投影片 11</vt:lpstr>
      <vt:lpstr>投影片 12</vt:lpstr>
      <vt:lpstr>投影片 13</vt:lpstr>
      <vt:lpstr>投影片 14</vt:lpstr>
      <vt:lpstr>Experimental</vt:lpstr>
      <vt:lpstr>Results-共振</vt:lpstr>
      <vt:lpstr>投影片 17</vt:lpstr>
      <vt:lpstr>投影片 18</vt:lpstr>
      <vt:lpstr>投影片 19</vt:lpstr>
      <vt:lpstr>投影片 20</vt:lpstr>
      <vt:lpstr>投影片 21</vt:lpstr>
      <vt:lpstr>Conclusion</vt:lpstr>
      <vt:lpstr>投影片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Cohenrent-focusing device</dc:title>
  <dc:creator>sungyu</dc:creator>
  <cp:lastModifiedBy>sungyu</cp:lastModifiedBy>
  <cp:revision>42</cp:revision>
  <dcterms:created xsi:type="dcterms:W3CDTF">2008-05-28T06:46:23Z</dcterms:created>
  <dcterms:modified xsi:type="dcterms:W3CDTF">2008-06-03T02:23:40Z</dcterms:modified>
</cp:coreProperties>
</file>