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tags/tag2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7" r:id="rId2"/>
    <p:sldId id="261" r:id="rId3"/>
    <p:sldId id="268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33" r:id="rId13"/>
    <p:sldId id="334" r:id="rId14"/>
    <p:sldId id="335" r:id="rId15"/>
    <p:sldId id="325" r:id="rId16"/>
    <p:sldId id="269" r:id="rId17"/>
    <p:sldId id="338" r:id="rId18"/>
    <p:sldId id="270" r:id="rId19"/>
    <p:sldId id="306" r:id="rId20"/>
    <p:sldId id="303" r:id="rId21"/>
    <p:sldId id="295" r:id="rId22"/>
    <p:sldId id="329" r:id="rId23"/>
    <p:sldId id="296" r:id="rId24"/>
    <p:sldId id="271" r:id="rId25"/>
    <p:sldId id="284" r:id="rId26"/>
    <p:sldId id="302" r:id="rId27"/>
    <p:sldId id="297" r:id="rId28"/>
    <p:sldId id="307" r:id="rId29"/>
    <p:sldId id="287" r:id="rId30"/>
    <p:sldId id="274" r:id="rId31"/>
    <p:sldId id="300" r:id="rId32"/>
    <p:sldId id="290" r:id="rId33"/>
    <p:sldId id="330" r:id="rId34"/>
    <p:sldId id="292" r:id="rId35"/>
    <p:sldId id="293" r:id="rId36"/>
    <p:sldId id="294" r:id="rId37"/>
    <p:sldId id="277" r:id="rId38"/>
    <p:sldId id="278" r:id="rId3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86" autoAdjust="0"/>
  </p:normalViewPr>
  <p:slideViewPr>
    <p:cSldViewPr>
      <p:cViewPr varScale="1">
        <p:scale>
          <a:sx n="71" d="100"/>
          <a:sy n="71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2753B51-9BB2-4158-B18A-4C461890B030}" type="datetimeFigureOut">
              <a:rPr lang="zh-CN" altLang="en-US"/>
              <a:pPr>
                <a:defRPr/>
              </a:pPr>
              <a:t>2009/11/21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9BB4129-DEBC-43A0-9E2F-47AFAE4FEA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7D5E84-4EF1-4F5C-A6E6-BE47295849AA}" type="slidenum">
              <a:rPr lang="en-US" altLang="zh-CN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B4129-DEBC-43A0-9E2F-47AFAE4FEA21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B4129-DEBC-43A0-9E2F-47AFAE4FEA21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B4129-DEBC-43A0-9E2F-47AFAE4FEA21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B4129-DEBC-43A0-9E2F-47AFAE4FEA21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B4129-DEBC-43A0-9E2F-47AFAE4FEA21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B4129-DEBC-43A0-9E2F-47AFAE4FEA21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B4129-DEBC-43A0-9E2F-47AFAE4FEA21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B4129-DEBC-43A0-9E2F-47AFAE4FEA21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B4129-DEBC-43A0-9E2F-47AFAE4FEA21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B4129-DEBC-43A0-9E2F-47AFAE4FEA21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6647E9-1C19-445B-8AC8-867215F3629D}" type="slidenum">
              <a:rPr lang="en-US" altLang="zh-CN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B4129-DEBC-43A0-9E2F-47AFAE4FEA21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B4129-DEBC-43A0-9E2F-47AFAE4FEA21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B4129-DEBC-43A0-9E2F-47AFAE4FEA21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B4129-DEBC-43A0-9E2F-47AFAE4FEA21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B4129-DEBC-43A0-9E2F-47AFAE4FEA21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B4129-DEBC-43A0-9E2F-47AFAE4FEA21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B4129-DEBC-43A0-9E2F-47AFAE4FEA21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B4129-DEBC-43A0-9E2F-47AFAE4FEA21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B4129-DEBC-43A0-9E2F-47AFAE4FEA21}" type="slidenum">
              <a:rPr lang="zh-CN" altLang="en-US" smtClean="0"/>
              <a:pPr>
                <a:defRPr/>
              </a:pPr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B4129-DEBC-43A0-9E2F-47AFAE4FEA21}" type="slidenum">
              <a:rPr lang="zh-CN" altLang="en-US" smtClean="0"/>
              <a:pPr>
                <a:defRPr/>
              </a:pPr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B4129-DEBC-43A0-9E2F-47AFAE4FEA21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B4129-DEBC-43A0-9E2F-47AFAE4FEA21}" type="slidenum">
              <a:rPr lang="zh-CN" altLang="en-US" smtClean="0"/>
              <a:pPr>
                <a:defRPr/>
              </a:pPr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B4129-DEBC-43A0-9E2F-47AFAE4FEA21}" type="slidenum">
              <a:rPr lang="zh-CN" altLang="en-US" smtClean="0"/>
              <a:pPr>
                <a:defRPr/>
              </a:pPr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B4129-DEBC-43A0-9E2F-47AFAE4FEA21}" type="slidenum">
              <a:rPr lang="zh-CN" altLang="en-US" smtClean="0"/>
              <a:pPr>
                <a:defRPr/>
              </a:pPr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B4129-DEBC-43A0-9E2F-47AFAE4FEA21}" type="slidenum">
              <a:rPr lang="zh-CN" altLang="en-US" smtClean="0"/>
              <a:pPr>
                <a:defRPr/>
              </a:pPr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B4129-DEBC-43A0-9E2F-47AFAE4FEA21}" type="slidenum">
              <a:rPr lang="zh-CN" altLang="en-US" smtClean="0"/>
              <a:pPr>
                <a:defRPr/>
              </a:pPr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B4129-DEBC-43A0-9E2F-47AFAE4FEA21}" type="slidenum">
              <a:rPr lang="zh-CN" altLang="en-US" smtClean="0"/>
              <a:pPr>
                <a:defRPr/>
              </a:pPr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B4129-DEBC-43A0-9E2F-47AFAE4FEA21}" type="slidenum">
              <a:rPr lang="zh-CN" altLang="en-US" smtClean="0"/>
              <a:pPr>
                <a:defRPr/>
              </a:pPr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B4129-DEBC-43A0-9E2F-47AFAE4FEA21}" type="slidenum">
              <a:rPr lang="zh-CN" altLang="en-US" smtClean="0"/>
              <a:pPr>
                <a:defRPr/>
              </a:pPr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B4129-DEBC-43A0-9E2F-47AFAE4FEA21}" type="slidenum">
              <a:rPr lang="zh-CN" altLang="en-US" smtClean="0"/>
              <a:pPr>
                <a:defRPr/>
              </a:pPr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B4129-DEBC-43A0-9E2F-47AFAE4FEA21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B4129-DEBC-43A0-9E2F-47AFAE4FEA21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B4129-DEBC-43A0-9E2F-47AFAE4FEA21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B4129-DEBC-43A0-9E2F-47AFAE4FEA21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B4129-DEBC-43A0-9E2F-47AFAE4FEA21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B4129-DEBC-43A0-9E2F-47AFAE4FEA21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矩形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矩形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矩形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矩形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矩形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15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0B4743-63C6-4A5C-938D-D8E375E1CCC1}" type="datetimeFigureOut">
              <a:rPr lang="zh-CN" altLang="en-US"/>
              <a:pPr>
                <a:defRPr/>
              </a:pPr>
              <a:t>2009/11/21</a:t>
            </a:fld>
            <a:endParaRPr lang="zh-CN" altLang="en-US"/>
          </a:p>
        </p:txBody>
      </p:sp>
      <p:sp>
        <p:nvSpPr>
          <p:cNvPr id="16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B85D0C-5141-4C83-9BA6-611F9C0662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43B65-952D-49FE-A9B0-CBF4691BBD9A}" type="datetimeFigureOut">
              <a:rPr lang="zh-CN" altLang="en-US"/>
              <a:pPr>
                <a:defRPr/>
              </a:pPr>
              <a:t>2009/11/21</a:t>
            </a:fld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59DCF-87CC-4C25-8618-EC788C895F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0EF5C-3592-4883-90E3-2E2225AEA912}" type="datetimeFigureOut">
              <a:rPr lang="zh-CN" altLang="en-US"/>
              <a:pPr>
                <a:defRPr/>
              </a:pPr>
              <a:t>2009/11/21</a:t>
            </a:fld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18437-B6DC-454C-BCB9-85D322F2C7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EA704-6EFE-41BC-B516-6D6FBB2D3D7D}" type="datetimeFigureOut">
              <a:rPr lang="zh-CN" altLang="en-US"/>
              <a:pPr>
                <a:defRPr/>
              </a:pPr>
              <a:t>2009/11/21</a:t>
            </a:fld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22805-FF18-4C82-806B-9187D22335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" name="任意多边形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任意多边形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7" name="任意多边形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任意多边形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任意多边形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任意多边形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4" name="任意多边形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5" name="任意多边形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6" name="任意多边形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7" name="任意多边形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8" name="任意多边形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矩形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矩形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矩形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矩形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矩形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C14D8C-13F2-4597-9826-C44A9CB18D68}" type="datetimeFigureOut">
              <a:rPr lang="zh-CN" altLang="en-US"/>
              <a:pPr>
                <a:defRPr/>
              </a:pPr>
              <a:t>2009/11/21</a:t>
            </a:fld>
            <a:endParaRPr lang="zh-CN" altLang="en-US"/>
          </a:p>
        </p:txBody>
      </p:sp>
      <p:sp>
        <p:nvSpPr>
          <p:cNvPr id="2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2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C05ECD-09CA-4D49-B6F8-87AFF996BC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B3567C-AFF3-49FD-B288-20D016F67C46}" type="datetimeFigureOut">
              <a:rPr lang="zh-CN" altLang="en-US"/>
              <a:pPr>
                <a:defRPr/>
              </a:pPr>
              <a:t>2009/11/21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A69BA5-2B1A-44EA-9718-D4F567EE96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矩形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矩形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矩形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矩形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矩形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矩形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48B7B8-E1CC-46AC-B5A4-47FE6D10966D}" type="datetimeFigureOut">
              <a:rPr lang="zh-CN" altLang="en-US"/>
              <a:pPr>
                <a:defRPr/>
              </a:pPr>
              <a:t>2009/11/21</a:t>
            </a:fld>
            <a:endParaRPr lang="zh-CN" altLang="en-US"/>
          </a:p>
        </p:txBody>
      </p:sp>
      <p:sp>
        <p:nvSpPr>
          <p:cNvPr id="1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1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EA43A7-6B0E-4508-8169-A54FB820A4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1F0D5-70FD-400D-A68D-2CAD1F2AF993}" type="datetimeFigureOut">
              <a:rPr lang="zh-CN" altLang="en-US"/>
              <a:pPr>
                <a:defRPr/>
              </a:pPr>
              <a:t>2009/11/21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DC877-7434-49C3-966B-BCE70183C0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56A068-A0CD-4EFD-B464-D017B2DB1C93}" type="datetimeFigureOut">
              <a:rPr lang="zh-CN" altLang="en-US"/>
              <a:pPr>
                <a:defRPr/>
              </a:pPr>
              <a:t>2009/11/21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F3E585-BC2E-43A3-A23F-19FBCECC84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E064F-DE45-46CD-AFF1-343677AD5F11}" type="datetimeFigureOut">
              <a:rPr lang="zh-CN" altLang="en-US"/>
              <a:pPr>
                <a:defRPr/>
              </a:pPr>
              <a:t>2009/11/21</a:t>
            </a:fld>
            <a:endParaRPr lang="zh-CN" altLang="en-US"/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8A5FC-02F0-48B1-946B-F3CB2F5997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组合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直接连接符 7"/>
            <p:cNvCxnSpPr/>
            <p:nvPr/>
          </p:nvCxnSpPr>
          <p:spPr>
            <a:xfrm rot="16200000">
              <a:off x="6663593" y="12732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rot="5400000" flipH="1">
              <a:off x="6744513" y="12722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直接连接符 11"/>
            <p:cNvCxnSpPr/>
            <p:nvPr/>
          </p:nvCxnSpPr>
          <p:spPr>
            <a:xfrm rot="16200000">
              <a:off x="6663593" y="12732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rot="5400000" flipH="1">
              <a:off x="6744513" y="12722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直接连接符 15"/>
            <p:cNvCxnSpPr/>
            <p:nvPr/>
          </p:nvCxnSpPr>
          <p:spPr>
            <a:xfrm rot="16200000">
              <a:off x="6663592" y="1273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rot="5400000" flipH="1">
              <a:off x="6744512" y="1272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9" name="日期占位符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D912D3-636C-46BF-A751-128C2B16D4FC}" type="datetimeFigureOut">
              <a:rPr lang="zh-CN" altLang="en-US"/>
              <a:pPr>
                <a:defRPr/>
              </a:pPr>
              <a:t>2009/11/21</a:t>
            </a:fld>
            <a:endParaRPr lang="zh-CN" altLang="en-US"/>
          </a:p>
        </p:txBody>
      </p:sp>
      <p:sp>
        <p:nvSpPr>
          <p:cNvPr id="20" name="页脚占位符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21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774BBD-4F41-46AF-AAA9-E90050C74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矩形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矩形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矩形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矩形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矩形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060" name="文本占位符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DF49C555-5A29-49CF-8FE7-C1C61DADA484}" type="datetimeFigureOut">
              <a:rPr lang="zh-CN" altLang="en-US"/>
              <a:pPr>
                <a:defRPr/>
              </a:pPr>
              <a:t>2009/11/21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D216DBC5-C63B-4DD9-8DA3-1CC79D4819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1" r:id="rId1"/>
    <p:sldLayoutId id="2147483916" r:id="rId2"/>
    <p:sldLayoutId id="2147483922" r:id="rId3"/>
    <p:sldLayoutId id="2147483923" r:id="rId4"/>
    <p:sldLayoutId id="2147483924" r:id="rId5"/>
    <p:sldLayoutId id="2147483917" r:id="rId6"/>
    <p:sldLayoutId id="2147483925" r:id="rId7"/>
    <p:sldLayoutId id="2147483918" r:id="rId8"/>
    <p:sldLayoutId id="2147483926" r:id="rId9"/>
    <p:sldLayoutId id="2147483919" r:id="rId10"/>
    <p:sldLayoutId id="21474839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华文楷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华文楷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华文楷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华文楷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华文楷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华文楷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华文楷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华文楷体" pitchFamily="2" charset="-122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hyperlink" Target="Lihong/&#26700;&#38754;/0703072.pdf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wmf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wmf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0.wmf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9.png"/><Relationship Id="rId4" Type="http://schemas.openxmlformats.org/officeDocument/2006/relationships/notesSlide" Target="../notesSlides/notesSlide24.xml"/><Relationship Id="rId9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73.png"/><Relationship Id="rId7" Type="http://schemas.openxmlformats.org/officeDocument/2006/relationships/image" Target="../media/image77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Relationship Id="rId9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8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5750" y="1143000"/>
            <a:ext cx="8486775" cy="15382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CN" sz="4800" dirty="0" smtClean="0">
                <a:solidFill>
                  <a:srgbClr val="FFFF00"/>
                </a:solidFill>
                <a:latin typeface="Comic Sans MS" pitchFamily="66" charset="0"/>
              </a:rPr>
              <a:t>An Introduction to Inflation and Bouncing Cosmology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000125" y="3573463"/>
            <a:ext cx="69373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 err="1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Taotao</a:t>
            </a:r>
            <a:r>
              <a:rPr lang="en-US" altLang="zh-CN" sz="40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sz="4000" dirty="0" err="1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Qiu</a:t>
            </a:r>
            <a:endParaRPr lang="en-US" altLang="zh-CN" sz="4000" dirty="0">
              <a:solidFill>
                <a:schemeClr val="tx2">
                  <a:lumMod val="90000"/>
                </a:schemeClr>
              </a:solidFill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 smtClean="0">
                <a:solidFill>
                  <a:schemeClr val="tx2">
                    <a:lumMod val="90000"/>
                  </a:schemeClr>
                </a:solidFill>
                <a:latin typeface="+mn-lt"/>
                <a:ea typeface="宋体" charset="-122"/>
              </a:rPr>
              <a:t>Chung Yuan Christian University</a:t>
            </a:r>
            <a:endParaRPr lang="en-US" altLang="zh-CN" sz="3200" dirty="0">
              <a:solidFill>
                <a:schemeClr val="tx2">
                  <a:lumMod val="90000"/>
                </a:schemeClr>
              </a:solidFill>
              <a:latin typeface="+mn-lt"/>
              <a:ea typeface="宋体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 smtClean="0">
                <a:solidFill>
                  <a:srgbClr val="FFFF00"/>
                </a:solidFill>
                <a:latin typeface="+mn-lt"/>
                <a:ea typeface="宋体" charset="-122"/>
              </a:rPr>
              <a:t>2009-11-12</a:t>
            </a:r>
            <a:endParaRPr lang="en-US" altLang="zh-CN" sz="4000" dirty="0">
              <a:solidFill>
                <a:srgbClr val="FFFF00"/>
              </a:solidFill>
              <a:latin typeface="+mn-lt"/>
              <a:ea typeface="宋体" charset="-122"/>
            </a:endParaRPr>
          </a:p>
        </p:txBody>
      </p:sp>
    </p:spTree>
  </p:cSld>
  <p:clrMapOvr>
    <a:masterClrMapping/>
  </p:clrMapOvr>
  <p:transition advTm="1064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57188" y="214313"/>
            <a:ext cx="8286750" cy="700087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sz="4400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Solution to Standard Big Bang Theory: Inflation</a:t>
            </a: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285750" y="1928813"/>
            <a:ext cx="4881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C000"/>
                </a:solidFill>
              </a:rPr>
              <a:t>Solution to Flatness Problem:</a:t>
            </a:r>
            <a:endParaRPr lang="zh-CN" altLang="en-US" sz="280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5" y="2571750"/>
            <a:ext cx="26162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accent3"/>
                </a:solidFill>
                <a:ea typeface="宋体" charset="-122"/>
              </a:rPr>
              <a:t>In inflation period,</a:t>
            </a:r>
            <a:endParaRPr lang="zh-CN" altLang="en-US" sz="2400" dirty="0">
              <a:solidFill>
                <a:schemeClr val="accent3"/>
              </a:solidFill>
              <a:ea typeface="宋体" charset="-122"/>
            </a:endParaRPr>
          </a:p>
        </p:txBody>
      </p:sp>
      <p:pic>
        <p:nvPicPr>
          <p:cNvPr id="327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2571750"/>
            <a:ext cx="78581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00500" y="2571750"/>
            <a:ext cx="49291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accent3"/>
                </a:solidFill>
                <a:ea typeface="宋体" charset="-122"/>
              </a:rPr>
              <a:t>We can define e-folding number as: </a:t>
            </a:r>
            <a:endParaRPr lang="zh-CN" altLang="en-US" sz="2400" dirty="0">
              <a:solidFill>
                <a:schemeClr val="accent3"/>
              </a:solidFill>
              <a:ea typeface="宋体" charset="-122"/>
            </a:endParaRPr>
          </a:p>
        </p:txBody>
      </p:sp>
      <p:pic>
        <p:nvPicPr>
          <p:cNvPr id="3277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813" y="3143250"/>
            <a:ext cx="39290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8625" y="4357688"/>
            <a:ext cx="21875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accent3"/>
                </a:solidFill>
                <a:ea typeface="宋体" charset="-122"/>
              </a:rPr>
              <a:t>Thus we have:</a:t>
            </a:r>
            <a:endParaRPr lang="zh-CN" altLang="en-US" sz="2400" dirty="0">
              <a:solidFill>
                <a:schemeClr val="accent3"/>
              </a:solidFill>
              <a:ea typeface="宋体" charset="-122"/>
            </a:endParaRPr>
          </a:p>
        </p:txBody>
      </p:sp>
      <p:pic>
        <p:nvPicPr>
          <p:cNvPr id="3277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25" y="4357688"/>
            <a:ext cx="37147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57188" y="5715000"/>
            <a:ext cx="766445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accent3"/>
                </a:solidFill>
                <a:ea typeface="宋体" charset="-122"/>
              </a:rPr>
              <a:t>As long as N&gt;70, we can get today’s result assuming   </a:t>
            </a:r>
          </a:p>
          <a:p>
            <a:pPr>
              <a:defRPr/>
            </a:pPr>
            <a:r>
              <a:rPr lang="en-US" altLang="zh-CN" sz="2400" dirty="0">
                <a:solidFill>
                  <a:schemeClr val="accent3"/>
                </a:solidFill>
                <a:ea typeface="宋体" charset="-122"/>
              </a:rPr>
              <a:t>Before inflation being of order 1.</a:t>
            </a:r>
            <a:endParaRPr lang="zh-CN" altLang="en-US" sz="2400" dirty="0">
              <a:solidFill>
                <a:schemeClr val="accent3"/>
              </a:solidFill>
              <a:ea typeface="宋体" charset="-122"/>
            </a:endParaRPr>
          </a:p>
        </p:txBody>
      </p:sp>
      <p:pic>
        <p:nvPicPr>
          <p:cNvPr id="3277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13" y="5786438"/>
            <a:ext cx="8334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57188" y="214313"/>
            <a:ext cx="8286750" cy="700087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sz="4400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Solution to Standard Big Bang Theory: Inflation</a:t>
            </a: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285750" y="1928813"/>
            <a:ext cx="4981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C000"/>
                </a:solidFill>
              </a:rPr>
              <a:t>Solution to Structure Problem:</a:t>
            </a:r>
            <a:endParaRPr lang="zh-CN" altLang="en-US" sz="2800">
              <a:solidFill>
                <a:srgbClr val="FFC000"/>
              </a:solidFill>
            </a:endParaRP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786063"/>
            <a:ext cx="962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3000" y="2571750"/>
            <a:ext cx="2916238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200" dirty="0">
                <a:solidFill>
                  <a:schemeClr val="accent3"/>
                </a:solidFill>
                <a:ea typeface="宋体" charset="-122"/>
              </a:rPr>
              <a:t>Perturbation evolving </a:t>
            </a:r>
          </a:p>
          <a:p>
            <a:pPr>
              <a:defRPr/>
            </a:pPr>
            <a:r>
              <a:rPr lang="en-US" altLang="zh-CN" sz="2200" dirty="0">
                <a:solidFill>
                  <a:schemeClr val="accent3"/>
                </a:solidFill>
                <a:ea typeface="宋体" charset="-122"/>
              </a:rPr>
              <a:t>in horizon</a:t>
            </a:r>
            <a:endParaRPr lang="zh-CN" altLang="en-US" sz="2200" dirty="0">
              <a:solidFill>
                <a:schemeClr val="accent3"/>
              </a:solidFill>
              <a:ea typeface="宋体" charset="-122"/>
            </a:endParaRPr>
          </a:p>
        </p:txBody>
      </p:sp>
      <p:pic>
        <p:nvPicPr>
          <p:cNvPr id="3379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857625"/>
            <a:ext cx="92868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14438" y="3500438"/>
            <a:ext cx="3211512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200" dirty="0">
                <a:solidFill>
                  <a:schemeClr val="accent3"/>
                </a:solidFill>
                <a:ea typeface="宋体" charset="-122"/>
              </a:rPr>
              <a:t>Perturbation driven out</a:t>
            </a:r>
          </a:p>
          <a:p>
            <a:pPr>
              <a:defRPr/>
            </a:pPr>
            <a:r>
              <a:rPr lang="en-US" altLang="zh-CN" sz="2200" dirty="0">
                <a:solidFill>
                  <a:schemeClr val="accent3"/>
                </a:solidFill>
                <a:ea typeface="宋体" charset="-122"/>
              </a:rPr>
              <a:t>of horizon and frozen</a:t>
            </a:r>
            <a:r>
              <a:rPr lang="zh-CN" altLang="en-US" sz="2200" dirty="0">
                <a:solidFill>
                  <a:schemeClr val="accent3"/>
                </a:solidFill>
                <a:ea typeface="宋体" charset="-122"/>
              </a:rPr>
              <a:t> </a:t>
            </a:r>
            <a:endParaRPr lang="en-US" altLang="zh-CN" sz="2200" dirty="0">
              <a:solidFill>
                <a:schemeClr val="accent3"/>
              </a:solidFill>
              <a:ea typeface="宋体" charset="-122"/>
            </a:endParaRPr>
          </a:p>
          <a:p>
            <a:pPr>
              <a:defRPr/>
            </a:pPr>
            <a:r>
              <a:rPr lang="en-US" altLang="zh-CN" sz="2200" dirty="0">
                <a:solidFill>
                  <a:schemeClr val="accent3"/>
                </a:solidFill>
                <a:ea typeface="宋体" charset="-122"/>
              </a:rPr>
              <a:t>to form today’s structure</a:t>
            </a:r>
          </a:p>
        </p:txBody>
      </p:sp>
      <p:pic>
        <p:nvPicPr>
          <p:cNvPr id="3380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2571750"/>
            <a:ext cx="41624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5357813"/>
            <a:ext cx="13795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75" y="5357813"/>
            <a:ext cx="20304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57188" y="214313"/>
            <a:ext cx="8286750" cy="700087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sz="44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The Dynamics of Inflation</a:t>
            </a:r>
            <a:endParaRPr lang="en-US" altLang="zh-CN" sz="4400" spc="-100" dirty="0">
              <a:solidFill>
                <a:schemeClr val="tx2">
                  <a:satMod val="20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857628"/>
            <a:ext cx="20669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214686"/>
            <a:ext cx="2446336" cy="63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714752"/>
            <a:ext cx="1643061" cy="65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2000240"/>
            <a:ext cx="385762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14282" y="1500174"/>
            <a:ext cx="3714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chemeClr val="tx2">
                    <a:lumMod val="9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The Einstein Equation:</a:t>
            </a:r>
            <a:endParaRPr lang="zh-CN" altLang="en-US" sz="2000" dirty="0">
              <a:solidFill>
                <a:schemeClr val="tx2">
                  <a:lumMod val="9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1428736"/>
            <a:ext cx="200025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45450" y="2071678"/>
            <a:ext cx="2395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chemeClr val="tx2">
                    <a:lumMod val="90000"/>
                  </a:schemeClr>
                </a:solidFill>
              </a:rPr>
              <a:t>w. r. t. </a:t>
            </a:r>
            <a:r>
              <a:rPr lang="en-US" altLang="zh-CN" sz="2000" dirty="0">
                <a:solidFill>
                  <a:schemeClr val="tx2">
                    <a:lumMod val="90000"/>
                  </a:schemeClr>
                </a:solidFill>
              </a:rPr>
              <a:t>FRW metric:</a:t>
            </a:r>
            <a:endParaRPr lang="zh-CN" altLang="en-US" sz="20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142844" y="2714620"/>
            <a:ext cx="39290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tx2">
                    <a:lumMod val="90000"/>
                  </a:schemeClr>
                </a:solidFill>
              </a:rPr>
              <a:t>The 0-0 and </a:t>
            </a:r>
            <a:r>
              <a:rPr lang="en-US" altLang="zh-CN" sz="2000" dirty="0" err="1" smtClean="0">
                <a:solidFill>
                  <a:schemeClr val="tx2">
                    <a:lumMod val="90000"/>
                  </a:schemeClr>
                </a:solidFill>
              </a:rPr>
              <a:t>i-i</a:t>
            </a:r>
            <a:r>
              <a:rPr lang="en-US" altLang="zh-CN" sz="2000" dirty="0" smtClean="0">
                <a:solidFill>
                  <a:schemeClr val="tx2">
                    <a:lumMod val="90000"/>
                  </a:schemeClr>
                </a:solidFill>
              </a:rPr>
              <a:t> components</a:t>
            </a:r>
            <a:r>
              <a:rPr lang="en-US" altLang="zh-CN" sz="2000" dirty="0">
                <a:solidFill>
                  <a:schemeClr val="tx2">
                    <a:lumMod val="90000"/>
                  </a:schemeClr>
                </a:solidFill>
              </a:rPr>
              <a:t>:</a:t>
            </a:r>
            <a:endParaRPr lang="zh-CN" altLang="en-US" sz="20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8662" y="3214686"/>
            <a:ext cx="1692273" cy="57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4500562" y="2714620"/>
            <a:ext cx="32912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solidFill>
                  <a:schemeClr val="tx2">
                    <a:lumMod val="90000"/>
                  </a:schemeClr>
                </a:solidFill>
              </a:rPr>
              <a:t>Conditions for acceleration:</a:t>
            </a:r>
            <a:endParaRPr lang="zh-CN" altLang="en-US" sz="20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282" y="4643446"/>
            <a:ext cx="83423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C000"/>
                </a:solidFill>
              </a:rPr>
              <a:t>Cosmological constant (with            ) satisfies the condition, </a:t>
            </a:r>
          </a:p>
          <a:p>
            <a:r>
              <a:rPr lang="en-US" altLang="zh-CN" sz="2400" dirty="0" smtClean="0">
                <a:solidFill>
                  <a:srgbClr val="FFC000"/>
                </a:solidFill>
              </a:rPr>
              <a:t>but cannot exit to produce matter!!!</a:t>
            </a:r>
          </a:p>
          <a:p>
            <a:r>
              <a:rPr lang="en-US" altLang="zh-CN" sz="2400" dirty="0" smtClean="0">
                <a:solidFill>
                  <a:srgbClr val="FFC000"/>
                </a:solidFill>
              </a:rPr>
              <a:t>Dynamical inflation mechanisms are needed!!!</a:t>
            </a:r>
            <a:endParaRPr lang="zh-CN" altLang="en-US" sz="2400" dirty="0">
              <a:solidFill>
                <a:srgbClr val="FFC000"/>
              </a:solidFill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57666" y="4714884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57188" y="214313"/>
            <a:ext cx="8286750" cy="700087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sz="44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The Dynamics of Inflation</a:t>
            </a:r>
            <a:endParaRPr lang="en-US" altLang="zh-CN" sz="4400" spc="-100" dirty="0">
              <a:solidFill>
                <a:schemeClr val="tx2">
                  <a:satMod val="20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000108"/>
            <a:ext cx="4876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C000"/>
                </a:solidFill>
              </a:rPr>
              <a:t>The slow-roll approximation (SRA)</a:t>
            </a:r>
            <a:endParaRPr lang="zh-CN" altLang="en-US" sz="24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500174"/>
            <a:ext cx="8464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1"/>
                </a:solidFill>
              </a:rPr>
              <a:t>Motivation: (1) provide sufficiently long period in order to solve SBB problems;</a:t>
            </a:r>
          </a:p>
          <a:p>
            <a:r>
              <a:rPr lang="en-US" altLang="zh-CN" dirty="0" smtClean="0">
                <a:solidFill>
                  <a:schemeClr val="accent1"/>
                </a:solidFill>
              </a:rPr>
              <a:t>                   (2) produce scale-invariant power spectrum to fit today’s observations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2285992"/>
            <a:ext cx="5149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tx2">
                    <a:lumMod val="90000"/>
                  </a:schemeClr>
                </a:solidFill>
              </a:rPr>
              <a:t>For the simplest single field inflation:</a:t>
            </a:r>
            <a:endParaRPr lang="zh-CN" altLang="en-US" sz="24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786058"/>
            <a:ext cx="5238793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282" y="3857628"/>
            <a:ext cx="3248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FFC000"/>
                </a:solidFill>
              </a:rPr>
              <a:t>Define slow-roll parameter:</a:t>
            </a:r>
            <a:endParaRPr lang="zh-CN" altLang="en-US" sz="2000" dirty="0">
              <a:solidFill>
                <a:srgbClr val="FFC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357694"/>
            <a:ext cx="2928958" cy="218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0" y="3857628"/>
            <a:ext cx="1965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FFC000"/>
                </a:solidFill>
              </a:rPr>
              <a:t>Or equivalently:</a:t>
            </a:r>
            <a:endParaRPr lang="zh-CN" altLang="en-US" sz="2000" dirty="0">
              <a:solidFill>
                <a:srgbClr val="FFC000"/>
              </a:solidFill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500570"/>
            <a:ext cx="333177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57188" y="214313"/>
            <a:ext cx="8286750" cy="700087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sz="44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The Dynamics of Inflation</a:t>
            </a:r>
            <a:endParaRPr lang="en-US" altLang="zh-CN" sz="4400" spc="-100" dirty="0">
              <a:solidFill>
                <a:schemeClr val="tx2">
                  <a:satMod val="20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071546"/>
            <a:ext cx="6522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C000"/>
                </a:solidFill>
              </a:rPr>
              <a:t>Examples of traditional inflation models:</a:t>
            </a:r>
            <a:endParaRPr lang="zh-CN" altLang="en-US" sz="28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610013"/>
            <a:ext cx="3074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chemeClr val="tx2">
                    <a:lumMod val="90000"/>
                  </a:schemeClr>
                </a:solidFill>
              </a:rPr>
              <a:t> Large field inflation</a:t>
            </a:r>
            <a:endParaRPr lang="zh-CN" altLang="en-US" sz="24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3538839"/>
            <a:ext cx="3084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chemeClr val="tx2">
                    <a:lumMod val="90000"/>
                  </a:schemeClr>
                </a:solidFill>
              </a:rPr>
              <a:t> Small field inflation</a:t>
            </a:r>
            <a:endParaRPr lang="zh-CN" altLang="en-US" sz="24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022" y="5143512"/>
            <a:ext cx="2553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chemeClr val="tx2">
                    <a:lumMod val="90000"/>
                  </a:schemeClr>
                </a:solidFill>
              </a:rPr>
              <a:t> Hybrid inflation</a:t>
            </a:r>
            <a:endParaRPr lang="zh-CN" altLang="en-US" sz="24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49" y="1643050"/>
            <a:ext cx="2571768" cy="163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49" y="3214686"/>
            <a:ext cx="2571768" cy="172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28596" y="200024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Characteristic: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8596" y="2285992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Example: “Chaotic” Inflation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28596" y="2928934"/>
            <a:ext cx="5096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Properties: 1) destroy flatness of the potential;</a:t>
            </a:r>
          </a:p>
          <a:p>
            <a:r>
              <a:rPr lang="en-US" altLang="zh-CN" dirty="0" smtClean="0"/>
              <a:t>                  2) can have large gravitational wave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357158" y="6072206"/>
            <a:ext cx="457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C000"/>
                </a:solidFill>
              </a:rPr>
              <a:t>Andrei D. Linde, Phys.Rev.D49:748-754,1994, astro-ph/9307002 </a:t>
            </a:r>
            <a:endParaRPr lang="zh-CN" altLang="en-US" b="1" dirty="0">
              <a:solidFill>
                <a:srgbClr val="FFC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8596" y="2643182"/>
            <a:ext cx="47863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>
                <a:solidFill>
                  <a:srgbClr val="FFC000"/>
                </a:solidFill>
              </a:rPr>
              <a:t>Andrei D. Linde, Phys.Lett.B129:177-181,1983.</a:t>
            </a:r>
            <a:endParaRPr lang="zh-CN" altLang="en-US" sz="1600" b="1" dirty="0">
              <a:solidFill>
                <a:srgbClr val="FFC000"/>
              </a:solidFill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2000240"/>
            <a:ext cx="10191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2143116"/>
            <a:ext cx="1390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5572140"/>
            <a:ext cx="3938587" cy="52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82473" y="3845486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Characteristic: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82473" y="4131238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Example: CW type Inflation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2473" y="4643446"/>
            <a:ext cx="5416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Properties: 1) initial conditions need fine-tuning;</a:t>
            </a:r>
          </a:p>
          <a:p>
            <a:r>
              <a:rPr lang="en-US" altLang="zh-CN" dirty="0" smtClean="0"/>
              <a:t>                   2) cannot have large gravitational wave</a:t>
            </a:r>
            <a:endParaRPr lang="zh-CN" altLang="en-US" dirty="0"/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71670" y="3906398"/>
            <a:ext cx="1071570" cy="23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86116" y="3929066"/>
            <a:ext cx="2962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矩形 23"/>
          <p:cNvSpPr/>
          <p:nvPr/>
        </p:nvSpPr>
        <p:spPr>
          <a:xfrm>
            <a:off x="357158" y="4447768"/>
            <a:ext cx="59293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</a:rPr>
              <a:t>S. Coleman &amp; E. Weinberg, Phys.Rev.D7:1888-1910,1973.</a:t>
            </a:r>
            <a:endParaRPr lang="zh-CN" altLang="en-US" sz="1600" b="1" dirty="0">
              <a:solidFill>
                <a:srgbClr val="FFC000"/>
              </a:solidFill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57950" y="4929198"/>
            <a:ext cx="257176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500063" y="1714500"/>
            <a:ext cx="5681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C000"/>
                </a:solidFill>
              </a:rPr>
              <a:t>Singularity Problem: Unsolved yet!</a:t>
            </a:r>
            <a:endParaRPr lang="zh-CN" altLang="en-US" sz="280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57188" y="214313"/>
            <a:ext cx="8286750" cy="700087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sz="44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Issues remaining unsolved by Inflation</a:t>
            </a:r>
            <a:endParaRPr lang="en-US" altLang="zh-CN" sz="4400" spc="-100" dirty="0">
              <a:solidFill>
                <a:schemeClr val="tx2">
                  <a:satMod val="20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5" y="2571750"/>
            <a:ext cx="6648450" cy="3046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FFC000"/>
                </a:solidFill>
                <a:ea typeface="宋体" charset="-122"/>
              </a:rPr>
              <a:t>Possible solution to this problem:</a:t>
            </a:r>
          </a:p>
          <a:p>
            <a:pPr marL="571500" indent="-571500">
              <a:buFontTx/>
              <a:buAutoNum type="romanUcParenBoth"/>
              <a:defRPr/>
            </a:pPr>
            <a:r>
              <a:rPr lang="en-US" altLang="zh-CN" sz="3200" dirty="0">
                <a:solidFill>
                  <a:srgbClr val="FFC000"/>
                </a:solidFill>
                <a:ea typeface="宋体" charset="-122"/>
              </a:rPr>
              <a:t>Pre-Big-Bang Scenario;		</a:t>
            </a:r>
          </a:p>
          <a:p>
            <a:pPr marL="571500" indent="-571500">
              <a:buFontTx/>
              <a:buAutoNum type="romanUcParenBoth"/>
              <a:defRPr/>
            </a:pPr>
            <a:r>
              <a:rPr lang="en-US" altLang="zh-CN" sz="3200" dirty="0" err="1">
                <a:solidFill>
                  <a:srgbClr val="FFC000"/>
                </a:solidFill>
                <a:ea typeface="宋体" charset="-122"/>
              </a:rPr>
              <a:t>Ekpyrotic</a:t>
            </a:r>
            <a:r>
              <a:rPr lang="en-US" altLang="zh-CN" sz="3200" dirty="0">
                <a:solidFill>
                  <a:srgbClr val="FFC000"/>
                </a:solidFill>
                <a:ea typeface="宋体" charset="-122"/>
              </a:rPr>
              <a:t> Scenario;</a:t>
            </a:r>
          </a:p>
          <a:p>
            <a:pPr marL="342900" indent="-342900">
              <a:defRPr/>
            </a:pPr>
            <a:r>
              <a:rPr lang="en-US" altLang="zh-CN" sz="3200" dirty="0">
                <a:solidFill>
                  <a:srgbClr val="FFC000"/>
                </a:solidFill>
                <a:ea typeface="宋体" charset="-122"/>
              </a:rPr>
              <a:t>(III) String Gas Scenario;</a:t>
            </a:r>
          </a:p>
          <a:p>
            <a:pPr marL="342900" indent="-342900">
              <a:defRPr/>
            </a:pPr>
            <a:r>
              <a:rPr lang="en-US" altLang="zh-CN" sz="3200" dirty="0">
                <a:solidFill>
                  <a:srgbClr val="FFC000"/>
                </a:solidFill>
                <a:ea typeface="宋体" charset="-122"/>
              </a:rPr>
              <a:t>(IV) Bouncing Scenario</a:t>
            </a:r>
          </a:p>
          <a:p>
            <a:pPr marL="342900" indent="-342900">
              <a:defRPr/>
            </a:pPr>
            <a:r>
              <a:rPr lang="en-US" altLang="zh-CN" sz="3200" dirty="0">
                <a:solidFill>
                  <a:srgbClr val="FFC000"/>
                </a:solidFill>
                <a:ea typeface="宋体" charset="-122"/>
              </a:rPr>
              <a:t>… …</a:t>
            </a:r>
            <a:endParaRPr lang="zh-CN" altLang="en-US" sz="3200" dirty="0">
              <a:solidFill>
                <a:srgbClr val="FFC000"/>
              </a:solidFill>
              <a:ea typeface="宋体" charset="-122"/>
            </a:endParaRPr>
          </a:p>
        </p:txBody>
      </p:sp>
      <p:sp>
        <p:nvSpPr>
          <p:cNvPr id="5" name="右大括号 4"/>
          <p:cNvSpPr/>
          <p:nvPr/>
        </p:nvSpPr>
        <p:spPr>
          <a:xfrm>
            <a:off x="5357813" y="3357563"/>
            <a:ext cx="214312" cy="10715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5715000" y="3429000"/>
            <a:ext cx="25955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All go Beyond </a:t>
            </a:r>
          </a:p>
          <a:p>
            <a:r>
              <a:rPr lang="en-US" altLang="zh-CN" sz="2400">
                <a:solidFill>
                  <a:srgbClr val="FF0000"/>
                </a:solidFill>
              </a:rPr>
              <a:t>Einstein Gravity!!!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34823" name="TextBox 6"/>
          <p:cNvSpPr txBox="1">
            <a:spLocks noChangeArrowheads="1"/>
          </p:cNvSpPr>
          <p:nvPr/>
        </p:nvSpPr>
        <p:spPr bwMode="auto">
          <a:xfrm>
            <a:off x="5572125" y="4572000"/>
            <a:ext cx="3281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</a:rPr>
              <a:t>Within Einstein Gravity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00188"/>
            <a:ext cx="8686800" cy="1447800"/>
          </a:xfrm>
        </p:spPr>
        <p:txBody>
          <a:bodyPr rtlCol="0">
            <a:normAutofit fontScale="85000" lnSpcReduction="2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CN" sz="2400" dirty="0" smtClean="0">
                <a:solidFill>
                  <a:schemeClr val="folHlink"/>
                </a:solidFill>
              </a:rPr>
              <a:t>	</a:t>
            </a:r>
            <a:r>
              <a:rPr lang="en-US" altLang="zh-CN" sz="2400" dirty="0" smtClean="0">
                <a:solidFill>
                  <a:srgbClr val="FFC000"/>
                </a:solidFill>
              </a:rPr>
              <a:t>Bouncing Scenario describes a Universe transiting from a contracting period to a expanding period, or, experienced a bouncing process. At the transfer point, the scale factor a of the universe reached a non-vanishing minimum. This scenario can </a:t>
            </a:r>
            <a:r>
              <a:rPr lang="en-US" altLang="zh-CN" sz="2400" dirty="0" err="1" smtClean="0">
                <a:solidFill>
                  <a:srgbClr val="FFC000"/>
                </a:solidFill>
              </a:rPr>
              <a:t>natrually</a:t>
            </a:r>
            <a:r>
              <a:rPr lang="en-US" altLang="zh-CN" sz="2400" dirty="0" smtClean="0">
                <a:solidFill>
                  <a:srgbClr val="FFC000"/>
                </a:solidFill>
              </a:rPr>
              <a:t> avoid the singularity which is inevitable in Standard Big Bang Theory.</a:t>
            </a:r>
            <a:endParaRPr lang="en-US" altLang="zh-CN" sz="2800" dirty="0" smtClean="0">
              <a:solidFill>
                <a:srgbClr val="FFC000"/>
              </a:solidFill>
              <a:latin typeface="+mj-ea"/>
              <a:ea typeface="+mj-ea"/>
            </a:endParaRPr>
          </a:p>
        </p:txBody>
      </p:sp>
      <p:sp>
        <p:nvSpPr>
          <p:cNvPr id="6157" name="Text Box 8"/>
          <p:cNvSpPr txBox="1">
            <a:spLocks noChangeArrowheads="1"/>
          </p:cNvSpPr>
          <p:nvPr/>
        </p:nvSpPr>
        <p:spPr bwMode="auto">
          <a:xfrm>
            <a:off x="0" y="2714625"/>
            <a:ext cx="1681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Contraction:</a:t>
            </a:r>
            <a:endParaRPr lang="zh-CN" altLang="en-US" sz="2400" dirty="0">
              <a:solidFill>
                <a:schemeClr val="tx2">
                  <a:lumMod val="9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158" name="Text Box 10"/>
          <p:cNvSpPr txBox="1">
            <a:spLocks noChangeArrowheads="1"/>
          </p:cNvSpPr>
          <p:nvPr/>
        </p:nvSpPr>
        <p:spPr bwMode="auto">
          <a:xfrm>
            <a:off x="2571750" y="2681288"/>
            <a:ext cx="1531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Expansion:</a:t>
            </a:r>
          </a:p>
        </p:txBody>
      </p:sp>
      <p:sp>
        <p:nvSpPr>
          <p:cNvPr id="6159" name="Text Box 12"/>
          <p:cNvSpPr txBox="1">
            <a:spLocks noChangeArrowheads="1"/>
          </p:cNvSpPr>
          <p:nvPr/>
        </p:nvSpPr>
        <p:spPr bwMode="auto">
          <a:xfrm>
            <a:off x="0" y="3143250"/>
            <a:ext cx="13573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Bouncing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Point:</a:t>
            </a:r>
          </a:p>
        </p:txBody>
      </p:sp>
      <p:sp>
        <p:nvSpPr>
          <p:cNvPr id="35846" name="Text Box 13"/>
          <p:cNvSpPr txBox="1">
            <a:spLocks noChangeArrowheads="1"/>
          </p:cNvSpPr>
          <p:nvPr/>
        </p:nvSpPr>
        <p:spPr bwMode="auto">
          <a:xfrm>
            <a:off x="0" y="5308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zh-CN" sz="2400">
              <a:solidFill>
                <a:schemeClr val="hlink"/>
              </a:solidFill>
              <a:latin typeface="Corbel" pitchFamily="34" charset="0"/>
            </a:endParaRPr>
          </a:p>
        </p:txBody>
      </p:sp>
      <p:sp>
        <p:nvSpPr>
          <p:cNvPr id="6161" name="Text Box 21"/>
          <p:cNvSpPr txBox="1">
            <a:spLocks noChangeArrowheads="1"/>
          </p:cNvSpPr>
          <p:nvPr/>
        </p:nvSpPr>
        <p:spPr bwMode="auto">
          <a:xfrm>
            <a:off x="2428875" y="3143250"/>
            <a:ext cx="1730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At the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err="1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Neiborhood</a:t>
            </a:r>
            <a:r>
              <a:rPr lang="en-US" altLang="zh-CN" sz="24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:</a:t>
            </a:r>
          </a:p>
        </p:txBody>
      </p:sp>
      <p:sp>
        <p:nvSpPr>
          <p:cNvPr id="6162" name="Text Box 23"/>
          <p:cNvSpPr txBox="1">
            <a:spLocks noChangeArrowheads="1"/>
          </p:cNvSpPr>
          <p:nvPr/>
        </p:nvSpPr>
        <p:spPr bwMode="auto">
          <a:xfrm>
            <a:off x="0" y="4500563"/>
            <a:ext cx="5105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For a realistic scenario, one should connect this process to the observable universe (radiation dominant, matter dominant, etc), whose w&gt;-1, so in the whole process w crosses -</a:t>
            </a:r>
            <a:r>
              <a:rPr lang="en-US" altLang="zh-CN" sz="2400" dirty="0" smtClean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1!</a:t>
            </a:r>
            <a:endParaRPr lang="zh-CN" altLang="en-US" sz="2400" dirty="0">
              <a:solidFill>
                <a:schemeClr val="tx2">
                  <a:lumMod val="9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5849" name="Text Box 25"/>
          <p:cNvSpPr txBox="1">
            <a:spLocks noChangeArrowheads="1"/>
          </p:cNvSpPr>
          <p:nvPr/>
        </p:nvSpPr>
        <p:spPr bwMode="auto">
          <a:xfrm>
            <a:off x="5572125" y="6143625"/>
            <a:ext cx="3267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FF00"/>
                </a:solidFill>
                <a:latin typeface="Corbel" pitchFamily="34" charset="0"/>
              </a:rPr>
              <a:t>Y. Cai, </a:t>
            </a:r>
            <a:r>
              <a:rPr lang="en-US" altLang="zh-CN" b="1">
                <a:solidFill>
                  <a:srgbClr val="FF0000"/>
                </a:solidFill>
                <a:latin typeface="Corbel" pitchFamily="34" charset="0"/>
              </a:rPr>
              <a:t>T. Qiu, </a:t>
            </a:r>
            <a:r>
              <a:rPr lang="en-US" altLang="zh-CN" b="1">
                <a:solidFill>
                  <a:srgbClr val="FFFF00"/>
                </a:solidFill>
                <a:latin typeface="Corbel" pitchFamily="34" charset="0"/>
              </a:rPr>
              <a:t>Y. Piao, M. Li and </a:t>
            </a:r>
          </a:p>
          <a:p>
            <a:r>
              <a:rPr lang="en-US" altLang="zh-CN" b="1">
                <a:solidFill>
                  <a:srgbClr val="FFFF00"/>
                </a:solidFill>
                <a:latin typeface="Corbel" pitchFamily="34" charset="0"/>
              </a:rPr>
              <a:t>X. Zhang, JHEP 0710:071, 2007</a:t>
            </a:r>
            <a:endParaRPr lang="en-US" altLang="zh-CN">
              <a:solidFill>
                <a:srgbClr val="FFFF00"/>
              </a:solidFill>
              <a:latin typeface="Corbel" pitchFamily="34" charset="0"/>
            </a:endParaRPr>
          </a:p>
        </p:txBody>
      </p:sp>
      <p:pic>
        <p:nvPicPr>
          <p:cNvPr id="3585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2786063"/>
            <a:ext cx="857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5" y="2786063"/>
            <a:ext cx="785813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63" y="3500438"/>
            <a:ext cx="8572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9563" y="3429000"/>
            <a:ext cx="8096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4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4071938"/>
            <a:ext cx="4648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5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3" y="2714625"/>
            <a:ext cx="39243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357188" y="214313"/>
            <a:ext cx="8786812" cy="700087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sz="4400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Alternative to Inflation: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altLang="zh-CN" sz="4400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Bouncing Scenario</a:t>
            </a:r>
          </a:p>
        </p:txBody>
      </p:sp>
    </p:spTree>
  </p:cSld>
  <p:clrMapOvr>
    <a:masterClrMapping/>
  </p:clrMapOvr>
  <p:transition advTm="10125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472" y="214290"/>
            <a:ext cx="8001025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200" dirty="0" smtClean="0">
                <a:solidFill>
                  <a:schemeClr val="tx2">
                    <a:satMod val="200000"/>
                  </a:schemeClr>
                </a:solidFill>
                <a:latin typeface="MingLiU_HKSCS" pitchFamily="18" charset="-120"/>
                <a:ea typeface="MingLiU_HKSCS" pitchFamily="18" charset="-120"/>
              </a:rPr>
              <a:t>How to make </a:t>
            </a:r>
            <a:r>
              <a:rPr lang="en-US" altLang="zh-TW" sz="3200" dirty="0" err="1" smtClean="0">
                <a:solidFill>
                  <a:schemeClr val="tx2">
                    <a:satMod val="200000"/>
                  </a:schemeClr>
                </a:solidFill>
                <a:latin typeface="MingLiU_HKSCS" pitchFamily="18" charset="-120"/>
                <a:ea typeface="MingLiU_HKSCS" pitchFamily="18" charset="-120"/>
              </a:rPr>
              <a:t>EoS</a:t>
            </a:r>
            <a:r>
              <a:rPr lang="en-US" altLang="zh-TW" sz="3200" dirty="0" smtClean="0">
                <a:solidFill>
                  <a:schemeClr val="tx2">
                    <a:satMod val="200000"/>
                  </a:schemeClr>
                </a:solidFill>
                <a:latin typeface="MingLiU_HKSCS" pitchFamily="18" charset="-120"/>
                <a:ea typeface="MingLiU_HKSCS" pitchFamily="18" charset="-120"/>
              </a:rPr>
              <a:t> cross -</a:t>
            </a:r>
            <a:r>
              <a:rPr lang="en-US" altLang="zh-CN" sz="3200" dirty="0" smtClean="0">
                <a:solidFill>
                  <a:schemeClr val="tx2">
                    <a:satMod val="200000"/>
                  </a:schemeClr>
                </a:solidFill>
                <a:latin typeface="MingLiU_HKSCS" pitchFamily="18" charset="-120"/>
                <a:ea typeface="MingLiU_HKSCS" pitchFamily="18" charset="-120"/>
              </a:rPr>
              <a:t>1</a:t>
            </a:r>
            <a:r>
              <a:rPr lang="zh-CN" altLang="en-US" sz="3200" dirty="0" smtClean="0">
                <a:solidFill>
                  <a:schemeClr val="tx2">
                    <a:satMod val="200000"/>
                  </a:schemeClr>
                </a:solidFill>
                <a:latin typeface="MingLiU_HKSCS" pitchFamily="18" charset="-120"/>
                <a:ea typeface="MingLiU_HKSCS" pitchFamily="18" charset="-120"/>
              </a:rPr>
              <a:t>？</a:t>
            </a:r>
            <a:r>
              <a:rPr lang="en-US" altLang="zh-CN" sz="3200" dirty="0" smtClean="0">
                <a:solidFill>
                  <a:schemeClr val="tx2">
                    <a:satMod val="200000"/>
                  </a:schemeClr>
                </a:solidFill>
                <a:latin typeface="MingLiU_HKSCS" pitchFamily="18" charset="-120"/>
                <a:ea typeface="MingLiU_HKSCS" pitchFamily="18" charset="-120"/>
              </a:rPr>
              <a:t>No-Go Theorem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85750" y="857250"/>
            <a:ext cx="8574088" cy="2286000"/>
          </a:xfrm>
        </p:spPr>
        <p:txBody>
          <a:bodyPr rtlCol="0">
            <a:normAutofit lnSpcReduction="10000"/>
          </a:bodyPr>
          <a:lstStyle/>
          <a:p>
            <a:pPr marL="41148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CN" sz="2000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	As for models, which is (1) in 4D classical Einstein Gravity, (2)described by single simple component (either perfect fluid or single scalar field with </a:t>
            </a:r>
            <a:r>
              <a:rPr lang="en-US" altLang="zh-CN" sz="2000" dirty="0" err="1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lagrangian</a:t>
            </a:r>
            <a:r>
              <a:rPr lang="en-US" altLang="zh-CN" sz="2000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as                                ), and (3) coupled minimally to Gravity, its Equation of State can never cross the cosmological constant boundary (w=-1).</a:t>
            </a:r>
            <a:endParaRPr lang="en-US" altLang="zh-CN" dirty="0" smtClean="0">
              <a:solidFill>
                <a:schemeClr val="tx2">
                  <a:lumMod val="90000"/>
                </a:schemeClr>
              </a:solidFill>
              <a:latin typeface="MingLiU_HKSCS" pitchFamily="18" charset="-120"/>
              <a:ea typeface="MingLiU_HKSCS" pitchFamily="18" charset="-120"/>
            </a:endParaRPr>
          </a:p>
        </p:txBody>
      </p:sp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214282" y="3357562"/>
            <a:ext cx="870108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CN" sz="2000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Proof skipped, see e.g. </a:t>
            </a:r>
            <a:r>
              <a:rPr lang="en-US" altLang="zh-CN" sz="2000" dirty="0" smtClean="0">
                <a:solidFill>
                  <a:srgbClr val="FFFF00"/>
                </a:solidFill>
              </a:rPr>
              <a:t>Bo </a:t>
            </a:r>
            <a:r>
              <a:rPr lang="en-US" altLang="zh-CN" sz="2000" dirty="0" err="1" smtClean="0">
                <a:solidFill>
                  <a:srgbClr val="FFFF00"/>
                </a:solidFill>
              </a:rPr>
              <a:t>Feng</a:t>
            </a:r>
            <a:r>
              <a:rPr lang="en-US" altLang="zh-CN" sz="2000" dirty="0" smtClean="0">
                <a:solidFill>
                  <a:srgbClr val="FFFF00"/>
                </a:solidFill>
              </a:rPr>
              <a:t> et al., Phys. </a:t>
            </a:r>
            <a:r>
              <a:rPr lang="en-US" altLang="zh-CN" sz="2000" dirty="0" err="1" smtClean="0">
                <a:solidFill>
                  <a:srgbClr val="FFFF00"/>
                </a:solidFill>
              </a:rPr>
              <a:t>Lett</a:t>
            </a:r>
            <a:r>
              <a:rPr lang="en-US" altLang="zh-CN" sz="2000" dirty="0" smtClean="0">
                <a:solidFill>
                  <a:srgbClr val="FFFF00"/>
                </a:solidFill>
              </a:rPr>
              <a:t>. B 607, 35 (2005); A. </a:t>
            </a:r>
            <a:r>
              <a:rPr lang="en-US" altLang="zh-CN" sz="2000" dirty="0" err="1" smtClean="0">
                <a:solidFill>
                  <a:srgbClr val="FFFF00"/>
                </a:solidFill>
              </a:rPr>
              <a:t>Vikman</a:t>
            </a:r>
            <a:r>
              <a:rPr lang="en-US" altLang="zh-CN" sz="2000" dirty="0" smtClean="0">
                <a:solidFill>
                  <a:srgbClr val="FFFF00"/>
                </a:solidFill>
              </a:rPr>
              <a:t>, Phys. Rev. D 71, 023515 (2005);  J. Xia, Y. F. </a:t>
            </a:r>
            <a:r>
              <a:rPr lang="en-US" altLang="zh-CN" sz="2000" dirty="0" err="1" smtClean="0">
                <a:solidFill>
                  <a:srgbClr val="FFFF00"/>
                </a:solidFill>
              </a:rPr>
              <a:t>Cai</a:t>
            </a:r>
            <a:r>
              <a:rPr lang="en-US" altLang="zh-CN" sz="2000" dirty="0" smtClean="0">
                <a:solidFill>
                  <a:srgbClr val="FFFF00"/>
                </a:solidFill>
              </a:rPr>
              <a:t>, 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Taotao</a:t>
            </a:r>
            <a:r>
              <a:rPr lang="en-US" altLang="zh-CN" sz="2000" dirty="0" smtClean="0">
                <a:solidFill>
                  <a:srgbClr val="FF0000"/>
                </a:solidFill>
              </a:rPr>
              <a:t> 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Qiu</a:t>
            </a:r>
            <a:r>
              <a:rPr lang="en-US" altLang="zh-CN" sz="2000" dirty="0" smtClean="0">
                <a:solidFill>
                  <a:srgbClr val="FF0000"/>
                </a:solidFill>
              </a:rPr>
              <a:t>, </a:t>
            </a:r>
            <a:r>
              <a:rPr lang="en-US" altLang="zh-CN" sz="2000" dirty="0" smtClean="0">
                <a:solidFill>
                  <a:srgbClr val="FFFF00"/>
                </a:solidFill>
              </a:rPr>
              <a:t>G. B. Zhao and X. M. Zhang, </a:t>
            </a:r>
            <a:r>
              <a:rPr lang="en-US" altLang="zh-CN" sz="2000" dirty="0" err="1" smtClean="0">
                <a:solidFill>
                  <a:srgbClr val="FFFF00"/>
                </a:solidFill>
              </a:rPr>
              <a:t>astro</a:t>
            </a:r>
            <a:r>
              <a:rPr lang="en-US" altLang="zh-CN" sz="2000" dirty="0" smtClean="0">
                <a:solidFill>
                  <a:srgbClr val="FFFF00"/>
                </a:solidFill>
              </a:rPr>
              <a:t>-ph/0703202; etc.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       </a:t>
            </a:r>
            <a:r>
              <a:rPr lang="en-US" altLang="zh-CN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  <a:ea typeface="+mn-ea"/>
              </a:rPr>
              <a:t>According to the No-Go Theorem, there are many models that can realize </a:t>
            </a:r>
            <a:r>
              <a:rPr lang="en-US" altLang="zh-CN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  <a:ea typeface="+mn-ea"/>
              </a:rPr>
              <a:t>EoS</a:t>
            </a:r>
            <a:r>
              <a:rPr lang="en-US" altLang="zh-CN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  <a:ea typeface="+mn-ea"/>
              </a:rPr>
              <a:t> crossing -1, among which the simplest one is that composed of two real scalar field (Double-field </a:t>
            </a:r>
            <a:r>
              <a:rPr lang="en-US" altLang="zh-CN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  <a:ea typeface="+mn-ea"/>
              </a:rPr>
              <a:t>Quintom</a:t>
            </a:r>
            <a:r>
              <a:rPr lang="en-US" altLang="zh-CN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  <a:ea typeface="+mn-ea"/>
              </a:rPr>
              <a:t> model).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The Action: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5365" name="Picture 5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0" y="1785938"/>
            <a:ext cx="2362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Box 34"/>
          <p:cNvSpPr txBox="1">
            <a:spLocks noChangeArrowheads="1"/>
          </p:cNvSpPr>
          <p:nvPr/>
        </p:nvSpPr>
        <p:spPr bwMode="auto">
          <a:xfrm>
            <a:off x="1071538" y="2928934"/>
            <a:ext cx="72866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chemeClr val="tx2"/>
                </a:solidFill>
                <a:latin typeface="Comic Sans MS" pitchFamily="66" charset="0"/>
              </a:rPr>
              <a:t>The </a:t>
            </a:r>
            <a:r>
              <a:rPr lang="en-US" altLang="zh-CN" sz="2000" dirty="0">
                <a:solidFill>
                  <a:schemeClr val="tx2"/>
                </a:solidFill>
                <a:latin typeface="Comic Sans MS" pitchFamily="66" charset="0"/>
              </a:rPr>
              <a:t>set </a:t>
            </a:r>
            <a:r>
              <a:rPr lang="en-US" altLang="zh-CN" sz="2000" dirty="0" smtClean="0">
                <a:solidFill>
                  <a:schemeClr val="tx2"/>
                </a:solidFill>
                <a:latin typeface="Comic Sans MS" pitchFamily="66" charset="0"/>
              </a:rPr>
              <a:t>of </a:t>
            </a:r>
            <a:r>
              <a:rPr lang="en-US" altLang="zh-CN" sz="2000" dirty="0">
                <a:solidFill>
                  <a:schemeClr val="tx2"/>
                </a:solidFill>
                <a:latin typeface="Comic Sans MS" pitchFamily="66" charset="0"/>
              </a:rPr>
              <a:t>models with </a:t>
            </a:r>
            <a:r>
              <a:rPr lang="en-US" altLang="zh-CN" sz="2000" dirty="0" err="1">
                <a:solidFill>
                  <a:schemeClr val="tx2"/>
                </a:solidFill>
                <a:latin typeface="Comic Sans MS" pitchFamily="66" charset="0"/>
              </a:rPr>
              <a:t>EoS</a:t>
            </a:r>
            <a:r>
              <a:rPr lang="en-US" altLang="zh-CN" sz="2000" dirty="0">
                <a:solidFill>
                  <a:schemeClr val="tx2"/>
                </a:solidFill>
                <a:latin typeface="Comic Sans MS" pitchFamily="66" charset="0"/>
              </a:rPr>
              <a:t> crossing -1 is called </a:t>
            </a:r>
            <a:r>
              <a:rPr lang="en-US" altLang="zh-CN" sz="2400" dirty="0" err="1">
                <a:solidFill>
                  <a:srgbClr val="FF0000"/>
                </a:solidFill>
              </a:rPr>
              <a:t>Quintom</a:t>
            </a:r>
            <a:r>
              <a:rPr lang="en-US" altLang="zh-CN" sz="2400" dirty="0">
                <a:solidFill>
                  <a:srgbClr val="FF0000"/>
                </a:solidFill>
              </a:rPr>
              <a:t>!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5286388"/>
            <a:ext cx="6715172" cy="74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5720" y="6072206"/>
            <a:ext cx="8531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There are also other examples, e. g. vector field, field with higher derivative </a:t>
            </a:r>
          </a:p>
          <a:p>
            <a:r>
              <a:rPr lang="en-US" altLang="zh-CN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operators, etc.</a:t>
            </a:r>
            <a:endParaRPr lang="zh-CN" altLang="en-US" dirty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17801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143000"/>
            <a:ext cx="4038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21"/>
          <p:cNvSpPr txBox="1">
            <a:spLocks noChangeArrowheads="1"/>
          </p:cNvSpPr>
          <p:nvPr/>
        </p:nvSpPr>
        <p:spPr bwMode="auto">
          <a:xfrm>
            <a:off x="214313" y="1071563"/>
            <a:ext cx="33480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  <a:cs typeface="Tahoma" pitchFamily="34" charset="0"/>
              </a:rPr>
              <a:t>I</a:t>
            </a:r>
            <a:r>
              <a:rPr lang="zh-CN" altLang="en-US" sz="24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）</a:t>
            </a:r>
            <a:r>
              <a:rPr lang="en-US" altLang="zh-CN" sz="2400" dirty="0" err="1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Paramtrization</a:t>
            </a:r>
            <a:endParaRPr lang="en-US" altLang="zh-CN" sz="2400" dirty="0">
              <a:solidFill>
                <a:schemeClr val="tx2">
                  <a:lumMod val="9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1571625"/>
            <a:ext cx="22098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2143125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38" y="2143125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Box 10"/>
          <p:cNvSpPr txBox="1">
            <a:spLocks noChangeArrowheads="1"/>
          </p:cNvSpPr>
          <p:nvPr/>
        </p:nvSpPr>
        <p:spPr bwMode="auto">
          <a:xfrm>
            <a:off x="214313" y="2857500"/>
            <a:ext cx="3406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II</a:t>
            </a:r>
            <a:r>
              <a:rPr lang="zh-CN" altLang="en-US" sz="24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）</a:t>
            </a:r>
            <a:r>
              <a:rPr lang="en-US" altLang="zh-CN" sz="24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Double-field </a:t>
            </a:r>
            <a:r>
              <a:rPr lang="en-US" altLang="zh-CN" sz="2400" dirty="0" err="1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Quintom</a:t>
            </a:r>
            <a:endParaRPr lang="zh-CN" altLang="en-US" sz="2400" dirty="0">
              <a:solidFill>
                <a:schemeClr val="tx2">
                  <a:lumMod val="9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36872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2971800"/>
            <a:ext cx="4038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TextBox 12"/>
          <p:cNvSpPr txBox="1">
            <a:spLocks noChangeArrowheads="1"/>
          </p:cNvSpPr>
          <p:nvPr/>
        </p:nvSpPr>
        <p:spPr bwMode="auto">
          <a:xfrm>
            <a:off x="152400" y="4800600"/>
            <a:ext cx="4454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III</a:t>
            </a:r>
            <a:r>
              <a:rPr lang="zh-CN" altLang="en-US" sz="24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）</a:t>
            </a:r>
            <a:r>
              <a:rPr lang="en-US" altLang="zh-CN" sz="24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Single field </a:t>
            </a:r>
            <a:r>
              <a:rPr lang="en-US" altLang="zh-CN" sz="2400" dirty="0" err="1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Quintom</a:t>
            </a:r>
            <a:r>
              <a:rPr lang="en-US" altLang="zh-CN" sz="24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 with HD</a:t>
            </a:r>
            <a:endParaRPr lang="zh-CN" altLang="en-US" sz="2400" dirty="0">
              <a:solidFill>
                <a:schemeClr val="tx2">
                  <a:lumMod val="9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36874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4786313"/>
            <a:ext cx="4057650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500438"/>
            <a:ext cx="434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313" y="5429250"/>
            <a:ext cx="4419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313" y="4071938"/>
            <a:ext cx="43434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8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4313" y="6072188"/>
            <a:ext cx="1922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0" y="214313"/>
            <a:ext cx="9144000" cy="677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8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Bouncing Scenario Given by </a:t>
            </a:r>
            <a:r>
              <a:rPr lang="en-US" altLang="zh-CN" sz="3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Quintom</a:t>
            </a:r>
            <a:r>
              <a:rPr lang="en-US" altLang="zh-CN" sz="38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 Matter</a:t>
            </a:r>
            <a:endParaRPr lang="zh-CN" altLang="en-US" sz="3800" dirty="0">
              <a:solidFill>
                <a:schemeClr val="accent4">
                  <a:lumMod val="20000"/>
                  <a:lumOff val="8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advTm="54109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42875" y="2286000"/>
            <a:ext cx="885825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sz="40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What’s the signature of </a:t>
            </a:r>
            <a:r>
              <a:rPr lang="en-US" altLang="zh-CN" sz="40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Bouncing models?</a:t>
            </a:r>
            <a:endParaRPr lang="zh-CN" altLang="en-US" sz="40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advTm="20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71750" y="142875"/>
            <a:ext cx="3214688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6600" dirty="0" smtClean="0">
                <a:solidFill>
                  <a:schemeClr val="tx2">
                    <a:satMod val="200000"/>
                  </a:schemeClr>
                </a:solidFill>
                <a:latin typeface="MingLiU_HKSCS" pitchFamily="18" charset="-120"/>
                <a:ea typeface="MingLiU_HKSCS" pitchFamily="18" charset="-120"/>
              </a:rPr>
              <a:t>Outline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143000"/>
            <a:ext cx="8839200" cy="5143500"/>
          </a:xfrm>
        </p:spPr>
        <p:txBody>
          <a:bodyPr rtlCol="0">
            <a:noAutofit/>
          </a:bodyPr>
          <a:lstStyle/>
          <a:p>
            <a:pPr marL="41148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CN" sz="2000" b="1" dirty="0" smtClean="0">
                <a:solidFill>
                  <a:srgbClr val="FFFF00"/>
                </a:solidFill>
                <a:latin typeface="+mj-ea"/>
                <a:ea typeface="+mj-ea"/>
              </a:rPr>
              <a:t>(I)  Why Inflation?</a:t>
            </a:r>
            <a:endParaRPr lang="en-US" altLang="zh-CN" sz="2000" b="1" dirty="0" smtClean="0">
              <a:solidFill>
                <a:srgbClr val="FFFF00"/>
              </a:solidFill>
              <a:latin typeface="MingLiU_HKSCS" pitchFamily="18" charset="-120"/>
              <a:ea typeface="MingLiU_HKSCS" pitchFamily="18" charset="-120"/>
            </a:endParaRPr>
          </a:p>
          <a:p>
            <a:pPr marL="41148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TW" sz="2000" dirty="0" smtClean="0">
                <a:latin typeface="MingLiU_HKSCS" pitchFamily="18" charset="-120"/>
                <a:ea typeface="MingLiU_HKSCS" pitchFamily="18" charset="-120"/>
              </a:rPr>
              <a:t>The advantages and disadvantages of Standard Big Bang Theory; </a:t>
            </a:r>
            <a:endParaRPr lang="en-US" altLang="zh-CN" sz="2000" dirty="0" smtClean="0">
              <a:latin typeface="MingLiU_HKSCS" pitchFamily="18" charset="-120"/>
              <a:ea typeface="MingLiU_HKSCS" pitchFamily="18" charset="-120"/>
            </a:endParaRPr>
          </a:p>
          <a:p>
            <a:pPr marL="41148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CN" sz="2000" dirty="0" smtClean="0">
                <a:latin typeface="MingLiU_HKSCS" pitchFamily="18" charset="-120"/>
                <a:ea typeface="MingLiU_HKSCS" pitchFamily="18" charset="-120"/>
              </a:rPr>
              <a:t>How inflation solved the major problems; </a:t>
            </a:r>
          </a:p>
          <a:p>
            <a:pPr marL="41148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CN" sz="2000" dirty="0" smtClean="0">
                <a:latin typeface="MingLiU_HKSCS" pitchFamily="18" charset="-120"/>
                <a:ea typeface="MingLiU_HKSCS" pitchFamily="18" charset="-120"/>
              </a:rPr>
              <a:t>The dynamics of inflation;</a:t>
            </a:r>
          </a:p>
          <a:p>
            <a:pPr marL="41148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CN" sz="2000" dirty="0" smtClean="0">
                <a:latin typeface="MingLiU_HKSCS" pitchFamily="18" charset="-120"/>
                <a:ea typeface="MingLiU_HKSCS" pitchFamily="18" charset="-120"/>
              </a:rPr>
              <a:t>What remained unsolved.</a:t>
            </a:r>
          </a:p>
          <a:p>
            <a:pPr marL="41148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CN" sz="2000" b="1" dirty="0" smtClean="0">
                <a:solidFill>
                  <a:schemeClr val="accent1"/>
                </a:solidFill>
                <a:latin typeface="MingLiU_HKSCS" pitchFamily="18" charset="-120"/>
                <a:ea typeface="MingLiU_HKSCS" pitchFamily="18" charset="-120"/>
              </a:rPr>
              <a:t> </a:t>
            </a:r>
          </a:p>
          <a:p>
            <a:pPr marL="41148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CN" sz="2000" b="1" dirty="0" smtClean="0">
                <a:solidFill>
                  <a:srgbClr val="FFFF00"/>
                </a:solidFill>
                <a:latin typeface="MingLiU_HKSCS" pitchFamily="18" charset="-120"/>
                <a:ea typeface="MingLiU_HKSCS" pitchFamily="18" charset="-120"/>
              </a:rPr>
              <a:t>(II) </a:t>
            </a:r>
            <a:r>
              <a:rPr lang="en-US" altLang="zh-CN" sz="2000" b="1" dirty="0" smtClean="0">
                <a:solidFill>
                  <a:srgbClr val="FFFF00"/>
                </a:solidFill>
                <a:latin typeface="+mj-ea"/>
                <a:ea typeface="+mj-ea"/>
              </a:rPr>
              <a:t>Why Bounce?</a:t>
            </a:r>
          </a:p>
          <a:p>
            <a:pPr marL="41148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CN" sz="2000" dirty="0" smtClean="0">
                <a:latin typeface="MingLiU_HKSCS" pitchFamily="18" charset="-120"/>
                <a:ea typeface="MingLiU_HKSCS" pitchFamily="18" charset="-120"/>
              </a:rPr>
              <a:t>The basic idea and general picture of bouncing scenario;</a:t>
            </a:r>
          </a:p>
          <a:p>
            <a:pPr marL="41148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CN" sz="2000" dirty="0" smtClean="0">
                <a:latin typeface="MingLiU_HKSCS" pitchFamily="18" charset="-120"/>
                <a:ea typeface="MingLiU_HKSCS" pitchFamily="18" charset="-120"/>
              </a:rPr>
              <a:t>Calculation on perturbation and signatures on observations;</a:t>
            </a:r>
          </a:p>
          <a:p>
            <a:pPr marL="41148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CN" sz="2000" dirty="0" smtClean="0">
                <a:latin typeface="MingLiU_HKSCS" pitchFamily="18" charset="-120"/>
                <a:ea typeface="MingLiU_HKSCS" pitchFamily="18" charset="-120"/>
              </a:rPr>
              <a:t>Other properties of bouncing scenario</a:t>
            </a:r>
          </a:p>
          <a:p>
            <a:pPr marL="41148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en-US" altLang="zh-CN" sz="2000" dirty="0" smtClean="0">
              <a:solidFill>
                <a:schemeClr val="tx2">
                  <a:lumMod val="90000"/>
                </a:schemeClr>
              </a:solidFill>
              <a:latin typeface="MingLiU_HKSCS" pitchFamily="18" charset="-120"/>
              <a:ea typeface="MingLiU_HKSCS" pitchFamily="18" charset="-120"/>
            </a:endParaRPr>
          </a:p>
          <a:p>
            <a:pPr marL="41148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altLang="zh-CN" sz="2000" b="1" dirty="0" smtClean="0">
                <a:solidFill>
                  <a:srgbClr val="FFFF00"/>
                </a:solidFill>
                <a:latin typeface="MingLiU_HKSCS" pitchFamily="18" charset="-120"/>
                <a:ea typeface="MingLiU_HKSCS" pitchFamily="18" charset="-120"/>
              </a:rPr>
              <a:t>(III) </a:t>
            </a:r>
            <a:r>
              <a:rPr lang="en-US" altLang="zh-CN" sz="2000" b="1" dirty="0" smtClean="0">
                <a:solidFill>
                  <a:srgbClr val="FFFF00"/>
                </a:solidFill>
                <a:latin typeface="+mj-ea"/>
                <a:ea typeface="+mj-ea"/>
              </a:rPr>
              <a:t>Extension of Bouncing: Cyclic Scenario</a:t>
            </a:r>
          </a:p>
          <a:p>
            <a:pPr marL="41148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en-US" altLang="zh-CN" sz="2000" b="1" dirty="0" smtClean="0">
              <a:solidFill>
                <a:srgbClr val="FFFF00"/>
              </a:solidFill>
              <a:latin typeface="+mj-ea"/>
              <a:ea typeface="+mj-ea"/>
            </a:endParaRPr>
          </a:p>
          <a:p>
            <a:pPr marL="41148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altLang="zh-CN" sz="2000" b="1" dirty="0" smtClean="0">
                <a:solidFill>
                  <a:srgbClr val="FFFF00"/>
                </a:solidFill>
                <a:latin typeface="+mj-ea"/>
                <a:ea typeface="+mj-ea"/>
              </a:rPr>
              <a:t>(IV)  Summary</a:t>
            </a:r>
          </a:p>
          <a:p>
            <a:pPr marL="41148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altLang="zh-CN" sz="2000" b="1" dirty="0" smtClean="0">
              <a:solidFill>
                <a:srgbClr val="FFFF00"/>
              </a:solidFill>
              <a:latin typeface="MingLiU_HKSCS" pitchFamily="18" charset="-120"/>
              <a:ea typeface="MingLiU_HKSCS" pitchFamily="18" charset="-120"/>
            </a:endParaRPr>
          </a:p>
        </p:txBody>
      </p:sp>
    </p:spTree>
  </p:cSld>
  <p:clrMapOvr>
    <a:masterClrMapping/>
  </p:clrMapOvr>
  <p:transition advTm="83469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 idx="4294967295"/>
          </p:nvPr>
        </p:nvSpPr>
        <p:spPr>
          <a:xfrm>
            <a:off x="285750" y="214313"/>
            <a:ext cx="8643938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chemeClr val="tx2">
                    <a:satMod val="200000"/>
                  </a:schemeClr>
                </a:solidFill>
                <a:latin typeface="+mj-ea"/>
              </a:rPr>
              <a:t>Classification of Bouncing Models</a:t>
            </a:r>
            <a:endParaRPr lang="zh-CN" altLang="en-US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3143237" y="1857375"/>
            <a:ext cx="1847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With inflation</a:t>
            </a:r>
            <a:endParaRPr lang="zh-CN" altLang="en-US" sz="2400" dirty="0">
              <a:solidFill>
                <a:schemeClr val="tx2">
                  <a:lumMod val="9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569682" y="3500438"/>
            <a:ext cx="22878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Bouncing </a:t>
            </a:r>
            <a:r>
              <a:rPr lang="en-US" altLang="zh-CN" sz="24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Models</a:t>
            </a:r>
            <a:endParaRPr lang="zh-CN" altLang="en-US" sz="2400" dirty="0">
              <a:solidFill>
                <a:schemeClr val="tx2">
                  <a:lumMod val="9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2786050" y="2071688"/>
            <a:ext cx="433387" cy="33321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3143237" y="5143500"/>
            <a:ext cx="2246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Without inflation</a:t>
            </a:r>
            <a:endParaRPr lang="zh-CN" altLang="en-US" sz="2400" dirty="0">
              <a:solidFill>
                <a:schemeClr val="tx2">
                  <a:lumMod val="9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4929175" y="1609725"/>
            <a:ext cx="260350" cy="10810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44" name="TextBox 8"/>
          <p:cNvSpPr txBox="1">
            <a:spLocks noChangeArrowheads="1"/>
          </p:cNvSpPr>
          <p:nvPr/>
        </p:nvSpPr>
        <p:spPr bwMode="auto">
          <a:xfrm>
            <a:off x="5214925" y="1395413"/>
            <a:ext cx="25288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Large field inflation</a:t>
            </a:r>
            <a:endParaRPr lang="zh-CN" altLang="en-US" sz="2400" dirty="0">
              <a:solidFill>
                <a:schemeClr val="tx2">
                  <a:lumMod val="9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4345" name="TextBox 9"/>
          <p:cNvSpPr txBox="1">
            <a:spLocks noChangeArrowheads="1"/>
          </p:cNvSpPr>
          <p:nvPr/>
        </p:nvSpPr>
        <p:spPr bwMode="auto">
          <a:xfrm>
            <a:off x="5214925" y="1895475"/>
            <a:ext cx="2571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Small field inflation</a:t>
            </a:r>
            <a:endParaRPr lang="zh-CN" altLang="en-US" sz="2400" dirty="0">
              <a:solidFill>
                <a:schemeClr val="tx2">
                  <a:lumMod val="9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75" y="5715000"/>
            <a:ext cx="9001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FF00"/>
                </a:solidFill>
                <a:latin typeface="+mj-ea"/>
                <a:ea typeface="+mj-ea"/>
              </a:rPr>
              <a:t>For sake of simplicity, we consider only </a:t>
            </a:r>
            <a:r>
              <a:rPr lang="en-US" altLang="zh-CN" sz="2400" dirty="0" smtClean="0">
                <a:solidFill>
                  <a:srgbClr val="FFFF00"/>
                </a:solidFill>
                <a:latin typeface="+mj-ea"/>
                <a:ea typeface="+mj-ea"/>
              </a:rPr>
              <a:t>non-interacting </a:t>
            </a:r>
            <a:r>
              <a:rPr lang="en-US" altLang="zh-CN" sz="2400" dirty="0">
                <a:solidFill>
                  <a:srgbClr val="FFFF00"/>
                </a:solidFill>
                <a:latin typeface="+mj-ea"/>
                <a:ea typeface="+mj-ea"/>
              </a:rPr>
              <a:t>double-field </a:t>
            </a:r>
            <a:r>
              <a:rPr lang="en-US" altLang="zh-CN" sz="2400" dirty="0" smtClean="0">
                <a:solidFill>
                  <a:srgbClr val="FFFF00"/>
                </a:solidFill>
                <a:latin typeface="+mj-ea"/>
                <a:ea typeface="+mj-ea"/>
              </a:rPr>
              <a:t>bouncing models!</a:t>
            </a:r>
            <a:endParaRPr lang="zh-CN" altLang="en-US" sz="2400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5214925" y="2395538"/>
            <a:ext cx="3214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Other inflation models</a:t>
            </a:r>
            <a:endParaRPr lang="zh-CN" altLang="en-US" sz="2400" dirty="0">
              <a:solidFill>
                <a:schemeClr val="tx2">
                  <a:lumMod val="9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advTm="46297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1"/>
          <p:cNvSpPr>
            <a:spLocks noChangeArrowheads="1"/>
          </p:cNvSpPr>
          <p:nvPr/>
        </p:nvSpPr>
        <p:spPr bwMode="auto">
          <a:xfrm>
            <a:off x="0" y="357188"/>
            <a:ext cx="9144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Formulae for Double-field bouncing models (I): background evolution</a:t>
            </a:r>
            <a:endParaRPr lang="zh-CN" altLang="en-US" sz="3200" dirty="0">
              <a:solidFill>
                <a:schemeClr val="accent4">
                  <a:lumMod val="20000"/>
                  <a:lumOff val="8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357188" y="1643063"/>
            <a:ext cx="2403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General Action:</a:t>
            </a:r>
            <a:endParaRPr lang="zh-CN" altLang="en-US" sz="2800" dirty="0">
              <a:solidFill>
                <a:schemeClr val="tx2">
                  <a:lumMod val="9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3994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5" y="1571625"/>
            <a:ext cx="58197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357188" y="2571750"/>
            <a:ext cx="3192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Equations of Motion:</a:t>
            </a:r>
            <a:endParaRPr lang="zh-CN" altLang="en-US" sz="2800" dirty="0">
              <a:solidFill>
                <a:schemeClr val="tx2">
                  <a:lumMod val="9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3798" name="TextBox 7"/>
          <p:cNvSpPr txBox="1">
            <a:spLocks noChangeArrowheads="1"/>
          </p:cNvSpPr>
          <p:nvPr/>
        </p:nvSpPr>
        <p:spPr bwMode="auto">
          <a:xfrm>
            <a:off x="357188" y="3857625"/>
            <a:ext cx="3235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Stress Energy Tensor:</a:t>
            </a:r>
            <a:endParaRPr lang="zh-CN" altLang="en-US" sz="2800" dirty="0">
              <a:solidFill>
                <a:schemeClr val="tx2">
                  <a:lumMod val="9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3799" name="TextBox 8"/>
          <p:cNvSpPr txBox="1">
            <a:spLocks noChangeArrowheads="1"/>
          </p:cNvSpPr>
          <p:nvPr/>
        </p:nvSpPr>
        <p:spPr bwMode="auto">
          <a:xfrm>
            <a:off x="357188" y="4929188"/>
            <a:ext cx="32908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err="1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Friedmann</a:t>
            </a:r>
            <a:r>
              <a:rPr lang="en-US" altLang="zh-CN" sz="28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 Equations:</a:t>
            </a:r>
            <a:endParaRPr lang="zh-CN" altLang="en-US" sz="2800" dirty="0">
              <a:solidFill>
                <a:schemeClr val="tx2">
                  <a:lumMod val="9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3800" name="TextBox 9"/>
          <p:cNvSpPr txBox="1">
            <a:spLocks noChangeArrowheads="1"/>
          </p:cNvSpPr>
          <p:nvPr/>
        </p:nvSpPr>
        <p:spPr bwMode="auto">
          <a:xfrm>
            <a:off x="500063" y="6000750"/>
            <a:ext cx="2701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Equation of State:</a:t>
            </a:r>
            <a:endParaRPr lang="zh-CN" altLang="en-US" sz="2800" dirty="0">
              <a:solidFill>
                <a:schemeClr val="tx2">
                  <a:lumMod val="9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3994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3" y="5857875"/>
            <a:ext cx="23241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75" y="4786313"/>
            <a:ext cx="40195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8" y="3571875"/>
            <a:ext cx="3114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500" y="2357438"/>
            <a:ext cx="25717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422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0" y="357188"/>
            <a:ext cx="9144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Formulae for Double-field bouncing models (II): </a:t>
            </a:r>
            <a:r>
              <a:rPr lang="en-US" altLang="zh-CN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Perturbative</a:t>
            </a:r>
            <a:r>
              <a:rPr lang="en-US" altLang="zh-CN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 Metric</a:t>
            </a:r>
            <a:endParaRPr lang="zh-CN" altLang="en-US" sz="3200" dirty="0">
              <a:solidFill>
                <a:schemeClr val="accent4">
                  <a:lumMod val="20000"/>
                  <a:lumOff val="8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928813"/>
            <a:ext cx="8715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214313" y="1428750"/>
            <a:ext cx="4035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C000"/>
                </a:solidFill>
              </a:rPr>
              <a:t>General Perturbative Metric:</a:t>
            </a:r>
            <a:endParaRPr lang="zh-CN" altLang="en-US" sz="2400">
              <a:solidFill>
                <a:srgbClr val="FFC000"/>
              </a:solidFill>
            </a:endParaRPr>
          </a:p>
        </p:txBody>
      </p:sp>
      <p:sp>
        <p:nvSpPr>
          <p:cNvPr id="40965" name="TextBox 4"/>
          <p:cNvSpPr txBox="1">
            <a:spLocks noChangeArrowheads="1"/>
          </p:cNvSpPr>
          <p:nvPr/>
        </p:nvSpPr>
        <p:spPr bwMode="auto">
          <a:xfrm>
            <a:off x="428625" y="2643188"/>
            <a:ext cx="1023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C000"/>
                </a:solidFill>
              </a:rPr>
              <a:t>where</a:t>
            </a:r>
            <a:endParaRPr lang="zh-CN" altLang="en-US" sz="2400">
              <a:solidFill>
                <a:srgbClr val="FFC000"/>
              </a:solidFill>
            </a:endParaRPr>
          </a:p>
        </p:txBody>
      </p:sp>
      <p:pic>
        <p:nvPicPr>
          <p:cNvPr id="4096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88" y="2571750"/>
            <a:ext cx="25574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Box 6"/>
          <p:cNvSpPr txBox="1">
            <a:spLocks noChangeArrowheads="1"/>
          </p:cNvSpPr>
          <p:nvPr/>
        </p:nvSpPr>
        <p:spPr bwMode="auto">
          <a:xfrm>
            <a:off x="214313" y="3357563"/>
            <a:ext cx="84534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C000"/>
                </a:solidFill>
              </a:rPr>
              <a:t>For scalar perturbation, the gauge invariant components are </a:t>
            </a:r>
          </a:p>
          <a:p>
            <a:r>
              <a:rPr lang="en-US" altLang="zh-CN" sz="2400">
                <a:solidFill>
                  <a:srgbClr val="FFC000"/>
                </a:solidFill>
              </a:rPr>
              <a:t>constructed as:</a:t>
            </a:r>
            <a:endParaRPr lang="zh-CN" altLang="en-US" sz="2400">
              <a:solidFill>
                <a:srgbClr val="FFC000"/>
              </a:solidFill>
            </a:endParaRPr>
          </a:p>
        </p:txBody>
      </p:sp>
      <p:pic>
        <p:nvPicPr>
          <p:cNvPr id="409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88" y="3857625"/>
            <a:ext cx="3357562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9" name="TextBox 8"/>
          <p:cNvSpPr txBox="1">
            <a:spLocks noChangeArrowheads="1"/>
          </p:cNvSpPr>
          <p:nvPr/>
        </p:nvSpPr>
        <p:spPr bwMode="auto">
          <a:xfrm>
            <a:off x="142875" y="4929188"/>
            <a:ext cx="87264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C000"/>
                </a:solidFill>
              </a:rPr>
              <a:t>Taking conformal Newtonian gauge (B=E=0), we obtain metric </a:t>
            </a:r>
          </a:p>
          <a:p>
            <a:r>
              <a:rPr lang="en-US" altLang="zh-CN" sz="2400">
                <a:solidFill>
                  <a:srgbClr val="FFC000"/>
                </a:solidFill>
              </a:rPr>
              <a:t>containing those components only:</a:t>
            </a:r>
            <a:endParaRPr lang="zh-CN" altLang="en-US" sz="2400">
              <a:solidFill>
                <a:srgbClr val="FFC000"/>
              </a:solidFill>
            </a:endParaRPr>
          </a:p>
        </p:txBody>
      </p:sp>
      <p:pic>
        <p:nvPicPr>
          <p:cNvPr id="4097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38" y="5929313"/>
            <a:ext cx="5943600" cy="554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214313" y="1285875"/>
            <a:ext cx="8643937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With the above metric in hand, we can obtain perturbation equations for the gauge-invariant perturbations:</a:t>
            </a:r>
          </a:p>
        </p:txBody>
      </p:sp>
      <p:sp>
        <p:nvSpPr>
          <p:cNvPr id="34822" name="Text Box 14"/>
          <p:cNvSpPr txBox="1">
            <a:spLocks noChangeArrowheads="1"/>
          </p:cNvSpPr>
          <p:nvPr/>
        </p:nvSpPr>
        <p:spPr bwMode="auto">
          <a:xfrm>
            <a:off x="-6350" y="2286000"/>
            <a:ext cx="900747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FF00"/>
                </a:solidFill>
                <a:latin typeface="+mj-ea"/>
                <a:ea typeface="+mj-ea"/>
              </a:rPr>
              <a:t>1</a:t>
            </a:r>
            <a:r>
              <a:rPr lang="zh-CN" altLang="en-US" sz="2400" dirty="0">
                <a:solidFill>
                  <a:srgbClr val="FFFF00"/>
                </a:solidFill>
                <a:latin typeface="+mj-ea"/>
                <a:ea typeface="+mj-ea"/>
              </a:rPr>
              <a:t>）</a:t>
            </a:r>
            <a:r>
              <a:rPr lang="en-US" altLang="zh-CN" sz="2400" dirty="0">
                <a:solidFill>
                  <a:srgbClr val="FFFF00"/>
                </a:solidFill>
                <a:latin typeface="+mj-ea"/>
                <a:ea typeface="+mj-ea"/>
              </a:rPr>
              <a:t>Perturbation Equations for metric: From perturbed Einstein Equation:</a:t>
            </a:r>
          </a:p>
        </p:txBody>
      </p:sp>
      <p:sp>
        <p:nvSpPr>
          <p:cNvPr id="34823" name="Text Box 16"/>
          <p:cNvSpPr txBox="1">
            <a:spLocks noChangeArrowheads="1"/>
          </p:cNvSpPr>
          <p:nvPr/>
        </p:nvSpPr>
        <p:spPr bwMode="auto">
          <a:xfrm>
            <a:off x="0" y="5143500"/>
            <a:ext cx="9120188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FF00"/>
                </a:solidFill>
                <a:latin typeface="+mj-ea"/>
                <a:ea typeface="+mj-ea"/>
              </a:rPr>
              <a:t>2</a:t>
            </a:r>
            <a:r>
              <a:rPr lang="zh-CN" altLang="en-US" sz="2400" dirty="0">
                <a:solidFill>
                  <a:srgbClr val="FFFF00"/>
                </a:solidFill>
                <a:latin typeface="+mj-ea"/>
                <a:ea typeface="+mj-ea"/>
              </a:rPr>
              <a:t>）</a:t>
            </a:r>
            <a:r>
              <a:rPr lang="en-US" altLang="zh-CN" sz="2400" dirty="0">
                <a:solidFill>
                  <a:srgbClr val="FFFF00"/>
                </a:solidFill>
                <a:latin typeface="+mj-ea"/>
                <a:ea typeface="+mj-ea"/>
              </a:rPr>
              <a:t>Perturbation Equations for field: From perturbed Equations of Motion:</a:t>
            </a:r>
          </a:p>
        </p:txBody>
      </p:sp>
      <p:pic>
        <p:nvPicPr>
          <p:cNvPr id="419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2928938"/>
            <a:ext cx="65151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3643313"/>
            <a:ext cx="3048000" cy="5365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</p:pic>
      <p:pic>
        <p:nvPicPr>
          <p:cNvPr id="4199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3" y="5643563"/>
            <a:ext cx="7358062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0" y="214313"/>
            <a:ext cx="9144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Formulae for Double-field bouncing models (III): Perturbation Equations</a:t>
            </a:r>
            <a:endParaRPr lang="zh-CN" altLang="en-US" sz="3200" dirty="0">
              <a:solidFill>
                <a:schemeClr val="accent4">
                  <a:lumMod val="20000"/>
                  <a:lumOff val="8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advTm="9594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643188"/>
            <a:ext cx="40767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071688"/>
            <a:ext cx="1643063" cy="457200"/>
          </a:xfrm>
        </p:spPr>
        <p:txBody>
          <a:bodyPr rtlCol="0">
            <a:noAutofit/>
          </a:bodyPr>
          <a:lstStyle/>
          <a:p>
            <a:pPr marL="41148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CN" sz="2800" dirty="0" smtClean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Action: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9029700" y="2900363"/>
          <a:ext cx="114300" cy="215900"/>
        </p:xfrm>
        <a:graphic>
          <a:graphicData uri="http://schemas.openxmlformats.org/presentationml/2006/ole">
            <p:oleObj spid="_x0000_s1026" name="公式" r:id="rId6" imgW="114120" imgH="215640" progId="Equation.3">
              <p:embed/>
            </p:oleObj>
          </a:graphicData>
        </a:graphic>
      </p:graphicFrame>
      <p:sp>
        <p:nvSpPr>
          <p:cNvPr id="1029" name="Text Box 19"/>
          <p:cNvSpPr txBox="1">
            <a:spLocks noChangeArrowheads="1"/>
          </p:cNvSpPr>
          <p:nvPr/>
        </p:nvSpPr>
        <p:spPr bwMode="auto">
          <a:xfrm>
            <a:off x="228600" y="6273800"/>
            <a:ext cx="838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FFFF00"/>
                </a:solidFill>
                <a:latin typeface="Corbel" pitchFamily="34" charset="0"/>
              </a:rPr>
              <a:t>Y. Cai, </a:t>
            </a:r>
            <a:r>
              <a:rPr lang="en-US" altLang="zh-CN" b="1">
                <a:solidFill>
                  <a:srgbClr val="FF0000"/>
                </a:solidFill>
                <a:latin typeface="Corbel" pitchFamily="34" charset="0"/>
              </a:rPr>
              <a:t>Taotao Qiu,</a:t>
            </a:r>
            <a:r>
              <a:rPr lang="en-US" altLang="zh-CN" b="1">
                <a:latin typeface="Corbel" pitchFamily="34" charset="0"/>
              </a:rPr>
              <a:t> </a:t>
            </a:r>
            <a:r>
              <a:rPr lang="en-US" altLang="zh-CN" b="1">
                <a:solidFill>
                  <a:srgbClr val="FFFF00"/>
                </a:solidFill>
                <a:latin typeface="Corbel" pitchFamily="34" charset="0"/>
              </a:rPr>
              <a:t>R. Brandenberger, Y. Piao and X. Zhang, JCAP 0803:013, 2008</a:t>
            </a:r>
          </a:p>
        </p:txBody>
      </p:sp>
      <p:pic>
        <p:nvPicPr>
          <p:cNvPr id="1030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3" y="2643188"/>
            <a:ext cx="4429125" cy="3286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57" name="TextBox 17"/>
          <p:cNvSpPr txBox="1">
            <a:spLocks noChangeArrowheads="1"/>
          </p:cNvSpPr>
          <p:nvPr/>
        </p:nvSpPr>
        <p:spPr bwMode="auto">
          <a:xfrm>
            <a:off x="500063" y="0"/>
            <a:ext cx="8077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Calculation in Bouncing Models of Double-field </a:t>
            </a:r>
            <a:r>
              <a:rPr lang="en-US" altLang="zh-CN" sz="4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Quintom</a:t>
            </a:r>
            <a:endParaRPr lang="zh-CN" altLang="en-US" sz="4000" dirty="0">
              <a:solidFill>
                <a:schemeClr val="accent4">
                  <a:lumMod val="20000"/>
                  <a:lumOff val="8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032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4500" y="1857375"/>
            <a:ext cx="53721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5188" y="1857375"/>
            <a:ext cx="192881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0" y="1143000"/>
            <a:ext cx="636428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FFFF00"/>
                </a:solidFill>
                <a:latin typeface="+mj-ea"/>
                <a:ea typeface="+mj-ea"/>
              </a:rPr>
              <a:t>（</a:t>
            </a:r>
            <a:r>
              <a:rPr lang="en-US" altLang="zh-CN" sz="3200" b="1" dirty="0">
                <a:solidFill>
                  <a:srgbClr val="FFFF00"/>
                </a:solidFill>
                <a:latin typeface="+mj-ea"/>
                <a:ea typeface="+mj-ea"/>
              </a:rPr>
              <a:t>I</a:t>
            </a:r>
            <a:r>
              <a:rPr lang="zh-CN" altLang="en-US" sz="3200" b="1" dirty="0">
                <a:solidFill>
                  <a:srgbClr val="FFFF00"/>
                </a:solidFill>
                <a:latin typeface="+mj-ea"/>
                <a:ea typeface="+mj-ea"/>
              </a:rPr>
              <a:t>）</a:t>
            </a:r>
            <a:r>
              <a:rPr lang="en-US" altLang="zh-CN" sz="3200" b="1" dirty="0">
                <a:solidFill>
                  <a:srgbClr val="FFFF00"/>
                </a:solidFill>
                <a:latin typeface="+mj-ea"/>
                <a:ea typeface="+mj-ea"/>
              </a:rPr>
              <a:t>Models with Large field inflation</a:t>
            </a:r>
            <a:endParaRPr lang="zh-CN" altLang="en-US" sz="3200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ransition advTm="156406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142875" y="1285875"/>
            <a:ext cx="648176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By solving perturbation equations, we obtain:</a:t>
            </a: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0" y="1857375"/>
            <a:ext cx="266541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(I) Heating Phase:</a:t>
            </a:r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0" y="2857500"/>
            <a:ext cx="2809875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(II) Slow-climbing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Contracting Phase:</a:t>
            </a:r>
          </a:p>
        </p:txBody>
      </p:sp>
      <p:sp>
        <p:nvSpPr>
          <p:cNvPr id="19461" name="Text Box 9"/>
          <p:cNvSpPr txBox="1">
            <a:spLocks noChangeArrowheads="1"/>
          </p:cNvSpPr>
          <p:nvPr/>
        </p:nvSpPr>
        <p:spPr bwMode="auto">
          <a:xfrm>
            <a:off x="0" y="4429125"/>
            <a:ext cx="2840038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(III) Bouncing Phase: </a:t>
            </a:r>
          </a:p>
        </p:txBody>
      </p:sp>
      <p:sp>
        <p:nvSpPr>
          <p:cNvPr id="19462" name="Text Box 10"/>
          <p:cNvSpPr txBox="1">
            <a:spLocks noChangeArrowheads="1"/>
          </p:cNvSpPr>
          <p:nvPr/>
        </p:nvSpPr>
        <p:spPr bwMode="auto">
          <a:xfrm>
            <a:off x="0" y="5214938"/>
            <a:ext cx="2681288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(IV) Slow-rolling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Expanding Phase:</a:t>
            </a:r>
          </a:p>
        </p:txBody>
      </p:sp>
      <p:pic>
        <p:nvPicPr>
          <p:cNvPr id="4301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357438"/>
            <a:ext cx="2552700" cy="474662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3016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3786188"/>
            <a:ext cx="4235450" cy="579437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3017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0" y="3786188"/>
            <a:ext cx="2438400" cy="608012"/>
          </a:xfrm>
          <a:prstGeom prst="rect">
            <a:avLst/>
          </a:prstGeom>
          <a:solidFill>
            <a:schemeClr val="accent2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3018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5006975"/>
            <a:ext cx="5038725" cy="493713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3019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888" y="6173788"/>
            <a:ext cx="2630487" cy="541337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3020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5" y="6192838"/>
            <a:ext cx="4503738" cy="522287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43021" name="Group 21"/>
          <p:cNvGrpSpPr>
            <a:grpSpLocks noChangeAspect="1"/>
          </p:cNvGrpSpPr>
          <p:nvPr/>
        </p:nvGrpSpPr>
        <p:grpSpPr bwMode="auto">
          <a:xfrm>
            <a:off x="2357438" y="2357438"/>
            <a:ext cx="1520825" cy="579437"/>
            <a:chOff x="912" y="1584"/>
            <a:chExt cx="958" cy="365"/>
          </a:xfrm>
        </p:grpSpPr>
        <p:sp>
          <p:nvSpPr>
            <p:cNvPr id="43040" name="AutoShape 20"/>
            <p:cNvSpPr>
              <a:spLocks noChangeAspect="1" noChangeArrowheads="1" noTextEdit="1"/>
            </p:cNvSpPr>
            <p:nvPr/>
          </p:nvSpPr>
          <p:spPr bwMode="auto">
            <a:xfrm>
              <a:off x="912" y="1584"/>
              <a:ext cx="958" cy="365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43041" name="Picture 2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12" y="1584"/>
              <a:ext cx="964" cy="371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sp>
        <p:nvSpPr>
          <p:cNvPr id="19470" name="Rectangle 25"/>
          <p:cNvSpPr>
            <a:spLocks noChangeArrowheads="1"/>
          </p:cNvSpPr>
          <p:nvPr/>
        </p:nvSpPr>
        <p:spPr bwMode="auto">
          <a:xfrm>
            <a:off x="3929063" y="1928813"/>
            <a:ext cx="46434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FF00"/>
                </a:solidFill>
                <a:latin typeface="+mj-ea"/>
                <a:ea typeface="+mj-ea"/>
              </a:rPr>
              <a:t>(            in horizon,           out of horizon</a:t>
            </a:r>
            <a:r>
              <a:rPr lang="zh-CN" altLang="en-US" sz="2400" dirty="0">
                <a:solidFill>
                  <a:srgbClr val="FFFF00"/>
                </a:solidFill>
                <a:latin typeface="+mj-ea"/>
                <a:ea typeface="+mj-ea"/>
              </a:rPr>
              <a:t>）</a:t>
            </a:r>
            <a:endParaRPr lang="en-US" altLang="zh-CN" sz="2400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3023" name="Rectangle 27"/>
          <p:cNvSpPr>
            <a:spLocks noChangeArrowheads="1"/>
          </p:cNvSpPr>
          <p:nvPr/>
        </p:nvSpPr>
        <p:spPr bwMode="auto">
          <a:xfrm>
            <a:off x="4214813" y="1928813"/>
            <a:ext cx="762000" cy="304800"/>
          </a:xfrm>
          <a:prstGeom prst="rect">
            <a:avLst/>
          </a:prstGeom>
          <a:solidFill>
            <a:srgbClr val="FFFFFF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43024" name="Rectangle 28"/>
          <p:cNvSpPr>
            <a:spLocks noChangeArrowheads="1"/>
          </p:cNvSpPr>
          <p:nvPr/>
        </p:nvSpPr>
        <p:spPr bwMode="auto">
          <a:xfrm>
            <a:off x="6429375" y="1905000"/>
            <a:ext cx="685800" cy="304800"/>
          </a:xfrm>
          <a:prstGeom prst="rect">
            <a:avLst/>
          </a:prstGeom>
          <a:solidFill>
            <a:srgbClr val="FFFFFF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0" name="右箭头 19"/>
          <p:cNvSpPr/>
          <p:nvPr/>
        </p:nvSpPr>
        <p:spPr>
          <a:xfrm>
            <a:off x="3929063" y="2571750"/>
            <a:ext cx="714375" cy="14287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右箭头 20"/>
          <p:cNvSpPr/>
          <p:nvPr/>
        </p:nvSpPr>
        <p:spPr>
          <a:xfrm rot="8759833">
            <a:off x="3760788" y="3236913"/>
            <a:ext cx="1408112" cy="169862"/>
          </a:xfrm>
          <a:prstGeom prst="rightArrow">
            <a:avLst>
              <a:gd name="adj1" fmla="val 50000"/>
              <a:gd name="adj2" fmla="val 40103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右箭头 21"/>
          <p:cNvSpPr/>
          <p:nvPr/>
        </p:nvSpPr>
        <p:spPr>
          <a:xfrm>
            <a:off x="3929063" y="4071938"/>
            <a:ext cx="714375" cy="142875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下箭头 22"/>
          <p:cNvSpPr/>
          <p:nvPr/>
        </p:nvSpPr>
        <p:spPr>
          <a:xfrm>
            <a:off x="5786438" y="4429125"/>
            <a:ext cx="142875" cy="500063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786438" y="4429125"/>
            <a:ext cx="10763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Large</a:t>
            </a:r>
            <a:r>
              <a:rPr lang="zh-CN" altLang="en-US" sz="24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sz="2400" i="1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k</a:t>
            </a:r>
            <a:endParaRPr lang="zh-CN" altLang="en-US" sz="2400" i="1" dirty="0">
              <a:solidFill>
                <a:schemeClr val="tx2">
                  <a:lumMod val="9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5" name="右箭头 24"/>
          <p:cNvSpPr/>
          <p:nvPr/>
        </p:nvSpPr>
        <p:spPr>
          <a:xfrm rot="2423694">
            <a:off x="3849688" y="4618038"/>
            <a:ext cx="688975" cy="134937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3071813" y="4429125"/>
            <a:ext cx="10572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Small</a:t>
            </a:r>
            <a:r>
              <a:rPr lang="zh-CN" altLang="en-US" sz="24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sz="2400" i="1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k</a:t>
            </a:r>
            <a:endParaRPr lang="zh-CN" altLang="en-US" sz="2400" i="1" dirty="0">
              <a:solidFill>
                <a:schemeClr val="tx2">
                  <a:lumMod val="9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7" name="右箭头 26"/>
          <p:cNvSpPr/>
          <p:nvPr/>
        </p:nvSpPr>
        <p:spPr>
          <a:xfrm rot="2423694">
            <a:off x="5080000" y="5778500"/>
            <a:ext cx="1057275" cy="18891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" name="下箭头 27"/>
          <p:cNvSpPr/>
          <p:nvPr/>
        </p:nvSpPr>
        <p:spPr>
          <a:xfrm>
            <a:off x="3786188" y="5500688"/>
            <a:ext cx="142875" cy="642937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5929313" y="5500688"/>
            <a:ext cx="10572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Small</a:t>
            </a:r>
            <a:r>
              <a:rPr lang="zh-CN" altLang="en-US" sz="24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sz="2400" i="1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k</a:t>
            </a:r>
            <a:endParaRPr lang="zh-CN" altLang="en-US" sz="2400" i="1" dirty="0">
              <a:solidFill>
                <a:schemeClr val="tx2">
                  <a:lumMod val="9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29063" y="5538788"/>
            <a:ext cx="10763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Large</a:t>
            </a:r>
            <a:r>
              <a:rPr lang="zh-CN" altLang="en-US" sz="24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sz="2400" i="1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k</a:t>
            </a:r>
            <a:endParaRPr lang="zh-CN" altLang="en-US" sz="2400" i="1" dirty="0">
              <a:solidFill>
                <a:schemeClr val="tx2">
                  <a:lumMod val="9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5000625" y="6429375"/>
            <a:ext cx="1071563" cy="142875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4929188" y="6072188"/>
            <a:ext cx="10763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Large</a:t>
            </a:r>
            <a:r>
              <a:rPr lang="zh-CN" altLang="en-US" sz="24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sz="2400" i="1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k</a:t>
            </a:r>
            <a:endParaRPr lang="zh-CN" altLang="en-US" sz="2400" i="1" dirty="0">
              <a:solidFill>
                <a:schemeClr val="tx2">
                  <a:lumMod val="9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19538" y="3743325"/>
            <a:ext cx="93821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Large</a:t>
            </a:r>
            <a:r>
              <a:rPr lang="zh-CN" altLang="en-US" sz="24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sz="2400" i="1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k</a:t>
            </a:r>
            <a:endParaRPr lang="zh-CN" altLang="en-US" sz="2400" i="1" dirty="0">
              <a:solidFill>
                <a:schemeClr val="tx2">
                  <a:lumMod val="9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642938"/>
            <a:ext cx="636428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FFFF00"/>
                </a:solidFill>
                <a:latin typeface="+mj-ea"/>
                <a:ea typeface="+mj-ea"/>
              </a:rPr>
              <a:t>（</a:t>
            </a:r>
            <a:r>
              <a:rPr lang="en-US" altLang="zh-CN" sz="3200" b="1" dirty="0">
                <a:solidFill>
                  <a:srgbClr val="FFFF00"/>
                </a:solidFill>
                <a:latin typeface="+mj-ea"/>
                <a:ea typeface="+mj-ea"/>
              </a:rPr>
              <a:t>I</a:t>
            </a:r>
            <a:r>
              <a:rPr lang="zh-CN" altLang="en-US" sz="3200" b="1" dirty="0">
                <a:solidFill>
                  <a:srgbClr val="FFFF00"/>
                </a:solidFill>
                <a:latin typeface="+mj-ea"/>
                <a:ea typeface="+mj-ea"/>
              </a:rPr>
              <a:t>）</a:t>
            </a:r>
            <a:r>
              <a:rPr lang="en-US" altLang="zh-CN" sz="3200" b="1" dirty="0">
                <a:solidFill>
                  <a:srgbClr val="FFFF00"/>
                </a:solidFill>
                <a:latin typeface="+mj-ea"/>
                <a:ea typeface="+mj-ea"/>
              </a:rPr>
              <a:t>Models with Large field inflation</a:t>
            </a:r>
            <a:endParaRPr lang="zh-CN" altLang="en-US" sz="3200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advTm="47188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1500188"/>
            <a:ext cx="3544887" cy="2500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285750" y="1000125"/>
            <a:ext cx="2344738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Numerical results:</a:t>
            </a:r>
          </a:p>
        </p:txBody>
      </p:sp>
      <p:pic>
        <p:nvPicPr>
          <p:cNvPr id="4403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3" y="1428750"/>
            <a:ext cx="2786062" cy="2541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365" name="Text Box 11"/>
          <p:cNvSpPr txBox="1">
            <a:spLocks noChangeArrowheads="1"/>
          </p:cNvSpPr>
          <p:nvPr/>
        </p:nvSpPr>
        <p:spPr bwMode="auto">
          <a:xfrm>
            <a:off x="4929188" y="1000125"/>
            <a:ext cx="3948112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Sketch plot of the perturbation:</a:t>
            </a:r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142875" y="4000500"/>
            <a:ext cx="50466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rgbClr val="FFFF00"/>
                </a:solidFill>
                <a:latin typeface="+mj-ea"/>
                <a:ea typeface="+mj-ea"/>
              </a:rPr>
              <a:t>Comparison: normal Large field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rgbClr val="FFFF00"/>
                </a:solidFill>
                <a:latin typeface="+mj-ea"/>
                <a:ea typeface="+mj-ea"/>
              </a:rPr>
              <a:t>Inflation without Bouncing can get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rgbClr val="FFFF00"/>
                </a:solidFill>
                <a:latin typeface="+mj-ea"/>
                <a:ea typeface="+mj-ea"/>
              </a:rPr>
              <a:t>Scale-invariant Power Spectrum!</a:t>
            </a:r>
            <a:endParaRPr lang="zh-CN" altLang="en-US" sz="2800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0" y="4211638"/>
            <a:ext cx="3198813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矩形 8"/>
          <p:cNvSpPr>
            <a:spLocks noChangeArrowheads="1"/>
          </p:cNvSpPr>
          <p:nvPr/>
        </p:nvSpPr>
        <p:spPr bwMode="auto">
          <a:xfrm>
            <a:off x="285750" y="5357813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FF00"/>
                </a:solidFill>
                <a:latin typeface="Corbel" pitchFamily="34" charset="0"/>
              </a:rPr>
              <a:t>Jun-Qing Xia, Hong Li, Gong-Bo Zhao, Xinmin Zhang, Int.J.Mod.Phys.D17:2025-2048,2008, </a:t>
            </a:r>
          </a:p>
          <a:p>
            <a:r>
              <a:rPr lang="en-US" altLang="zh-CN">
                <a:solidFill>
                  <a:srgbClr val="FFFF00"/>
                </a:solidFill>
                <a:latin typeface="Corbel" pitchFamily="34" charset="0"/>
              </a:rPr>
              <a:t>E. Komatsu</a:t>
            </a:r>
            <a:r>
              <a:rPr lang="en-US" altLang="zh-CN" i="1">
                <a:solidFill>
                  <a:srgbClr val="FFFF00"/>
                </a:solidFill>
                <a:latin typeface="Corbel" pitchFamily="34" charset="0"/>
              </a:rPr>
              <a:t> et al.</a:t>
            </a:r>
            <a:r>
              <a:rPr lang="en-US" altLang="zh-CN">
                <a:solidFill>
                  <a:srgbClr val="FFFF00"/>
                </a:solidFill>
                <a:latin typeface="Corbel" pitchFamily="34" charset="0"/>
              </a:rPr>
              <a:t> [WMAP Collaboration], Astrophys.J.Suppl.180:330-376,2009.  </a:t>
            </a:r>
            <a:endParaRPr lang="zh-CN" altLang="en-US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714625"/>
            <a:ext cx="8488363" cy="1384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Signature I</a:t>
            </a:r>
            <a:r>
              <a:rPr lang="zh-CN" altLang="en-US" sz="2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：</a:t>
            </a:r>
            <a:endParaRPr lang="en-US" altLang="zh-CN" sz="2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琥珀" pitchFamily="2" charset="-122"/>
              <a:ea typeface="华文琥珀" pitchFamily="2" charset="-122"/>
            </a:endParaRPr>
          </a:p>
          <a:p>
            <a:pPr>
              <a:defRPr/>
            </a:pPr>
            <a:r>
              <a:rPr lang="en-US" altLang="zh-CN" sz="2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Scale-Invariant Power spectrum cannot be obtained </a:t>
            </a:r>
          </a:p>
          <a:p>
            <a:pPr>
              <a:defRPr/>
            </a:pPr>
            <a:r>
              <a:rPr lang="en-US" altLang="zh-CN" sz="2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by bouncing models with large field inflation</a:t>
            </a:r>
            <a:r>
              <a:rPr lang="zh-CN" altLang="en-US" sz="2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！！！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57188"/>
            <a:ext cx="636428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FFFF00"/>
                </a:solidFill>
                <a:latin typeface="+mj-ea"/>
                <a:ea typeface="+mj-ea"/>
              </a:rPr>
              <a:t>（</a:t>
            </a:r>
            <a:r>
              <a:rPr lang="en-US" altLang="zh-CN" sz="3200" b="1" dirty="0">
                <a:solidFill>
                  <a:srgbClr val="FFFF00"/>
                </a:solidFill>
                <a:latin typeface="+mj-ea"/>
                <a:ea typeface="+mj-ea"/>
              </a:rPr>
              <a:t>I</a:t>
            </a:r>
            <a:r>
              <a:rPr lang="zh-CN" altLang="en-US" sz="3200" b="1" dirty="0">
                <a:solidFill>
                  <a:srgbClr val="FFFF00"/>
                </a:solidFill>
                <a:latin typeface="+mj-ea"/>
                <a:ea typeface="+mj-ea"/>
              </a:rPr>
              <a:t>）</a:t>
            </a:r>
            <a:r>
              <a:rPr lang="en-US" altLang="zh-CN" sz="3200" b="1" dirty="0">
                <a:solidFill>
                  <a:srgbClr val="FFFF00"/>
                </a:solidFill>
                <a:latin typeface="+mj-ea"/>
                <a:ea typeface="+mj-ea"/>
              </a:rPr>
              <a:t>Models with Large field inflation</a:t>
            </a:r>
            <a:endParaRPr lang="zh-CN" altLang="en-US" sz="3200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advTm="97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285750" y="1357313"/>
            <a:ext cx="1208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Action:</a:t>
            </a:r>
            <a:endParaRPr lang="zh-CN" altLang="en-US" sz="2800" dirty="0">
              <a:solidFill>
                <a:schemeClr val="tx2">
                  <a:lumMod val="9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505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928813"/>
            <a:ext cx="76009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6072188"/>
            <a:ext cx="36671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5" y="3071813"/>
            <a:ext cx="3668713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929188" y="2571750"/>
            <a:ext cx="33528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Sketch plot of scale factor:</a:t>
            </a:r>
            <a:endParaRPr lang="zh-CN" altLang="en-US" sz="2400" dirty="0">
              <a:solidFill>
                <a:schemeClr val="tx2">
                  <a:lumMod val="9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50" y="2500313"/>
            <a:ext cx="30543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Sketch plot of potential:</a:t>
            </a:r>
            <a:endParaRPr lang="zh-CN" altLang="en-US" sz="2400" dirty="0">
              <a:solidFill>
                <a:schemeClr val="tx2">
                  <a:lumMod val="9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506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3071813"/>
            <a:ext cx="4286250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357188"/>
            <a:ext cx="64849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FFFF00"/>
                </a:solidFill>
                <a:latin typeface="+mj-ea"/>
                <a:ea typeface="+mj-ea"/>
              </a:rPr>
              <a:t>（</a:t>
            </a:r>
            <a:r>
              <a:rPr lang="en-US" altLang="zh-CN" sz="3200" b="1" dirty="0">
                <a:solidFill>
                  <a:srgbClr val="FFFF00"/>
                </a:solidFill>
                <a:latin typeface="+mj-ea"/>
                <a:ea typeface="+mj-ea"/>
              </a:rPr>
              <a:t>II</a:t>
            </a:r>
            <a:r>
              <a:rPr lang="zh-CN" altLang="en-US" sz="3200" b="1" dirty="0">
                <a:solidFill>
                  <a:srgbClr val="FFFF00"/>
                </a:solidFill>
                <a:latin typeface="+mj-ea"/>
                <a:ea typeface="+mj-ea"/>
              </a:rPr>
              <a:t>）</a:t>
            </a:r>
            <a:r>
              <a:rPr lang="en-US" altLang="zh-CN" sz="3200" b="1" dirty="0">
                <a:solidFill>
                  <a:srgbClr val="FFFF00"/>
                </a:solidFill>
                <a:latin typeface="+mj-ea"/>
                <a:ea typeface="+mj-ea"/>
              </a:rPr>
              <a:t>Models with Small field inflation</a:t>
            </a:r>
            <a:endParaRPr lang="zh-CN" altLang="en-US" sz="3200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advTm="20359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071688"/>
            <a:ext cx="4500562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142875" y="1428750"/>
            <a:ext cx="433323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Background evolution w</a:t>
            </a:r>
            <a:r>
              <a:rPr lang="en-US" altLang="zh-CN" sz="2400" dirty="0" smtClean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. r. t</a:t>
            </a:r>
            <a:r>
              <a:rPr lang="en-US" altLang="zh-CN" sz="24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. time:</a:t>
            </a:r>
            <a:endParaRPr lang="zh-CN" altLang="en-US" sz="2400" dirty="0">
              <a:solidFill>
                <a:schemeClr val="tx2">
                  <a:lumMod val="9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2071688"/>
            <a:ext cx="34290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5143500" y="1428750"/>
            <a:ext cx="35639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Sketch plot of perturbation:</a:t>
            </a:r>
            <a:endParaRPr lang="zh-CN" altLang="en-US" sz="2400" dirty="0">
              <a:solidFill>
                <a:schemeClr val="tx2">
                  <a:lumMod val="9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57188"/>
            <a:ext cx="64849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FFFF00"/>
                </a:solidFill>
                <a:latin typeface="+mj-ea"/>
                <a:ea typeface="+mj-ea"/>
              </a:rPr>
              <a:t>（</a:t>
            </a:r>
            <a:r>
              <a:rPr lang="en-US" altLang="zh-CN" sz="3200" b="1" dirty="0">
                <a:solidFill>
                  <a:srgbClr val="FFFF00"/>
                </a:solidFill>
                <a:latin typeface="+mj-ea"/>
                <a:ea typeface="+mj-ea"/>
              </a:rPr>
              <a:t>II</a:t>
            </a:r>
            <a:r>
              <a:rPr lang="zh-CN" altLang="en-US" sz="3200" b="1" dirty="0">
                <a:solidFill>
                  <a:srgbClr val="FFFF00"/>
                </a:solidFill>
                <a:latin typeface="+mj-ea"/>
                <a:ea typeface="+mj-ea"/>
              </a:rPr>
              <a:t>）</a:t>
            </a:r>
            <a:r>
              <a:rPr lang="en-US" altLang="zh-CN" sz="3200" b="1" dirty="0">
                <a:solidFill>
                  <a:srgbClr val="FFFF00"/>
                </a:solidFill>
                <a:latin typeface="+mj-ea"/>
                <a:ea typeface="+mj-ea"/>
              </a:rPr>
              <a:t>Models with Small field inflation</a:t>
            </a:r>
            <a:endParaRPr lang="zh-CN" altLang="en-US" sz="3200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advTm="60031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3500438"/>
            <a:ext cx="41719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3500438"/>
            <a:ext cx="42799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214313" y="2428875"/>
            <a:ext cx="87153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Numerical results: evolution of spectrum w</a:t>
            </a:r>
            <a:r>
              <a:rPr lang="en-US" altLang="zh-CN" sz="2800" dirty="0" smtClean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. r. t</a:t>
            </a:r>
            <a:r>
              <a:rPr lang="en-US" altLang="zh-CN" sz="28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. </a:t>
            </a:r>
            <a:r>
              <a:rPr lang="en-US" altLang="zh-CN" sz="2800" i="1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t</a:t>
            </a:r>
            <a:r>
              <a:rPr lang="en-US" altLang="zh-CN" sz="28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 and </a:t>
            </a:r>
            <a:r>
              <a:rPr lang="en-US" altLang="zh-CN" sz="2800" i="1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k</a:t>
            </a: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38" y="1357313"/>
            <a:ext cx="28289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4313" y="1357313"/>
            <a:ext cx="5603875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Analytical results: nearly scale-invariant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Power spectrum!</a:t>
            </a:r>
            <a:endParaRPr lang="zh-CN" altLang="en-US" sz="2800" dirty="0">
              <a:solidFill>
                <a:schemeClr val="tx2">
                  <a:lumMod val="9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57188"/>
            <a:ext cx="64849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FFFF00"/>
                </a:solidFill>
                <a:latin typeface="+mj-ea"/>
                <a:ea typeface="+mj-ea"/>
              </a:rPr>
              <a:t>（</a:t>
            </a:r>
            <a:r>
              <a:rPr lang="en-US" altLang="zh-CN" sz="3200" b="1" dirty="0">
                <a:solidFill>
                  <a:srgbClr val="FFFF00"/>
                </a:solidFill>
                <a:latin typeface="+mj-ea"/>
                <a:ea typeface="+mj-ea"/>
              </a:rPr>
              <a:t>II</a:t>
            </a:r>
            <a:r>
              <a:rPr lang="zh-CN" altLang="en-US" sz="3200" b="1" dirty="0">
                <a:solidFill>
                  <a:srgbClr val="FFFF00"/>
                </a:solidFill>
                <a:latin typeface="+mj-ea"/>
                <a:ea typeface="+mj-ea"/>
              </a:rPr>
              <a:t>）</a:t>
            </a:r>
            <a:r>
              <a:rPr lang="en-US" altLang="zh-CN" sz="3200" b="1" dirty="0">
                <a:solidFill>
                  <a:srgbClr val="FFFF00"/>
                </a:solidFill>
                <a:latin typeface="+mj-ea"/>
                <a:ea typeface="+mj-ea"/>
              </a:rPr>
              <a:t>Models with Small field inflation</a:t>
            </a:r>
            <a:endParaRPr lang="zh-CN" altLang="en-US" sz="3200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advTm="2673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214313"/>
            <a:ext cx="8286750" cy="70008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4400" dirty="0" smtClean="0">
                <a:solidFill>
                  <a:schemeClr val="tx2">
                    <a:satMod val="200000"/>
                  </a:schemeClr>
                </a:solidFill>
              </a:rPr>
              <a:t>Standard Big Bang Theory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14313" y="1214438"/>
            <a:ext cx="8786812" cy="500062"/>
          </a:xfrm>
        </p:spPr>
        <p:txBody>
          <a:bodyPr rtlCol="0">
            <a:normAutofit fontScale="92500"/>
          </a:bodyPr>
          <a:lstStyle/>
          <a:p>
            <a:pPr marL="41148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CN" sz="2800" dirty="0" smtClean="0">
                <a:solidFill>
                  <a:schemeClr val="folHlink"/>
                </a:solidFill>
                <a:latin typeface="Comic Sans MS" pitchFamily="66" charset="0"/>
              </a:rPr>
              <a:t> </a:t>
            </a:r>
            <a:r>
              <a:rPr lang="en-US" altLang="zh-CN" sz="2800" dirty="0" smtClean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Our Universe comes from a singularity in space-time</a:t>
            </a:r>
          </a:p>
          <a:p>
            <a:pPr marL="41148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zh-CN" sz="2800" dirty="0" smtClean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  <a:p>
            <a:pPr marL="41148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zh-CN" sz="2800" dirty="0" smtClean="0">
              <a:solidFill>
                <a:schemeClr val="tx2">
                  <a:lumMod val="9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25604" name="Picture 6" descr="http://www.poluoluo.com/jzxy/UploadFiles_333/200812/20081229152124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857375"/>
            <a:ext cx="3332162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97300" y="2143125"/>
            <a:ext cx="5346700" cy="2586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rgbClr val="FFC000"/>
                </a:solidFill>
                <a:ea typeface="宋体" charset="-122"/>
              </a:rPr>
              <a:t>Advantages: </a:t>
            </a:r>
          </a:p>
          <a:p>
            <a:pPr marL="457200" indent="-457200">
              <a:buFontTx/>
              <a:buAutoNum type="arabicParenBoth"/>
              <a:defRPr/>
            </a:pPr>
            <a:r>
              <a:rPr lang="en-US" altLang="zh-CN" sz="2400" dirty="0">
                <a:solidFill>
                  <a:srgbClr val="FFC000"/>
                </a:solidFill>
                <a:ea typeface="宋体" charset="-122"/>
              </a:rPr>
              <a:t>The age of galaxies; </a:t>
            </a:r>
          </a:p>
          <a:p>
            <a:pPr marL="457200" indent="-457200">
              <a:defRPr/>
            </a:pPr>
            <a:r>
              <a:rPr lang="en-US" altLang="zh-CN" sz="2400" dirty="0">
                <a:solidFill>
                  <a:srgbClr val="FFC000"/>
                </a:solidFill>
                <a:ea typeface="宋体" charset="-122"/>
              </a:rPr>
              <a:t>(2) The </a:t>
            </a:r>
            <a:r>
              <a:rPr lang="en-US" altLang="zh-CN" sz="2400" dirty="0" err="1">
                <a:solidFill>
                  <a:srgbClr val="FFC000"/>
                </a:solidFill>
                <a:ea typeface="宋体" charset="-122"/>
              </a:rPr>
              <a:t>redshift</a:t>
            </a:r>
            <a:r>
              <a:rPr lang="en-US" altLang="zh-CN" sz="2400" dirty="0">
                <a:solidFill>
                  <a:srgbClr val="FFC000"/>
                </a:solidFill>
                <a:ea typeface="宋体" charset="-122"/>
              </a:rPr>
              <a:t> of the galactic </a:t>
            </a:r>
          </a:p>
          <a:p>
            <a:pPr marL="457200" indent="-457200">
              <a:defRPr/>
            </a:pPr>
            <a:r>
              <a:rPr lang="en-US" altLang="zh-CN" sz="2400" dirty="0">
                <a:solidFill>
                  <a:srgbClr val="FFC000"/>
                </a:solidFill>
                <a:ea typeface="宋体" charset="-122"/>
              </a:rPr>
              <a:t>      spectrum;</a:t>
            </a:r>
          </a:p>
          <a:p>
            <a:pPr>
              <a:defRPr/>
            </a:pPr>
            <a:r>
              <a:rPr lang="en-US" altLang="zh-CN" sz="2400" dirty="0">
                <a:solidFill>
                  <a:srgbClr val="FFC000"/>
                </a:solidFill>
                <a:ea typeface="宋体" charset="-122"/>
              </a:rPr>
              <a:t>(3) The He abundance;</a:t>
            </a:r>
          </a:p>
          <a:p>
            <a:pPr>
              <a:defRPr/>
            </a:pPr>
            <a:r>
              <a:rPr lang="en-US" altLang="zh-CN" sz="2400" dirty="0">
                <a:solidFill>
                  <a:srgbClr val="FFC000"/>
                </a:solidFill>
                <a:ea typeface="宋体" charset="-122"/>
              </a:rPr>
              <a:t>(4) The </a:t>
            </a:r>
            <a:r>
              <a:rPr lang="en-US" altLang="zh-CN" sz="2400" dirty="0" err="1">
                <a:solidFill>
                  <a:srgbClr val="FFC000"/>
                </a:solidFill>
                <a:ea typeface="宋体" charset="-122"/>
              </a:rPr>
              <a:t>pridiction</a:t>
            </a:r>
            <a:r>
              <a:rPr lang="en-US" altLang="zh-CN" sz="2400" dirty="0">
                <a:solidFill>
                  <a:srgbClr val="FFC000"/>
                </a:solidFill>
                <a:ea typeface="宋体" charset="-122"/>
              </a:rPr>
              <a:t> of CMB temperature</a:t>
            </a:r>
          </a:p>
          <a:p>
            <a:pPr>
              <a:defRPr/>
            </a:pPr>
            <a:endParaRPr lang="zh-CN" altLang="en-US" dirty="0">
              <a:ea typeface="宋体" charset="-122"/>
            </a:endParaRPr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214313" y="5500688"/>
            <a:ext cx="7343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However, there are still many disadvantages!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30875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000250"/>
            <a:ext cx="84201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88" y="1357313"/>
            <a:ext cx="78692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The comparison of our result to the observational data:</a:t>
            </a:r>
            <a:endParaRPr lang="zh-CN" altLang="en-US" sz="2800" dirty="0">
              <a:solidFill>
                <a:schemeClr val="tx2">
                  <a:lumMod val="9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8132" name="TextBox 5"/>
          <p:cNvSpPr txBox="1">
            <a:spLocks noChangeArrowheads="1"/>
          </p:cNvSpPr>
          <p:nvPr/>
        </p:nvSpPr>
        <p:spPr bwMode="auto">
          <a:xfrm>
            <a:off x="285750" y="6096000"/>
            <a:ext cx="857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 b="1">
                <a:solidFill>
                  <a:srgbClr val="FFFF00"/>
                </a:solidFill>
                <a:latin typeface="Corbel" pitchFamily="34" charset="0"/>
              </a:rPr>
              <a:t>Y. Cai, </a:t>
            </a:r>
            <a:r>
              <a:rPr lang="en-US" altLang="zh-CN" sz="2000" b="1">
                <a:solidFill>
                  <a:srgbClr val="FF0000"/>
                </a:solidFill>
                <a:latin typeface="Corbel" pitchFamily="34" charset="0"/>
              </a:rPr>
              <a:t>Taotao Qiu, </a:t>
            </a:r>
            <a:r>
              <a:rPr lang="en-US" altLang="zh-CN" sz="2000" b="1">
                <a:solidFill>
                  <a:srgbClr val="FFFF00"/>
                </a:solidFill>
                <a:latin typeface="Corbel" pitchFamily="34" charset="0"/>
              </a:rPr>
              <a:t>J. Xia, H. Li, X. Zhang, Phys.Rev.D79:021303,2009</a:t>
            </a:r>
            <a:r>
              <a:rPr lang="en-US" altLang="zh-CN" sz="2000">
                <a:solidFill>
                  <a:srgbClr val="FFFF00"/>
                </a:solidFill>
                <a:latin typeface="Corbel" pitchFamily="34" charset="0"/>
              </a:rPr>
              <a:t>. </a:t>
            </a:r>
            <a:endParaRPr lang="zh-CN" altLang="en-US" sz="2000" b="1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5" y="3071813"/>
            <a:ext cx="9070975" cy="20621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Signature II</a:t>
            </a:r>
            <a:r>
              <a:rPr lang="zh-CN" altLang="en-US" sz="32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：</a:t>
            </a:r>
            <a:endParaRPr lang="en-US" altLang="zh-CN" sz="32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琥珀" pitchFamily="2" charset="-122"/>
              <a:ea typeface="华文琥珀" pitchFamily="2" charset="-122"/>
            </a:endParaRPr>
          </a:p>
          <a:p>
            <a:pPr>
              <a:defRPr/>
            </a:pPr>
            <a:r>
              <a:rPr lang="en-US" altLang="zh-CN" sz="32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Scale-Invariant Power spectrum can be obtained </a:t>
            </a:r>
          </a:p>
          <a:p>
            <a:pPr>
              <a:defRPr/>
            </a:pPr>
            <a:r>
              <a:rPr lang="en-US" altLang="zh-CN" sz="32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by bouncing models with </a:t>
            </a:r>
            <a:r>
              <a:rPr lang="en-US" altLang="zh-CN" sz="3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small </a:t>
            </a:r>
            <a:r>
              <a:rPr lang="en-US" altLang="zh-CN" sz="32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field inflation, </a:t>
            </a:r>
          </a:p>
          <a:p>
            <a:pPr>
              <a:defRPr/>
            </a:pPr>
            <a:r>
              <a:rPr lang="en-US" altLang="zh-CN" sz="32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with oscillating behavior  on small l</a:t>
            </a:r>
            <a:r>
              <a:rPr lang="zh-CN" altLang="en-US" sz="32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！！！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57188"/>
            <a:ext cx="64849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FFFF00"/>
                </a:solidFill>
                <a:latin typeface="+mj-ea"/>
                <a:ea typeface="+mj-ea"/>
              </a:rPr>
              <a:t>（</a:t>
            </a:r>
            <a:r>
              <a:rPr lang="en-US" altLang="zh-CN" sz="3200" b="1" dirty="0">
                <a:solidFill>
                  <a:srgbClr val="FFFF00"/>
                </a:solidFill>
                <a:latin typeface="+mj-ea"/>
                <a:ea typeface="+mj-ea"/>
              </a:rPr>
              <a:t>II</a:t>
            </a:r>
            <a:r>
              <a:rPr lang="zh-CN" altLang="en-US" sz="3200" b="1" dirty="0">
                <a:solidFill>
                  <a:srgbClr val="FFFF00"/>
                </a:solidFill>
                <a:latin typeface="+mj-ea"/>
                <a:ea typeface="+mj-ea"/>
              </a:rPr>
              <a:t>）</a:t>
            </a:r>
            <a:r>
              <a:rPr lang="en-US" altLang="zh-CN" sz="3200" b="1" dirty="0">
                <a:solidFill>
                  <a:srgbClr val="FFFF00"/>
                </a:solidFill>
                <a:latin typeface="+mj-ea"/>
                <a:ea typeface="+mj-ea"/>
              </a:rPr>
              <a:t>Models with Small field inflation</a:t>
            </a:r>
            <a:endParaRPr lang="zh-CN" altLang="en-US" sz="3200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advTm="491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4"/>
          <p:cNvPicPr>
            <a:picLocks noChangeAspect="1" noChangeArrowheads="1"/>
          </p:cNvPicPr>
          <p:nvPr/>
        </p:nvPicPr>
        <p:blipFill>
          <a:blip r:embed="rId3" cstate="print"/>
          <a:srcRect l="1376" r="16080"/>
          <a:stretch>
            <a:fillRect/>
          </a:stretch>
        </p:blipFill>
        <p:spPr bwMode="auto">
          <a:xfrm>
            <a:off x="2786063" y="1357313"/>
            <a:ext cx="4572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285750" y="1428750"/>
            <a:ext cx="179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err="1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Lagrangian</a:t>
            </a:r>
            <a:r>
              <a:rPr lang="en-US" altLang="zh-CN" sz="28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: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214313" y="2214563"/>
            <a:ext cx="2400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Or equivalently:</a:t>
            </a:r>
          </a:p>
        </p:txBody>
      </p:sp>
      <p:pic>
        <p:nvPicPr>
          <p:cNvPr id="49157" name="Picture 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63" y="2214563"/>
            <a:ext cx="45815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214282" y="214290"/>
            <a:ext cx="6478055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FFFF00"/>
                </a:solidFill>
                <a:latin typeface="+mj-ea"/>
                <a:ea typeface="+mj-ea"/>
              </a:rPr>
              <a:t>（</a:t>
            </a:r>
            <a:r>
              <a:rPr lang="en-US" altLang="zh-CN" sz="3200" b="1" dirty="0">
                <a:solidFill>
                  <a:srgbClr val="FFFF00"/>
                </a:solidFill>
                <a:latin typeface="+mj-ea"/>
                <a:ea typeface="+mj-ea"/>
              </a:rPr>
              <a:t>III</a:t>
            </a:r>
            <a:r>
              <a:rPr lang="zh-CN" altLang="en-US" sz="3200" b="1" dirty="0">
                <a:solidFill>
                  <a:srgbClr val="FFFF00"/>
                </a:solidFill>
                <a:latin typeface="+mj-ea"/>
                <a:ea typeface="+mj-ea"/>
              </a:rPr>
              <a:t>）</a:t>
            </a:r>
            <a:r>
              <a:rPr lang="en-US" altLang="zh-CN" sz="3200" b="1" dirty="0">
                <a:solidFill>
                  <a:srgbClr val="FFFF00"/>
                </a:solidFill>
                <a:latin typeface="+mj-ea"/>
                <a:ea typeface="+mj-ea"/>
              </a:rPr>
              <a:t>Models without </a:t>
            </a:r>
            <a:r>
              <a:rPr lang="en-US" altLang="zh-CN" sz="3200" b="1" dirty="0" smtClean="0">
                <a:solidFill>
                  <a:srgbClr val="FFFF00"/>
                </a:solidFill>
                <a:latin typeface="+mj-ea"/>
                <a:ea typeface="+mj-ea"/>
              </a:rPr>
              <a:t>inflation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FFFF00"/>
                </a:solidFill>
                <a:latin typeface="+mj-ea"/>
                <a:ea typeface="+mj-ea"/>
              </a:rPr>
              <a:t> </a:t>
            </a:r>
            <a:r>
              <a:rPr lang="en-US" altLang="zh-CN" sz="3200" b="1" dirty="0" smtClean="0">
                <a:solidFill>
                  <a:srgbClr val="FFFF00"/>
                </a:solidFill>
                <a:latin typeface="+mj-ea"/>
                <a:ea typeface="+mj-ea"/>
              </a:rPr>
              <a:t>            (Lee-Wick type matter bounce)</a:t>
            </a:r>
            <a:endParaRPr lang="zh-CN" altLang="en-US" sz="3200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pic>
        <p:nvPicPr>
          <p:cNvPr id="49159" name="Picture 6"/>
          <p:cNvPicPr>
            <a:picLocks noChangeAspect="1" noChangeArrowheads="1"/>
          </p:cNvPicPr>
          <p:nvPr/>
        </p:nvPicPr>
        <p:blipFill>
          <a:blip r:embed="rId5" cstate="print"/>
          <a:srcRect t="3047"/>
          <a:stretch>
            <a:fillRect/>
          </a:stretch>
        </p:blipFill>
        <p:spPr bwMode="auto">
          <a:xfrm>
            <a:off x="285750" y="3786188"/>
            <a:ext cx="84883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0" name="TextBox 30"/>
          <p:cNvSpPr txBox="1">
            <a:spLocks noChangeArrowheads="1"/>
          </p:cNvSpPr>
          <p:nvPr/>
        </p:nvSpPr>
        <p:spPr bwMode="auto">
          <a:xfrm>
            <a:off x="214313" y="3071813"/>
            <a:ext cx="32337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C000"/>
                </a:solidFill>
              </a:rPr>
              <a:t>Background evolution:</a:t>
            </a:r>
            <a:endParaRPr lang="zh-CN" altLang="en-US" sz="240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Tm="81407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214313" y="3000375"/>
            <a:ext cx="271462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Numerical results:</a:t>
            </a:r>
          </a:p>
        </p:txBody>
      </p:sp>
      <p:pic>
        <p:nvPicPr>
          <p:cNvPr id="5017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3643313"/>
            <a:ext cx="3471863" cy="2708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0180" name="Picture 7"/>
          <p:cNvPicPr>
            <a:picLocks noChangeAspect="1" noChangeArrowheads="1"/>
          </p:cNvPicPr>
          <p:nvPr/>
        </p:nvPicPr>
        <p:blipFill>
          <a:blip r:embed="rId4" cstate="print"/>
          <a:srcRect l="621" t="2531"/>
          <a:stretch>
            <a:fillRect/>
          </a:stretch>
        </p:blipFill>
        <p:spPr bwMode="auto">
          <a:xfrm>
            <a:off x="5214938" y="3554413"/>
            <a:ext cx="3624262" cy="2717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0181" name="TextBox 5"/>
          <p:cNvSpPr txBox="1">
            <a:spLocks noChangeArrowheads="1"/>
          </p:cNvSpPr>
          <p:nvPr/>
        </p:nvSpPr>
        <p:spPr bwMode="auto">
          <a:xfrm>
            <a:off x="571500" y="6345238"/>
            <a:ext cx="8089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FF00"/>
                </a:solidFill>
                <a:latin typeface="Corbel" pitchFamily="34" charset="0"/>
              </a:rPr>
              <a:t>Y. Cai, </a:t>
            </a:r>
            <a:r>
              <a:rPr lang="en-US" altLang="zh-CN" b="1">
                <a:solidFill>
                  <a:srgbClr val="FF0000"/>
                </a:solidFill>
                <a:latin typeface="Corbel" pitchFamily="34" charset="0"/>
              </a:rPr>
              <a:t>Taotao Qiu, </a:t>
            </a:r>
            <a:r>
              <a:rPr lang="en-US" altLang="zh-CN" b="1">
                <a:solidFill>
                  <a:srgbClr val="FFFF00"/>
                </a:solidFill>
                <a:latin typeface="Corbel" pitchFamily="34" charset="0"/>
              </a:rPr>
              <a:t>R. Brandenberger and X. M. Zhang, arxiv: 0810.4677[hep-th].</a:t>
            </a:r>
            <a:endParaRPr lang="zh-CN" altLang="en-US" b="1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5" y="3071813"/>
            <a:ext cx="9001125" cy="206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Signature III</a:t>
            </a:r>
            <a:r>
              <a:rPr lang="zh-CN" altLang="en-US" sz="32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：</a:t>
            </a:r>
            <a:endParaRPr lang="en-US" altLang="zh-CN" sz="32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琥珀" pitchFamily="2" charset="-122"/>
              <a:ea typeface="华文琥珀" pitchFamily="2" charset="-122"/>
            </a:endParaRPr>
          </a:p>
          <a:p>
            <a:pPr>
              <a:defRPr/>
            </a:pPr>
            <a:r>
              <a:rPr lang="en-US" altLang="zh-CN" sz="32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Scale-Invariant Power spectrum can be obtained </a:t>
            </a:r>
          </a:p>
          <a:p>
            <a:pPr>
              <a:defRPr/>
            </a:pPr>
            <a:r>
              <a:rPr lang="en-US" altLang="zh-CN" sz="32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at small k region by bouncing models without</a:t>
            </a:r>
          </a:p>
          <a:p>
            <a:pPr>
              <a:defRPr/>
            </a:pPr>
            <a:r>
              <a:rPr lang="en-US" altLang="zh-CN" sz="32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 inflation, with blue-shift at large k region!!!</a:t>
            </a:r>
            <a:endParaRPr lang="zh-CN" altLang="en-US" sz="32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14313" y="1214438"/>
            <a:ext cx="30003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Analytical solution:</a:t>
            </a:r>
          </a:p>
        </p:txBody>
      </p:sp>
      <p:pic>
        <p:nvPicPr>
          <p:cNvPr id="5018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1857375"/>
            <a:ext cx="25050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" y="2428875"/>
            <a:ext cx="29892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49"/>
          <p:cNvPicPr>
            <a:picLocks noChangeAspect="1" noChangeArrowheads="1"/>
          </p:cNvPicPr>
          <p:nvPr/>
        </p:nvPicPr>
        <p:blipFill>
          <a:blip r:embed="rId7" cstate="print"/>
          <a:srcRect r="2882"/>
          <a:stretch>
            <a:fillRect/>
          </a:stretch>
        </p:blipFill>
        <p:spPr bwMode="auto">
          <a:xfrm>
            <a:off x="6357938" y="1071563"/>
            <a:ext cx="2428875" cy="2435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0187" name="TextBox 11"/>
          <p:cNvSpPr txBox="1">
            <a:spLocks noChangeArrowheads="1"/>
          </p:cNvSpPr>
          <p:nvPr/>
        </p:nvSpPr>
        <p:spPr bwMode="auto">
          <a:xfrm>
            <a:off x="4500563" y="1285875"/>
            <a:ext cx="1806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C000"/>
                </a:solidFill>
              </a:rPr>
              <a:t>Sketch plot of </a:t>
            </a:r>
          </a:p>
          <a:p>
            <a:r>
              <a:rPr lang="en-US" altLang="zh-CN" sz="2000">
                <a:solidFill>
                  <a:srgbClr val="FFC000"/>
                </a:solidFill>
              </a:rPr>
              <a:t>perturbation:</a:t>
            </a:r>
            <a:endParaRPr lang="zh-CN" altLang="en-US" sz="200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57188"/>
            <a:ext cx="53879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FFFF00"/>
                </a:solidFill>
                <a:latin typeface="+mj-ea"/>
                <a:ea typeface="+mj-ea"/>
              </a:rPr>
              <a:t>（</a:t>
            </a:r>
            <a:r>
              <a:rPr lang="en-US" altLang="zh-CN" sz="3200" b="1" dirty="0">
                <a:solidFill>
                  <a:srgbClr val="FFFF00"/>
                </a:solidFill>
                <a:latin typeface="+mj-ea"/>
                <a:ea typeface="+mj-ea"/>
              </a:rPr>
              <a:t>III</a:t>
            </a:r>
            <a:r>
              <a:rPr lang="zh-CN" altLang="en-US" sz="3200" b="1" dirty="0">
                <a:solidFill>
                  <a:srgbClr val="FFFF00"/>
                </a:solidFill>
                <a:latin typeface="+mj-ea"/>
                <a:ea typeface="+mj-ea"/>
              </a:rPr>
              <a:t>）</a:t>
            </a:r>
            <a:r>
              <a:rPr lang="en-US" altLang="zh-CN" sz="3200" b="1" dirty="0">
                <a:solidFill>
                  <a:srgbClr val="FFFF00"/>
                </a:solidFill>
                <a:latin typeface="+mj-ea"/>
                <a:ea typeface="+mj-ea"/>
              </a:rPr>
              <a:t>Models without inflation</a:t>
            </a:r>
            <a:endParaRPr lang="zh-CN" altLang="en-US" sz="3200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advTm="18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285750"/>
            <a:ext cx="88836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tx2">
                    <a:lumMod val="90000"/>
                  </a:schemeClr>
                </a:solidFill>
                <a:ea typeface="宋体" charset="-122"/>
              </a:rPr>
              <a:t>Characteristics of (</a:t>
            </a:r>
            <a:r>
              <a:rPr lang="en-US" altLang="zh-CN" sz="3200" dirty="0" err="1">
                <a:solidFill>
                  <a:schemeClr val="tx2">
                    <a:lumMod val="90000"/>
                  </a:schemeClr>
                </a:solidFill>
                <a:ea typeface="宋体" charset="-122"/>
              </a:rPr>
              <a:t>Quintom</a:t>
            </a:r>
            <a:r>
              <a:rPr lang="en-US" altLang="zh-CN" sz="3200" dirty="0">
                <a:solidFill>
                  <a:schemeClr val="tx2">
                    <a:lumMod val="90000"/>
                  </a:schemeClr>
                </a:solidFill>
                <a:ea typeface="宋体" charset="-122"/>
              </a:rPr>
              <a:t>) Bouncing scenario:</a:t>
            </a:r>
            <a:endParaRPr lang="zh-CN" altLang="en-US" sz="3200" dirty="0">
              <a:solidFill>
                <a:schemeClr val="tx2">
                  <a:lumMod val="90000"/>
                </a:schemeClr>
              </a:solidFill>
              <a:ea typeface="宋体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4438"/>
            <a:ext cx="8832850" cy="41544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en-US" altLang="zh-CN" sz="2400" dirty="0">
                <a:solidFill>
                  <a:schemeClr val="accent3"/>
                </a:solidFill>
                <a:ea typeface="宋体" charset="-122"/>
              </a:rPr>
              <a:t>(1)Can avoid Big-Bang Singularity;</a:t>
            </a:r>
          </a:p>
          <a:p>
            <a:pPr marL="342900" indent="-342900">
              <a:defRPr/>
            </a:pPr>
            <a:endParaRPr lang="en-US" altLang="zh-CN" sz="2400" dirty="0">
              <a:solidFill>
                <a:schemeClr val="accent3"/>
              </a:solidFill>
              <a:ea typeface="宋体" charset="-122"/>
            </a:endParaRPr>
          </a:p>
          <a:p>
            <a:pPr marL="342900" indent="-342900">
              <a:defRPr/>
            </a:pPr>
            <a:r>
              <a:rPr lang="en-US" altLang="zh-CN" sz="2400" dirty="0">
                <a:solidFill>
                  <a:schemeClr val="accent3"/>
                </a:solidFill>
                <a:ea typeface="宋体" charset="-122"/>
              </a:rPr>
              <a:t>(2)Multi-degree of freedom, thus may induce isotropic </a:t>
            </a:r>
          </a:p>
          <a:p>
            <a:pPr marL="342900" indent="-342900">
              <a:defRPr/>
            </a:pPr>
            <a:r>
              <a:rPr lang="en-US" altLang="zh-CN" sz="2400" dirty="0">
                <a:solidFill>
                  <a:schemeClr val="accent3"/>
                </a:solidFill>
                <a:ea typeface="宋体" charset="-122"/>
              </a:rPr>
              <a:t>perturbations;</a:t>
            </a:r>
          </a:p>
          <a:p>
            <a:pPr marL="342900" indent="-342900">
              <a:defRPr/>
            </a:pPr>
            <a:endParaRPr lang="en-US" altLang="zh-CN" sz="2400" dirty="0">
              <a:solidFill>
                <a:schemeClr val="accent3"/>
              </a:solidFill>
              <a:ea typeface="宋体" charset="-122"/>
            </a:endParaRPr>
          </a:p>
          <a:p>
            <a:pPr marL="342900" indent="-342900">
              <a:defRPr/>
            </a:pPr>
            <a:r>
              <a:rPr lang="en-US" altLang="zh-CN" sz="2400" dirty="0">
                <a:solidFill>
                  <a:schemeClr val="accent3"/>
                </a:solidFill>
                <a:ea typeface="宋体" charset="-122"/>
              </a:rPr>
              <a:t>(3)May induce growth of anisotropy in contracting phase, and </a:t>
            </a:r>
          </a:p>
          <a:p>
            <a:pPr marL="342900" indent="-342900">
              <a:defRPr/>
            </a:pPr>
            <a:r>
              <a:rPr lang="en-US" altLang="zh-CN" sz="2400" dirty="0">
                <a:solidFill>
                  <a:schemeClr val="accent3"/>
                </a:solidFill>
                <a:ea typeface="宋体" charset="-122"/>
              </a:rPr>
              <a:t>form black holes;</a:t>
            </a:r>
          </a:p>
          <a:p>
            <a:pPr marL="342900" indent="-342900">
              <a:defRPr/>
            </a:pPr>
            <a:endParaRPr lang="en-US" altLang="zh-CN" sz="2400" dirty="0">
              <a:solidFill>
                <a:schemeClr val="accent3"/>
              </a:solidFill>
              <a:ea typeface="宋体" charset="-122"/>
            </a:endParaRPr>
          </a:p>
          <a:p>
            <a:pPr marL="342900" indent="-342900">
              <a:defRPr/>
            </a:pPr>
            <a:r>
              <a:rPr lang="en-US" altLang="zh-CN" sz="2400" dirty="0">
                <a:solidFill>
                  <a:schemeClr val="accent3"/>
                </a:solidFill>
                <a:ea typeface="宋体" charset="-122"/>
              </a:rPr>
              <a:t>(4)May induce large non-</a:t>
            </a:r>
            <a:r>
              <a:rPr lang="en-US" altLang="zh-CN" sz="2400" dirty="0" err="1">
                <a:solidFill>
                  <a:schemeClr val="accent3"/>
                </a:solidFill>
                <a:ea typeface="宋体" charset="-122"/>
              </a:rPr>
              <a:t>gaussianity</a:t>
            </a:r>
            <a:r>
              <a:rPr lang="en-US" altLang="zh-CN" sz="2400" dirty="0">
                <a:solidFill>
                  <a:schemeClr val="accent3"/>
                </a:solidFill>
                <a:ea typeface="宋体" charset="-122"/>
              </a:rPr>
              <a:t> which cannot be ruled out </a:t>
            </a:r>
          </a:p>
          <a:p>
            <a:pPr marL="342900" indent="-342900">
              <a:defRPr/>
            </a:pPr>
            <a:r>
              <a:rPr lang="en-US" altLang="zh-CN" sz="2400" dirty="0">
                <a:solidFill>
                  <a:schemeClr val="accent3"/>
                </a:solidFill>
                <a:ea typeface="宋体" charset="-122"/>
              </a:rPr>
              <a:t>by observations;</a:t>
            </a:r>
          </a:p>
          <a:p>
            <a:pPr marL="342900" indent="-342900">
              <a:defRPr/>
            </a:pPr>
            <a:r>
              <a:rPr lang="en-US" altLang="zh-CN" sz="2400" dirty="0">
                <a:solidFill>
                  <a:schemeClr val="accent3"/>
                </a:solidFill>
                <a:ea typeface="宋体" charset="-122"/>
              </a:rPr>
              <a:t>… …</a:t>
            </a:r>
            <a:endParaRPr lang="zh-CN" altLang="en-US" sz="2400" dirty="0">
              <a:solidFill>
                <a:schemeClr val="accent3"/>
              </a:solidFill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>
            <p:ph type="title" idx="4294967295"/>
          </p:nvPr>
        </p:nvSpPr>
        <p:spPr>
          <a:xfrm>
            <a:off x="928688" y="142875"/>
            <a:ext cx="7215187" cy="914400"/>
          </a:xfrm>
        </p:spPr>
        <p:txBody>
          <a:bodyPr/>
          <a:lstStyle/>
          <a:p>
            <a:pPr marL="41148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rgbClr val="FFFF00"/>
                </a:solidFill>
                <a:latin typeface="+mj-ea"/>
              </a:rPr>
              <a:t>The generalization of bouncing cosmology: cyclic universe</a:t>
            </a:r>
            <a:endParaRPr lang="en-US" altLang="zh-CN" dirty="0">
              <a:solidFill>
                <a:srgbClr val="FFFF00"/>
              </a:solidFill>
              <a:latin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5" y="2598738"/>
            <a:ext cx="74295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FF00"/>
                </a:solidFill>
                <a:latin typeface="+mj-ea"/>
                <a:ea typeface="+mj-ea"/>
              </a:rPr>
              <a:t>Theoretical motivation: </a:t>
            </a:r>
            <a:r>
              <a:rPr lang="en-US" altLang="zh-CN" sz="24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1) to avoid Big-Bang Singularity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	                          2) to alleviate coincidence problem</a:t>
            </a:r>
            <a:endParaRPr lang="zh-CN" altLang="en-US" sz="2400" dirty="0">
              <a:solidFill>
                <a:schemeClr val="tx2">
                  <a:lumMod val="9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5" y="1216025"/>
            <a:ext cx="8786813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FF00"/>
                </a:solidFill>
                <a:latin typeface="+mj-ea"/>
                <a:ea typeface="+mj-ea"/>
              </a:rPr>
              <a:t>Two definitions: </a:t>
            </a:r>
            <a:r>
              <a:rPr lang="en-US" altLang="zh-CN" sz="24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1) the universe is always expanding with Hubble 			   parameter oscillating;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	      	  2) the scale factor is oscillating, and expansion and 			  contraction proceed alternately.</a:t>
            </a:r>
            <a:endParaRPr lang="zh-CN" altLang="en-US" sz="2400" dirty="0">
              <a:solidFill>
                <a:schemeClr val="tx2">
                  <a:lumMod val="9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3253" name="矩形 6"/>
          <p:cNvSpPr>
            <a:spLocks noChangeArrowheads="1"/>
          </p:cNvSpPr>
          <p:nvPr/>
        </p:nvSpPr>
        <p:spPr bwMode="auto">
          <a:xfrm>
            <a:off x="4429125" y="274638"/>
            <a:ext cx="257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latin typeface="Corbel" pitchFamily="34" charset="0"/>
              </a:rPr>
              <a:t> </a:t>
            </a:r>
          </a:p>
        </p:txBody>
      </p:sp>
      <p:pic>
        <p:nvPicPr>
          <p:cNvPr id="532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62700"/>
            <a:ext cx="36671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矩形 8"/>
          <p:cNvSpPr>
            <a:spLocks noChangeArrowheads="1"/>
          </p:cNvSpPr>
          <p:nvPr/>
        </p:nvSpPr>
        <p:spPr bwMode="auto">
          <a:xfrm>
            <a:off x="4000500" y="4071938"/>
            <a:ext cx="51435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FF00"/>
                </a:solidFill>
                <a:latin typeface="Corbel" pitchFamily="34" charset="0"/>
              </a:rPr>
              <a:t>R. C. Tolman, </a:t>
            </a:r>
            <a:r>
              <a:rPr lang="en-US" altLang="zh-CN" i="1">
                <a:solidFill>
                  <a:srgbClr val="FFFF00"/>
                </a:solidFill>
                <a:latin typeface="Corbel" pitchFamily="34" charset="0"/>
              </a:rPr>
              <a:t>Oxford U. Press, Clarendon Press, 1934.</a:t>
            </a:r>
          </a:p>
          <a:p>
            <a:r>
              <a:rPr lang="en-US" altLang="zh-CN">
                <a:solidFill>
                  <a:srgbClr val="FFFF00"/>
                </a:solidFill>
                <a:latin typeface="Corbel" pitchFamily="34" charset="0"/>
              </a:rPr>
              <a:t>P. J. Steinhardt et al., Phys. Rev. D65, 126003 (2002).</a:t>
            </a:r>
          </a:p>
          <a:p>
            <a:r>
              <a:rPr lang="en-US" altLang="zh-CN">
                <a:solidFill>
                  <a:srgbClr val="FFFF00"/>
                </a:solidFill>
                <a:latin typeface="Corbel" pitchFamily="34" charset="0"/>
              </a:rPr>
              <a:t>L. Baum et al., Phys. Rev. Lett. 98, 071301 (2007).</a:t>
            </a:r>
          </a:p>
          <a:p>
            <a:r>
              <a:rPr lang="en-US" altLang="zh-CN">
                <a:solidFill>
                  <a:srgbClr val="FFFF00"/>
                </a:solidFill>
                <a:latin typeface="Corbel" pitchFamily="34" charset="0"/>
              </a:rPr>
              <a:t>T. Clifton et al., Phys. Rev. D75, 043515 (2007);</a:t>
            </a:r>
          </a:p>
          <a:p>
            <a:r>
              <a:rPr lang="en-US" altLang="zh-CN">
                <a:solidFill>
                  <a:srgbClr val="FFFF00"/>
                </a:solidFill>
                <a:latin typeface="Corbel" pitchFamily="34" charset="0"/>
              </a:rPr>
              <a:t>M. Bojowald et al., Phys. Rev. D70, 083517 (2004);</a:t>
            </a:r>
          </a:p>
          <a:p>
            <a:r>
              <a:rPr lang="en-US" altLang="zh-CN">
                <a:solidFill>
                  <a:srgbClr val="FFFF00"/>
                </a:solidFill>
                <a:latin typeface="Corbel" pitchFamily="34" charset="0"/>
              </a:rPr>
              <a:t>H. H. Xiong et al., arXiv:0711.4469 [hep-th]</a:t>
            </a:r>
          </a:p>
          <a:p>
            <a:r>
              <a:rPr lang="en-US" altLang="zh-CN">
                <a:solidFill>
                  <a:srgbClr val="FFFF00"/>
                </a:solidFill>
                <a:latin typeface="Corbel" pitchFamily="34" charset="0"/>
              </a:rPr>
              <a:t>……</a:t>
            </a:r>
            <a:endParaRPr lang="zh-CN" altLang="en-US">
              <a:solidFill>
                <a:srgbClr val="FFFF00"/>
              </a:solidFill>
              <a:latin typeface="Corbel" pitchFamily="34" charset="0"/>
            </a:endParaRPr>
          </a:p>
        </p:txBody>
      </p:sp>
      <p:pic>
        <p:nvPicPr>
          <p:cNvPr id="5325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4000500"/>
            <a:ext cx="335756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TextBox 10"/>
          <p:cNvSpPr txBox="1">
            <a:spLocks noChangeArrowheads="1"/>
          </p:cNvSpPr>
          <p:nvPr/>
        </p:nvSpPr>
        <p:spPr bwMode="auto">
          <a:xfrm>
            <a:off x="0" y="3357563"/>
            <a:ext cx="2803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err="1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Phenomilogical</a:t>
            </a:r>
            <a:r>
              <a:rPr lang="en-US" altLang="zh-CN" sz="2400" b="1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 study:</a:t>
            </a:r>
            <a:endParaRPr lang="zh-CN" altLang="en-US" sz="2400" b="1" dirty="0">
              <a:solidFill>
                <a:schemeClr val="tx2">
                  <a:lumMod val="9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8682" name="TextBox 11"/>
          <p:cNvSpPr txBox="1">
            <a:spLocks noChangeArrowheads="1"/>
          </p:cNvSpPr>
          <p:nvPr/>
        </p:nvSpPr>
        <p:spPr bwMode="auto">
          <a:xfrm>
            <a:off x="4214813" y="3357563"/>
            <a:ext cx="2063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Model building:</a:t>
            </a:r>
            <a:endParaRPr lang="zh-CN" altLang="en-US" sz="2400" b="1" dirty="0">
              <a:solidFill>
                <a:schemeClr val="tx2">
                  <a:lumMod val="9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3259" name="TextBox 8"/>
          <p:cNvSpPr txBox="1">
            <a:spLocks noChangeArrowheads="1"/>
          </p:cNvSpPr>
          <p:nvPr/>
        </p:nvSpPr>
        <p:spPr bwMode="auto">
          <a:xfrm>
            <a:off x="4429125" y="6211888"/>
            <a:ext cx="4114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b="1">
                <a:solidFill>
                  <a:srgbClr val="FFFF00"/>
                </a:solidFill>
                <a:latin typeface="Corbel" pitchFamily="34" charset="0"/>
              </a:rPr>
              <a:t>B. Feng, M. Li, Y. Piao and X. M. Zhang, </a:t>
            </a:r>
          </a:p>
          <a:p>
            <a:pPr algn="ctr"/>
            <a:r>
              <a:rPr lang="en-US" altLang="zh-CN" b="1">
                <a:solidFill>
                  <a:srgbClr val="FFFF00"/>
                </a:solidFill>
                <a:latin typeface="Corbel" pitchFamily="34" charset="0"/>
              </a:rPr>
              <a:t>Phys.Lett.B634:101-105,2006.</a:t>
            </a:r>
            <a:endParaRPr lang="zh-CN" altLang="en-US">
              <a:solidFill>
                <a:srgbClr val="FFFF00"/>
              </a:solidFill>
              <a:latin typeface="Corbel" pitchFamily="34" charset="0"/>
            </a:endParaRPr>
          </a:p>
        </p:txBody>
      </p:sp>
    </p:spTree>
  </p:cSld>
  <p:clrMapOvr>
    <a:masterClrMapping/>
  </p:clrMapOvr>
  <p:transition advTm="43157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2286000" y="285750"/>
            <a:ext cx="28051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Our models</a:t>
            </a:r>
            <a:endParaRPr lang="zh-CN" altLang="en-US" sz="4400" dirty="0">
              <a:solidFill>
                <a:schemeClr val="accent4">
                  <a:lumMod val="20000"/>
                  <a:lumOff val="8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0" y="1285875"/>
            <a:ext cx="2832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Einstein equations:</a:t>
            </a:r>
            <a:endParaRPr lang="zh-CN" altLang="en-US" sz="2800" dirty="0">
              <a:solidFill>
                <a:schemeClr val="tx2">
                  <a:lumMod val="9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2000250"/>
            <a:ext cx="20859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4572000" y="1214438"/>
            <a:ext cx="179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err="1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Lagrangian</a:t>
            </a:r>
            <a:r>
              <a:rPr lang="en-US" altLang="zh-CN" sz="28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:</a:t>
            </a:r>
            <a:endParaRPr lang="zh-CN" altLang="en-US" sz="2800" dirty="0">
              <a:solidFill>
                <a:schemeClr val="tx2">
                  <a:lumMod val="9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5427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2000250"/>
            <a:ext cx="38957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Box 7"/>
          <p:cNvSpPr txBox="1">
            <a:spLocks noChangeArrowheads="1"/>
          </p:cNvSpPr>
          <p:nvPr/>
        </p:nvSpPr>
        <p:spPr bwMode="auto">
          <a:xfrm>
            <a:off x="214313" y="3071813"/>
            <a:ext cx="8621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Solutions can be classified into 5 cases</a:t>
            </a:r>
            <a:r>
              <a:rPr lang="zh-CN" altLang="en-US" sz="20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（</a:t>
            </a:r>
            <a:r>
              <a:rPr lang="en-US" altLang="zh-CN" sz="20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where</a:t>
            </a:r>
            <a:r>
              <a:rPr lang="zh-CN" altLang="en-US" sz="20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       </a:t>
            </a:r>
            <a:r>
              <a:rPr lang="en-US" altLang="zh-CN" sz="20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is relative to initial conditions</a:t>
            </a:r>
            <a:r>
              <a:rPr lang="zh-CN" altLang="en-US" sz="20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）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571875"/>
            <a:ext cx="9985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2">
                    <a:lumMod val="90000"/>
                  </a:schemeClr>
                </a:solidFill>
                <a:latin typeface="华文楷体" pitchFamily="2" charset="-122"/>
                <a:ea typeface="华文楷体" pitchFamily="2" charset="-122"/>
              </a:rPr>
              <a:t>Case I:</a:t>
            </a:r>
            <a:endParaRPr lang="zh-CN" altLang="en-US" sz="2400" dirty="0">
              <a:solidFill>
                <a:schemeClr val="tx2">
                  <a:lumMod val="90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428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75" y="3643313"/>
            <a:ext cx="704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5" y="4143375"/>
            <a:ext cx="42672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00563" y="3571875"/>
            <a:ext cx="11080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2">
                    <a:lumMod val="90000"/>
                  </a:schemeClr>
                </a:solidFill>
                <a:latin typeface="华文楷体" pitchFamily="2" charset="-122"/>
                <a:ea typeface="华文楷体" pitchFamily="2" charset="-122"/>
              </a:rPr>
              <a:t>Case II:</a:t>
            </a:r>
            <a:endParaRPr lang="zh-CN" altLang="en-US" sz="2400" dirty="0">
              <a:solidFill>
                <a:schemeClr val="tx2">
                  <a:lumMod val="90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428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13" y="3643313"/>
            <a:ext cx="12668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143375"/>
            <a:ext cx="4267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2063" y="3143250"/>
            <a:ext cx="285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203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00125"/>
            <a:ext cx="12176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Case III:</a:t>
            </a:r>
            <a:endParaRPr lang="zh-CN" altLang="en-US" sz="2400" dirty="0">
              <a:solidFill>
                <a:schemeClr val="tx2">
                  <a:lumMod val="9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1000125"/>
            <a:ext cx="847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85938"/>
            <a:ext cx="41132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6250" y="1000125"/>
            <a:ext cx="12080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2">
                    <a:lumMod val="90000"/>
                  </a:schemeClr>
                </a:solidFill>
                <a:latin typeface="华文楷体" pitchFamily="2" charset="-122"/>
                <a:ea typeface="华文楷体" pitchFamily="2" charset="-122"/>
              </a:rPr>
              <a:t>Case IV:</a:t>
            </a:r>
            <a:endParaRPr lang="zh-CN" altLang="en-US" sz="2400" dirty="0">
              <a:solidFill>
                <a:schemeClr val="tx2">
                  <a:lumMod val="90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530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63" y="1000125"/>
            <a:ext cx="16478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8" y="1785938"/>
            <a:ext cx="42227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4786313"/>
            <a:ext cx="10985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Case V:</a:t>
            </a:r>
            <a:endParaRPr lang="zh-CN" altLang="en-US" sz="2400" dirty="0">
              <a:solidFill>
                <a:schemeClr val="tx2">
                  <a:lumMod val="9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5530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25" y="4857750"/>
            <a:ext cx="11715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6" name="TextBox 11"/>
          <p:cNvSpPr txBox="1">
            <a:spLocks noChangeArrowheads="1"/>
          </p:cNvSpPr>
          <p:nvPr/>
        </p:nvSpPr>
        <p:spPr bwMode="auto">
          <a:xfrm>
            <a:off x="0" y="6130925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b="1">
                <a:solidFill>
                  <a:srgbClr val="FFFF00"/>
                </a:solidFill>
                <a:latin typeface="Corbel" pitchFamily="34" charset="0"/>
              </a:rPr>
              <a:t>H. Xiong, Y. Cai, </a:t>
            </a:r>
            <a:r>
              <a:rPr lang="en-US" altLang="zh-CN" b="1">
                <a:solidFill>
                  <a:srgbClr val="FF0000"/>
                </a:solidFill>
                <a:latin typeface="Corbel" pitchFamily="34" charset="0"/>
              </a:rPr>
              <a:t>Taotao Qiu, </a:t>
            </a:r>
            <a:r>
              <a:rPr lang="en-US" altLang="zh-CN" b="1">
                <a:solidFill>
                  <a:srgbClr val="FFFF00"/>
                </a:solidFill>
                <a:latin typeface="Corbel" pitchFamily="34" charset="0"/>
              </a:rPr>
              <a:t>Y. Piao and X. M. Zhang, Phys.Lett.B666:212-217,2008</a:t>
            </a:r>
            <a:r>
              <a:rPr lang="en-US" altLang="zh-CN">
                <a:solidFill>
                  <a:srgbClr val="FFFF00"/>
                </a:solidFill>
                <a:latin typeface="Corbel" pitchFamily="34" charset="0"/>
              </a:rPr>
              <a:t>.</a:t>
            </a:r>
            <a:endParaRPr lang="zh-CN" altLang="en-US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30731" name="TextBox 13"/>
          <p:cNvSpPr txBox="1">
            <a:spLocks noChangeArrowheads="1"/>
          </p:cNvSpPr>
          <p:nvPr/>
        </p:nvSpPr>
        <p:spPr bwMode="auto">
          <a:xfrm>
            <a:off x="357188" y="5357813"/>
            <a:ext cx="8429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This case corresponds to a eternally contracting universe and thus contradict with today’s reality. So we’ll not discuss about it.</a:t>
            </a:r>
            <a:endParaRPr lang="zh-CN" altLang="en-US" sz="2000" dirty="0">
              <a:solidFill>
                <a:schemeClr val="tx2">
                  <a:lumMod val="9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advTm="3515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/>
          <p:cNvSpPr>
            <a:spLocks noGrp="1"/>
          </p:cNvSpPr>
          <p:nvPr>
            <p:ph type="title" idx="4294967295"/>
          </p:nvPr>
        </p:nvSpPr>
        <p:spPr>
          <a:xfrm>
            <a:off x="2928938" y="500063"/>
            <a:ext cx="3006725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4400" dirty="0" smtClean="0">
                <a:solidFill>
                  <a:schemeClr val="tx2">
                    <a:satMod val="200000"/>
                  </a:schemeClr>
                </a:solidFill>
                <a:latin typeface="Comic Sans MS" pitchFamily="66" charset="0"/>
              </a:rPr>
              <a:t>Summary</a:t>
            </a:r>
            <a:endParaRPr lang="zh-CN" altLang="en-US" sz="4400" dirty="0" smtClean="0">
              <a:solidFill>
                <a:schemeClr val="tx2">
                  <a:satMod val="20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459" name="内容占位符 2"/>
          <p:cNvSpPr>
            <a:spLocks noGrp="1"/>
          </p:cNvSpPr>
          <p:nvPr>
            <p:ph idx="4294967295"/>
          </p:nvPr>
        </p:nvSpPr>
        <p:spPr>
          <a:xfrm>
            <a:off x="0" y="1571625"/>
            <a:ext cx="8763000" cy="4452938"/>
          </a:xfrm>
        </p:spPr>
        <p:txBody>
          <a:bodyPr rtlCol="0">
            <a:normAutofit fontScale="92500"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CN" sz="2800" dirty="0" smtClean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Standard Big Bang Theory can </a:t>
            </a:r>
            <a:r>
              <a:rPr lang="en-US" altLang="zh-CN" sz="2800" i="1" dirty="0" smtClean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almost</a:t>
            </a:r>
            <a:r>
              <a:rPr lang="en-US" altLang="zh-CN" sz="2800" dirty="0" smtClean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 explain how our universe comes into being, except for some remaining issues. Inflation can solve the majority of them, but not all.</a:t>
            </a: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endParaRPr lang="en-US" altLang="zh-CN" sz="2800" dirty="0" smtClean="0">
              <a:solidFill>
                <a:schemeClr val="tx2">
                  <a:lumMod val="90000"/>
                </a:schemeClr>
              </a:solidFill>
              <a:latin typeface="+mj-ea"/>
              <a:ea typeface="+mj-ea"/>
            </a:endParaRP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CN" sz="2800" dirty="0" smtClean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To solve the singularity problem, a bounce process at the very beginning is generally need. Consistent perturbation theory and signatures on observations are presented. </a:t>
            </a: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endParaRPr lang="en-US" altLang="zh-CN" sz="2800" dirty="0" smtClean="0">
              <a:solidFill>
                <a:schemeClr val="tx2">
                  <a:lumMod val="90000"/>
                </a:schemeClr>
              </a:solidFill>
              <a:latin typeface="+mj-ea"/>
              <a:ea typeface="+mj-ea"/>
            </a:endParaRP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CN" sz="2800" dirty="0" smtClean="0">
                <a:solidFill>
                  <a:schemeClr val="tx2">
                    <a:lumMod val="90000"/>
                  </a:schemeClr>
                </a:solidFill>
                <a:latin typeface="+mj-ea"/>
                <a:ea typeface="+mj-ea"/>
              </a:rPr>
              <a:t>Extension of Bouncing Scenario: Cyclic Universe. Singularity problem can as well be solved and coincidence problem can be alleviated.</a:t>
            </a:r>
            <a:endParaRPr lang="zh-CN" altLang="en-US" sz="2800" dirty="0" smtClean="0">
              <a:solidFill>
                <a:schemeClr val="tx2">
                  <a:lumMod val="9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advTm="84328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7313" y="2643188"/>
            <a:ext cx="6500812" cy="14620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9600" dirty="0" smtClean="0">
                <a:solidFill>
                  <a:schemeClr val="tx2">
                    <a:satMod val="200000"/>
                  </a:schemeClr>
                </a:solidFill>
                <a:latin typeface="Comic Sans MS" pitchFamily="66" charset="0"/>
              </a:rPr>
              <a:t>Thank you!!!</a:t>
            </a:r>
          </a:p>
        </p:txBody>
      </p:sp>
    </p:spTree>
  </p:cSld>
  <p:clrMapOvr>
    <a:masterClrMapping/>
  </p:clrMapOvr>
  <p:transition advTm="71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57188" y="214313"/>
            <a:ext cx="8286750" cy="700087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4400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Standard Big Bang Theory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357188" y="1285875"/>
            <a:ext cx="5462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C000"/>
                </a:solidFill>
              </a:rPr>
              <a:t>Disadvantage I: Horizon Problem</a:t>
            </a:r>
            <a:endParaRPr lang="zh-CN" altLang="en-US" sz="280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25" y="5072063"/>
            <a:ext cx="8126413" cy="157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accent3"/>
                </a:solidFill>
                <a:ea typeface="宋体" charset="-122"/>
              </a:rPr>
              <a:t>The backward cone is much larger than the forward cone, </a:t>
            </a:r>
          </a:p>
          <a:p>
            <a:pPr>
              <a:defRPr/>
            </a:pPr>
            <a:r>
              <a:rPr lang="en-US" altLang="zh-CN" sz="2400" dirty="0">
                <a:solidFill>
                  <a:schemeClr val="accent3"/>
                </a:solidFill>
                <a:ea typeface="宋体" charset="-122"/>
              </a:rPr>
              <a:t>indicating that the observable region today has been </a:t>
            </a:r>
          </a:p>
          <a:p>
            <a:pPr>
              <a:defRPr/>
            </a:pPr>
            <a:r>
              <a:rPr lang="en-US" altLang="zh-CN" sz="2400" dirty="0">
                <a:solidFill>
                  <a:schemeClr val="accent3"/>
                </a:solidFill>
                <a:ea typeface="宋体" charset="-122"/>
              </a:rPr>
              <a:t>constituted  of  regions that had been causal irrelative. </a:t>
            </a:r>
          </a:p>
          <a:p>
            <a:pPr>
              <a:defRPr/>
            </a:pPr>
            <a:r>
              <a:rPr lang="en-US" altLang="zh-CN" sz="2400" dirty="0">
                <a:solidFill>
                  <a:schemeClr val="accent3"/>
                </a:solidFill>
                <a:ea typeface="宋体" charset="-122"/>
              </a:rPr>
              <a:t>Then why is our universe homogeneous? </a:t>
            </a:r>
            <a:endParaRPr lang="zh-CN" altLang="en-US" sz="2400" dirty="0">
              <a:solidFill>
                <a:schemeClr val="accent3"/>
              </a:solidFill>
              <a:ea typeface="宋体" charset="-122"/>
            </a:endParaRP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1857375"/>
            <a:ext cx="4572000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57188" y="214313"/>
            <a:ext cx="8286750" cy="700087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4400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Standard Big Bang Theory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357188" y="1285875"/>
            <a:ext cx="5681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C000"/>
                </a:solidFill>
              </a:rPr>
              <a:t>Disadvantage II: Flatness Problem</a:t>
            </a:r>
            <a:endParaRPr lang="zh-CN" altLang="en-US" sz="2800">
              <a:solidFill>
                <a:srgbClr val="FFC000"/>
              </a:solidFill>
            </a:endParaRPr>
          </a:p>
        </p:txBody>
      </p:sp>
      <p:pic>
        <p:nvPicPr>
          <p:cNvPr id="2765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2000250"/>
            <a:ext cx="2643188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88" y="2071688"/>
            <a:ext cx="3516312" cy="430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200" dirty="0">
                <a:solidFill>
                  <a:schemeClr val="accent3"/>
                </a:solidFill>
                <a:ea typeface="宋体" charset="-122"/>
              </a:rPr>
              <a:t>From </a:t>
            </a:r>
            <a:r>
              <a:rPr lang="en-US" altLang="zh-CN" sz="2200" dirty="0" err="1">
                <a:solidFill>
                  <a:schemeClr val="accent3"/>
                </a:solidFill>
                <a:ea typeface="宋体" charset="-122"/>
              </a:rPr>
              <a:t>Friedmann</a:t>
            </a:r>
            <a:r>
              <a:rPr lang="en-US" altLang="zh-CN" sz="2200" dirty="0">
                <a:solidFill>
                  <a:schemeClr val="accent3"/>
                </a:solidFill>
                <a:ea typeface="宋体" charset="-122"/>
              </a:rPr>
              <a:t> equation:</a:t>
            </a:r>
            <a:endParaRPr lang="zh-CN" altLang="en-US" sz="2200" dirty="0">
              <a:solidFill>
                <a:schemeClr val="accent3"/>
              </a:solidFill>
              <a:ea typeface="宋体" charset="-122"/>
            </a:endParaRP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75" y="3429000"/>
            <a:ext cx="5500688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50" y="5072063"/>
            <a:ext cx="21812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7188" y="5072063"/>
            <a:ext cx="6199187" cy="430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200" dirty="0">
                <a:solidFill>
                  <a:schemeClr val="accent3"/>
                </a:solidFill>
                <a:ea typeface="宋体" charset="-122"/>
              </a:rPr>
              <a:t>From observation: the universe today is very flat</a:t>
            </a:r>
            <a:endParaRPr lang="zh-CN" altLang="en-US" sz="2200" dirty="0">
              <a:solidFill>
                <a:schemeClr val="accent3"/>
              </a:solidFill>
              <a:ea typeface="宋体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13" y="5715000"/>
            <a:ext cx="6634162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accent3"/>
                </a:solidFill>
                <a:ea typeface="宋体" charset="-122"/>
              </a:rPr>
              <a:t>So we should fine-tune the initial value of          </a:t>
            </a:r>
          </a:p>
          <a:p>
            <a:pPr>
              <a:defRPr/>
            </a:pPr>
            <a:r>
              <a:rPr lang="en-US" altLang="zh-CN" sz="2400" dirty="0">
                <a:solidFill>
                  <a:schemeClr val="accent3"/>
                </a:solidFill>
                <a:ea typeface="宋体" charset="-122"/>
              </a:rPr>
              <a:t>to get the right value for today! </a:t>
            </a:r>
            <a:endParaRPr lang="zh-CN" altLang="en-US" sz="2400" dirty="0">
              <a:solidFill>
                <a:schemeClr val="accent3"/>
              </a:solidFill>
              <a:ea typeface="宋体" charset="-122"/>
            </a:endParaRPr>
          </a:p>
        </p:txBody>
      </p:sp>
      <p:pic>
        <p:nvPicPr>
          <p:cNvPr id="2765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13" y="5738813"/>
            <a:ext cx="78581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57188" y="214313"/>
            <a:ext cx="8286750" cy="700087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4400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Standard Big Bang Theory</a:t>
            </a: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357188" y="1285875"/>
            <a:ext cx="5959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C000"/>
                </a:solidFill>
              </a:rPr>
              <a:t>Disadvantage III: Original Structures</a:t>
            </a:r>
            <a:endParaRPr lang="zh-CN" altLang="en-US" sz="280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775" y="2071688"/>
            <a:ext cx="9039225" cy="1384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accent3"/>
                </a:solidFill>
                <a:ea typeface="宋体" charset="-122"/>
              </a:rPr>
              <a:t>The existence of galaxies and </a:t>
            </a:r>
            <a:r>
              <a:rPr lang="en-US" altLang="zh-CN" sz="2800" dirty="0" err="1">
                <a:solidFill>
                  <a:schemeClr val="accent3"/>
                </a:solidFill>
                <a:ea typeface="宋体" charset="-122"/>
              </a:rPr>
              <a:t>obsevations</a:t>
            </a:r>
            <a:r>
              <a:rPr lang="en-US" altLang="zh-CN" sz="2800" dirty="0">
                <a:solidFill>
                  <a:schemeClr val="accent3"/>
                </a:solidFill>
                <a:ea typeface="宋体" charset="-122"/>
              </a:rPr>
              <a:t> from CMBR </a:t>
            </a:r>
          </a:p>
          <a:p>
            <a:pPr>
              <a:defRPr/>
            </a:pPr>
            <a:r>
              <a:rPr lang="en-US" altLang="zh-CN" sz="2800" dirty="0">
                <a:solidFill>
                  <a:schemeClr val="accent3"/>
                </a:solidFill>
                <a:ea typeface="宋体" charset="-122"/>
              </a:rPr>
              <a:t>implied that there must be </a:t>
            </a:r>
            <a:r>
              <a:rPr lang="en-US" altLang="zh-CN" sz="2800" dirty="0" err="1">
                <a:solidFill>
                  <a:schemeClr val="accent3"/>
                </a:solidFill>
                <a:ea typeface="宋体" charset="-122"/>
              </a:rPr>
              <a:t>inhomogeneity</a:t>
            </a:r>
            <a:r>
              <a:rPr lang="en-US" altLang="zh-CN" sz="2800" dirty="0">
                <a:solidFill>
                  <a:schemeClr val="accent3"/>
                </a:solidFill>
                <a:ea typeface="宋体" charset="-122"/>
              </a:rPr>
              <a:t> on small </a:t>
            </a:r>
          </a:p>
          <a:p>
            <a:pPr>
              <a:defRPr/>
            </a:pPr>
            <a:r>
              <a:rPr lang="en-US" altLang="zh-CN" sz="2800" dirty="0">
                <a:solidFill>
                  <a:schemeClr val="accent3"/>
                </a:solidFill>
                <a:ea typeface="宋体" charset="-122"/>
              </a:rPr>
              <a:t>scales, with tiny density perturbation</a:t>
            </a:r>
            <a:endParaRPr lang="zh-CN" altLang="en-US" sz="2800" dirty="0">
              <a:solidFill>
                <a:schemeClr val="accent3"/>
              </a:solidFill>
              <a:ea typeface="宋体" charset="-122"/>
            </a:endParaRPr>
          </a:p>
        </p:txBody>
      </p:sp>
      <p:pic>
        <p:nvPicPr>
          <p:cNvPr id="286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3000375"/>
            <a:ext cx="12858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5750" y="4000500"/>
            <a:ext cx="25638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accent3"/>
                </a:solidFill>
                <a:ea typeface="宋体" charset="-122"/>
              </a:rPr>
              <a:t>How is it formed?</a:t>
            </a:r>
            <a:endParaRPr lang="zh-CN" altLang="en-US" sz="2400" dirty="0">
              <a:solidFill>
                <a:schemeClr val="accent3"/>
              </a:solidFill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57188" y="214313"/>
            <a:ext cx="8286750" cy="700087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4400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Standard Big Bang Theory</a:t>
            </a: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357188" y="1285875"/>
            <a:ext cx="6127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C000"/>
                </a:solidFill>
              </a:rPr>
              <a:t>Disadvantage IV: Singularity Problem</a:t>
            </a:r>
            <a:endParaRPr lang="zh-CN" altLang="en-US" sz="280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5" y="2143125"/>
            <a:ext cx="8804275" cy="1384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accent3"/>
                </a:solidFill>
                <a:ea typeface="宋体" charset="-122"/>
              </a:rPr>
              <a:t>At the very beginning of the universe, the space-time </a:t>
            </a:r>
          </a:p>
          <a:p>
            <a:pPr>
              <a:defRPr/>
            </a:pPr>
            <a:r>
              <a:rPr lang="en-US" altLang="zh-CN" sz="2800" dirty="0">
                <a:solidFill>
                  <a:schemeClr val="accent3"/>
                </a:solidFill>
                <a:ea typeface="宋体" charset="-122"/>
              </a:rPr>
              <a:t>converges into a singular point, where all the physical </a:t>
            </a:r>
          </a:p>
          <a:p>
            <a:pPr>
              <a:defRPr/>
            </a:pPr>
            <a:r>
              <a:rPr lang="en-US" altLang="zh-CN" sz="2800" dirty="0">
                <a:solidFill>
                  <a:schemeClr val="accent3"/>
                </a:solidFill>
                <a:ea typeface="宋体" charset="-122"/>
              </a:rPr>
              <a:t>variables blew up, and the world became unphysical.</a:t>
            </a:r>
            <a:endParaRPr lang="zh-CN" altLang="en-US" sz="2800" dirty="0">
              <a:solidFill>
                <a:schemeClr val="accent3"/>
              </a:solidFill>
              <a:ea typeface="宋体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3" y="4357688"/>
            <a:ext cx="6348412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accent3"/>
                </a:solidFill>
                <a:ea typeface="宋体" charset="-122"/>
              </a:rPr>
              <a:t>Other disadvantages: </a:t>
            </a:r>
          </a:p>
          <a:p>
            <a:pPr>
              <a:defRPr/>
            </a:pPr>
            <a:r>
              <a:rPr lang="en-US" altLang="zh-CN" sz="2400" dirty="0" err="1">
                <a:solidFill>
                  <a:schemeClr val="accent3"/>
                </a:solidFill>
                <a:ea typeface="宋体" charset="-122"/>
              </a:rPr>
              <a:t>transplanckian</a:t>
            </a:r>
            <a:r>
              <a:rPr lang="en-US" altLang="zh-CN" sz="2400" dirty="0">
                <a:solidFill>
                  <a:schemeClr val="accent3"/>
                </a:solidFill>
                <a:ea typeface="宋体" charset="-122"/>
              </a:rPr>
              <a:t> problem, entropy problem, etc</a:t>
            </a:r>
            <a:endParaRPr lang="zh-CN" altLang="en-US" sz="2400" dirty="0">
              <a:solidFill>
                <a:schemeClr val="accent3"/>
              </a:solidFill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57188" y="214313"/>
            <a:ext cx="8286750" cy="700087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sz="4400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Solution to Standard Big Bang Theory: Inflation</a:t>
            </a:r>
          </a:p>
        </p:txBody>
      </p:sp>
      <p:pic>
        <p:nvPicPr>
          <p:cNvPr id="30724" name="Picture 2" descr="http://culture.yntv.cn/category/2080208/2008/09/24/images/2080208_20080924_4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643182"/>
            <a:ext cx="6143668" cy="413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282" y="1643050"/>
            <a:ext cx="86828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92D050"/>
                </a:solidFill>
              </a:rPr>
              <a:t>The universe experienced a period of accelerating expansion after the big bang. </a:t>
            </a:r>
          </a:p>
          <a:p>
            <a:r>
              <a:rPr lang="en-US" altLang="zh-CN" dirty="0" smtClean="0">
                <a:solidFill>
                  <a:srgbClr val="92D050"/>
                </a:solidFill>
              </a:rPr>
              <a:t>During the expansion, the scale of the universe is drawn out of the horizon, all </a:t>
            </a:r>
          </a:p>
          <a:p>
            <a:r>
              <a:rPr lang="en-US" altLang="zh-CN" dirty="0" smtClean="0">
                <a:solidFill>
                  <a:srgbClr val="92D050"/>
                </a:solidFill>
              </a:rPr>
              <a:t>matters and radiations were diluted and the fluctuations were frozen to form today’s</a:t>
            </a:r>
          </a:p>
          <a:p>
            <a:r>
              <a:rPr lang="en-US" altLang="zh-CN" dirty="0" smtClean="0">
                <a:solidFill>
                  <a:srgbClr val="92D050"/>
                </a:solidFill>
              </a:rPr>
              <a:t>structures.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57188" y="214313"/>
            <a:ext cx="8286750" cy="700087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sz="4400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Solution to Standard Big Bang Theory: Inflation</a:t>
            </a: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285750" y="1928813"/>
            <a:ext cx="4762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C000"/>
                </a:solidFill>
              </a:rPr>
              <a:t>Solution to Horizon Problem:</a:t>
            </a:r>
            <a:endParaRPr lang="zh-CN" altLang="en-US" sz="2800">
              <a:solidFill>
                <a:srgbClr val="FFC000"/>
              </a:solidFill>
            </a:endParaRP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2571750"/>
            <a:ext cx="39909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3|2.6|7.1|9.6|50.1|7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|62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穿越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穿越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穿越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2827</TotalTime>
  <Words>1906</Words>
  <Application>Microsoft Office PowerPoint</Application>
  <PresentationFormat>如螢幕大小 (4:3)</PresentationFormat>
  <Paragraphs>315</Paragraphs>
  <Slides>38</Slides>
  <Notes>38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40" baseType="lpstr">
      <vt:lpstr>穿越</vt:lpstr>
      <vt:lpstr>公式</vt:lpstr>
      <vt:lpstr>An Introduction to Inflation and Bouncing Cosmology</vt:lpstr>
      <vt:lpstr>Outline</vt:lpstr>
      <vt:lpstr>Standard Big Bang Theory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How to make EoS cross -1？No-Go Theorem</vt:lpstr>
      <vt:lpstr>投影片 18</vt:lpstr>
      <vt:lpstr>投影片 19</vt:lpstr>
      <vt:lpstr>Classification of Bouncing Models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The generalization of bouncing cosmology: cyclic universe</vt:lpstr>
      <vt:lpstr>投影片 35</vt:lpstr>
      <vt:lpstr>投影片 36</vt:lpstr>
      <vt:lpstr>Summary</vt:lpstr>
      <vt:lpstr>Thank you!!!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暗能量与反弹宇宙学中若干问题</dc:title>
  <dc:creator>TSB</dc:creator>
  <cp:lastModifiedBy>Wei</cp:lastModifiedBy>
  <cp:revision>309</cp:revision>
  <dcterms:modified xsi:type="dcterms:W3CDTF">2009-11-21T04:39:12Z</dcterms:modified>
</cp:coreProperties>
</file>