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302" r:id="rId5"/>
    <p:sldId id="260" r:id="rId6"/>
    <p:sldId id="262" r:id="rId7"/>
    <p:sldId id="263" r:id="rId8"/>
    <p:sldId id="304" r:id="rId9"/>
    <p:sldId id="264" r:id="rId10"/>
    <p:sldId id="288" r:id="rId11"/>
    <p:sldId id="265" r:id="rId12"/>
    <p:sldId id="266" r:id="rId13"/>
    <p:sldId id="290" r:id="rId14"/>
    <p:sldId id="291" r:id="rId15"/>
    <p:sldId id="292" r:id="rId16"/>
    <p:sldId id="270" r:id="rId17"/>
    <p:sldId id="293" r:id="rId18"/>
    <p:sldId id="294" r:id="rId19"/>
    <p:sldId id="295" r:id="rId20"/>
    <p:sldId id="296" r:id="rId21"/>
    <p:sldId id="275" r:id="rId22"/>
    <p:sldId id="297" r:id="rId23"/>
    <p:sldId id="298" r:id="rId24"/>
    <p:sldId id="299" r:id="rId25"/>
    <p:sldId id="305" r:id="rId26"/>
    <p:sldId id="301" r:id="rId27"/>
    <p:sldId id="300" r:id="rId28"/>
    <p:sldId id="308" r:id="rId29"/>
    <p:sldId id="309" r:id="rId30"/>
    <p:sldId id="286" r:id="rId3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5690" autoAdjust="0"/>
  </p:normalViewPr>
  <p:slideViewPr>
    <p:cSldViewPr>
      <p:cViewPr varScale="1">
        <p:scale>
          <a:sx n="73" d="100"/>
          <a:sy n="73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0C267C-87F0-4648-8622-77A77D007182}" type="datetimeFigureOut">
              <a:rPr lang="zh-CN" altLang="en-US" smtClean="0"/>
              <a:pPr/>
              <a:t>2010/4/22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E8BA90-5A77-4A2F-BCFF-37F76A9EE62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03B8D-AC1D-4278-B197-C1161EC03594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C65C-F8C5-4125-A88B-9EC03A82A225}" type="datetimeFigureOut">
              <a:rPr lang="zh-CN" altLang="en-US" smtClean="0"/>
              <a:pPr/>
              <a:t>2010/4/22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5D71B-654A-4D8D-84E5-C42BADF00F3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C65C-F8C5-4125-A88B-9EC03A82A225}" type="datetimeFigureOut">
              <a:rPr lang="zh-CN" altLang="en-US" smtClean="0"/>
              <a:pPr/>
              <a:t>2010/4/22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5D71B-654A-4D8D-84E5-C42BADF00F3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C65C-F8C5-4125-A88B-9EC03A82A225}" type="datetimeFigureOut">
              <a:rPr lang="zh-CN" altLang="en-US" smtClean="0"/>
              <a:pPr/>
              <a:t>2010/4/22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5D71B-654A-4D8D-84E5-C42BADF00F3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C65C-F8C5-4125-A88B-9EC03A82A225}" type="datetimeFigureOut">
              <a:rPr lang="zh-CN" altLang="en-US" smtClean="0"/>
              <a:pPr/>
              <a:t>2010/4/22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5D71B-654A-4D8D-84E5-C42BADF00F3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C65C-F8C5-4125-A88B-9EC03A82A225}" type="datetimeFigureOut">
              <a:rPr lang="zh-CN" altLang="en-US" smtClean="0"/>
              <a:pPr/>
              <a:t>2010/4/22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5D71B-654A-4D8D-84E5-C42BADF00F3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C65C-F8C5-4125-A88B-9EC03A82A225}" type="datetimeFigureOut">
              <a:rPr lang="zh-CN" altLang="en-US" smtClean="0"/>
              <a:pPr/>
              <a:t>2010/4/22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5D71B-654A-4D8D-84E5-C42BADF00F3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C65C-F8C5-4125-A88B-9EC03A82A225}" type="datetimeFigureOut">
              <a:rPr lang="zh-CN" altLang="en-US" smtClean="0"/>
              <a:pPr/>
              <a:t>2010/4/22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5D71B-654A-4D8D-84E5-C42BADF00F3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C65C-F8C5-4125-A88B-9EC03A82A225}" type="datetimeFigureOut">
              <a:rPr lang="zh-CN" altLang="en-US" smtClean="0"/>
              <a:pPr/>
              <a:t>2010/4/22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5D71B-654A-4D8D-84E5-C42BADF00F3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C65C-F8C5-4125-A88B-9EC03A82A225}" type="datetimeFigureOut">
              <a:rPr lang="zh-CN" altLang="en-US" smtClean="0"/>
              <a:pPr/>
              <a:t>2010/4/22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5D71B-654A-4D8D-84E5-C42BADF00F3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C65C-F8C5-4125-A88B-9EC03A82A225}" type="datetimeFigureOut">
              <a:rPr lang="zh-CN" altLang="en-US" smtClean="0"/>
              <a:pPr/>
              <a:t>2010/4/22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5D71B-654A-4D8D-84E5-C42BADF00F3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C65C-F8C5-4125-A88B-9EC03A82A225}" type="datetimeFigureOut">
              <a:rPr lang="zh-CN" altLang="en-US" smtClean="0"/>
              <a:pPr/>
              <a:t>2010/4/22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5D71B-654A-4D8D-84E5-C42BADF00F3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0C65C-F8C5-4125-A88B-9EC03A82A225}" type="datetimeFigureOut">
              <a:rPr lang="zh-CN" altLang="en-US" smtClean="0"/>
              <a:pPr/>
              <a:t>2010/4/22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5D71B-654A-4D8D-84E5-C42BADF00F3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12" Type="http://schemas.openxmlformats.org/officeDocument/2006/relationships/image" Target="../media/image4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11" Type="http://schemas.openxmlformats.org/officeDocument/2006/relationships/image" Target="../media/image41.png"/><Relationship Id="rId5" Type="http://schemas.openxmlformats.org/officeDocument/2006/relationships/image" Target="../media/image35.png"/><Relationship Id="rId10" Type="http://schemas.openxmlformats.org/officeDocument/2006/relationships/image" Target="../media/image40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0.png"/><Relationship Id="rId5" Type="http://schemas.openxmlformats.org/officeDocument/2006/relationships/image" Target="../media/image59.png"/><Relationship Id="rId4" Type="http://schemas.openxmlformats.org/officeDocument/2006/relationships/image" Target="../media/image5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2.png"/><Relationship Id="rId5" Type="http://schemas.openxmlformats.org/officeDocument/2006/relationships/image" Target="../media/image71.png"/><Relationship Id="rId4" Type="http://schemas.openxmlformats.org/officeDocument/2006/relationships/image" Target="../media/image7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png"/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6.png"/><Relationship Id="rId4" Type="http://schemas.openxmlformats.org/officeDocument/2006/relationships/image" Target="../media/image7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1.png"/><Relationship Id="rId5" Type="http://schemas.openxmlformats.org/officeDocument/2006/relationships/image" Target="../media/image80.png"/><Relationship Id="rId4" Type="http://schemas.openxmlformats.org/officeDocument/2006/relationships/image" Target="../media/image7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png"/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5.png"/><Relationship Id="rId4" Type="http://schemas.openxmlformats.org/officeDocument/2006/relationships/image" Target="../media/image8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.png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9.png"/><Relationship Id="rId4" Type="http://schemas.openxmlformats.org/officeDocument/2006/relationships/image" Target="../media/image8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3.png"/><Relationship Id="rId4" Type="http://schemas.openxmlformats.org/officeDocument/2006/relationships/image" Target="../media/image9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5.png"/><Relationship Id="rId2" Type="http://schemas.openxmlformats.org/officeDocument/2006/relationships/image" Target="../media/image9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7.png"/><Relationship Id="rId4" Type="http://schemas.openxmlformats.org/officeDocument/2006/relationships/image" Target="../media/image9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9.png"/><Relationship Id="rId7" Type="http://schemas.openxmlformats.org/officeDocument/2006/relationships/image" Target="../media/image103.png"/><Relationship Id="rId2" Type="http://schemas.openxmlformats.org/officeDocument/2006/relationships/image" Target="../media/image9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2.png"/><Relationship Id="rId5" Type="http://schemas.openxmlformats.org/officeDocument/2006/relationships/image" Target="../media/image101.png"/><Relationship Id="rId4" Type="http://schemas.openxmlformats.org/officeDocument/2006/relationships/image" Target="../media/image10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png"/><Relationship Id="rId2" Type="http://schemas.openxmlformats.org/officeDocument/2006/relationships/image" Target="../media/image10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7.png"/><Relationship Id="rId4" Type="http://schemas.openxmlformats.org/officeDocument/2006/relationships/image" Target="../media/image106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png"/><Relationship Id="rId3" Type="http://schemas.openxmlformats.org/officeDocument/2006/relationships/image" Target="../media/image109.png"/><Relationship Id="rId7" Type="http://schemas.openxmlformats.org/officeDocument/2006/relationships/image" Target="../media/image113.png"/><Relationship Id="rId2" Type="http://schemas.openxmlformats.org/officeDocument/2006/relationships/image" Target="../media/image10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2.png"/><Relationship Id="rId5" Type="http://schemas.openxmlformats.org/officeDocument/2006/relationships/image" Target="../media/image111.png"/><Relationship Id="rId4" Type="http://schemas.openxmlformats.org/officeDocument/2006/relationships/image" Target="../media/image110.png"/><Relationship Id="rId9" Type="http://schemas.openxmlformats.org/officeDocument/2006/relationships/image" Target="../media/image11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7.png"/><Relationship Id="rId7" Type="http://schemas.openxmlformats.org/officeDocument/2006/relationships/image" Target="../media/image121.png"/><Relationship Id="rId2" Type="http://schemas.openxmlformats.org/officeDocument/2006/relationships/image" Target="../media/image1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0.png"/><Relationship Id="rId5" Type="http://schemas.openxmlformats.org/officeDocument/2006/relationships/image" Target="../media/image119.png"/><Relationship Id="rId4" Type="http://schemas.openxmlformats.org/officeDocument/2006/relationships/image" Target="../media/image118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7.png"/><Relationship Id="rId7" Type="http://schemas.openxmlformats.org/officeDocument/2006/relationships/image" Target="../media/image40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png"/><Relationship Id="rId11" Type="http://schemas.openxmlformats.org/officeDocument/2006/relationships/image" Target="../media/image125.png"/><Relationship Id="rId5" Type="http://schemas.openxmlformats.org/officeDocument/2006/relationships/image" Target="../media/image123.png"/><Relationship Id="rId10" Type="http://schemas.openxmlformats.org/officeDocument/2006/relationships/image" Target="../media/image124.png"/><Relationship Id="rId4" Type="http://schemas.openxmlformats.org/officeDocument/2006/relationships/image" Target="../media/image122.png"/><Relationship Id="rId9" Type="http://schemas.openxmlformats.org/officeDocument/2006/relationships/image" Target="../media/image42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6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8.png"/><Relationship Id="rId2" Type="http://schemas.openxmlformats.org/officeDocument/2006/relationships/image" Target="../media/image12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0.png"/><Relationship Id="rId4" Type="http://schemas.openxmlformats.org/officeDocument/2006/relationships/image" Target="../media/image12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571480"/>
            <a:ext cx="7772400" cy="1470025"/>
          </a:xfrm>
        </p:spPr>
        <p:txBody>
          <a:bodyPr/>
          <a:lstStyle/>
          <a:p>
            <a:r>
              <a:rPr lang="en-US" altLang="zh-CN" b="1" dirty="0" smtClean="0"/>
              <a:t>The RN/CFT Correspondence</a:t>
            </a:r>
            <a:endParaRPr lang="zh-CN" altLang="en-US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57290" y="2071678"/>
            <a:ext cx="6400800" cy="1752600"/>
          </a:xfrm>
        </p:spPr>
        <p:txBody>
          <a:bodyPr>
            <a:normAutofit/>
          </a:bodyPr>
          <a:lstStyle/>
          <a:p>
            <a:r>
              <a:rPr lang="zh-CN" altLang="en-US" b="1" dirty="0" smtClean="0">
                <a:solidFill>
                  <a:srgbClr val="0070C0"/>
                </a:solidFill>
                <a:latin typeface="楷体" pitchFamily="49" charset="-122"/>
                <a:ea typeface="楷体" pitchFamily="49" charset="-122"/>
              </a:rPr>
              <a:t>孫佳叡</a:t>
            </a:r>
            <a:endParaRPr lang="en-US" altLang="zh-CN" b="1" dirty="0" smtClean="0">
              <a:solidFill>
                <a:srgbClr val="0070C0"/>
              </a:solidFill>
              <a:latin typeface="楷体" pitchFamily="49" charset="-122"/>
              <a:ea typeface="楷体" pitchFamily="49" charset="-122"/>
            </a:endParaRPr>
          </a:p>
          <a:p>
            <a:r>
              <a:rPr lang="en-US" altLang="zh-CN" dirty="0" err="1" smtClean="0">
                <a:solidFill>
                  <a:srgbClr val="0070C0"/>
                </a:solidFill>
              </a:rPr>
              <a:t>Jia-Rui</a:t>
            </a:r>
            <a:r>
              <a:rPr lang="en-US" altLang="zh-CN" dirty="0" smtClean="0">
                <a:solidFill>
                  <a:srgbClr val="0070C0"/>
                </a:solidFill>
              </a:rPr>
              <a:t> Sun</a:t>
            </a:r>
          </a:p>
          <a:p>
            <a:r>
              <a:rPr lang="en-US" altLang="zh-CN" dirty="0" smtClean="0"/>
              <a:t>National Central University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71472" y="5857892"/>
            <a:ext cx="83582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based on arXiv:0910.2076</a:t>
            </a:r>
            <a:r>
              <a:rPr lang="en-US" altLang="zh-CN" sz="2000" b="1" dirty="0" smtClean="0"/>
              <a:t> </a:t>
            </a:r>
            <a:r>
              <a:rPr lang="en-US" altLang="zh-CN" sz="2000" dirty="0" smtClean="0"/>
              <a:t>(JHEP 1001:057, 2010), C.-M. Chen, JRS and S.-J. </a:t>
            </a:r>
            <a:r>
              <a:rPr lang="en-US" altLang="zh-CN" sz="2000" dirty="0" err="1" smtClean="0"/>
              <a:t>Zou</a:t>
            </a:r>
            <a:r>
              <a:rPr lang="en-US" altLang="zh-CN" sz="2000" dirty="0" smtClean="0"/>
              <a:t>; arXiv:1001.2833, C.-M. Chen, Y.-M. Huang and S.-J. </a:t>
            </a:r>
            <a:r>
              <a:rPr lang="en-US" altLang="zh-CN" sz="2000" dirty="0" err="1" smtClean="0"/>
              <a:t>Zou</a:t>
            </a:r>
            <a:r>
              <a:rPr lang="en-US" altLang="zh-CN" sz="2000" dirty="0" smtClean="0"/>
              <a:t>. </a:t>
            </a:r>
            <a:endParaRPr lang="zh-CN" altLang="en-US" sz="2000" dirty="0"/>
          </a:p>
        </p:txBody>
      </p:sp>
      <p:sp>
        <p:nvSpPr>
          <p:cNvPr id="6" name="矩形 5"/>
          <p:cNvSpPr/>
          <p:nvPr/>
        </p:nvSpPr>
        <p:spPr>
          <a:xfrm>
            <a:off x="1428728" y="4500570"/>
            <a:ext cx="61436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i="1" dirty="0" smtClean="0"/>
              <a:t>           National </a:t>
            </a:r>
            <a:r>
              <a:rPr lang="en-US" altLang="zh-CN" sz="2800" i="1" dirty="0" err="1" smtClean="0"/>
              <a:t>Tsinghua</a:t>
            </a:r>
            <a:r>
              <a:rPr lang="en-US" altLang="zh-CN" sz="2800" i="1" dirty="0" smtClean="0"/>
              <a:t> University</a:t>
            </a:r>
          </a:p>
          <a:p>
            <a:r>
              <a:rPr lang="en-US" altLang="zh-CN" sz="2800" i="1" dirty="0" smtClean="0"/>
              <a:t>                        April 22, 2010</a:t>
            </a:r>
          </a:p>
          <a:p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571472" y="5572140"/>
            <a:ext cx="8143932" cy="857256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480" y="818831"/>
            <a:ext cx="5572125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868" y="3004837"/>
            <a:ext cx="2181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38546" y="3538243"/>
            <a:ext cx="22479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TextBox 19"/>
          <p:cNvSpPr txBox="1"/>
          <p:nvPr/>
        </p:nvSpPr>
        <p:spPr>
          <a:xfrm>
            <a:off x="500034" y="4962235"/>
            <a:ext cx="4572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A naive but reasonable guess is</a:t>
            </a:r>
            <a:endParaRPr lang="zh-CN" alt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500034" y="2571744"/>
            <a:ext cx="2571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err="1" smtClean="0"/>
              <a:t>extremal</a:t>
            </a:r>
            <a:r>
              <a:rPr lang="en-US" altLang="zh-CN" sz="2400" dirty="0" smtClean="0"/>
              <a:t> RN </a:t>
            </a:r>
            <a:r>
              <a:rPr lang="en-US" altLang="zh-CN" sz="2400" i="1" dirty="0" smtClean="0"/>
              <a:t>b</a:t>
            </a:r>
            <a:r>
              <a:rPr lang="en-US" altLang="zh-CN" sz="2400" dirty="0" smtClean="0"/>
              <a:t>=0,</a:t>
            </a:r>
            <a:endParaRPr lang="zh-CN" altLang="en-US" sz="2400" dirty="0"/>
          </a:p>
        </p:txBody>
      </p:sp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4348" y="5638214"/>
            <a:ext cx="386715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43458" y="5852528"/>
            <a:ext cx="9715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15008" y="5676314"/>
            <a:ext cx="27813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7" name="TextBox 26"/>
          <p:cNvSpPr txBox="1"/>
          <p:nvPr/>
        </p:nvSpPr>
        <p:spPr>
          <a:xfrm>
            <a:off x="500034" y="4357694"/>
            <a:ext cx="6858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It is </a:t>
            </a:r>
            <a:r>
              <a:rPr lang="en-US" altLang="zh-CN" sz="2400" i="1" dirty="0" smtClean="0"/>
              <a:t>q </a:t>
            </a:r>
            <a:r>
              <a:rPr lang="en-US" altLang="zh-CN" sz="2400" dirty="0" smtClean="0"/>
              <a:t>that</a:t>
            </a:r>
            <a:r>
              <a:rPr lang="en-US" altLang="zh-CN" sz="2400" i="1" dirty="0" smtClean="0"/>
              <a:t> </a:t>
            </a:r>
            <a:r>
              <a:rPr lang="en-US" altLang="zh-CN" sz="2400" dirty="0" smtClean="0"/>
              <a:t>acts as the effective AdS_2 radius</a:t>
            </a:r>
            <a:endParaRPr lang="zh-CN" altLang="en-US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6143636" y="3807085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ground state degeneracy</a:t>
            </a:r>
            <a:endParaRPr lang="zh-CN" altLang="en-US" dirty="0">
              <a:solidFill>
                <a:schemeClr val="accent6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28596" y="357166"/>
            <a:ext cx="2571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near </a:t>
            </a:r>
            <a:r>
              <a:rPr lang="en-US" altLang="zh-CN" sz="2400" dirty="0" err="1" smtClean="0"/>
              <a:t>extremal</a:t>
            </a:r>
            <a:r>
              <a:rPr lang="en-US" altLang="zh-CN" sz="2400" dirty="0" smtClean="0"/>
              <a:t> RN</a:t>
            </a:r>
            <a:endParaRPr lang="zh-CN" altLang="en-US" sz="2400" dirty="0"/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500430" y="3462037"/>
            <a:ext cx="247650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14348" y="5666789"/>
            <a:ext cx="398145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5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643438" y="5909673"/>
            <a:ext cx="10572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6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358082" y="5695359"/>
            <a:ext cx="114859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4" name="直接连接符 33"/>
          <p:cNvCxnSpPr/>
          <p:nvPr/>
        </p:nvCxnSpPr>
        <p:spPr>
          <a:xfrm>
            <a:off x="2714612" y="1604649"/>
            <a:ext cx="321471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/>
          <p:nvPr/>
        </p:nvCxnSpPr>
        <p:spPr>
          <a:xfrm>
            <a:off x="5715008" y="1604649"/>
            <a:ext cx="1571636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7215206" y="1747525"/>
            <a:ext cx="1357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i="1" dirty="0" smtClean="0"/>
              <a:t>SL(2,R)_R</a:t>
            </a:r>
            <a:endParaRPr lang="zh-CN" altLang="en-US" sz="2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85720" y="214290"/>
            <a:ext cx="85011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US" altLang="zh-CN" sz="2800" b="1" dirty="0" smtClean="0">
                <a:solidFill>
                  <a:srgbClr val="0070C0"/>
                </a:solidFill>
              </a:rPr>
              <a:t>3. AdS_2/CFT_1 Description</a:t>
            </a:r>
            <a:endParaRPr lang="en-US" altLang="zh-CN" sz="2800" b="1" i="1" dirty="0" smtClean="0">
              <a:solidFill>
                <a:srgbClr val="00B0F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282" y="1857364"/>
            <a:ext cx="8358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metric </a:t>
            </a:r>
            <a:r>
              <a:rPr lang="en-US" altLang="zh-CN" sz="2400" dirty="0" err="1" smtClean="0"/>
              <a:t>ansatz</a:t>
            </a:r>
            <a:endParaRPr lang="zh-CN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2285992"/>
            <a:ext cx="61341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71736" y="1200140"/>
            <a:ext cx="46482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1017" y="3214686"/>
            <a:ext cx="85058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下箭头 8"/>
          <p:cNvSpPr/>
          <p:nvPr/>
        </p:nvSpPr>
        <p:spPr>
          <a:xfrm>
            <a:off x="3643306" y="2857496"/>
            <a:ext cx="42862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00232" y="4000504"/>
            <a:ext cx="494347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右箭头 10"/>
          <p:cNvSpPr/>
          <p:nvPr/>
        </p:nvSpPr>
        <p:spPr>
          <a:xfrm>
            <a:off x="214282" y="5929330"/>
            <a:ext cx="83553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85852" y="5857892"/>
            <a:ext cx="265747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86248" y="6000768"/>
            <a:ext cx="17621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529409" y="6043633"/>
            <a:ext cx="111442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extBox 13"/>
          <p:cNvSpPr txBox="1"/>
          <p:nvPr/>
        </p:nvSpPr>
        <p:spPr>
          <a:xfrm>
            <a:off x="357158" y="714356"/>
            <a:ext cx="63579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solidFill>
                  <a:srgbClr val="00B0F0"/>
                </a:solidFill>
              </a:rPr>
              <a:t>Chen, Sun and </a:t>
            </a:r>
            <a:r>
              <a:rPr lang="en-US" altLang="zh-CN" sz="2000" dirty="0" err="1" smtClean="0">
                <a:solidFill>
                  <a:srgbClr val="00B0F0"/>
                </a:solidFill>
              </a:rPr>
              <a:t>Zou</a:t>
            </a:r>
            <a:r>
              <a:rPr lang="en-US" altLang="zh-CN" sz="2000" dirty="0" smtClean="0">
                <a:solidFill>
                  <a:srgbClr val="00B0F0"/>
                </a:solidFill>
              </a:rPr>
              <a:t>, 0910.2076</a:t>
            </a:r>
            <a:r>
              <a:rPr lang="en-US" altLang="zh-CN" sz="2000" b="1" dirty="0" smtClean="0">
                <a:solidFill>
                  <a:srgbClr val="00B0F0"/>
                </a:solidFill>
              </a:rPr>
              <a:t> </a:t>
            </a:r>
            <a:r>
              <a:rPr lang="en-US" altLang="zh-CN" sz="2000" dirty="0" smtClean="0">
                <a:solidFill>
                  <a:srgbClr val="00B0F0"/>
                </a:solidFill>
              </a:rPr>
              <a:t>(JHEP 1001:057, 2010) </a:t>
            </a:r>
            <a:endParaRPr lang="zh-CN" altLang="en-US" sz="2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14290"/>
            <a:ext cx="8358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Assume the 2D general solution also takes the form</a:t>
            </a:r>
            <a:endParaRPr lang="zh-CN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857232"/>
            <a:ext cx="5381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1802" y="1571612"/>
            <a:ext cx="219075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1538" y="2557460"/>
            <a:ext cx="72294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28596" y="2000240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err="1" smtClean="0"/>
              <a:t>eoms</a:t>
            </a:r>
            <a:endParaRPr lang="zh-CN" altLang="en-US" dirty="0"/>
          </a:p>
        </p:txBody>
      </p:sp>
      <p:sp>
        <p:nvSpPr>
          <p:cNvPr id="7" name="右箭头 6"/>
          <p:cNvSpPr/>
          <p:nvPr/>
        </p:nvSpPr>
        <p:spPr>
          <a:xfrm>
            <a:off x="1428728" y="200024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57356" y="3500438"/>
            <a:ext cx="56959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428596" y="3143248"/>
            <a:ext cx="23574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general solution</a:t>
            </a:r>
            <a:endParaRPr lang="zh-CN" altLang="en-US" sz="2400" dirty="0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86182" y="5143512"/>
            <a:ext cx="9334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428596" y="5072074"/>
            <a:ext cx="3286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err="1" smtClean="0"/>
              <a:t>extremal</a:t>
            </a:r>
            <a:r>
              <a:rPr lang="en-US" altLang="zh-CN" sz="2400" dirty="0" smtClean="0"/>
              <a:t> case</a:t>
            </a:r>
            <a:endParaRPr lang="zh-CN" altLang="en-US" sz="2400" dirty="0"/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71736" y="5715016"/>
            <a:ext cx="38576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191136"/>
            <a:ext cx="4357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i="1" dirty="0" smtClean="0">
                <a:solidFill>
                  <a:srgbClr val="00B0F0"/>
                </a:solidFill>
              </a:rPr>
              <a:t>Boundary </a:t>
            </a:r>
            <a:r>
              <a:rPr lang="en-US" altLang="zh-CN" sz="2800" i="1" dirty="0" err="1" smtClean="0">
                <a:solidFill>
                  <a:srgbClr val="00B0F0"/>
                </a:solidFill>
              </a:rPr>
              <a:t>counterterms</a:t>
            </a:r>
            <a:endParaRPr lang="zh-CN" altLang="en-US" sz="2800" i="1" dirty="0">
              <a:solidFill>
                <a:srgbClr val="00B0F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857232"/>
            <a:ext cx="29527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28" y="1357298"/>
            <a:ext cx="65532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428728" y="3110211"/>
            <a:ext cx="4429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are constants to be determined.</a:t>
            </a:r>
            <a:endParaRPr lang="zh-CN" altLang="en-US" sz="2400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3143248"/>
            <a:ext cx="6953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2502" y="3643314"/>
            <a:ext cx="767715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314" y="4357694"/>
            <a:ext cx="8929718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85011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A well-defined </a:t>
            </a:r>
            <a:r>
              <a:rPr lang="en-US" altLang="zh-CN" sz="2400" dirty="0" err="1" smtClean="0"/>
              <a:t>variational</a:t>
            </a:r>
            <a:r>
              <a:rPr lang="en-US" altLang="zh-CN" sz="2400" dirty="0" smtClean="0"/>
              <a:t> principle requires all the coefficients</a:t>
            </a:r>
          </a:p>
          <a:p>
            <a:r>
              <a:rPr lang="en-US" altLang="zh-CN" sz="2400" dirty="0" smtClean="0"/>
              <a:t>                               be finite. Similar to the Kerr case,                can be determined by ensuring vanishing leading terms of these three boundary </a:t>
            </a:r>
            <a:r>
              <a:rPr lang="en-US" altLang="zh-CN" sz="2400" dirty="0" err="1" smtClean="0"/>
              <a:t>momenta</a:t>
            </a:r>
            <a:r>
              <a:rPr lang="en-US" altLang="zh-CN" sz="2400" dirty="0" smtClean="0"/>
              <a:t>, and we obtain</a:t>
            </a:r>
            <a:endParaRPr lang="zh-CN" altLang="en-US" sz="24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71480"/>
            <a:ext cx="212407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78" y="619108"/>
            <a:ext cx="6953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0298" y="1785926"/>
            <a:ext cx="2886075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85720" y="2500306"/>
            <a:ext cx="4357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i="1" dirty="0" smtClean="0">
                <a:solidFill>
                  <a:srgbClr val="00B0F0"/>
                </a:solidFill>
              </a:rPr>
              <a:t>Boundary currents</a:t>
            </a:r>
            <a:endParaRPr lang="zh-CN" altLang="en-US" sz="2800" i="1" dirty="0">
              <a:solidFill>
                <a:srgbClr val="00B0F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5720" y="3023526"/>
            <a:ext cx="8286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The boundary currents are defined by</a:t>
            </a:r>
            <a:endParaRPr lang="zh-CN" altLang="en-US" sz="2400" dirty="0"/>
          </a:p>
        </p:txBody>
      </p:sp>
      <p:sp>
        <p:nvSpPr>
          <p:cNvPr id="13" name="右箭头 12"/>
          <p:cNvSpPr/>
          <p:nvPr/>
        </p:nvSpPr>
        <p:spPr>
          <a:xfrm>
            <a:off x="71406" y="5786454"/>
            <a:ext cx="642878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86050" y="3571876"/>
            <a:ext cx="34766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2910" y="5105422"/>
            <a:ext cx="8286750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52691"/>
            <a:ext cx="8286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For the near </a:t>
            </a:r>
            <a:r>
              <a:rPr lang="en-US" altLang="zh-CN" sz="2400" dirty="0" err="1" smtClean="0"/>
              <a:t>extremal</a:t>
            </a:r>
            <a:r>
              <a:rPr lang="en-US" altLang="zh-CN" sz="2400" dirty="0" smtClean="0"/>
              <a:t> RN</a:t>
            </a:r>
            <a:endParaRPr lang="zh-CN" altLang="en-US" sz="24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46" y="1023933"/>
            <a:ext cx="424815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00066" y="3452825"/>
            <a:ext cx="1000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and</a:t>
            </a:r>
            <a:endParaRPr lang="zh-CN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14282" y="5715016"/>
            <a:ext cx="8286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Like the near </a:t>
            </a:r>
            <a:r>
              <a:rPr lang="en-US" altLang="zh-CN" sz="2400" dirty="0" err="1" smtClean="0"/>
              <a:t>extremal</a:t>
            </a:r>
            <a:r>
              <a:rPr lang="en-US" altLang="zh-CN" sz="2400" dirty="0" smtClean="0"/>
              <a:t> Kerr case,</a:t>
            </a:r>
            <a:endParaRPr lang="zh-CN" altLang="en-US" sz="2400" dirty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38681" y="5715016"/>
            <a:ext cx="456247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14546" y="3852876"/>
            <a:ext cx="4933950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74009" y="119698"/>
            <a:ext cx="30121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/>
            <a:r>
              <a:rPr lang="en-US" altLang="zh-CN" sz="2800" b="1" i="1" dirty="0" smtClean="0">
                <a:solidFill>
                  <a:srgbClr val="00B0F0"/>
                </a:solidFill>
              </a:rPr>
              <a:t>Conserved Charges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5720" y="642918"/>
            <a:ext cx="85725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For a chosen asymptotic symmetry of </a:t>
            </a:r>
            <a:r>
              <a:rPr lang="en-US" altLang="zh-CN" sz="2400" dirty="0" err="1" smtClean="0"/>
              <a:t>spacetime</a:t>
            </a:r>
            <a:r>
              <a:rPr lang="en-US" altLang="zh-CN" sz="2400" dirty="0" smtClean="0"/>
              <a:t>, the gauge fields need not only be </a:t>
            </a:r>
            <a:r>
              <a:rPr lang="en-US" altLang="zh-CN" sz="2400" dirty="0" err="1" smtClean="0"/>
              <a:t>diffeomorphism</a:t>
            </a:r>
            <a:r>
              <a:rPr lang="en-US" altLang="zh-CN" sz="2400" dirty="0" smtClean="0"/>
              <a:t> invariant but also be gauge invariant. Thus, we need to combine the </a:t>
            </a:r>
            <a:r>
              <a:rPr lang="en-US" altLang="zh-CN" sz="2400" dirty="0" err="1" smtClean="0"/>
              <a:t>diffeomorphism</a:t>
            </a:r>
            <a:r>
              <a:rPr lang="en-US" altLang="zh-CN" sz="2400" dirty="0" smtClean="0"/>
              <a:t> together with the gauge transformations.</a:t>
            </a:r>
            <a:endParaRPr lang="zh-CN" alt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2214554"/>
            <a:ext cx="8286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Like the near </a:t>
            </a:r>
            <a:r>
              <a:rPr lang="en-US" altLang="zh-CN" sz="2400" dirty="0" err="1" smtClean="0"/>
              <a:t>extremal</a:t>
            </a:r>
            <a:r>
              <a:rPr lang="en-US" altLang="zh-CN" sz="2400" dirty="0" smtClean="0"/>
              <a:t> Kerr case, we can choose the asymptotical boundary conditions</a:t>
            </a:r>
            <a:endParaRPr lang="zh-CN" altLang="en-US" sz="24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1113" y="3090863"/>
            <a:ext cx="65817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右箭头 6"/>
          <p:cNvSpPr/>
          <p:nvPr/>
        </p:nvSpPr>
        <p:spPr>
          <a:xfrm>
            <a:off x="357158" y="3587310"/>
            <a:ext cx="83553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52" y="3581405"/>
            <a:ext cx="770572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2976" y="4224349"/>
            <a:ext cx="68961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38238" y="5129228"/>
            <a:ext cx="35052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4929190" y="5181913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gives</a:t>
            </a:r>
            <a:endParaRPr lang="zh-CN" altLang="en-US" sz="2400" dirty="0"/>
          </a:p>
        </p:txBody>
      </p:sp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85918" y="5743596"/>
            <a:ext cx="51435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8286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Variation of the time component of gauge field is</a:t>
            </a:r>
            <a:endParaRPr lang="zh-CN" altLang="en-US" sz="24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738179"/>
            <a:ext cx="828675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357158" y="2285992"/>
            <a:ext cx="8286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and variation of the time component of gauge field is</a:t>
            </a:r>
            <a:endParaRPr lang="zh-CN" alt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85720" y="4967599"/>
            <a:ext cx="85011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The central charge can be read out from</a:t>
            </a:r>
          </a:p>
          <a:p>
            <a:r>
              <a:rPr lang="en-US" altLang="zh-CN" sz="2000" dirty="0" smtClean="0">
                <a:solidFill>
                  <a:srgbClr val="00B0F0"/>
                </a:solidFill>
              </a:rPr>
              <a:t> (</a:t>
            </a:r>
            <a:r>
              <a:rPr lang="en-US" altLang="zh-CN" sz="2000" dirty="0" err="1" smtClean="0">
                <a:solidFill>
                  <a:srgbClr val="00B0F0"/>
                </a:solidFill>
              </a:rPr>
              <a:t>A.~Castro</a:t>
            </a:r>
            <a:r>
              <a:rPr lang="en-US" altLang="zh-CN" sz="2000" dirty="0" smtClean="0">
                <a:solidFill>
                  <a:srgbClr val="00B0F0"/>
                </a:solidFill>
              </a:rPr>
              <a:t>, </a:t>
            </a:r>
            <a:r>
              <a:rPr lang="en-US" altLang="zh-CN" sz="2000" dirty="0" err="1" smtClean="0">
                <a:solidFill>
                  <a:srgbClr val="00B0F0"/>
                </a:solidFill>
              </a:rPr>
              <a:t>D.~Grumiller</a:t>
            </a:r>
            <a:r>
              <a:rPr lang="en-US" altLang="zh-CN" sz="2000" dirty="0" smtClean="0">
                <a:solidFill>
                  <a:srgbClr val="00B0F0"/>
                </a:solidFill>
              </a:rPr>
              <a:t>, </a:t>
            </a:r>
            <a:r>
              <a:rPr lang="en-US" altLang="zh-CN" sz="2000" dirty="0" err="1" smtClean="0">
                <a:solidFill>
                  <a:srgbClr val="00B0F0"/>
                </a:solidFill>
              </a:rPr>
              <a:t>F.~Larsen</a:t>
            </a:r>
            <a:r>
              <a:rPr lang="en-US" altLang="zh-CN" sz="2000" dirty="0" smtClean="0">
                <a:solidFill>
                  <a:srgbClr val="00B0F0"/>
                </a:solidFill>
              </a:rPr>
              <a:t> and </a:t>
            </a:r>
            <a:r>
              <a:rPr lang="en-US" altLang="zh-CN" sz="2000" dirty="0" err="1" smtClean="0">
                <a:solidFill>
                  <a:srgbClr val="00B0F0"/>
                </a:solidFill>
              </a:rPr>
              <a:t>R.~McNees</a:t>
            </a:r>
            <a:r>
              <a:rPr lang="en-US" altLang="zh-CN" sz="2000" dirty="0" smtClean="0">
                <a:solidFill>
                  <a:srgbClr val="00B0F0"/>
                </a:solidFill>
              </a:rPr>
              <a:t>, 0809.4264)</a:t>
            </a:r>
            <a:endParaRPr lang="zh-CN" altLang="en-US" sz="2000" dirty="0">
              <a:solidFill>
                <a:srgbClr val="00B0F0"/>
              </a:solidFill>
            </a:endParaRPr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32" y="5881709"/>
            <a:ext cx="474345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9541" y="2857496"/>
            <a:ext cx="4962525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9575" y="3643314"/>
            <a:ext cx="873442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181253"/>
            <a:ext cx="8358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where we have introduced a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normalization parameter</a:t>
            </a:r>
            <a:endParaRPr lang="zh-CN" alt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14282" y="669177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this factor -2 endorses the ground value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for the level. Finally we can read out the central charge for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the </a:t>
            </a:r>
            <a:r>
              <a:rPr lang="en-US" altLang="zh-CN" sz="2400" dirty="0" err="1" smtClean="0"/>
              <a:t>extremal</a:t>
            </a:r>
            <a:r>
              <a:rPr lang="en-US" altLang="zh-CN" sz="2400" dirty="0" smtClean="0"/>
              <a:t> RN black hole</a:t>
            </a:r>
            <a:endParaRPr lang="zh-CN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85720" y="2538707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The </a:t>
            </a:r>
            <a:r>
              <a:rPr lang="en-US" altLang="zh-CN" sz="2400" dirty="0" err="1" smtClean="0"/>
              <a:t>Noether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charge generated by the gauge transformation is</a:t>
            </a:r>
            <a:endParaRPr lang="zh-CN" altLang="en-US" sz="2400" dirty="0"/>
          </a:p>
        </p:txBody>
      </p:sp>
      <p:sp>
        <p:nvSpPr>
          <p:cNvPr id="10" name="右箭头 9"/>
          <p:cNvSpPr/>
          <p:nvPr/>
        </p:nvSpPr>
        <p:spPr>
          <a:xfrm>
            <a:off x="1307576" y="421006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357158" y="4896161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and the associated charge is</a:t>
            </a:r>
            <a:endParaRPr lang="zh-CN" altLang="en-US" sz="24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285728"/>
            <a:ext cx="16002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86050" y="1714493"/>
            <a:ext cx="298132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488" y="3143248"/>
            <a:ext cx="320992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00391" y="4000504"/>
            <a:ext cx="385762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00272" y="5572140"/>
            <a:ext cx="57150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4282" y="214290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The level </a:t>
            </a:r>
            <a:r>
              <a:rPr lang="en-US" altLang="zh-CN" sz="2400" i="1" dirty="0" smtClean="0"/>
              <a:t>k</a:t>
            </a:r>
            <a:r>
              <a:rPr lang="en-US" altLang="zh-CN" sz="2400" dirty="0" smtClean="0"/>
              <a:t> is defined as</a:t>
            </a:r>
            <a:endParaRPr lang="zh-CN" altLang="en-US" sz="2400" dirty="0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16" y="714356"/>
            <a:ext cx="210979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85720" y="1357298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and</a:t>
            </a:r>
            <a:endParaRPr lang="zh-CN" altLang="en-US" sz="2400" dirty="0"/>
          </a:p>
        </p:txBody>
      </p:sp>
      <p:sp>
        <p:nvSpPr>
          <p:cNvPr id="7" name="右箭头 6"/>
          <p:cNvSpPr/>
          <p:nvPr/>
        </p:nvSpPr>
        <p:spPr>
          <a:xfrm>
            <a:off x="500034" y="2928934"/>
            <a:ext cx="83553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14744" y="2786058"/>
            <a:ext cx="124777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357158" y="3714752"/>
            <a:ext cx="83582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The presence of the gravitational constant </a:t>
            </a:r>
            <a:r>
              <a:rPr lang="en-US" altLang="zh-CN" sz="2400" i="1" dirty="0" smtClean="0"/>
              <a:t>G</a:t>
            </a:r>
            <a:r>
              <a:rPr lang="en-US" altLang="zh-CN" sz="2400" dirty="0" smtClean="0"/>
              <a:t>_4 is due the overall factor 1/16\pi  </a:t>
            </a:r>
            <a:r>
              <a:rPr lang="en-US" altLang="zh-CN" sz="2400" i="1" dirty="0" smtClean="0"/>
              <a:t>G</a:t>
            </a:r>
            <a:r>
              <a:rPr lang="en-US" altLang="zh-CN" sz="2400" dirty="0" smtClean="0"/>
              <a:t>_4 in the matter part of the action. In the usual convention, this factor is absorbed in the Maxwell field strength </a:t>
            </a:r>
            <a:endParaRPr lang="zh-CN" alt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428596" y="5715016"/>
            <a:ext cx="83582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Thus the normalization factor </a:t>
            </a:r>
            <a:r>
              <a:rPr lang="en-US" altLang="zh-CN" sz="2400" i="1" dirty="0" smtClean="0"/>
              <a:t>L</a:t>
            </a:r>
            <a:r>
              <a:rPr lang="en-US" altLang="zh-CN" sz="2400" dirty="0" smtClean="0"/>
              <a:t> in the definition of level ensures the ground value</a:t>
            </a:r>
            <a:r>
              <a:rPr lang="en-US" altLang="zh-CN" dirty="0" smtClean="0"/>
              <a:t>.</a:t>
            </a:r>
            <a:endParaRPr lang="zh-CN" altLang="en-US" dirty="0"/>
          </a:p>
        </p:txBody>
      </p:sp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29051" y="5143512"/>
            <a:ext cx="88582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24239" y="1857364"/>
            <a:ext cx="324802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72457"/>
            <a:ext cx="66437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i="1" dirty="0" smtClean="0"/>
              <a:t>Outline:</a:t>
            </a:r>
            <a:endParaRPr lang="zh-CN" altLang="en-US" sz="32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357158" y="1599563"/>
            <a:ext cx="828680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altLang="zh-CN" sz="2800" b="1" dirty="0" smtClean="0">
                <a:solidFill>
                  <a:srgbClr val="0070C0"/>
                </a:solidFill>
              </a:rPr>
              <a:t>Introduction</a:t>
            </a:r>
          </a:p>
          <a:p>
            <a:pPr marL="514350" indent="-514350">
              <a:buAutoNum type="arabicPeriod"/>
            </a:pPr>
            <a:endParaRPr lang="en-US" altLang="zh-CN" sz="2800" b="1" dirty="0" smtClean="0">
              <a:solidFill>
                <a:srgbClr val="0070C0"/>
              </a:solidFill>
            </a:endParaRPr>
          </a:p>
          <a:p>
            <a:pPr marL="514350" indent="-514350">
              <a:buAutoNum type="arabicPeriod"/>
            </a:pPr>
            <a:r>
              <a:rPr lang="en-US" altLang="zh-CN" sz="2800" b="1" dirty="0" smtClean="0">
                <a:solidFill>
                  <a:srgbClr val="0070C0"/>
                </a:solidFill>
              </a:rPr>
              <a:t>Brief Review of Near </a:t>
            </a:r>
            <a:r>
              <a:rPr lang="en-US" altLang="zh-CN" sz="2800" b="1" dirty="0" err="1" smtClean="0">
                <a:solidFill>
                  <a:srgbClr val="0070C0"/>
                </a:solidFill>
              </a:rPr>
              <a:t>Extremal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 RN</a:t>
            </a:r>
          </a:p>
          <a:p>
            <a:pPr marL="514350" indent="-514350">
              <a:buAutoNum type="arabicPeriod"/>
            </a:pPr>
            <a:endParaRPr lang="en-US" altLang="zh-CN" sz="2800" b="1" dirty="0" smtClean="0">
              <a:solidFill>
                <a:srgbClr val="0070C0"/>
              </a:solidFill>
            </a:endParaRPr>
          </a:p>
          <a:p>
            <a:pPr marL="514350" indent="-514350">
              <a:buAutoNum type="arabicPeriod"/>
            </a:pPr>
            <a:r>
              <a:rPr lang="en-US" altLang="zh-CN" sz="2800" b="1" dirty="0" smtClean="0">
                <a:solidFill>
                  <a:srgbClr val="0070C0"/>
                </a:solidFill>
              </a:rPr>
              <a:t>AdS_2/CFT_1 Description</a:t>
            </a:r>
          </a:p>
          <a:p>
            <a:pPr marL="514350" indent="-514350">
              <a:buAutoNum type="arabicPeriod"/>
            </a:pPr>
            <a:endParaRPr lang="en-US" altLang="zh-CN" sz="2800" b="1" dirty="0" smtClean="0">
              <a:solidFill>
                <a:srgbClr val="0070C0"/>
              </a:solidFill>
            </a:endParaRPr>
          </a:p>
          <a:p>
            <a:pPr marL="514350" indent="-514350">
              <a:buFontTx/>
              <a:buAutoNum type="arabicPeriod"/>
            </a:pPr>
            <a:r>
              <a:rPr lang="en-US" altLang="zh-CN" sz="2800" b="1" dirty="0" smtClean="0">
                <a:solidFill>
                  <a:srgbClr val="0070C0"/>
                </a:solidFill>
              </a:rPr>
              <a:t>AdS_3/CFT_2 Description</a:t>
            </a:r>
          </a:p>
          <a:p>
            <a:pPr marL="514350" indent="-514350">
              <a:buAutoNum type="arabicPeriod"/>
            </a:pPr>
            <a:endParaRPr lang="en-US" altLang="zh-CN" sz="2800" b="1" dirty="0" smtClean="0">
              <a:solidFill>
                <a:srgbClr val="0070C0"/>
              </a:solidFill>
            </a:endParaRPr>
          </a:p>
          <a:p>
            <a:pPr marL="514350" indent="-514350">
              <a:buAutoNum type="arabicPeriod"/>
            </a:pPr>
            <a:r>
              <a:rPr lang="en-US" altLang="zh-CN" sz="2800" b="1" dirty="0" smtClean="0">
                <a:solidFill>
                  <a:srgbClr val="0070C0"/>
                </a:solidFill>
              </a:rPr>
              <a:t>Conclusion</a:t>
            </a:r>
            <a:r>
              <a:rPr lang="zh-CN" altLang="en-US" sz="2800" b="1" dirty="0" smtClean="0">
                <a:solidFill>
                  <a:srgbClr val="0070C0"/>
                </a:solidFill>
              </a:rPr>
              <a:t>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and Discussion</a:t>
            </a:r>
          </a:p>
          <a:p>
            <a:pPr marL="514350" indent="-514350"/>
            <a:endParaRPr lang="en-US" altLang="zh-CN" sz="2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57158" y="142852"/>
            <a:ext cx="70723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US" altLang="zh-CN" sz="2800" b="1" i="1" dirty="0" smtClean="0">
                <a:solidFill>
                  <a:srgbClr val="00B0F0"/>
                </a:solidFill>
              </a:rPr>
              <a:t>Another Derivation of the Central Charge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5720" y="681319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The effective 2D action of near </a:t>
            </a:r>
            <a:r>
              <a:rPr lang="en-US" altLang="zh-CN" sz="2400" dirty="0" err="1" smtClean="0"/>
              <a:t>extremal</a:t>
            </a:r>
            <a:r>
              <a:rPr lang="en-US" altLang="zh-CN" sz="2400" dirty="0" smtClean="0"/>
              <a:t> RN is</a:t>
            </a:r>
            <a:endParaRPr lang="zh-CN" altLang="en-US" sz="2400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1290628"/>
            <a:ext cx="600075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357158" y="2214554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The action of 2D Maxwell-</a:t>
            </a:r>
            <a:r>
              <a:rPr lang="en-US" altLang="zh-CN" sz="2400" dirty="0" err="1" smtClean="0"/>
              <a:t>dilaton</a:t>
            </a:r>
            <a:r>
              <a:rPr lang="en-US" altLang="zh-CN" sz="2400" dirty="0" smtClean="0"/>
              <a:t> quantum gravity is</a:t>
            </a:r>
          </a:p>
          <a:p>
            <a:r>
              <a:rPr lang="en-US" altLang="zh-CN" sz="2400" dirty="0" smtClean="0"/>
              <a:t>(</a:t>
            </a:r>
            <a:r>
              <a:rPr lang="en-US" altLang="zh-CN" sz="2000" dirty="0" err="1" smtClean="0">
                <a:solidFill>
                  <a:srgbClr val="0070C0"/>
                </a:solidFill>
              </a:rPr>
              <a:t>T.~Hartman</a:t>
            </a:r>
            <a:r>
              <a:rPr lang="en-US" altLang="zh-CN" sz="2000" dirty="0" smtClean="0">
                <a:solidFill>
                  <a:srgbClr val="0070C0"/>
                </a:solidFill>
              </a:rPr>
              <a:t> and </a:t>
            </a:r>
            <a:r>
              <a:rPr lang="en-US" altLang="zh-CN" sz="2000" dirty="0" err="1" smtClean="0">
                <a:solidFill>
                  <a:srgbClr val="0070C0"/>
                </a:solidFill>
              </a:rPr>
              <a:t>A.~Strominger</a:t>
            </a:r>
            <a:r>
              <a:rPr lang="en-US" altLang="zh-CN" sz="2000" dirty="0" smtClean="0">
                <a:solidFill>
                  <a:srgbClr val="0070C0"/>
                </a:solidFill>
              </a:rPr>
              <a:t>, 0803.3621</a:t>
            </a:r>
            <a:r>
              <a:rPr lang="en-US" altLang="zh-CN" sz="2400" dirty="0" smtClean="0"/>
              <a:t>)</a:t>
            </a:r>
            <a:endParaRPr lang="zh-CN" altLang="en-US" sz="2400" dirty="0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290" y="3095629"/>
            <a:ext cx="5857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438120" y="4110343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by simply identifying </a:t>
            </a:r>
            <a:endParaRPr lang="zh-CN" altLang="en-US" sz="2400" dirty="0"/>
          </a:p>
        </p:txBody>
      </p:sp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9058" y="5643578"/>
            <a:ext cx="180975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428596" y="5786454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The central charge is</a:t>
            </a:r>
            <a:endParaRPr lang="zh-CN" alt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8286776" y="3357562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(2)</a:t>
            </a:r>
            <a:endParaRPr lang="zh-CN" altLang="en-US" sz="24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14546" y="4748227"/>
            <a:ext cx="51339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13" y="285728"/>
            <a:ext cx="597217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矩形 2"/>
          <p:cNvSpPr/>
          <p:nvPr/>
        </p:nvSpPr>
        <p:spPr>
          <a:xfrm>
            <a:off x="428596" y="752757"/>
            <a:ext cx="75724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Then it’s easy to see that our results of the central charge,</a:t>
            </a:r>
            <a:endParaRPr lang="zh-CN" altLang="en-US" sz="2400" dirty="0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285860"/>
            <a:ext cx="56102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矩形 4"/>
          <p:cNvSpPr/>
          <p:nvPr/>
        </p:nvSpPr>
        <p:spPr>
          <a:xfrm>
            <a:off x="500034" y="1824327"/>
            <a:ext cx="75724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is consistent with</a:t>
            </a:r>
            <a:endParaRPr lang="zh-CN" altLang="en-US" sz="2400" dirty="0"/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5165" y="2324097"/>
            <a:ext cx="172402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14612" y="3195639"/>
            <a:ext cx="29337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矩形 7"/>
          <p:cNvSpPr/>
          <p:nvPr/>
        </p:nvSpPr>
        <p:spPr>
          <a:xfrm>
            <a:off x="357158" y="3786190"/>
            <a:ext cx="8358246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The results indicate that the central charge derived from</a:t>
            </a:r>
          </a:p>
          <a:p>
            <a:r>
              <a:rPr lang="en-US" altLang="zh-CN" sz="2400" dirty="0" smtClean="0"/>
              <a:t>the viewpoint of AdS_2/CFT_1 correspondence is the same as the</a:t>
            </a:r>
          </a:p>
          <a:p>
            <a:r>
              <a:rPr lang="en-US" altLang="zh-CN" sz="2400" dirty="0" smtClean="0"/>
              <a:t>one derived from the 2D CFT on a strip. This equality seems hint</a:t>
            </a:r>
          </a:p>
          <a:p>
            <a:r>
              <a:rPr lang="en-US" altLang="zh-CN" sz="2400" dirty="0" smtClean="0"/>
              <a:t>that </a:t>
            </a:r>
            <a:r>
              <a:rPr lang="en-US" altLang="zh-CN" sz="2400" dirty="0" smtClean="0">
                <a:solidFill>
                  <a:schemeClr val="accent6"/>
                </a:solidFill>
              </a:rPr>
              <a:t>CFT_1 can be regarded as an </a:t>
            </a:r>
            <a:r>
              <a:rPr lang="en-US" altLang="zh-CN" sz="2400" dirty="0" err="1" smtClean="0">
                <a:solidFill>
                  <a:schemeClr val="accent6"/>
                </a:solidFill>
              </a:rPr>
              <a:t>chiral</a:t>
            </a:r>
            <a:r>
              <a:rPr lang="en-US" altLang="zh-CN" sz="2400" dirty="0" smtClean="0">
                <a:solidFill>
                  <a:schemeClr val="accent6"/>
                </a:solidFill>
              </a:rPr>
              <a:t> CFT_2.</a:t>
            </a:r>
          </a:p>
          <a:p>
            <a:r>
              <a:rPr lang="en-US" altLang="zh-CN" sz="2000" dirty="0" smtClean="0">
                <a:solidFill>
                  <a:srgbClr val="00B0F0"/>
                </a:solidFill>
              </a:rPr>
              <a:t>(</a:t>
            </a:r>
            <a:r>
              <a:rPr lang="en-US" altLang="zh-CN" sz="2000" dirty="0" err="1" smtClean="0">
                <a:solidFill>
                  <a:srgbClr val="00B0F0"/>
                </a:solidFill>
              </a:rPr>
              <a:t>M.~Alishahiha</a:t>
            </a:r>
            <a:r>
              <a:rPr lang="en-US" altLang="zh-CN" sz="2000" dirty="0" smtClean="0">
                <a:solidFill>
                  <a:srgbClr val="00B0F0"/>
                </a:solidFill>
              </a:rPr>
              <a:t> and </a:t>
            </a:r>
            <a:r>
              <a:rPr lang="en-US" altLang="zh-CN" sz="2000" dirty="0" err="1" smtClean="0">
                <a:solidFill>
                  <a:srgbClr val="00B0F0"/>
                </a:solidFill>
              </a:rPr>
              <a:t>F.~Ardalan</a:t>
            </a:r>
            <a:r>
              <a:rPr lang="en-US" altLang="zh-CN" sz="2000" dirty="0" smtClean="0">
                <a:solidFill>
                  <a:srgbClr val="00B0F0"/>
                </a:solidFill>
              </a:rPr>
              <a:t>, 0805.1861</a:t>
            </a:r>
          </a:p>
          <a:p>
            <a:r>
              <a:rPr lang="en-US" altLang="zh-CN" sz="2000" dirty="0" err="1" smtClean="0">
                <a:solidFill>
                  <a:srgbClr val="00B0F0"/>
                </a:solidFill>
              </a:rPr>
              <a:t>A.~Sen</a:t>
            </a:r>
            <a:r>
              <a:rPr lang="en-US" altLang="zh-CN" sz="2000" dirty="0" smtClean="0">
                <a:solidFill>
                  <a:srgbClr val="00B0F0"/>
                </a:solidFill>
              </a:rPr>
              <a:t>, 0805.0095</a:t>
            </a:r>
          </a:p>
          <a:p>
            <a:r>
              <a:rPr lang="en-US" altLang="zh-CN" sz="2000" dirty="0" err="1" smtClean="0">
                <a:solidFill>
                  <a:srgbClr val="00B0F0"/>
                </a:solidFill>
              </a:rPr>
              <a:t>R.~K.~Gupta</a:t>
            </a:r>
            <a:r>
              <a:rPr lang="en-US" altLang="zh-CN" sz="2000" dirty="0" smtClean="0">
                <a:solidFill>
                  <a:srgbClr val="00B0F0"/>
                </a:solidFill>
              </a:rPr>
              <a:t> and </a:t>
            </a:r>
            <a:r>
              <a:rPr lang="en-US" altLang="zh-CN" sz="2000" dirty="0" err="1" smtClean="0">
                <a:solidFill>
                  <a:srgbClr val="00B0F0"/>
                </a:solidFill>
              </a:rPr>
              <a:t>A.~Sen</a:t>
            </a:r>
            <a:r>
              <a:rPr lang="en-US" altLang="zh-CN" sz="2000" dirty="0" smtClean="0">
                <a:solidFill>
                  <a:srgbClr val="00B0F0"/>
                </a:solidFill>
              </a:rPr>
              <a:t>, 0806.0053)</a:t>
            </a:r>
            <a:endParaRPr lang="zh-CN" altLang="en-US" sz="2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57158" y="191136"/>
            <a:ext cx="4900380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/>
            <a:r>
              <a:rPr lang="en-US" altLang="zh-CN" sz="2800" b="1" i="1" dirty="0" smtClean="0">
                <a:solidFill>
                  <a:srgbClr val="00B0F0"/>
                </a:solidFill>
              </a:rPr>
              <a:t>Including Magnetic Charge </a:t>
            </a:r>
          </a:p>
          <a:p>
            <a:pPr marL="514350" indent="-514350"/>
            <a:r>
              <a:rPr lang="en-US" altLang="zh-CN" sz="2400" b="1" i="1" dirty="0" smtClean="0"/>
              <a:t>Central charge for </a:t>
            </a:r>
            <a:r>
              <a:rPr lang="en-US" altLang="zh-CN" sz="2400" b="1" i="1" dirty="0" err="1" smtClean="0"/>
              <a:t>Dyonic</a:t>
            </a:r>
            <a:r>
              <a:rPr lang="en-US" altLang="zh-CN" sz="2400" b="1" i="1" dirty="0" smtClean="0"/>
              <a:t> black holes</a:t>
            </a:r>
          </a:p>
        </p:txBody>
      </p:sp>
      <p:sp>
        <p:nvSpPr>
          <p:cNvPr id="3" name="矩形 2"/>
          <p:cNvSpPr/>
          <p:nvPr/>
        </p:nvSpPr>
        <p:spPr>
          <a:xfrm>
            <a:off x="428596" y="1285860"/>
            <a:ext cx="75724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The effective 2D action is</a:t>
            </a:r>
            <a:endParaRPr lang="zh-CN" altLang="en-US" sz="2400" dirty="0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928802"/>
            <a:ext cx="77057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86182" y="2928934"/>
            <a:ext cx="3867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矩形 6"/>
          <p:cNvSpPr/>
          <p:nvPr/>
        </p:nvSpPr>
        <p:spPr>
          <a:xfrm>
            <a:off x="357158" y="3714752"/>
            <a:ext cx="81439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The magnetic charge parameter, </a:t>
            </a:r>
            <a:r>
              <a:rPr lang="en-US" altLang="zh-CN" sz="2400" i="1" dirty="0" smtClean="0"/>
              <a:t>p</a:t>
            </a:r>
            <a:r>
              <a:rPr lang="en-US" altLang="zh-CN" sz="2400" dirty="0" smtClean="0"/>
              <a:t>, modifies the AdS_2 radius and the cosmological constant term. We can quickly calculate the central charge by comparing the (3) with (2)</a:t>
            </a:r>
            <a:endParaRPr lang="zh-CN" alt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8143900" y="3038773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(3)</a:t>
            </a:r>
            <a:endParaRPr lang="zh-CN" altLang="en-US" sz="2400" dirty="0"/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14480" y="5000636"/>
            <a:ext cx="55721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5786" y="5910285"/>
            <a:ext cx="401002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矩形 9"/>
          <p:cNvSpPr/>
          <p:nvPr/>
        </p:nvSpPr>
        <p:spPr>
          <a:xfrm>
            <a:off x="5072066" y="6072206"/>
            <a:ext cx="35719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i="1" dirty="0" smtClean="0">
                <a:solidFill>
                  <a:srgbClr val="FFC000"/>
                </a:solidFill>
              </a:rPr>
              <a:t>electric-magnetic duality  </a:t>
            </a:r>
            <a:endParaRPr lang="zh-CN" altLang="en-US" sz="2400" i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14290"/>
            <a:ext cx="83582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altLang="zh-CN" sz="2800" b="1" dirty="0" smtClean="0">
                <a:solidFill>
                  <a:srgbClr val="0070C0"/>
                </a:solidFill>
              </a:rPr>
              <a:t>4. The warped AdS_3/CFT_2 description</a:t>
            </a:r>
          </a:p>
          <a:p>
            <a:pPr marL="514350" indent="-514350"/>
            <a:r>
              <a:rPr lang="en-US" altLang="zh-CN" sz="2000" dirty="0" smtClean="0">
                <a:solidFill>
                  <a:srgbClr val="00B0F0"/>
                </a:solidFill>
              </a:rPr>
              <a:t>(</a:t>
            </a:r>
            <a:r>
              <a:rPr lang="en-US" altLang="zh-CN" sz="2000" dirty="0" err="1" smtClean="0">
                <a:solidFill>
                  <a:srgbClr val="00B0F0"/>
                </a:solidFill>
              </a:rPr>
              <a:t>C.~M.~Chen</a:t>
            </a:r>
            <a:r>
              <a:rPr lang="en-US" altLang="zh-CN" sz="2000" dirty="0" smtClean="0">
                <a:solidFill>
                  <a:srgbClr val="00B0F0"/>
                </a:solidFill>
              </a:rPr>
              <a:t>, </a:t>
            </a:r>
            <a:r>
              <a:rPr lang="en-US" altLang="zh-CN" sz="2000" dirty="0" err="1" smtClean="0">
                <a:solidFill>
                  <a:srgbClr val="00B0F0"/>
                </a:solidFill>
              </a:rPr>
              <a:t>Y.~M.~Huang</a:t>
            </a:r>
            <a:r>
              <a:rPr lang="en-US" altLang="zh-CN" sz="2000" dirty="0" smtClean="0">
                <a:solidFill>
                  <a:srgbClr val="00B0F0"/>
                </a:solidFill>
              </a:rPr>
              <a:t> and </a:t>
            </a:r>
            <a:r>
              <a:rPr lang="en-US" altLang="zh-CN" sz="2000" dirty="0" err="1" smtClean="0">
                <a:solidFill>
                  <a:srgbClr val="00B0F0"/>
                </a:solidFill>
              </a:rPr>
              <a:t>S.~J.~Zou</a:t>
            </a:r>
            <a:r>
              <a:rPr lang="en-US" altLang="zh-CN" sz="2000" dirty="0" smtClean="0">
                <a:solidFill>
                  <a:srgbClr val="00B0F0"/>
                </a:solidFill>
              </a:rPr>
              <a:t>, 1001.2833)</a:t>
            </a:r>
            <a:endParaRPr lang="en-US" altLang="zh-CN" sz="2000" b="1" dirty="0" smtClean="0">
              <a:solidFill>
                <a:srgbClr val="00B0F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1857364"/>
            <a:ext cx="509587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85900" y="2957503"/>
            <a:ext cx="6172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95471" y="3767139"/>
            <a:ext cx="58769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右箭头 6"/>
          <p:cNvSpPr/>
          <p:nvPr/>
        </p:nvSpPr>
        <p:spPr>
          <a:xfrm>
            <a:off x="428596" y="3886197"/>
            <a:ext cx="83553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5984" y="4743453"/>
            <a:ext cx="19621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29190" y="4743456"/>
            <a:ext cx="18192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矩形 9"/>
          <p:cNvSpPr/>
          <p:nvPr/>
        </p:nvSpPr>
        <p:spPr>
          <a:xfrm>
            <a:off x="357158" y="5243519"/>
            <a:ext cx="82153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The requirement of const. KK scalar gives</a:t>
            </a:r>
            <a:endParaRPr lang="zh-CN" altLang="en-US" sz="2400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86050" y="5743585"/>
            <a:ext cx="309562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矩形 11"/>
          <p:cNvSpPr/>
          <p:nvPr/>
        </p:nvSpPr>
        <p:spPr>
          <a:xfrm>
            <a:off x="357158" y="1214422"/>
            <a:ext cx="82153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Consider a 5d Einstein-Maxwell theory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85720" y="181253"/>
            <a:ext cx="82153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Then the reduced 4d metric is just the RN black hole and the corresponding  5d metric becomes</a:t>
            </a:r>
            <a:endParaRPr lang="zh-CN" altLang="en-US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285860"/>
            <a:ext cx="64103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矩形 3"/>
          <p:cNvSpPr/>
          <p:nvPr/>
        </p:nvSpPr>
        <p:spPr>
          <a:xfrm>
            <a:off x="357158" y="3000372"/>
            <a:ext cx="82153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Define</a:t>
            </a:r>
            <a:endParaRPr lang="zh-CN" altLang="en-US" sz="24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290" y="4219586"/>
            <a:ext cx="614362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5133996"/>
            <a:ext cx="87344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矩形 16"/>
          <p:cNvSpPr/>
          <p:nvPr/>
        </p:nvSpPr>
        <p:spPr>
          <a:xfrm>
            <a:off x="357158" y="3681715"/>
            <a:ext cx="82153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and taking near horizon limit</a:t>
            </a:r>
            <a:endParaRPr lang="zh-CN" alt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00298" y="2857496"/>
            <a:ext cx="423862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643042" y="5657872"/>
            <a:ext cx="6429420" cy="84296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3585866"/>
            <a:ext cx="140017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矩形 3"/>
          <p:cNvSpPr/>
          <p:nvPr/>
        </p:nvSpPr>
        <p:spPr>
          <a:xfrm>
            <a:off x="428596" y="3571876"/>
            <a:ext cx="17859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Choosing </a:t>
            </a:r>
            <a:endParaRPr lang="zh-CN" altLang="en-US" sz="2400" dirty="0"/>
          </a:p>
        </p:txBody>
      </p:sp>
      <p:sp>
        <p:nvSpPr>
          <p:cNvPr id="5" name="矩形 4"/>
          <p:cNvSpPr/>
          <p:nvPr/>
        </p:nvSpPr>
        <p:spPr>
          <a:xfrm>
            <a:off x="428596" y="2533343"/>
            <a:ext cx="82153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 </a:t>
            </a:r>
            <a:endParaRPr lang="zh-CN" altLang="en-US" sz="2400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78" y="3648078"/>
            <a:ext cx="895350" cy="423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右箭头 6"/>
          <p:cNvSpPr/>
          <p:nvPr/>
        </p:nvSpPr>
        <p:spPr>
          <a:xfrm>
            <a:off x="428596" y="5857892"/>
            <a:ext cx="83553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94" y="5786454"/>
            <a:ext cx="24288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14480" y="5715016"/>
            <a:ext cx="30099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矩形 9"/>
          <p:cNvSpPr/>
          <p:nvPr/>
        </p:nvSpPr>
        <p:spPr>
          <a:xfrm>
            <a:off x="357158" y="285728"/>
            <a:ext cx="84296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The corresponding </a:t>
            </a:r>
            <a:r>
              <a:rPr lang="en-US" altLang="zh-CN" sz="2400" dirty="0" err="1" smtClean="0"/>
              <a:t>thermodynamical</a:t>
            </a:r>
            <a:r>
              <a:rPr lang="en-US" altLang="zh-CN" sz="2400" dirty="0" smtClean="0"/>
              <a:t> quantities are </a:t>
            </a:r>
            <a:endParaRPr lang="zh-CN" altLang="en-US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33580" y="1000108"/>
            <a:ext cx="52387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矩形 11"/>
          <p:cNvSpPr/>
          <p:nvPr/>
        </p:nvSpPr>
        <p:spPr>
          <a:xfrm>
            <a:off x="500034" y="2786058"/>
            <a:ext cx="17859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where </a:t>
            </a:r>
            <a:endParaRPr lang="zh-CN" altLang="en-US" sz="24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28926" y="2781299"/>
            <a:ext cx="23717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矩形 15"/>
          <p:cNvSpPr/>
          <p:nvPr/>
        </p:nvSpPr>
        <p:spPr>
          <a:xfrm>
            <a:off x="428596" y="4181781"/>
            <a:ext cx="85011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We can identify the left and right moving modes by </a:t>
            </a:r>
            <a:endParaRPr lang="zh-CN" altLang="en-US" sz="2400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7158" y="4786322"/>
            <a:ext cx="41338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357686" y="4714884"/>
            <a:ext cx="447675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85720" y="181253"/>
            <a:ext cx="82153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i="1" dirty="0" smtClean="0">
                <a:solidFill>
                  <a:srgbClr val="00B0F0"/>
                </a:solidFill>
              </a:rPr>
              <a:t>Matching of the </a:t>
            </a:r>
            <a:r>
              <a:rPr lang="en-US" altLang="zh-CN" sz="2800" i="1" dirty="0" err="1" smtClean="0">
                <a:solidFill>
                  <a:srgbClr val="00B0F0"/>
                </a:solidFill>
              </a:rPr>
              <a:t>greybody</a:t>
            </a:r>
            <a:r>
              <a:rPr lang="en-US" altLang="zh-CN" sz="2800" i="1" dirty="0" smtClean="0">
                <a:solidFill>
                  <a:srgbClr val="00B0F0"/>
                </a:solidFill>
              </a:rPr>
              <a:t> factors</a:t>
            </a:r>
            <a:endParaRPr lang="zh-CN" altLang="en-US" sz="2800" i="1" dirty="0">
              <a:solidFill>
                <a:srgbClr val="00B0F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357158" y="681319"/>
            <a:ext cx="82153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from the gravity side</a:t>
            </a:r>
            <a:endParaRPr lang="zh-CN" altLang="en-US" sz="24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1142984"/>
            <a:ext cx="27717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1571612"/>
            <a:ext cx="10096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266938"/>
            <a:ext cx="914400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/>
        </p:nvSpPr>
        <p:spPr>
          <a:xfrm>
            <a:off x="357158" y="3467401"/>
            <a:ext cx="82153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from the CFT side</a:t>
            </a:r>
            <a:endParaRPr lang="zh-CN" altLang="en-US" sz="2400" dirty="0"/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4071942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52618" y="4786322"/>
            <a:ext cx="539115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矩形 10"/>
          <p:cNvSpPr/>
          <p:nvPr/>
        </p:nvSpPr>
        <p:spPr>
          <a:xfrm>
            <a:off x="357158" y="6182045"/>
            <a:ext cx="82153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The results from both sides match to each other.</a:t>
            </a:r>
            <a:endParaRPr lang="zh-CN" altLang="en-US" sz="2400" dirty="0"/>
          </a:p>
        </p:txBody>
      </p:sp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57488" y="5643578"/>
            <a:ext cx="32766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矩形 26"/>
          <p:cNvSpPr/>
          <p:nvPr/>
        </p:nvSpPr>
        <p:spPr>
          <a:xfrm>
            <a:off x="500034" y="4000504"/>
            <a:ext cx="8215370" cy="92869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500034" y="2285992"/>
            <a:ext cx="8215370" cy="92869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285720" y="142852"/>
            <a:ext cx="45336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/>
            <a:r>
              <a:rPr lang="en-US" altLang="zh-CN" sz="2800" b="1" dirty="0" smtClean="0">
                <a:solidFill>
                  <a:srgbClr val="0070C0"/>
                </a:solidFill>
              </a:rPr>
              <a:t> 5. Conclusion and Discussion</a:t>
            </a:r>
            <a:endParaRPr lang="en-US" altLang="zh-CN" sz="2800" b="1" dirty="0">
              <a:solidFill>
                <a:srgbClr val="0070C0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428596" y="785794"/>
            <a:ext cx="82153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We reconsidered the quantum gravity description of near horizon </a:t>
            </a:r>
            <a:r>
              <a:rPr lang="en-US" altLang="zh-CN" sz="2400" dirty="0" err="1" smtClean="0"/>
              <a:t>extremal</a:t>
            </a:r>
            <a:r>
              <a:rPr lang="en-US" altLang="zh-CN" sz="2400" dirty="0" smtClean="0"/>
              <a:t> RN black hole and conclude that</a:t>
            </a:r>
            <a:endParaRPr lang="zh-CN" altLang="en-US" sz="2400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2357430"/>
            <a:ext cx="386715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00582" y="2571744"/>
            <a:ext cx="9715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5786" y="4067185"/>
            <a:ext cx="41148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571472" y="1785926"/>
            <a:ext cx="56436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pure electric charge</a:t>
            </a:r>
            <a:endParaRPr lang="zh-CN" alt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571472" y="3486145"/>
            <a:ext cx="56436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electric and magnetic charges</a:t>
            </a:r>
            <a:endParaRPr lang="zh-CN" altLang="en-US" sz="2000" dirty="0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57950" y="4429132"/>
            <a:ext cx="1905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2371723"/>
            <a:ext cx="386715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43458" y="2586037"/>
            <a:ext cx="9715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5008" y="2428868"/>
            <a:ext cx="27813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4348" y="2400298"/>
            <a:ext cx="398145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643438" y="2643182"/>
            <a:ext cx="10572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358082" y="2457446"/>
            <a:ext cx="1148594" cy="685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14348" y="4357694"/>
            <a:ext cx="3143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358082" y="4143380"/>
            <a:ext cx="1148594" cy="614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214942" y="4286256"/>
            <a:ext cx="149542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矩形 27"/>
          <p:cNvSpPr/>
          <p:nvPr/>
        </p:nvSpPr>
        <p:spPr>
          <a:xfrm>
            <a:off x="428596" y="5300505"/>
            <a:ext cx="84296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solidFill>
                  <a:schemeClr val="accent6"/>
                </a:solidFill>
              </a:rPr>
              <a:t>The near </a:t>
            </a:r>
            <a:r>
              <a:rPr lang="en-US" altLang="zh-CN" sz="2400" dirty="0" err="1" smtClean="0">
                <a:solidFill>
                  <a:schemeClr val="accent6"/>
                </a:solidFill>
              </a:rPr>
              <a:t>extremal</a:t>
            </a:r>
            <a:r>
              <a:rPr lang="en-US" altLang="zh-CN" sz="2400" dirty="0" smtClean="0">
                <a:solidFill>
                  <a:schemeClr val="accent6"/>
                </a:solidFill>
              </a:rPr>
              <a:t> RN black hole has both CFT_2 and CFT_1 descriptions, and it’s a good case to study the relation between AdS_3/CFT_2 and AdS_2/CFT_1 dualities.</a:t>
            </a:r>
            <a:endParaRPr lang="zh-CN" altLang="en-US" sz="20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14290"/>
            <a:ext cx="828680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chemeClr val="accent6"/>
                </a:solidFill>
              </a:rPr>
              <a:t>Further</a:t>
            </a:r>
            <a:r>
              <a:rPr lang="zh-CN" altLang="en-US" sz="2800" dirty="0" smtClean="0">
                <a:solidFill>
                  <a:schemeClr val="accent6"/>
                </a:solidFill>
              </a:rPr>
              <a:t> </a:t>
            </a:r>
            <a:r>
              <a:rPr lang="en-US" altLang="zh-CN" sz="2800" dirty="0" smtClean="0">
                <a:solidFill>
                  <a:schemeClr val="accent6"/>
                </a:solidFill>
              </a:rPr>
              <a:t>problems</a:t>
            </a:r>
          </a:p>
          <a:p>
            <a:endParaRPr lang="en-US" altLang="zh-CN" sz="2800" dirty="0" smtClean="0">
              <a:solidFill>
                <a:schemeClr val="accent6"/>
              </a:solidFill>
            </a:endParaRPr>
          </a:p>
          <a:p>
            <a:r>
              <a:rPr lang="en-US" altLang="zh-CN" sz="2800" dirty="0" smtClean="0">
                <a:solidFill>
                  <a:srgbClr val="002060"/>
                </a:solidFill>
              </a:rPr>
              <a:t>*CFT dual of near </a:t>
            </a:r>
            <a:r>
              <a:rPr lang="en-US" altLang="zh-CN" sz="2800" dirty="0" err="1" smtClean="0">
                <a:solidFill>
                  <a:srgbClr val="002060"/>
                </a:solidFill>
              </a:rPr>
              <a:t>extremal</a:t>
            </a:r>
            <a:r>
              <a:rPr lang="en-US" altLang="zh-CN" sz="2800" dirty="0" smtClean="0">
                <a:solidFill>
                  <a:srgbClr val="002060"/>
                </a:solidFill>
              </a:rPr>
              <a:t> RN black hole</a:t>
            </a:r>
          </a:p>
          <a:p>
            <a:endParaRPr lang="en-US" altLang="zh-CN" sz="2800" dirty="0" smtClean="0">
              <a:solidFill>
                <a:srgbClr val="002060"/>
              </a:solidFill>
            </a:endParaRPr>
          </a:p>
          <a:p>
            <a:endParaRPr lang="en-US" altLang="zh-CN" sz="2800" dirty="0" smtClean="0">
              <a:solidFill>
                <a:srgbClr val="002060"/>
              </a:solidFill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1916660"/>
            <a:ext cx="439102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" name="直接箭头连接符 8"/>
          <p:cNvCxnSpPr/>
          <p:nvPr/>
        </p:nvCxnSpPr>
        <p:spPr>
          <a:xfrm rot="5400000">
            <a:off x="3500430" y="2631040"/>
            <a:ext cx="571504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928926" y="2988230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left movers</a:t>
            </a:r>
            <a:endParaRPr lang="zh-CN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000628" y="2988230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right movers</a:t>
            </a:r>
            <a:endParaRPr lang="zh-CN" altLang="en-US" dirty="0"/>
          </a:p>
        </p:txBody>
      </p:sp>
      <p:cxnSp>
        <p:nvCxnSpPr>
          <p:cNvPr id="13" name="直接连接符 12"/>
          <p:cNvCxnSpPr/>
          <p:nvPr/>
        </p:nvCxnSpPr>
        <p:spPr>
          <a:xfrm rot="5400000" flipH="1" flipV="1">
            <a:off x="5374481" y="1523741"/>
            <a:ext cx="19045" cy="180501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 rot="16200000" flipH="1">
            <a:off x="5179223" y="2595321"/>
            <a:ext cx="64294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28596" y="3714752"/>
            <a:ext cx="8286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The stress tensor need to be further normalized in order to obtain the excitation of right hand movers.</a:t>
            </a:r>
            <a:endParaRPr lang="zh-CN" alt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428596" y="4669705"/>
            <a:ext cx="82868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002060"/>
                </a:solidFill>
              </a:rPr>
              <a:t>*From the study of scalar field scattering from 5d </a:t>
            </a:r>
            <a:r>
              <a:rPr lang="en-US" altLang="zh-CN" sz="2800" dirty="0" err="1" smtClean="0">
                <a:solidFill>
                  <a:srgbClr val="002060"/>
                </a:solidFill>
              </a:rPr>
              <a:t>uplifed</a:t>
            </a:r>
            <a:r>
              <a:rPr lang="en-US" altLang="zh-CN" sz="2800" dirty="0" smtClean="0">
                <a:solidFill>
                  <a:srgbClr val="002060"/>
                </a:solidFill>
              </a:rPr>
              <a:t> RN black hole, we find there is no </a:t>
            </a:r>
            <a:r>
              <a:rPr lang="en-US" altLang="zh-CN" sz="2800" dirty="0" err="1" smtClean="0">
                <a:solidFill>
                  <a:srgbClr val="002060"/>
                </a:solidFill>
              </a:rPr>
              <a:t>superradiance</a:t>
            </a:r>
            <a:r>
              <a:rPr lang="en-US" altLang="zh-CN" sz="2800" dirty="0" smtClean="0">
                <a:solidFill>
                  <a:srgbClr val="002060"/>
                </a:solidFill>
              </a:rPr>
              <a:t>. Its natural to study Fermions in this background and see what’s the CFT dual (</a:t>
            </a:r>
            <a:r>
              <a:rPr lang="en-US" altLang="zh-CN" sz="2800" i="1" dirty="0" smtClean="0">
                <a:solidFill>
                  <a:srgbClr val="002060"/>
                </a:solidFill>
              </a:rPr>
              <a:t>in progress</a:t>
            </a:r>
            <a:r>
              <a:rPr lang="en-US" altLang="zh-CN" sz="2800" dirty="0" smtClean="0">
                <a:solidFill>
                  <a:srgbClr val="002060"/>
                </a:solidFill>
              </a:rPr>
              <a:t>) .</a:t>
            </a:r>
            <a:endParaRPr lang="zh-CN" altLang="en-US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500042"/>
            <a:ext cx="828680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002060"/>
                </a:solidFill>
              </a:rPr>
              <a:t>*Is there a CFT dual to near horizon </a:t>
            </a:r>
            <a:r>
              <a:rPr lang="en-US" altLang="zh-CN" sz="2800" dirty="0" err="1" smtClean="0">
                <a:solidFill>
                  <a:srgbClr val="002060"/>
                </a:solidFill>
              </a:rPr>
              <a:t>nonextremal</a:t>
            </a:r>
            <a:r>
              <a:rPr lang="en-US" altLang="zh-CN" sz="2800" dirty="0" smtClean="0">
                <a:solidFill>
                  <a:srgbClr val="002060"/>
                </a:solidFill>
              </a:rPr>
              <a:t> RN black hole?</a:t>
            </a:r>
          </a:p>
          <a:p>
            <a:endParaRPr lang="en-US" altLang="zh-CN" sz="2800" dirty="0" smtClean="0">
              <a:solidFill>
                <a:srgbClr val="002060"/>
              </a:solidFill>
            </a:endParaRPr>
          </a:p>
          <a:p>
            <a:r>
              <a:rPr lang="en-US" altLang="zh-CN" sz="2800" dirty="0" smtClean="0">
                <a:solidFill>
                  <a:srgbClr val="002060"/>
                </a:solidFill>
              </a:rPr>
              <a:t>Hidden conformal symmetry </a:t>
            </a:r>
            <a:r>
              <a:rPr lang="en-US" altLang="zh-CN" sz="2000" dirty="0" smtClean="0">
                <a:solidFill>
                  <a:schemeClr val="accent1"/>
                </a:solidFill>
              </a:rPr>
              <a:t>(Castro, Maloney, </a:t>
            </a:r>
            <a:r>
              <a:rPr lang="en-US" altLang="zh-CN" sz="2000" dirty="0" err="1" smtClean="0">
                <a:solidFill>
                  <a:schemeClr val="accent1"/>
                </a:solidFill>
              </a:rPr>
              <a:t>Strominger</a:t>
            </a:r>
            <a:r>
              <a:rPr lang="en-US" altLang="zh-CN" sz="2000" dirty="0" smtClean="0">
                <a:solidFill>
                  <a:schemeClr val="accent1"/>
                </a:solidFill>
              </a:rPr>
              <a:t> 1004.0996)</a:t>
            </a:r>
            <a:endParaRPr lang="zh-CN" altLang="en-US" sz="2000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2714620"/>
            <a:ext cx="8286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We give evidence that </a:t>
            </a:r>
            <a:r>
              <a:rPr lang="en-US" altLang="zh-CN" sz="2800" dirty="0" err="1" smtClean="0"/>
              <a:t>nonextremal</a:t>
            </a:r>
            <a:r>
              <a:rPr lang="en-US" altLang="zh-CN" sz="2800" dirty="0" smtClean="0"/>
              <a:t> RN black hole with</a:t>
            </a:r>
            <a:endParaRPr lang="zh-CN" alt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3357562"/>
            <a:ext cx="359092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57158" y="4929198"/>
            <a:ext cx="8286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is dual to CFT with </a:t>
            </a:r>
            <a:endParaRPr lang="zh-CN" altLang="en-US" sz="2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6" y="4857760"/>
            <a:ext cx="203835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5572140"/>
            <a:ext cx="35623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9124" y="5572140"/>
            <a:ext cx="24955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7000892" y="5786454"/>
            <a:ext cx="3357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tx2"/>
                </a:solidFill>
              </a:rPr>
              <a:t>(</a:t>
            </a:r>
            <a:r>
              <a:rPr lang="en-US" altLang="zh-CN" sz="2400" i="1" dirty="0" smtClean="0">
                <a:solidFill>
                  <a:schemeClr val="tx2"/>
                </a:solidFill>
              </a:rPr>
              <a:t>in preparation</a:t>
            </a:r>
            <a:r>
              <a:rPr lang="en-US" altLang="zh-CN" sz="2400" dirty="0" smtClean="0">
                <a:solidFill>
                  <a:schemeClr val="tx2"/>
                </a:solidFill>
              </a:rPr>
              <a:t>)</a:t>
            </a:r>
            <a:endParaRPr lang="zh-CN" altLang="en-US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5429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altLang="zh-CN" sz="2800" b="1" dirty="0" smtClean="0">
                <a:solidFill>
                  <a:srgbClr val="0070C0"/>
                </a:solidFill>
              </a:rPr>
              <a:t>1. Introduction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7158" y="857232"/>
            <a:ext cx="857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Searching for the full quantum gravity theory is still tough.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8596" y="5967731"/>
            <a:ext cx="8786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new duality--</a:t>
            </a:r>
            <a:r>
              <a:rPr lang="en-US" altLang="zh-CN" sz="2400" dirty="0" smtClean="0">
                <a:solidFill>
                  <a:schemeClr val="accent6"/>
                </a:solidFill>
              </a:rPr>
              <a:t>warped AdS_3/CFT_2 correspondence</a:t>
            </a:r>
            <a:r>
              <a:rPr lang="en-US" altLang="zh-CN" sz="2400" dirty="0" smtClean="0"/>
              <a:t>. </a:t>
            </a:r>
            <a:endParaRPr lang="zh-CN" alt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28596" y="2857496"/>
            <a:ext cx="83582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Recently,  an interesting progress has been made along this direction for </a:t>
            </a:r>
            <a:r>
              <a:rPr lang="en-US" altLang="zh-CN" sz="2400" dirty="0" err="1" smtClean="0"/>
              <a:t>extremal</a:t>
            </a:r>
            <a:r>
              <a:rPr lang="en-US" altLang="zh-CN" sz="2400" dirty="0" smtClean="0"/>
              <a:t> Kerr black holes</a:t>
            </a:r>
          </a:p>
          <a:p>
            <a:r>
              <a:rPr lang="en-US" altLang="zh-CN" sz="2400" dirty="0" smtClean="0"/>
              <a:t>----the Kerr/CFT correspondence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158" y="1928802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so far only a few well-understood examples</a:t>
            </a:r>
          </a:p>
          <a:p>
            <a:r>
              <a:rPr lang="en-US" altLang="zh-CN" sz="2400" dirty="0" smtClean="0"/>
              <a:t> </a:t>
            </a:r>
            <a:r>
              <a:rPr lang="en-US" altLang="zh-CN" sz="2400" dirty="0" smtClean="0">
                <a:solidFill>
                  <a:schemeClr val="accent6"/>
                </a:solidFill>
              </a:rPr>
              <a:t>AdS_3/CFT_2</a:t>
            </a:r>
            <a:r>
              <a:rPr lang="en-US" altLang="zh-CN" sz="2400" dirty="0" smtClean="0"/>
              <a:t> and </a:t>
            </a:r>
            <a:r>
              <a:rPr lang="en-US" altLang="zh-CN" sz="2400" dirty="0" smtClean="0">
                <a:solidFill>
                  <a:schemeClr val="accent6"/>
                </a:solidFill>
              </a:rPr>
              <a:t>AdS_5/CFT_4</a:t>
            </a:r>
            <a:r>
              <a:rPr lang="en-US" altLang="zh-CN" sz="2400" dirty="0" smtClean="0"/>
              <a:t> correspondences, etc.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7158" y="1357298"/>
            <a:ext cx="82153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New visual angle:</a:t>
            </a:r>
            <a:r>
              <a:rPr lang="en-US" altLang="zh-CN" sz="2400" b="1" dirty="0" smtClean="0"/>
              <a:t> </a:t>
            </a:r>
            <a:r>
              <a:rPr lang="en-US" altLang="zh-CN" sz="2400" dirty="0" smtClean="0">
                <a:solidFill>
                  <a:srgbClr val="7030A0"/>
                </a:solidFill>
              </a:rPr>
              <a:t>the holographic principle </a:t>
            </a:r>
            <a:endParaRPr lang="zh-CN" altLang="en-US" sz="2400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596" y="4206911"/>
            <a:ext cx="800105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the central charge of the dual </a:t>
            </a:r>
            <a:r>
              <a:rPr lang="en-US" altLang="zh-CN" sz="2400" dirty="0" err="1" smtClean="0"/>
              <a:t>chiral</a:t>
            </a:r>
            <a:r>
              <a:rPr lang="en-US" altLang="zh-CN" sz="2400" dirty="0" smtClean="0"/>
              <a:t> CFT (left movers) can be identified by studying the asymptotic symmetry of the near horizon </a:t>
            </a:r>
            <a:r>
              <a:rPr lang="en-US" altLang="zh-CN" sz="2400" dirty="0" err="1" smtClean="0"/>
              <a:t>extremal</a:t>
            </a:r>
            <a:r>
              <a:rPr lang="en-US" altLang="zh-CN" sz="2400" dirty="0" smtClean="0"/>
              <a:t> Kerr black hole (NHEK) geometry.  </a:t>
            </a:r>
          </a:p>
          <a:p>
            <a:r>
              <a:rPr lang="en-US" altLang="zh-CN" sz="2000" dirty="0" smtClean="0"/>
              <a:t>(</a:t>
            </a:r>
            <a:r>
              <a:rPr lang="en-US" altLang="zh-CN" sz="2000" dirty="0" err="1" smtClean="0">
                <a:solidFill>
                  <a:srgbClr val="0070C0"/>
                </a:solidFill>
              </a:rPr>
              <a:t>Guica</a:t>
            </a:r>
            <a:r>
              <a:rPr lang="en-US" altLang="zh-CN" sz="2000" dirty="0" smtClean="0">
                <a:solidFill>
                  <a:srgbClr val="0070C0"/>
                </a:solidFill>
              </a:rPr>
              <a:t>, Hartman, Song and </a:t>
            </a:r>
            <a:r>
              <a:rPr lang="en-US" altLang="zh-CN" sz="2000" dirty="0" err="1" smtClean="0">
                <a:solidFill>
                  <a:srgbClr val="0070C0"/>
                </a:solidFill>
              </a:rPr>
              <a:t>Strominger</a:t>
            </a:r>
            <a:r>
              <a:rPr lang="en-US" altLang="zh-CN" sz="2000" dirty="0" smtClean="0">
                <a:solidFill>
                  <a:srgbClr val="0070C0"/>
                </a:solidFill>
              </a:rPr>
              <a:t>, 0809.4266</a:t>
            </a:r>
            <a:r>
              <a:rPr lang="en-US" altLang="zh-CN" sz="2000" dirty="0" smtClean="0"/>
              <a:t>)</a:t>
            </a:r>
            <a:endParaRPr lang="zh-CN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316165"/>
            <a:ext cx="7772400" cy="1470025"/>
          </a:xfrm>
        </p:spPr>
        <p:txBody>
          <a:bodyPr>
            <a:normAutofit/>
          </a:bodyPr>
          <a:lstStyle/>
          <a:p>
            <a:r>
              <a:rPr lang="zh-CN" altLang="en-US" sz="5400" dirty="0" smtClean="0">
                <a:latin typeface="隶书" pitchFamily="49" charset="-122"/>
                <a:ea typeface="隶书" pitchFamily="49" charset="-122"/>
              </a:rPr>
              <a:t>謝謝大家！</a:t>
            </a:r>
            <a:endParaRPr lang="zh-CN" altLang="en-US" sz="5400" dirty="0">
              <a:latin typeface="隶书" pitchFamily="49" charset="-122"/>
              <a:ea typeface="隶书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681025"/>
            <a:ext cx="6858000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4546" y="1795457"/>
            <a:ext cx="4867275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2976" y="2800351"/>
            <a:ext cx="330517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14282" y="214290"/>
            <a:ext cx="3786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NHEK  geometry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86446" y="5514995"/>
            <a:ext cx="14097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2786050" y="3086103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R</a:t>
            </a:r>
            <a:endParaRPr lang="zh-CN" alt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4286248" y="3086103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L</a:t>
            </a:r>
            <a:endParaRPr lang="zh-CN" alt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1285852" y="3900439"/>
            <a:ext cx="5786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Asymptotical symmetry group</a:t>
            </a:r>
            <a:endParaRPr lang="zh-CN" altLang="en-US" sz="2000" dirty="0"/>
          </a:p>
        </p:txBody>
      </p:sp>
      <p:cxnSp>
        <p:nvCxnSpPr>
          <p:cNvPr id="14" name="直接箭头连接符 13"/>
          <p:cNvCxnSpPr/>
          <p:nvPr/>
        </p:nvCxnSpPr>
        <p:spPr>
          <a:xfrm rot="5400000">
            <a:off x="1250133" y="4121954"/>
            <a:ext cx="150019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71604" y="4872053"/>
            <a:ext cx="90011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直接箭头连接符 16"/>
          <p:cNvCxnSpPr/>
          <p:nvPr/>
        </p:nvCxnSpPr>
        <p:spPr>
          <a:xfrm rot="5400000">
            <a:off x="3143240" y="4157673"/>
            <a:ext cx="14287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286116" y="4943491"/>
            <a:ext cx="1785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err="1" smtClean="0"/>
              <a:t>Virasoro</a:t>
            </a:r>
            <a:endParaRPr lang="zh-CN" altLang="en-US" sz="2400" dirty="0"/>
          </a:p>
        </p:txBody>
      </p:sp>
      <p:cxnSp>
        <p:nvCxnSpPr>
          <p:cNvPr id="20" name="直接箭头连接符 19"/>
          <p:cNvCxnSpPr/>
          <p:nvPr/>
        </p:nvCxnSpPr>
        <p:spPr>
          <a:xfrm rot="16200000" flipH="1">
            <a:off x="4642097" y="4801956"/>
            <a:ext cx="538467" cy="16787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714876" y="5257761"/>
            <a:ext cx="15420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quantization</a:t>
            </a:r>
            <a:endParaRPr lang="zh-CN" alt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86446" y="4071942"/>
            <a:ext cx="12001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TextBox 18"/>
          <p:cNvSpPr txBox="1"/>
          <p:nvPr/>
        </p:nvSpPr>
        <p:spPr>
          <a:xfrm>
            <a:off x="7143768" y="4214818"/>
            <a:ext cx="1714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err="1" smtClean="0"/>
              <a:t>Frolov</a:t>
            </a:r>
            <a:r>
              <a:rPr lang="en-US" altLang="zh-CN" sz="2000" dirty="0" smtClean="0"/>
              <a:t>-Thorne </a:t>
            </a:r>
            <a:r>
              <a:rPr lang="en-US" altLang="zh-CN" sz="2000" dirty="0" err="1" smtClean="0"/>
              <a:t>vaccum</a:t>
            </a:r>
            <a:endParaRPr lang="zh-CN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3525284"/>
            <a:ext cx="835824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The initial work  did not address more information about the dual CFT in addition to the central charge.</a:t>
            </a:r>
          </a:p>
          <a:p>
            <a:endParaRPr lang="en-US" altLang="zh-CN" sz="2400" dirty="0" smtClean="0"/>
          </a:p>
          <a:p>
            <a:r>
              <a:rPr lang="en-US" altLang="zh-CN" sz="2400" dirty="0" smtClean="0"/>
              <a:t>New schemes should be developed to understand the properties of the CFT and dynamics behind this duality.</a:t>
            </a:r>
          </a:p>
          <a:p>
            <a:endParaRPr lang="en-US" altLang="zh-CN" sz="2400" dirty="0" smtClean="0"/>
          </a:p>
          <a:p>
            <a:r>
              <a:rPr lang="en-US" altLang="zh-CN" sz="2400" dirty="0" smtClean="0"/>
              <a:t>Whether we can find the CFT description for </a:t>
            </a:r>
            <a:r>
              <a:rPr lang="en-US" altLang="zh-CN" sz="2400" dirty="0" err="1" smtClean="0"/>
              <a:t>extremal</a:t>
            </a:r>
            <a:r>
              <a:rPr lang="en-US" altLang="zh-CN" sz="2400" dirty="0" smtClean="0"/>
              <a:t> </a:t>
            </a:r>
            <a:r>
              <a:rPr lang="en-US" altLang="zh-CN" sz="2400" dirty="0" smtClean="0">
                <a:solidFill>
                  <a:srgbClr val="FFC000"/>
                </a:solidFill>
              </a:rPr>
              <a:t>non-rotating</a:t>
            </a:r>
            <a:r>
              <a:rPr lang="en-US" altLang="zh-CN" sz="2400" dirty="0" smtClean="0"/>
              <a:t> black holes and for </a:t>
            </a:r>
            <a:r>
              <a:rPr lang="en-US" altLang="zh-CN" sz="2400" dirty="0" smtClean="0">
                <a:solidFill>
                  <a:srgbClr val="FFC000"/>
                </a:solidFill>
              </a:rPr>
              <a:t>near </a:t>
            </a:r>
            <a:r>
              <a:rPr lang="en-US" altLang="zh-CN" sz="2400" dirty="0" err="1" smtClean="0">
                <a:solidFill>
                  <a:srgbClr val="FFC000"/>
                </a:solidFill>
              </a:rPr>
              <a:t>extremal</a:t>
            </a:r>
            <a:r>
              <a:rPr lang="en-US" altLang="zh-CN" sz="2400" dirty="0" smtClean="0">
                <a:solidFill>
                  <a:srgbClr val="FFC000"/>
                </a:solidFill>
              </a:rPr>
              <a:t> </a:t>
            </a:r>
            <a:r>
              <a:rPr lang="en-US" altLang="zh-CN" sz="2400" dirty="0" smtClean="0"/>
              <a:t>generalization?</a:t>
            </a:r>
            <a:endParaRPr lang="zh-CN" alt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214290"/>
            <a:ext cx="842968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Soon , Kerr/CFT correspondence has been generalized into many other </a:t>
            </a:r>
            <a:r>
              <a:rPr lang="en-US" altLang="zh-CN" sz="2400" dirty="0" err="1" smtClean="0"/>
              <a:t>spacetimes</a:t>
            </a:r>
            <a:r>
              <a:rPr lang="en-US" altLang="zh-CN" sz="2400" dirty="0" smtClean="0"/>
              <a:t> which contain the warped AdS_3 structure</a:t>
            </a:r>
          </a:p>
          <a:p>
            <a:r>
              <a:rPr lang="en-US" altLang="zh-CN" sz="2000" dirty="0" err="1" smtClean="0">
                <a:solidFill>
                  <a:srgbClr val="0070C0"/>
                </a:solidFill>
              </a:rPr>
              <a:t>T.~Hartman</a:t>
            </a:r>
            <a:r>
              <a:rPr lang="en-US" altLang="zh-CN" sz="2000" dirty="0" smtClean="0">
                <a:solidFill>
                  <a:srgbClr val="0070C0"/>
                </a:solidFill>
              </a:rPr>
              <a:t>, </a:t>
            </a:r>
            <a:r>
              <a:rPr lang="en-US" altLang="zh-CN" sz="2000" dirty="0" err="1" smtClean="0">
                <a:solidFill>
                  <a:srgbClr val="0070C0"/>
                </a:solidFill>
              </a:rPr>
              <a:t>K.~Murata</a:t>
            </a:r>
            <a:r>
              <a:rPr lang="en-US" altLang="zh-CN" sz="2000" dirty="0" smtClean="0">
                <a:solidFill>
                  <a:srgbClr val="0070C0"/>
                </a:solidFill>
              </a:rPr>
              <a:t>, </a:t>
            </a:r>
            <a:r>
              <a:rPr lang="en-US" altLang="zh-CN" sz="2000" dirty="0" err="1" smtClean="0">
                <a:solidFill>
                  <a:srgbClr val="0070C0"/>
                </a:solidFill>
              </a:rPr>
              <a:t>T.~Nishioka</a:t>
            </a:r>
            <a:r>
              <a:rPr lang="en-US" altLang="zh-CN" sz="2000" dirty="0" smtClean="0">
                <a:solidFill>
                  <a:srgbClr val="0070C0"/>
                </a:solidFill>
              </a:rPr>
              <a:t> and </a:t>
            </a:r>
            <a:r>
              <a:rPr lang="en-US" altLang="zh-CN" sz="2000" dirty="0" err="1" smtClean="0">
                <a:solidFill>
                  <a:srgbClr val="0070C0"/>
                </a:solidFill>
              </a:rPr>
              <a:t>A.~Strominger</a:t>
            </a:r>
            <a:r>
              <a:rPr lang="en-US" altLang="zh-CN" sz="2000" dirty="0" smtClean="0">
                <a:solidFill>
                  <a:srgbClr val="0070C0"/>
                </a:solidFill>
              </a:rPr>
              <a:t>, 0811.4393;</a:t>
            </a:r>
          </a:p>
          <a:p>
            <a:r>
              <a:rPr lang="en-US" altLang="zh-CN" sz="2000" dirty="0" err="1" smtClean="0">
                <a:solidFill>
                  <a:srgbClr val="0070C0"/>
                </a:solidFill>
              </a:rPr>
              <a:t>H.~Lu</a:t>
            </a:r>
            <a:r>
              <a:rPr lang="en-US" altLang="zh-CN" sz="2000" dirty="0" smtClean="0">
                <a:solidFill>
                  <a:srgbClr val="0070C0"/>
                </a:solidFill>
              </a:rPr>
              <a:t>, </a:t>
            </a:r>
            <a:r>
              <a:rPr lang="en-US" altLang="zh-CN" sz="2000" dirty="0" err="1" smtClean="0">
                <a:solidFill>
                  <a:srgbClr val="0070C0"/>
                </a:solidFill>
              </a:rPr>
              <a:t>J.~Mei</a:t>
            </a:r>
            <a:r>
              <a:rPr lang="en-US" altLang="zh-CN" sz="2000" dirty="0" smtClean="0">
                <a:solidFill>
                  <a:srgbClr val="0070C0"/>
                </a:solidFill>
              </a:rPr>
              <a:t> and </a:t>
            </a:r>
            <a:r>
              <a:rPr lang="en-US" altLang="zh-CN" sz="2000" dirty="0" err="1" smtClean="0">
                <a:solidFill>
                  <a:srgbClr val="0070C0"/>
                </a:solidFill>
              </a:rPr>
              <a:t>C.~N.~Pope</a:t>
            </a:r>
            <a:r>
              <a:rPr lang="en-US" altLang="zh-CN" sz="2000" dirty="0" smtClean="0">
                <a:solidFill>
                  <a:srgbClr val="0070C0"/>
                </a:solidFill>
              </a:rPr>
              <a:t>, 0811.2225;</a:t>
            </a:r>
          </a:p>
          <a:p>
            <a:r>
              <a:rPr lang="en-US" altLang="zh-CN" sz="2000" dirty="0" err="1" smtClean="0">
                <a:solidFill>
                  <a:srgbClr val="0070C0"/>
                </a:solidFill>
              </a:rPr>
              <a:t>T.~Azeyanagi</a:t>
            </a:r>
            <a:r>
              <a:rPr lang="en-US" altLang="zh-CN" sz="2000" dirty="0" smtClean="0">
                <a:solidFill>
                  <a:srgbClr val="0070C0"/>
                </a:solidFill>
              </a:rPr>
              <a:t>, </a:t>
            </a:r>
            <a:r>
              <a:rPr lang="en-US" altLang="zh-CN" sz="2000" dirty="0" err="1" smtClean="0">
                <a:solidFill>
                  <a:srgbClr val="0070C0"/>
                </a:solidFill>
              </a:rPr>
              <a:t>N.~Ogawa</a:t>
            </a:r>
            <a:r>
              <a:rPr lang="en-US" altLang="zh-CN" sz="2000" dirty="0" smtClean="0">
                <a:solidFill>
                  <a:srgbClr val="0070C0"/>
                </a:solidFill>
              </a:rPr>
              <a:t> and </a:t>
            </a:r>
            <a:r>
              <a:rPr lang="en-US" altLang="zh-CN" sz="2000" dirty="0" err="1" smtClean="0">
                <a:solidFill>
                  <a:srgbClr val="0070C0"/>
                </a:solidFill>
              </a:rPr>
              <a:t>S.~Terashima</a:t>
            </a:r>
            <a:r>
              <a:rPr lang="en-US" altLang="zh-CN" sz="2000" dirty="0" smtClean="0">
                <a:solidFill>
                  <a:srgbClr val="0070C0"/>
                </a:solidFill>
              </a:rPr>
              <a:t>, 0811.4177;</a:t>
            </a:r>
          </a:p>
          <a:p>
            <a:r>
              <a:rPr lang="en-US" altLang="zh-CN" sz="2000" dirty="0" err="1" smtClean="0">
                <a:solidFill>
                  <a:srgbClr val="0070C0"/>
                </a:solidFill>
              </a:rPr>
              <a:t>T.~Azeyanagi</a:t>
            </a:r>
            <a:r>
              <a:rPr lang="en-US" altLang="zh-CN" sz="2000" dirty="0" smtClean="0">
                <a:solidFill>
                  <a:srgbClr val="0070C0"/>
                </a:solidFill>
              </a:rPr>
              <a:t>, </a:t>
            </a:r>
            <a:r>
              <a:rPr lang="en-US" altLang="zh-CN" sz="2000" dirty="0" err="1" smtClean="0">
                <a:solidFill>
                  <a:srgbClr val="0070C0"/>
                </a:solidFill>
              </a:rPr>
              <a:t>N.~Ogawa</a:t>
            </a:r>
            <a:r>
              <a:rPr lang="en-US" altLang="zh-CN" sz="2000" dirty="0" smtClean="0">
                <a:solidFill>
                  <a:srgbClr val="0070C0"/>
                </a:solidFill>
              </a:rPr>
              <a:t> and </a:t>
            </a:r>
            <a:r>
              <a:rPr lang="en-US" altLang="zh-CN" sz="2000" dirty="0" err="1" smtClean="0">
                <a:solidFill>
                  <a:srgbClr val="0070C0"/>
                </a:solidFill>
              </a:rPr>
              <a:t>S.~Terashima</a:t>
            </a:r>
            <a:r>
              <a:rPr lang="en-US" altLang="zh-CN" sz="2000" dirty="0" smtClean="0">
                <a:solidFill>
                  <a:srgbClr val="0070C0"/>
                </a:solidFill>
              </a:rPr>
              <a:t>, 0812.4883;</a:t>
            </a:r>
          </a:p>
          <a:p>
            <a:r>
              <a:rPr lang="en-US" altLang="zh-CN" sz="2000" dirty="0" err="1" smtClean="0">
                <a:solidFill>
                  <a:srgbClr val="0070C0"/>
                </a:solidFill>
              </a:rPr>
              <a:t>H.~Isono</a:t>
            </a:r>
            <a:r>
              <a:rPr lang="en-US" altLang="zh-CN" sz="2000" dirty="0" smtClean="0">
                <a:solidFill>
                  <a:srgbClr val="0070C0"/>
                </a:solidFill>
              </a:rPr>
              <a:t>, </a:t>
            </a:r>
            <a:r>
              <a:rPr lang="en-US" altLang="zh-CN" sz="2000" dirty="0" err="1" smtClean="0">
                <a:solidFill>
                  <a:srgbClr val="0070C0"/>
                </a:solidFill>
              </a:rPr>
              <a:t>T.~S.~Tai</a:t>
            </a:r>
            <a:r>
              <a:rPr lang="en-US" altLang="zh-CN" sz="2000" dirty="0" smtClean="0">
                <a:solidFill>
                  <a:srgbClr val="0070C0"/>
                </a:solidFill>
              </a:rPr>
              <a:t> and </a:t>
            </a:r>
            <a:r>
              <a:rPr lang="en-US" altLang="zh-CN" sz="2000" dirty="0" err="1" smtClean="0">
                <a:solidFill>
                  <a:srgbClr val="0070C0"/>
                </a:solidFill>
              </a:rPr>
              <a:t>W.~Y.~Wen</a:t>
            </a:r>
            <a:r>
              <a:rPr lang="en-US" altLang="zh-CN" sz="2000" dirty="0" smtClean="0">
                <a:solidFill>
                  <a:srgbClr val="0070C0"/>
                </a:solidFill>
              </a:rPr>
              <a:t>, 0812.4440;</a:t>
            </a:r>
          </a:p>
          <a:p>
            <a:r>
              <a:rPr lang="en-US" altLang="zh-CN" sz="2000" dirty="0" err="1" smtClean="0">
                <a:solidFill>
                  <a:srgbClr val="0070C0"/>
                </a:solidFill>
              </a:rPr>
              <a:t>C.~M.~Chen</a:t>
            </a:r>
            <a:r>
              <a:rPr lang="en-US" altLang="zh-CN" sz="2000" dirty="0" smtClean="0">
                <a:solidFill>
                  <a:srgbClr val="0070C0"/>
                </a:solidFill>
              </a:rPr>
              <a:t> and </a:t>
            </a:r>
            <a:r>
              <a:rPr lang="en-US" altLang="zh-CN" sz="2000" dirty="0" err="1" smtClean="0">
                <a:solidFill>
                  <a:srgbClr val="0070C0"/>
                </a:solidFill>
              </a:rPr>
              <a:t>J.~E.~Wang</a:t>
            </a:r>
            <a:r>
              <a:rPr lang="en-US" altLang="zh-CN" sz="2000" dirty="0" smtClean="0">
                <a:solidFill>
                  <a:srgbClr val="0070C0"/>
                </a:solidFill>
              </a:rPr>
              <a:t>, 0901.0538;</a:t>
            </a:r>
          </a:p>
          <a:p>
            <a:r>
              <a:rPr lang="en-US" altLang="zh-CN" sz="2000" dirty="0" err="1" smtClean="0">
                <a:solidFill>
                  <a:srgbClr val="0070C0"/>
                </a:solidFill>
              </a:rPr>
              <a:t>A.~M.~Ghezelbash</a:t>
            </a:r>
            <a:r>
              <a:rPr lang="en-US" altLang="zh-CN" sz="2000" dirty="0" smtClean="0">
                <a:solidFill>
                  <a:srgbClr val="0070C0"/>
                </a:solidFill>
              </a:rPr>
              <a:t>; 0901.1670;</a:t>
            </a:r>
          </a:p>
          <a:p>
            <a:r>
              <a:rPr lang="en-US" altLang="zh-CN" sz="2000" dirty="0" smtClean="0">
                <a:solidFill>
                  <a:srgbClr val="0070C0"/>
                </a:solidFill>
              </a:rPr>
              <a:t>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81439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1" dirty="0" smtClean="0"/>
              <a:t>Near horizon (near) </a:t>
            </a:r>
            <a:r>
              <a:rPr lang="en-US" altLang="zh-CN" sz="2400" b="1" i="1" dirty="0" err="1" smtClean="0"/>
              <a:t>extremal</a:t>
            </a:r>
            <a:r>
              <a:rPr lang="en-US" altLang="zh-CN" sz="2400" b="1" i="1" dirty="0" smtClean="0"/>
              <a:t> Kerr </a:t>
            </a:r>
            <a:r>
              <a:rPr lang="en-US" altLang="zh-CN" sz="2400" dirty="0" smtClean="0">
                <a:solidFill>
                  <a:schemeClr val="accent6"/>
                </a:solidFill>
              </a:rPr>
              <a:t>(in AdS_2/CFT_1 description)</a:t>
            </a:r>
          </a:p>
          <a:p>
            <a:r>
              <a:rPr lang="en-US" altLang="zh-CN" sz="2000" dirty="0" smtClean="0"/>
              <a:t>(</a:t>
            </a:r>
            <a:r>
              <a:rPr lang="en-US" altLang="zh-CN" sz="2000" dirty="0" smtClean="0">
                <a:solidFill>
                  <a:srgbClr val="0070C0"/>
                </a:solidFill>
              </a:rPr>
              <a:t>Castro and Larsen, 0908.1121</a:t>
            </a:r>
            <a:r>
              <a:rPr lang="en-US" altLang="zh-CN" sz="2000" dirty="0" smtClean="0"/>
              <a:t>)</a:t>
            </a:r>
            <a:endParaRPr lang="zh-CN" altLang="en-US" sz="2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2285997"/>
            <a:ext cx="348615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8926" y="3271842"/>
            <a:ext cx="496252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95619" y="3995752"/>
            <a:ext cx="4391025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428596" y="3319465"/>
            <a:ext cx="2286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BH entropy</a:t>
            </a:r>
            <a:endParaRPr lang="zh-CN" alt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28596" y="4248159"/>
            <a:ext cx="2286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CFT entropy</a:t>
            </a:r>
            <a:endParaRPr lang="zh-CN" altLang="en-US" sz="2400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71868" y="5319729"/>
            <a:ext cx="22669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28860" y="6105547"/>
            <a:ext cx="12382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800617" y="6134125"/>
            <a:ext cx="22002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500034" y="5286692"/>
            <a:ext cx="32147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assume the relation</a:t>
            </a:r>
            <a:endParaRPr lang="zh-CN" alt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42876" y="1142984"/>
            <a:ext cx="892971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28596" y="2214559"/>
            <a:ext cx="423862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5643578"/>
            <a:ext cx="350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The effective radius of AdS_2 is</a:t>
            </a:r>
            <a:endParaRPr lang="zh-CN" alt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357158" y="1785926"/>
            <a:ext cx="8358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2D effective theory</a:t>
            </a:r>
            <a:endParaRPr lang="zh-CN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428868"/>
            <a:ext cx="8929718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357158" y="285728"/>
            <a:ext cx="8358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Metric </a:t>
            </a:r>
            <a:r>
              <a:rPr lang="en-US" altLang="zh-CN" sz="2400" dirty="0" err="1" smtClean="0"/>
              <a:t>ansatz</a:t>
            </a:r>
            <a:endParaRPr lang="zh-CN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857232"/>
            <a:ext cx="8786842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14480" y="3500438"/>
            <a:ext cx="5486400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6248" y="5572140"/>
            <a:ext cx="18764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00468" y="6143644"/>
            <a:ext cx="14954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72170" y="6143644"/>
            <a:ext cx="1657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2271708" y="6143644"/>
            <a:ext cx="12144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NHEK</a:t>
            </a:r>
            <a:endParaRPr lang="zh-CN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596" y="285728"/>
            <a:ext cx="83582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1" dirty="0" smtClean="0"/>
              <a:t>CFT dual of </a:t>
            </a:r>
            <a:r>
              <a:rPr lang="en-US" altLang="zh-CN" sz="2400" b="1" i="1" dirty="0" err="1" smtClean="0"/>
              <a:t>extremal</a:t>
            </a:r>
            <a:r>
              <a:rPr lang="en-US" altLang="zh-CN" sz="2400" b="1" i="1" dirty="0" smtClean="0"/>
              <a:t> RN black hole</a:t>
            </a:r>
          </a:p>
          <a:p>
            <a:r>
              <a:rPr lang="en-US" altLang="zh-CN" sz="2000" dirty="0" err="1" smtClean="0">
                <a:solidFill>
                  <a:srgbClr val="0070C0"/>
                </a:solidFill>
              </a:rPr>
              <a:t>T.~Hartman</a:t>
            </a:r>
            <a:r>
              <a:rPr lang="en-US" altLang="zh-CN" sz="2000" dirty="0" smtClean="0">
                <a:solidFill>
                  <a:srgbClr val="0070C0"/>
                </a:solidFill>
              </a:rPr>
              <a:t>, </a:t>
            </a:r>
            <a:r>
              <a:rPr lang="en-US" altLang="zh-CN" sz="2000" dirty="0" err="1" smtClean="0">
                <a:solidFill>
                  <a:srgbClr val="0070C0"/>
                </a:solidFill>
              </a:rPr>
              <a:t>K.~Murata</a:t>
            </a:r>
            <a:r>
              <a:rPr lang="en-US" altLang="zh-CN" sz="2000" dirty="0" smtClean="0">
                <a:solidFill>
                  <a:srgbClr val="0070C0"/>
                </a:solidFill>
              </a:rPr>
              <a:t>, </a:t>
            </a:r>
            <a:r>
              <a:rPr lang="en-US" altLang="zh-CN" sz="2000" dirty="0" err="1" smtClean="0">
                <a:solidFill>
                  <a:srgbClr val="0070C0"/>
                </a:solidFill>
              </a:rPr>
              <a:t>T.~Nishioka</a:t>
            </a:r>
            <a:r>
              <a:rPr lang="en-US" altLang="zh-CN" sz="2000" dirty="0" smtClean="0">
                <a:solidFill>
                  <a:srgbClr val="0070C0"/>
                </a:solidFill>
              </a:rPr>
              <a:t> and </a:t>
            </a:r>
            <a:r>
              <a:rPr lang="en-US" altLang="zh-CN" sz="2000" dirty="0" err="1" smtClean="0">
                <a:solidFill>
                  <a:srgbClr val="0070C0"/>
                </a:solidFill>
              </a:rPr>
              <a:t>A.~Strominger</a:t>
            </a:r>
            <a:r>
              <a:rPr lang="en-US" altLang="zh-CN" sz="2000" dirty="0" smtClean="0">
                <a:solidFill>
                  <a:srgbClr val="0070C0"/>
                </a:solidFill>
              </a:rPr>
              <a:t>, 0811.4393;</a:t>
            </a:r>
          </a:p>
          <a:p>
            <a:r>
              <a:rPr lang="en-US" altLang="zh-CN" sz="2000" dirty="0" err="1" smtClean="0">
                <a:solidFill>
                  <a:srgbClr val="0070C0"/>
                </a:solidFill>
              </a:rPr>
              <a:t>M.~R.~Garousi</a:t>
            </a:r>
            <a:r>
              <a:rPr lang="en-US" altLang="zh-CN" sz="2000" dirty="0" smtClean="0">
                <a:solidFill>
                  <a:srgbClr val="0070C0"/>
                </a:solidFill>
              </a:rPr>
              <a:t> and </a:t>
            </a:r>
            <a:r>
              <a:rPr lang="en-US" altLang="zh-CN" sz="2000" dirty="0" err="1" smtClean="0">
                <a:solidFill>
                  <a:srgbClr val="0070C0"/>
                </a:solidFill>
              </a:rPr>
              <a:t>A.~Ghodsi</a:t>
            </a:r>
            <a:r>
              <a:rPr lang="en-US" altLang="zh-CN" sz="2000" dirty="0" smtClean="0">
                <a:solidFill>
                  <a:srgbClr val="0070C0"/>
                </a:solidFill>
              </a:rPr>
              <a:t>, 0902.4387.</a:t>
            </a:r>
            <a:endParaRPr lang="zh-CN" altLang="en-US" sz="20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57752" y="314246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C00000"/>
                </a:solidFill>
              </a:rPr>
              <a:t>(warped AdS_3/CFT_2 description)</a:t>
            </a:r>
            <a:endParaRPr lang="zh-CN" altLang="en-US" sz="20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1442853"/>
            <a:ext cx="80010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The U(1) bundle of warped AdS_3 was recovered from the gauge field potential by uplifting the RN black hole into 5D gravity</a:t>
            </a:r>
            <a:endParaRPr lang="zh-CN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28596" y="5526961"/>
            <a:ext cx="8143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a. </a:t>
            </a:r>
            <a:r>
              <a:rPr lang="en-US" altLang="zh-CN" sz="2400" dirty="0" smtClean="0">
                <a:solidFill>
                  <a:srgbClr val="00B050"/>
                </a:solidFill>
              </a:rPr>
              <a:t>The temperature of the dual CFT is charge dependent;</a:t>
            </a:r>
          </a:p>
          <a:p>
            <a:r>
              <a:rPr lang="en-US" altLang="zh-CN" sz="2400" dirty="0" smtClean="0"/>
              <a:t>b. </a:t>
            </a:r>
            <a:r>
              <a:rPr lang="en-US" altLang="zh-CN" sz="2400" dirty="0" smtClean="0">
                <a:solidFill>
                  <a:srgbClr val="00B050"/>
                </a:solidFill>
              </a:rPr>
              <a:t>The electric-magnetic duality disappears in the CFT side.</a:t>
            </a:r>
            <a:endParaRPr lang="zh-CN" altLang="en-US" sz="2400" dirty="0">
              <a:solidFill>
                <a:srgbClr val="00B05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4714884"/>
            <a:ext cx="26765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4643446"/>
            <a:ext cx="173355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785786" y="2786058"/>
            <a:ext cx="56436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pure electric charge</a:t>
            </a:r>
            <a:endParaRPr lang="zh-CN" alt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785786" y="4171898"/>
            <a:ext cx="56436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electric and magnetic charge</a:t>
            </a:r>
            <a:endParaRPr lang="zh-CN" alt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00166" y="3286124"/>
            <a:ext cx="633412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00166" y="4786322"/>
            <a:ext cx="39052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57818" y="4786322"/>
            <a:ext cx="4476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26760" y="214290"/>
            <a:ext cx="55441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/>
            <a:r>
              <a:rPr lang="en-US" altLang="zh-CN" sz="2800" b="1" dirty="0" smtClean="0">
                <a:solidFill>
                  <a:srgbClr val="0070C0"/>
                </a:solidFill>
              </a:rPr>
              <a:t>2. Brief Review of Near </a:t>
            </a:r>
            <a:r>
              <a:rPr lang="en-US" altLang="zh-CN" sz="2800" b="1" dirty="0" err="1" smtClean="0">
                <a:solidFill>
                  <a:srgbClr val="0070C0"/>
                </a:solidFill>
              </a:rPr>
              <a:t>Extremal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 RN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7158" y="752757"/>
            <a:ext cx="8358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The action of 4D Einstein-Maxwell theory is</a:t>
            </a:r>
            <a:endParaRPr lang="zh-CN" altLang="en-US" sz="2400" dirty="0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1214422"/>
            <a:ext cx="469582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2643182"/>
            <a:ext cx="71437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TextBox 16"/>
          <p:cNvSpPr txBox="1"/>
          <p:nvPr/>
        </p:nvSpPr>
        <p:spPr>
          <a:xfrm>
            <a:off x="366682" y="2110079"/>
            <a:ext cx="3562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electric-charged RN</a:t>
            </a:r>
            <a:endParaRPr lang="zh-CN" altLang="en-US" sz="2400" dirty="0"/>
          </a:p>
        </p:txBody>
      </p: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14480" y="5719784"/>
            <a:ext cx="56388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TextBox 21"/>
          <p:cNvSpPr txBox="1"/>
          <p:nvPr/>
        </p:nvSpPr>
        <p:spPr>
          <a:xfrm>
            <a:off x="357158" y="5253351"/>
            <a:ext cx="3562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Taking the limit of</a:t>
            </a:r>
            <a:endParaRPr lang="zh-CN" altLang="en-US" sz="2400" dirty="0"/>
          </a:p>
        </p:txBody>
      </p:sp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488" y="5286388"/>
            <a:ext cx="9525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TextBox 23"/>
          <p:cNvSpPr txBox="1"/>
          <p:nvPr/>
        </p:nvSpPr>
        <p:spPr>
          <a:xfrm>
            <a:off x="8429652" y="1428736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(1)</a:t>
            </a:r>
            <a:endParaRPr lang="zh-CN" altLang="en-US" sz="2400" dirty="0"/>
          </a:p>
        </p:txBody>
      </p:sp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2877" y="4429132"/>
            <a:ext cx="282892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57554" y="4357694"/>
            <a:ext cx="284797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5" name="Picture 1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424643" y="4362462"/>
            <a:ext cx="25050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5182</TotalTime>
  <Words>1328</Words>
  <Application>Microsoft Office PowerPoint</Application>
  <PresentationFormat>全屏显示(4:3)</PresentationFormat>
  <Paragraphs>167</Paragraphs>
  <Slides>30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1" baseType="lpstr">
      <vt:lpstr>Office 主题</vt:lpstr>
      <vt:lpstr>The RN/CFT Correspondence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  <vt:lpstr>幻灯片 27</vt:lpstr>
      <vt:lpstr>幻灯片 28</vt:lpstr>
      <vt:lpstr>幻灯片 29</vt:lpstr>
      <vt:lpstr>謝謝大家！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RN/CFT Correspondence Revisited</dc:title>
  <dc:creator>Sun</dc:creator>
  <cp:lastModifiedBy>Sun</cp:lastModifiedBy>
  <cp:revision>351</cp:revision>
  <dcterms:created xsi:type="dcterms:W3CDTF">2009-10-11T06:11:07Z</dcterms:created>
  <dcterms:modified xsi:type="dcterms:W3CDTF">2010-04-22T01:26:36Z</dcterms:modified>
</cp:coreProperties>
</file>