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95" r:id="rId4"/>
    <p:sldId id="271" r:id="rId5"/>
    <p:sldId id="291" r:id="rId6"/>
    <p:sldId id="261" r:id="rId7"/>
    <p:sldId id="286" r:id="rId8"/>
    <p:sldId id="259" r:id="rId9"/>
    <p:sldId id="263" r:id="rId10"/>
    <p:sldId id="272" r:id="rId11"/>
    <p:sldId id="264" r:id="rId12"/>
    <p:sldId id="265" r:id="rId13"/>
    <p:sldId id="279" r:id="rId14"/>
    <p:sldId id="262" r:id="rId15"/>
    <p:sldId id="266" r:id="rId16"/>
    <p:sldId id="267" r:id="rId17"/>
    <p:sldId id="287" r:id="rId18"/>
    <p:sldId id="293" r:id="rId19"/>
    <p:sldId id="275" r:id="rId20"/>
    <p:sldId id="268" r:id="rId21"/>
    <p:sldId id="281" r:id="rId22"/>
    <p:sldId id="280" r:id="rId23"/>
    <p:sldId id="282" r:id="rId24"/>
    <p:sldId id="278" r:id="rId25"/>
    <p:sldId id="270" r:id="rId26"/>
    <p:sldId id="274" r:id="rId27"/>
    <p:sldId id="276" r:id="rId28"/>
    <p:sldId id="277" r:id="rId29"/>
    <p:sldId id="284" r:id="rId30"/>
    <p:sldId id="294" r:id="rId31"/>
    <p:sldId id="285" r:id="rId32"/>
    <p:sldId id="296" r:id="rId3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0062395-A27F-48DF-831F-D23DD92A0206}" type="datetimeFigureOut">
              <a:rPr lang="zh-TW" altLang="en-US" smtClean="0"/>
              <a:t>2013/3/27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D992909-65C3-42EB-9C88-AD09784697E5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3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29339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 critical Point in a </a:t>
            </a:r>
            <a:r>
              <a:rPr lang="en-US" altLang="zh-TW" dirty="0" err="1" smtClean="0"/>
              <a:t>AdS</a:t>
            </a:r>
            <a:r>
              <a:rPr lang="en-US" altLang="zh-TW" dirty="0" smtClean="0"/>
              <a:t>/QCD model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3529013"/>
            <a:ext cx="7704856" cy="2564283"/>
          </a:xfrm>
        </p:spPr>
        <p:txBody>
          <a:bodyPr>
            <a:normAutofit/>
          </a:bodyPr>
          <a:lstStyle/>
          <a:p>
            <a:r>
              <a:rPr lang="en-US" altLang="zh-TW" sz="3200" dirty="0" smtClean="0"/>
              <a:t>Wu, Shang-Yu (NCTU)</a:t>
            </a:r>
            <a:endParaRPr lang="en-US" altLang="zh-TW" dirty="0" smtClean="0"/>
          </a:p>
          <a:p>
            <a:r>
              <a:rPr lang="en-US" altLang="zh-TW" sz="2000" dirty="0" smtClean="0"/>
              <a:t>in collaboration with </a:t>
            </a:r>
          </a:p>
          <a:p>
            <a:r>
              <a:rPr lang="en-US" altLang="zh-TW" sz="2000" dirty="0" smtClean="0"/>
              <a:t>He, Song, Yang, Yi and Yuan, Pei-Hung</a:t>
            </a:r>
          </a:p>
          <a:p>
            <a:r>
              <a:rPr lang="en-US" altLang="zh-TW" sz="2000" dirty="0" smtClean="0"/>
              <a:t>1301.0385, </a:t>
            </a:r>
            <a:r>
              <a:rPr lang="en-US" altLang="zh-TW" sz="2000" dirty="0" smtClean="0"/>
              <a:t>to appear in</a:t>
            </a:r>
            <a:r>
              <a:rPr lang="en-US" altLang="zh-TW" sz="2000" dirty="0" smtClean="0"/>
              <a:t> </a:t>
            </a:r>
            <a:r>
              <a:rPr lang="en-US" altLang="zh-TW" sz="2000" dirty="0" smtClean="0"/>
              <a:t>JHEP</a:t>
            </a:r>
          </a:p>
          <a:p>
            <a:r>
              <a:rPr lang="en-US" altLang="zh-TW" sz="2800" dirty="0" smtClean="0"/>
              <a:t>3/28 @NCTS</a:t>
            </a:r>
          </a:p>
        </p:txBody>
      </p:sp>
    </p:spTree>
    <p:extLst>
      <p:ext uri="{BB962C8B-B14F-4D97-AF65-F5344CB8AC3E}">
        <p14:creationId xmlns:p14="http://schemas.microsoft.com/office/powerpoint/2010/main" val="23642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Field contents in bottom-up </a:t>
            </a:r>
            <a:r>
              <a:rPr lang="en-US" altLang="zh-TW" dirty="0" err="1" smtClean="0"/>
              <a:t>AdS</a:t>
            </a:r>
            <a:r>
              <a:rPr lang="en-US" altLang="zh-TW" dirty="0" smtClean="0"/>
              <a:t>/QCD models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876800"/>
              </a:xfrm>
            </p:spPr>
            <p:txBody>
              <a:bodyPr/>
              <a:lstStyle/>
              <a:p>
                <a:r>
                  <a:rPr lang="en-US" altLang="zh-TW" dirty="0" smtClean="0"/>
                  <a:t>5D fields  4D operators    </a:t>
                </a:r>
                <a:r>
                  <a:rPr lang="zh-TW" altLang="en-US" dirty="0" smtClean="0">
                    <a:latin typeface="Cambria Math"/>
                  </a:rPr>
                  <a:t>𝚫      </a:t>
                </a:r>
                <a:r>
                  <a:rPr lang="en-US" altLang="zh-TW" dirty="0" smtClean="0">
                    <a:latin typeface="Cambria Math"/>
                  </a:rPr>
                  <a:t>bulk mass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/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𝐿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TW" dirty="0" smtClean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 dirty="0" smtClean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zh-TW" altLang="en-US" i="1" dirty="0" smtClean="0">
                            <a:latin typeface="Cambria Math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𝑎</m:t>
                        </m:r>
                      </m:sup>
                    </m:sSup>
                    <m:sSub>
                      <m:sSub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TW" dirty="0" smtClean="0"/>
                  <a:t>          3             0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e>
                          <m:sub/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bSup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𝑅</m:t>
                        </m:r>
                        <m:r>
                          <a:rPr lang="zh-TW" altLang="en-US" i="1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TW" dirty="0" smtClean="0"/>
                  <a:t>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 dirty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e>
                    </m:acc>
                    <m:sSup>
                      <m:s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i="1" dirty="0">
                            <a:latin typeface="Cambria Math"/>
                          </a:rPr>
                          <m:t>𝛾</m:t>
                        </m:r>
                      </m:e>
                      <m:sup>
                        <m:r>
                          <a:rPr lang="zh-TW" altLang="en-US" i="1" dirty="0">
                            <a:latin typeface="Cambria Math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 dirty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zh-TW" i="1" dirty="0">
                            <a:latin typeface="Cambria Math"/>
                          </a:rPr>
                          <m:t>𝑎</m:t>
                        </m:r>
                      </m:sup>
                    </m:sSup>
                    <m:sSub>
                      <m:sSubPr>
                        <m:ctrlPr>
                          <a:rPr lang="en-US" altLang="zh-TW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TW" dirty="0" smtClean="0"/>
                  <a:t>         3             0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𝑎𝑏</m:t>
                        </m:r>
                      </m:sup>
                    </m:sSup>
                  </m:oMath>
                </a14:m>
                <a:r>
                  <a:rPr lang="en-US" altLang="zh-TW" dirty="0" smtClean="0"/>
                  <a:t>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dirty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TW" b="0" i="1" dirty="0" smtClean="0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acc>
                    <m:sSup>
                      <m:sSup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dirty="0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  <m:sup>
                        <m:r>
                          <a:rPr lang="en-US" altLang="zh-TW" b="0" i="1" dirty="0" smtClean="0">
                            <a:latin typeface="Cambria Math"/>
                          </a:rPr>
                          <m:t>𝑏</m:t>
                        </m:r>
                      </m:sup>
                    </m:sSup>
                    <m:r>
                      <a:rPr lang="en-US" altLang="zh-TW" b="0" i="1" dirty="0" smtClean="0">
                        <a:latin typeface="Cambria Math"/>
                      </a:rPr>
                      <m:t>   </m:t>
                    </m:r>
                  </m:oMath>
                </a14:m>
                <a:r>
                  <a:rPr lang="en-US" altLang="zh-TW" dirty="0" smtClean="0"/>
                  <a:t>          3             -3</a:t>
                </a: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Or </a:t>
                </a:r>
                <a:r>
                  <a:rPr lang="en-US" altLang="zh-TW" dirty="0" smtClean="0"/>
                  <a:t>define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b="0" dirty="0" smtClean="0"/>
                  <a:t>, vector meson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, axial-vector meson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876800"/>
              </a:xfrm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3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altLang="zh-TW" dirty="0" smtClean="0"/>
              <a:t>Hard </a:t>
            </a:r>
            <a:r>
              <a:rPr lang="en-US" altLang="zh-TW" dirty="0" smtClean="0"/>
              <a:t>wall - </a:t>
            </a:r>
            <a:r>
              <a:rPr lang="en-US" altLang="zh-TW" dirty="0" smtClean="0"/>
              <a:t>break the conformal symmetry</a:t>
            </a:r>
            <a:endParaRPr lang="en-US" altLang="zh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9654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</a:t>
                </a:r>
                <a:r>
                  <a:rPr lang="en-US" altLang="zh-TW" dirty="0" smtClean="0"/>
                  <a:t>ntroduce </a:t>
                </a:r>
                <a:r>
                  <a:rPr lang="en-US" altLang="zh-TW" dirty="0"/>
                  <a:t>a IR cut-off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 smtClean="0"/>
                  <a:t> in </a:t>
                </a:r>
                <a:r>
                  <a:rPr lang="en-US" altLang="zh-TW" dirty="0" err="1"/>
                  <a:t>AdS</a:t>
                </a:r>
                <a:r>
                  <a:rPr lang="en-US" altLang="zh-TW" dirty="0"/>
                  <a:t> space “by hand</a:t>
                </a:r>
                <a:r>
                  <a:rPr lang="en-US" altLang="zh-TW" dirty="0" smtClean="0"/>
                  <a:t>”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 smtClean="0"/>
                  <a:t>: confining </a:t>
                </a:r>
                <a:r>
                  <a:rPr lang="en-US" altLang="zh-TW" dirty="0" smtClean="0"/>
                  <a:t>scale.</a:t>
                </a:r>
              </a:p>
              <a:p>
                <a:pPr marL="0" indent="0">
                  <a:buNone/>
                </a:pPr>
                <a:endParaRPr lang="en-US" altLang="zh-TW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dirty="0">
                    <a:latin typeface="Cambria Math"/>
                    <a:ea typeface="Cambria Math"/>
                  </a:rPr>
                  <a:t>another way to break conformal symmetry</a:t>
                </a:r>
                <a:endParaRPr lang="en-US" altLang="zh-TW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mbria Math"/>
                    <a:ea typeface="Cambria Math"/>
                  </a:rPr>
                  <a:t>⟶introduce non-trivial </a:t>
                </a:r>
                <a:r>
                  <a:rPr lang="en-US" altLang="zh-TW" dirty="0" err="1" smtClean="0">
                    <a:latin typeface="Cambria Math"/>
                    <a:ea typeface="Cambria Math"/>
                  </a:rPr>
                  <a:t>dilaton</a:t>
                </a:r>
                <a:r>
                  <a:rPr lang="en-US" altLang="zh-TW" dirty="0" smtClean="0">
                    <a:latin typeface="Cambria Math"/>
                    <a:ea typeface="Cambria Math"/>
                  </a:rPr>
                  <a:t> or warped factor in the metric</a:t>
                </a:r>
              </a:p>
              <a:p>
                <a:pPr marL="0" indent="0">
                  <a:buNone/>
                </a:pPr>
                <a:r>
                  <a:rPr lang="en-US" altLang="zh-TW" dirty="0" smtClean="0">
                    <a:latin typeface="Cambria Math"/>
                    <a:ea typeface="Cambria Math"/>
                  </a:rPr>
                  <a:t>⟶soft-wall model</a:t>
                </a:r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96544"/>
              </a:xfrm>
              <a:blipFill rotWithShape="1">
                <a:blip r:embed="rId2"/>
                <a:stretch>
                  <a:fillRect l="-1111" t="-872" r="-8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3" y="2270325"/>
            <a:ext cx="547375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8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Soft-wall model 1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b="1" dirty="0" err="1" smtClean="0">
                    <a:latin typeface="Cambria Math"/>
                  </a:rPr>
                  <a:t>Ansatz</a:t>
                </a:r>
                <a:r>
                  <a:rPr lang="en-US" altLang="zh-TW" b="1" dirty="0" smtClean="0">
                    <a:latin typeface="Cambria Math"/>
                  </a:rPr>
                  <a:t>:</a:t>
                </a:r>
              </a:p>
              <a:p>
                <a:endParaRPr lang="en-US" altLang="zh-TW" b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𝑑𝑠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𝑧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𝑑𝑡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i="1">
                        <a:latin typeface="Cambria Math"/>
                      </a:rPr>
                      <m:t>,  </m:t>
                    </m:r>
                    <m:r>
                      <a:rPr lang="zh-TW" altLang="en-US" i="1">
                        <a:latin typeface="Cambria Math"/>
                      </a:rPr>
                      <m:t>𝜙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zh-TW" altLang="en-US" i="1">
                        <a:latin typeface="Cambria Math"/>
                      </a:rPr>
                      <m:t>𝜙</m:t>
                    </m:r>
                    <m:r>
                      <a:rPr lang="en-US" altLang="zh-TW" i="1">
                        <a:latin typeface="Cambria Math"/>
                      </a:rPr>
                      <m:t>(</m:t>
                    </m:r>
                    <m:r>
                      <a:rPr lang="en-US" altLang="zh-TW" i="1">
                        <a:latin typeface="Cambria Math"/>
                      </a:rPr>
                      <m:t>𝑧</m:t>
                    </m:r>
                    <m:r>
                      <a:rPr lang="en-US" altLang="zh-TW" i="1">
                        <a:latin typeface="Cambria Math"/>
                      </a:rPr>
                      <m:t>)</m:t>
                    </m:r>
                  </m:oMath>
                </a14:m>
                <a:endParaRPr lang="en-US" altLang="zh-TW" dirty="0" smtClean="0">
                  <a:latin typeface="Cambria Math"/>
                </a:endParaRPr>
              </a:p>
              <a:p>
                <a:endParaRPr lang="en-US" altLang="zh-TW" dirty="0">
                  <a:latin typeface="Cambria Math"/>
                </a:endParaRPr>
              </a:p>
              <a:p>
                <a:r>
                  <a:rPr lang="en-US" altLang="zh-TW" b="1" dirty="0" err="1" smtClean="0">
                    <a:latin typeface="Cambria Math"/>
                  </a:rPr>
                  <a:t>Regge</a:t>
                </a:r>
                <a:r>
                  <a:rPr lang="en-US" altLang="zh-TW" b="1" dirty="0" smtClean="0">
                    <a:latin typeface="Cambria Math"/>
                  </a:rPr>
                  <a:t> behavior:</a:t>
                </a:r>
                <a:endParaRPr lang="en-US" altLang="zh-TW" b="1" dirty="0" smtClean="0">
                  <a:latin typeface="Cambria Math"/>
                </a:endParaRPr>
              </a:p>
              <a:p>
                <a:r>
                  <a:rPr lang="en-US" altLang="zh-TW" dirty="0" smtClean="0">
                    <a:latin typeface="Cambria Math"/>
                  </a:rPr>
                  <a:t>For vector </a:t>
                </a:r>
                <a:r>
                  <a:rPr lang="en-US" altLang="zh-TW" dirty="0" smtClean="0">
                    <a:latin typeface="Cambria Math"/>
                  </a:rPr>
                  <a:t>meson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altLang="zh-TW" dirty="0" smtClean="0">
                    <a:latin typeface="Cambria Math"/>
                  </a:rPr>
                  <a:t>, EOM of vector meson</a:t>
                </a:r>
              </a:p>
              <a:p>
                <a:pPr marL="0" indent="0">
                  <a:buNone/>
                </a:pPr>
                <a:r>
                  <a:rPr lang="en-US" altLang="zh-TW" i="1" dirty="0">
                    <a:latin typeface="Cambria Math"/>
                  </a:rPr>
                  <a:t> </a:t>
                </a:r>
                <a:r>
                  <a:rPr lang="en-US" altLang="zh-TW" i="1" dirty="0" smtClean="0"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𝜕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𝐵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b="0" i="1" smtClean="0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sup>
                    </m:sSup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b="0" i="1" dirty="0" smtClean="0">
                    <a:latin typeface="Cambria Math"/>
                  </a:rPr>
                  <a:t>,</a:t>
                </a:r>
                <a:r>
                  <a:rPr lang="en-US" altLang="zh-TW" i="1" dirty="0">
                    <a:latin typeface="Cambria Math"/>
                  </a:rPr>
                  <a:t> </a:t>
                </a:r>
                <a:endParaRPr lang="en-US" altLang="zh-TW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zh-TW" b="0" i="1" dirty="0">
                    <a:latin typeface="Cambria Math"/>
                  </a:rPr>
                  <a:t> </a:t>
                </a:r>
                <a:r>
                  <a:rPr lang="en-US" altLang="zh-TW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TW" i="1" dirty="0">
                    <a:latin typeface="Cambria Math"/>
                  </a:rPr>
                  <a:t> </a:t>
                </a:r>
                <a:r>
                  <a:rPr lang="en-US" altLang="zh-TW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zh-TW" altLang="en-US" b="0" i="1" smtClean="0">
                        <a:latin typeface="Cambria Math"/>
                      </a:rPr>
                      <m:t>𝜙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zh-TW" i="1" dirty="0" smtClean="0">
                    <a:latin typeface="Cambria Math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𝜔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i="1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904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Soft-wall model 2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/2</m:t>
                        </m:r>
                      </m:sup>
                    </m:sSup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zh-TW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</a:rPr>
                      <m:t>V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z</m:t>
                        </m:r>
                      </m:e>
                    </m:d>
                    <m:r>
                      <a:rPr lang="en-US" altLang="zh-TW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′′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r>
                  <a:rPr lang="en-US" altLang="zh-TW" dirty="0"/>
                  <a:t>W</a:t>
                </a:r>
                <a:r>
                  <a:rPr lang="en-US" altLang="zh-TW" dirty="0" smtClean="0"/>
                  <a:t>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+3/4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</a:rPr>
                      <m:t>𝑙𝑜𝑔𝑧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4(</m:t>
                    </m:r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+1)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So we can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[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𝐴</m:t>
                        </m:r>
                        <m:r>
                          <a:rPr lang="en-US" altLang="zh-TW" i="1"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  <m:r>
                          <a:rPr lang="en-US" altLang="zh-TW" i="1">
                            <a:latin typeface="Cambria Math"/>
                          </a:rPr>
                          <m:t>]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zh-TW" altLang="en-US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By matching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𝑛</m:t>
                    </m:r>
                    <m:r>
                      <a:rPr lang="en-US" altLang="zh-TW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 </a:t>
                </a:r>
                <a:r>
                  <a:rPr lang="zh-TW" altLang="en-US" dirty="0" smtClean="0">
                    <a:latin typeface="Cambria Math"/>
                  </a:rPr>
                  <a:t>𝜌 </a:t>
                </a:r>
                <a:r>
                  <a:rPr lang="en-US" altLang="zh-TW" dirty="0" smtClean="0">
                    <a:latin typeface="Cambria Math"/>
                  </a:rPr>
                  <a:t>meson to determine the value of c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42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The model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/>
              <a:lstStyle/>
              <a:p>
                <a:r>
                  <a:rPr lang="en-US" altLang="zh-TW" b="1" dirty="0" smtClean="0"/>
                  <a:t>Action:</a:t>
                </a:r>
              </a:p>
              <a:p>
                <a:r>
                  <a:rPr lang="en-US" altLang="zh-TW" dirty="0" smtClean="0"/>
                  <a:t>Einstein frame:</a:t>
                </a:r>
              </a:p>
              <a:p>
                <a:endParaRPr lang="en-US" altLang="zh-TW" sz="2000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𝑆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TW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𝑏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16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</m:t>
                            </m:r>
                          </m:e>
                        </m:rad>
                        <m:r>
                          <a:rPr lang="en-US" altLang="zh-TW" i="1">
                            <a:latin typeface="Cambria Math"/>
                          </a:rPr>
                          <m:t>[</m:t>
                        </m:r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  <m:r>
                          <a:rPr lang="zh-TW" altLang="en-US" i="1">
                            <a:latin typeface="Cambria Math"/>
                          </a:rPr>
                          <m:t>𝜙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𝜕</m:t>
                            </m:r>
                          </m:e>
                          <m:sup>
                            <m:r>
                              <a:rPr lang="zh-TW" altLang="en-US" i="1">
                                <a:latin typeface="Cambria Math"/>
                              </a:rPr>
                              <m:t>𝜇</m:t>
                            </m:r>
                          </m:sup>
                        </m:sSup>
                        <m:r>
                          <a:rPr lang="zh-TW" altLang="en-US" i="1">
                            <a:latin typeface="Cambria Math"/>
                          </a:rPr>
                          <m:t>𝜙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𝜙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16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𝑔</m:t>
                            </m:r>
                          </m:e>
                        </m:rad>
                        <m:r>
                          <a:rPr lang="en-US" altLang="zh-TW" b="0" i="1" smtClean="0">
                            <a:latin typeface="Cambria Math"/>
                          </a:rPr>
                          <m:t>𝑇𝑟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[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𝐷𝑋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+3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 −</m:t>
                        </m:r>
                        <m:f>
                          <m:fPr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𝜙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US" altLang="zh-TW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sub>
                                <m:acc>
                                  <m:accPr>
                                    <m:chr m:val="̃"/>
                                    <m:ctrlPr>
                                      <a:rPr lang="en-US" altLang="zh-TW" b="0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</m:acc>
                              </m:sub>
                            </m:sSub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)]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zh-TW" altLang="en-US" i="1">
                                <a:latin typeface="Cambria Math"/>
                              </a:rPr>
                              <m:t>𝜇</m:t>
                            </m:r>
                          </m:sub>
                        </m:sSub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 smtClean="0"/>
                  <a:t> 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TW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𝐿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altLang="zh-TW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latin typeface="Cambria Math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TW" dirty="0"/>
                  <a:t> </a:t>
                </a:r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7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754801" y="5556100"/>
            <a:ext cx="3817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Treat the matter action as probe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533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712296"/>
              </a:xfrm>
            </p:spPr>
            <p:txBody>
              <a:bodyPr/>
              <a:lstStyle/>
              <a:p>
                <a:r>
                  <a:rPr lang="en-US" altLang="zh-TW" dirty="0" smtClean="0"/>
                  <a:t>Consider the </a:t>
                </a:r>
                <a:r>
                  <a:rPr lang="en-US" altLang="zh-TW" dirty="0" err="1" smtClean="0"/>
                  <a:t>ansatz</a:t>
                </a:r>
                <a:r>
                  <a:rPr lang="en-US" altLang="zh-TW" dirty="0" smtClean="0"/>
                  <a:t> (in Einstein frame)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𝑑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zh-TW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</m:d>
                          </m:den>
                        </m:f>
                        <m:r>
                          <a:rPr lang="en-US" altLang="zh-TW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altLang="zh-TW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𝜙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zh-TW" altLang="en-US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𝑑𝑡</m:t>
                    </m:r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Background </a:t>
                </a:r>
                <a:r>
                  <a:rPr lang="en-US" altLang="zh-TW" dirty="0" err="1" smtClean="0"/>
                  <a:t>eoms</a:t>
                </a:r>
                <a:r>
                  <a:rPr lang="en-US" altLang="zh-TW" dirty="0" smtClean="0"/>
                  <a:t>:</a:t>
                </a:r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EOMs: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712296"/>
              </a:xfrm>
              <a:blipFill rotWithShape="1">
                <a:blip r:embed="rId4"/>
                <a:stretch>
                  <a:fillRect l="-593" t="-7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9" y="2930078"/>
            <a:ext cx="7586373" cy="352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784304"/>
              </a:xfrm>
            </p:spPr>
            <p:txBody>
              <a:bodyPr/>
              <a:lstStyle/>
              <a:p>
                <a:r>
                  <a:rPr lang="en-US" altLang="zh-TW" b="1" dirty="0" smtClean="0"/>
                  <a:t>Boundary conditions:</a:t>
                </a:r>
                <a:endParaRPr lang="zh-TW" altLang="en-US" b="1" dirty="0"/>
              </a:p>
              <a:p>
                <a:r>
                  <a:rPr lang="en-US" altLang="zh-TW" dirty="0"/>
                  <a:t>A</a:t>
                </a:r>
                <a:r>
                  <a:rPr lang="en-US" altLang="zh-TW" dirty="0" smtClean="0"/>
                  <a:t>t the horizon,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At the boundary, require the metric in string frame is asymptotic to </a:t>
                </a:r>
                <a:r>
                  <a:rPr lang="en-US" altLang="zh-TW" dirty="0" err="1" smtClean="0"/>
                  <a:t>AdS</a:t>
                </a:r>
                <a:r>
                  <a:rPr lang="en-US" altLang="zh-TW" dirty="0" smtClean="0"/>
                  <a:t>, so </a:t>
                </a:r>
                <a:r>
                  <a:rPr lang="en-US" altLang="zh-TW" dirty="0"/>
                  <a:t>we have in Einstein frame</a:t>
                </a:r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zh-TW" altLang="en-US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=1</m:t>
                    </m:r>
                  </m:oMath>
                </a14:m>
                <a:endParaRPr lang="en-US" altLang="zh-TW" b="0" dirty="0" smtClean="0"/>
              </a:p>
              <a:p>
                <a:r>
                  <a:rPr lang="en-US" altLang="zh-TW" b="1" dirty="0" smtClean="0"/>
                  <a:t>Solution:</a:t>
                </a:r>
                <a:endParaRPr lang="en-US" altLang="zh-TW" b="1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784304"/>
              </a:xfrm>
              <a:blipFill rotWithShape="1">
                <a:blip r:embed="rId2"/>
                <a:stretch>
                  <a:fillRect l="-593" t="-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5" y="3643312"/>
            <a:ext cx="8026170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0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about the solution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8635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Express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TW" dirty="0" smtClean="0"/>
                  <a:t> in terms of chemical potential,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→0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zh-TW" altLang="en-US" b="0" i="1" smtClean="0">
                        <a:latin typeface="Cambria Math"/>
                        <a:ea typeface="Cambria Math"/>
                      </a:rPr>
                      <m:t>𝜌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Fix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𝑓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𝑧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by requiring </a:t>
                </a:r>
                <a:r>
                  <a:rPr lang="en-US" altLang="zh-TW" dirty="0" err="1" smtClean="0"/>
                  <a:t>Regge</a:t>
                </a:r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behavior</a:t>
                </a:r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𝑧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endParaRPr lang="en-US" altLang="zh-TW" i="1" dirty="0" smtClean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86350"/>
              </a:xfrm>
              <a:blipFill rotWithShape="1">
                <a:blip r:embed="rId2"/>
                <a:stretch>
                  <a:fillRect l="-593" t="-9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40" y="2643188"/>
            <a:ext cx="5610226" cy="96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42950"/>
                <a:ext cx="8229600" cy="5734050"/>
              </a:xfrm>
            </p:spPr>
            <p:txBody>
              <a:bodyPr/>
              <a:lstStyle/>
              <a:p>
                <a:r>
                  <a:rPr lang="en-US" altLang="zh-TW" dirty="0" smtClean="0"/>
                  <a:t>So we have the analytic solution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r>
                      <a:rPr lang="en-US" altLang="zh-TW" b="0" i="1" smtClean="0">
                        <a:latin typeface="Cambria Math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</a:rPr>
                      <m:t>𝑧</m:t>
                    </m:r>
                    <m:r>
                      <a:rPr lang="en-US" altLang="zh-TW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dirty="0" smtClean="0"/>
                  <a:t> is arbitrary </a:t>
                </a:r>
              </a:p>
              <a:p>
                <a:r>
                  <a:rPr lang="en-US" altLang="zh-TW" dirty="0" smtClean="0"/>
                  <a:t>A simple choice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TW" dirty="0" smtClean="0"/>
                  <a:t>,</a:t>
                </a:r>
                <a14:m>
                  <m:oMath xmlns:m="http://schemas.openxmlformats.org/officeDocument/2006/math">
                    <m:r>
                      <a:rPr lang="en-US" altLang="zh-TW" b="0" i="0" dirty="0" smtClean="0">
                        <a:latin typeface="Cambria Math"/>
                      </a:rPr>
                      <m:t>     </m:t>
                    </m:r>
                    <m:r>
                      <a:rPr lang="en-US" altLang="zh-TW" b="0" i="1" dirty="0" smtClean="0">
                        <a:latin typeface="Cambria Math"/>
                      </a:rPr>
                      <m:t>𝑏</m:t>
                    </m:r>
                    <m:r>
                      <a:rPr lang="en-US" altLang="zh-TW" b="0" i="1" dirty="0" smtClean="0">
                        <a:latin typeface="Cambria Math"/>
                      </a:rPr>
                      <m:t>&gt;0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42950"/>
                <a:ext cx="8229600" cy="5734050"/>
              </a:xfrm>
              <a:blipFill rotWithShape="1">
                <a:blip r:embed="rId2"/>
                <a:stretch>
                  <a:fillRect l="-593" t="-7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8" y="1292745"/>
            <a:ext cx="8758626" cy="366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6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3.Thermodynamics : Temperature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1400"/>
            <a:ext cx="7641350" cy="46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42937" y="1545926"/>
                <a:ext cx="2214563" cy="1054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𝑇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2000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37" y="1545926"/>
                <a:ext cx="2214563" cy="10541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76" y="1414461"/>
            <a:ext cx="6218511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457455" y="3228974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b=0.86, c=0.2</a:t>
            </a:r>
          </a:p>
          <a:p>
            <a:r>
              <a:rPr lang="en-US" altLang="zh-TW" dirty="0" smtClean="0"/>
              <a:t>as a example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79712" y="42210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08104" y="48691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228184" y="57332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67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1.Introduction</a:t>
            </a:r>
          </a:p>
          <a:p>
            <a:r>
              <a:rPr lang="en-US" altLang="zh-TW" dirty="0" smtClean="0"/>
              <a:t>2.The model</a:t>
            </a:r>
          </a:p>
          <a:p>
            <a:r>
              <a:rPr lang="en-US" altLang="zh-TW" dirty="0" smtClean="0"/>
              <a:t>3.Thermodynamics</a:t>
            </a:r>
            <a:endParaRPr lang="en-US" altLang="zh-TW" dirty="0"/>
          </a:p>
          <a:p>
            <a:r>
              <a:rPr lang="en-US" altLang="zh-TW" dirty="0" smtClean="0"/>
              <a:t>4.Equations </a:t>
            </a:r>
            <a:r>
              <a:rPr lang="en-US" altLang="zh-TW" dirty="0" smtClean="0"/>
              <a:t>of state</a:t>
            </a:r>
          </a:p>
          <a:p>
            <a:r>
              <a:rPr lang="en-US" altLang="zh-TW" dirty="0" smtClean="0"/>
              <a:t>5.Conclusion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205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Specific heat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19263"/>
            <a:ext cx="1438275" cy="69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" y="2395164"/>
            <a:ext cx="6695108" cy="420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Free energy: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4" y="1428764"/>
            <a:ext cx="6091676" cy="5272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/>
              <p:cNvSpPr txBox="1"/>
              <p:nvPr/>
            </p:nvSpPr>
            <p:spPr>
              <a:xfrm>
                <a:off x="6063580" y="1757374"/>
                <a:ext cx="299469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sz="2000" dirty="0" smtClean="0"/>
                  <a:t> </a:t>
                </a:r>
                <a:r>
                  <a:rPr lang="en-US" altLang="zh-TW" sz="2000" dirty="0" smtClean="0"/>
                  <a:t>is chosen by matching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→∞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altLang="zh-TW" sz="2000" dirty="0" smtClean="0"/>
                  <a:t> </a:t>
                </a:r>
                <a:r>
                  <a:rPr lang="en-US" altLang="zh-TW" sz="2000" dirty="0" smtClean="0"/>
                  <a:t>(thermal gas) at </a:t>
                </a: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/>
                      </a:rPr>
                      <m:t>𝜇</m:t>
                    </m:r>
                    <m:r>
                      <a:rPr lang="en-US" altLang="zh-TW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580" y="1757374"/>
                <a:ext cx="2994695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2240" t="-2395" r="-2037" b="-10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336728" y="3284516"/>
                <a:ext cx="2612927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𝜇</m:t>
                    </m:r>
                    <m:r>
                      <a:rPr lang="en-US" altLang="zh-TW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dirty="0" smtClean="0"/>
                  <a:t>, there is a Hawking-Page transition between the black hole and thermal gas..</a:t>
                </a:r>
              </a:p>
              <a:p>
                <a:r>
                  <a:rPr lang="en-US" altLang="zh-TW" dirty="0" smtClean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/>
                        <a:ea typeface="Cambria Math"/>
                      </a:rPr>
                      <m:t>μ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 smtClean="0"/>
                  <a:t>, there is a first order large/small black hole transition; for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𝜇</m:t>
                    </m:r>
                    <m:r>
                      <a:rPr lang="en-US" altLang="zh-TW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TW" dirty="0" smtClean="0"/>
                  <a:t>, there is no phase transition but crossover.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728" y="3284516"/>
                <a:ext cx="2612927" cy="341632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893" r="-37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446632" y="847860"/>
                <a:ext cx="3274614" cy="447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 smtClean="0"/>
                  <a:t>At fixed </a:t>
                </a:r>
                <a:r>
                  <a:rPr lang="el-GR" altLang="zh-TW" sz="2000" i="1" dirty="0" smtClean="0"/>
                  <a:t>μ</a:t>
                </a:r>
                <a:r>
                  <a:rPr lang="en-US" altLang="zh-TW" sz="2000" i="1" dirty="0" smtClean="0"/>
                  <a:t>,</a:t>
                </a:r>
                <a:r>
                  <a:rPr lang="en-US" altLang="zh-TW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</a:rPr>
                      <m:t>𝐹</m:t>
                    </m:r>
                    <m:r>
                      <a:rPr lang="en-US" altLang="zh-TW" sz="2000" i="1">
                        <a:latin typeface="Cambria Math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sz="2000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sz="2000" i="1">
                            <a:latin typeface="Cambria Math"/>
                          </a:rPr>
                          <m:t>𝑠𝑑𝑇</m:t>
                        </m:r>
                      </m:e>
                    </m:nary>
                    <m:r>
                      <a:rPr lang="en-US" altLang="zh-TW" sz="20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632" y="847860"/>
                <a:ext cx="3274614" cy="447687"/>
              </a:xfrm>
              <a:prstGeom prst="rect">
                <a:avLst/>
              </a:prstGeom>
              <a:blipFill rotWithShape="1">
                <a:blip r:embed="rId5"/>
                <a:stretch>
                  <a:fillRect l="-1859" t="-139189" b="-1972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4.Equations </a:t>
            </a:r>
            <a:r>
              <a:rPr lang="en-US" altLang="zh-TW" dirty="0"/>
              <a:t>of </a:t>
            </a:r>
            <a:r>
              <a:rPr lang="en-US" altLang="zh-TW" dirty="0" smtClean="0"/>
              <a:t>state: Entropy density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66" y="1613529"/>
            <a:ext cx="6046722" cy="3987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196451" y="2527802"/>
                <a:ext cx="2533212" cy="880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/>
                        </a:rPr>
                        <m:t>𝑠</m:t>
                      </m:r>
                      <m:r>
                        <a:rPr lang="en-US" altLang="zh-TW" sz="20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4</m:t>
                                  </m:r>
                                  <m:sSub>
                                    <m:sSubPr>
                                      <m:ctrlPr>
                                        <a:rPr lang="zh-TW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sub>
                      </m:sSub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000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zh-TW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451" y="2527802"/>
                <a:ext cx="2533212" cy="8808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7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Pressure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8" y="1472204"/>
            <a:ext cx="5775177" cy="4621091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214564"/>
            <a:ext cx="2800353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15096"/>
            <a:ext cx="2545362" cy="47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872162" y="2886075"/>
                <a:ext cx="26574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𝑑</m:t>
                      </m:r>
                      <m:r>
                        <a:rPr lang="zh-TW" altLang="en-US" sz="2000" i="1" smtClean="0">
                          <a:latin typeface="Cambria Math"/>
                        </a:rPr>
                        <m:t>𝜖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𝑇𝑑𝑠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−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𝑝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+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𝜇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𝑑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𝜌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162" y="2886075"/>
                <a:ext cx="2657474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445159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86214"/>
            <a:ext cx="1829680" cy="44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8" y="4589635"/>
            <a:ext cx="966789" cy="36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828705" y="1312193"/>
            <a:ext cx="3374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First law of thermodynamics</a:t>
            </a:r>
            <a:endParaRPr lang="zh-TW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3779912" y="6237312"/>
                <a:ext cx="24985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Due to the 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37312"/>
                <a:ext cx="2498569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951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/>
          <p:nvPr/>
        </p:nvCxnSpPr>
        <p:spPr>
          <a:xfrm flipH="1" flipV="1">
            <a:off x="3203848" y="4957936"/>
            <a:ext cx="720080" cy="1063352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65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Speed of sound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                                                                           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00" y="1731666"/>
            <a:ext cx="6450459" cy="482917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776365" y="5231482"/>
            <a:ext cx="379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Imaginary speed of sound, dynamical unstable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805960" y="2949554"/>
                <a:ext cx="1965603" cy="9783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dirty="0" smtClean="0"/>
                  <a:t>Conformal limit: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960" y="2949554"/>
                <a:ext cx="1965603" cy="978345"/>
              </a:xfrm>
              <a:prstGeom prst="rect">
                <a:avLst/>
              </a:prstGeom>
              <a:blipFill rotWithShape="1">
                <a:blip r:embed="rId3"/>
                <a:stretch>
                  <a:fillRect l="-3096" t="-2500" r="-3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6849963" y="1835101"/>
                <a:ext cx="1808262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TW" altLang="zh-TW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latin typeface="Cambria Math"/>
                            </a:rPr>
                            <m:t>𝑑</m:t>
                          </m:r>
                          <m:func>
                            <m:func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altLang="zh-TW" sz="20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𝑇</m:t>
                              </m:r>
                            </m:e>
                          </m:func>
                        </m:num>
                        <m:den>
                          <m:r>
                            <a:rPr lang="en-US" altLang="zh-TW" sz="2000" i="1">
                              <a:latin typeface="Cambria Math"/>
                            </a:rPr>
                            <m:t>𝑑</m:t>
                          </m:r>
                          <m:func>
                            <m:funcPr>
                              <m:ctrlPr>
                                <a:rPr lang="zh-TW" altLang="zh-TW" sz="20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altLang="zh-TW" sz="2000" i="1">
                                  <a:latin typeface="Cambria Math"/>
                                </a:rPr>
                                <m:t>𝑙𝑛</m:t>
                              </m:r>
                            </m:fName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𝑠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63" y="1835101"/>
                <a:ext cx="1808262" cy="6768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9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Phase diagram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56" y="1490348"/>
            <a:ext cx="8072100" cy="527705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339752" y="249289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First order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359970" y="4130357"/>
            <a:ext cx="2052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Crossover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278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Lattice results: </a:t>
            </a:r>
            <a:r>
              <a:rPr lang="en-US" altLang="zh-TW" sz="2000" dirty="0"/>
              <a:t>(</a:t>
            </a:r>
            <a:r>
              <a:rPr lang="en-US" altLang="zh-TW" sz="2000" dirty="0" smtClean="0"/>
              <a:t>1111.4953)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C</a:t>
            </a:r>
            <a:r>
              <a:rPr lang="en-US" altLang="zh-TW" dirty="0" smtClean="0"/>
              <a:t>onfinement-</a:t>
            </a:r>
            <a:r>
              <a:rPr lang="en-US" altLang="zh-TW" dirty="0" err="1" smtClean="0"/>
              <a:t>deconfinement</a:t>
            </a:r>
            <a:r>
              <a:rPr lang="en-US" altLang="zh-TW" dirty="0" smtClean="0"/>
              <a:t> transition for </a:t>
            </a:r>
            <a:r>
              <a:rPr lang="en-US" altLang="zh-TW" i="1" dirty="0" smtClean="0">
                <a:solidFill>
                  <a:srgbClr val="FF0000"/>
                </a:solidFill>
              </a:rPr>
              <a:t>heavy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but </a:t>
            </a:r>
            <a:r>
              <a:rPr lang="en-US" altLang="zh-TW" i="1" dirty="0" smtClean="0">
                <a:solidFill>
                  <a:srgbClr val="FF0000"/>
                </a:solidFill>
              </a:rPr>
              <a:t>dynamical</a:t>
            </a:r>
            <a:r>
              <a:rPr lang="en-US" altLang="zh-TW" dirty="0" smtClean="0">
                <a:solidFill>
                  <a:srgbClr val="FF0000"/>
                </a:solidFill>
              </a:rPr>
              <a:t> </a:t>
            </a:r>
            <a:r>
              <a:rPr lang="en-US" altLang="zh-TW" dirty="0" smtClean="0"/>
              <a:t>quarks: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2222"/>
            <a:ext cx="4795261" cy="360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07" y="2562221"/>
            <a:ext cx="4218828" cy="360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3568" y="5980637"/>
                <a:ext cx="694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zh-TW" altLang="en-US" i="1" smtClean="0">
                            <a:latin typeface="Cambria Math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altLang="zh-TW" dirty="0" smtClean="0"/>
                  <a:t>~6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980637"/>
                <a:ext cx="694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701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143285" y="2192890"/>
                <a:ext cx="8112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/>
                        </a:rPr>
                        <m:t>𝜇</m:t>
                      </m:r>
                      <m:r>
                        <a:rPr lang="en-US" altLang="zh-TW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85" y="2192890"/>
                <a:ext cx="8112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98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Our interpretation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8613" y="1600200"/>
            <a:ext cx="8615361" cy="4876800"/>
          </a:xfrm>
        </p:spPr>
        <p:txBody>
          <a:bodyPr/>
          <a:lstStyle/>
          <a:p>
            <a:r>
              <a:rPr lang="en-US" altLang="zh-TW" dirty="0" smtClean="0"/>
              <a:t>Compare with lattice results, we would like to interpret our large-small black hole transition as heavy quark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confinement/</a:t>
            </a:r>
            <a:r>
              <a:rPr lang="en-US" altLang="zh-TW" dirty="0" err="1" smtClean="0"/>
              <a:t>deconfinement</a:t>
            </a:r>
            <a:r>
              <a:rPr lang="en-US" altLang="zh-TW" dirty="0" smtClean="0"/>
              <a:t> transition. But….is it?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As we know the conventional confinement/</a:t>
            </a:r>
            <a:r>
              <a:rPr lang="en-US" altLang="zh-TW" dirty="0" err="1" smtClean="0"/>
              <a:t>deconfinement</a:t>
            </a:r>
            <a:r>
              <a:rPr lang="en-US" altLang="zh-TW" dirty="0" smtClean="0"/>
              <a:t>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transition corresponds to Hawking-Page transition in the bulk,</a:t>
            </a:r>
          </a:p>
          <a:p>
            <a:pPr marL="0" indent="0">
              <a:buNone/>
            </a:pPr>
            <a:r>
              <a:rPr lang="en-US" altLang="zh-TW" dirty="0" smtClean="0"/>
              <a:t>  so is it possible that a large/small black hole transition can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correspond to confinement/</a:t>
            </a:r>
            <a:r>
              <a:rPr lang="en-US" altLang="zh-TW" dirty="0" err="1" smtClean="0"/>
              <a:t>deconfinement</a:t>
            </a:r>
            <a:r>
              <a:rPr lang="en-US" altLang="zh-TW" dirty="0" smtClean="0"/>
              <a:t> transition? </a:t>
            </a:r>
          </a:p>
        </p:txBody>
      </p:sp>
    </p:spTree>
    <p:extLst>
      <p:ext uri="{BB962C8B-B14F-4D97-AF65-F5344CB8AC3E}">
        <p14:creationId xmlns:p14="http://schemas.microsoft.com/office/powerpoint/2010/main" val="10446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</a:t>
            </a:r>
            <a:r>
              <a:rPr lang="en-US" altLang="zh-TW" dirty="0" smtClean="0"/>
              <a:t>possibilities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1.Usually</a:t>
                </a:r>
                <a:r>
                  <a:rPr lang="en-US" altLang="zh-TW" dirty="0" smtClean="0"/>
                  <a:t>, the small black hole is dynamically unstable, so the small black hole might decay to thermal gas soon</a:t>
                </a:r>
              </a:p>
              <a:p>
                <a:r>
                  <a:rPr lang="en-US" altLang="zh-TW" dirty="0" smtClean="0"/>
                  <a:t>2.Because the free energy difference between the small black hole and thermal gas is quite small, so it is possible that these two states are both thermodynamically favored</a:t>
                </a:r>
              </a:p>
              <a:p>
                <a:r>
                  <a:rPr lang="en-US" altLang="zh-TW" dirty="0" smtClean="0"/>
                  <a:t>3.The choice of the integration of constant in free energy is not correct for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𝜇</m:t>
                    </m:r>
                    <m:r>
                      <a:rPr lang="zh-TW" altLang="en-US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case, it is possible that if we choose it correctly, the black hole transition will coincide with the Hawking-Page </a:t>
                </a:r>
                <a:r>
                  <a:rPr lang="en-US" altLang="zh-TW" dirty="0" smtClean="0"/>
                  <a:t>transition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More to check: </a:t>
                </a:r>
                <a:r>
                  <a:rPr lang="en-US" altLang="zh-TW" dirty="0" err="1" smtClean="0"/>
                  <a:t>Polyakov</a:t>
                </a:r>
                <a:r>
                  <a:rPr lang="en-US" altLang="zh-TW" dirty="0" smtClean="0"/>
                  <a:t> loop, conductivity, or entanglement entropy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259" b="-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6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4.Conclusions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We analytically construct a soft-wall </a:t>
            </a:r>
            <a:r>
              <a:rPr lang="en-US" altLang="zh-TW" dirty="0" err="1" smtClean="0"/>
              <a:t>AdS</a:t>
            </a:r>
            <a:r>
              <a:rPr lang="en-US" altLang="zh-TW" dirty="0" smtClean="0"/>
              <a:t>/QCD model by using </a:t>
            </a:r>
            <a:r>
              <a:rPr lang="en-US" altLang="zh-TW" dirty="0" smtClean="0"/>
              <a:t>Einstein-Maxwell-</a:t>
            </a:r>
            <a:r>
              <a:rPr lang="en-US" altLang="zh-TW" dirty="0" err="1" smtClean="0"/>
              <a:t>Dilaton</a:t>
            </a:r>
            <a:r>
              <a:rPr lang="en-US" altLang="zh-TW" dirty="0" smtClean="0"/>
              <a:t> </a:t>
            </a:r>
            <a:r>
              <a:rPr lang="en-US" altLang="zh-TW" dirty="0" smtClean="0"/>
              <a:t>model; with some degree of freedom of choosing the warped factor of metric, one can obtain a family of </a:t>
            </a:r>
            <a:r>
              <a:rPr lang="en-US" altLang="zh-TW" dirty="0" smtClean="0"/>
              <a:t>solutions in our </a:t>
            </a:r>
            <a:r>
              <a:rPr lang="en-US" altLang="zh-TW" dirty="0" err="1" smtClean="0"/>
              <a:t>AdS</a:t>
            </a:r>
            <a:r>
              <a:rPr lang="en-US" altLang="zh-TW" dirty="0" smtClean="0"/>
              <a:t>/QCD </a:t>
            </a:r>
            <a:r>
              <a:rPr lang="en-US" altLang="zh-TW" dirty="0" smtClean="0"/>
              <a:t>model</a:t>
            </a:r>
          </a:p>
          <a:p>
            <a:r>
              <a:rPr lang="en-US" altLang="zh-TW" dirty="0" smtClean="0"/>
              <a:t>We find there exists a swallow-tailed shape of free energy which indicates a </a:t>
            </a:r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order large/small </a:t>
            </a:r>
            <a:r>
              <a:rPr lang="en-US" altLang="zh-TW" dirty="0" smtClean="0"/>
              <a:t>black hole phase transition</a:t>
            </a:r>
          </a:p>
          <a:p>
            <a:r>
              <a:rPr lang="en-US" altLang="zh-TW" dirty="0" smtClean="0"/>
              <a:t>There exists a critical chemical potential, below which there is a first order phase transition, and above which there is no phase transition but </a:t>
            </a:r>
            <a:r>
              <a:rPr lang="en-US" altLang="zh-TW" dirty="0" smtClean="0"/>
              <a:t>crossover. This agrees </a:t>
            </a:r>
            <a:r>
              <a:rPr lang="en-US" altLang="zh-TW" dirty="0" smtClean="0"/>
              <a:t>with recent heavy quark lattice results qualitatively</a:t>
            </a:r>
          </a:p>
          <a:p>
            <a:r>
              <a:rPr lang="en-US" altLang="zh-TW" dirty="0" smtClean="0"/>
              <a:t>We also compute the equations of state and find interesting critical behavior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275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study </a:t>
            </a:r>
            <a:r>
              <a:rPr lang="en-US" altLang="zh-TW" dirty="0" err="1" smtClean="0"/>
              <a:t>AdS</a:t>
            </a:r>
            <a:r>
              <a:rPr lang="en-US" altLang="zh-TW" dirty="0" smtClean="0"/>
              <a:t>/CFT duality?</a:t>
            </a:r>
          </a:p>
          <a:p>
            <a:r>
              <a:rPr lang="en-US" altLang="zh-TW" sz="2000" dirty="0" smtClean="0"/>
              <a:t>It was shown to be a powerful tool to study strongly coupled physics</a:t>
            </a:r>
          </a:p>
          <a:p>
            <a:endParaRPr lang="en-US" altLang="zh-TW" b="1" dirty="0" smtClean="0"/>
          </a:p>
          <a:p>
            <a:r>
              <a:rPr lang="en-US" altLang="zh-TW" b="1" dirty="0" smtClean="0"/>
              <a:t>Applications:</a:t>
            </a:r>
          </a:p>
          <a:p>
            <a:r>
              <a:rPr lang="en-US" altLang="zh-TW" sz="2000" dirty="0" smtClean="0"/>
              <a:t>Condensed matter (high </a:t>
            </a:r>
            <a:r>
              <a:rPr lang="en-US" altLang="zh-TW" sz="2000" dirty="0" err="1" smtClean="0"/>
              <a:t>Tc</a:t>
            </a:r>
            <a:r>
              <a:rPr lang="en-US" altLang="zh-TW" sz="2000" dirty="0" smtClean="0"/>
              <a:t> superconductor, hall effect, non-</a:t>
            </a:r>
            <a:r>
              <a:rPr lang="en-US" altLang="zh-TW" sz="2000" dirty="0" err="1" smtClean="0"/>
              <a:t>fermi</a:t>
            </a:r>
            <a:r>
              <a:rPr lang="en-US" altLang="zh-TW" sz="2000" dirty="0" smtClean="0"/>
              <a:t> liquid, </a:t>
            </a:r>
            <a:r>
              <a:rPr lang="en-US" altLang="zh-TW" sz="2000" dirty="0" err="1" smtClean="0"/>
              <a:t>Lifshitz</a:t>
            </a:r>
            <a:r>
              <a:rPr lang="en-US" altLang="zh-TW" sz="2000" dirty="0" smtClean="0"/>
              <a:t>-fixed point, entanglement entropy, quantum quench, cold atom,…), QCD (phase diagram, meson/baryon/</a:t>
            </a:r>
            <a:r>
              <a:rPr lang="en-US" altLang="zh-TW" sz="2000" dirty="0" err="1" smtClean="0"/>
              <a:t>glueball</a:t>
            </a:r>
            <a:r>
              <a:rPr lang="en-US" altLang="zh-TW" sz="2000" dirty="0" smtClean="0"/>
              <a:t> spectrum, DIS,….), QGP (</a:t>
            </a:r>
            <a:r>
              <a:rPr lang="en-US" altLang="zh-TW" sz="2000" dirty="0" err="1" smtClean="0"/>
              <a:t>thermalization</a:t>
            </a:r>
            <a:r>
              <a:rPr lang="en-US" altLang="zh-TW" sz="2000" dirty="0" smtClean="0"/>
              <a:t>, photon production, jet quenching, energy loss…), Hydrodynamics (transport coefficients,…), cosmology (inflation, non-</a:t>
            </a:r>
            <a:r>
              <a:rPr lang="en-US" altLang="zh-TW" sz="2000" dirty="0" err="1" smtClean="0"/>
              <a:t>Gaussianity</a:t>
            </a:r>
            <a:r>
              <a:rPr lang="en-US" altLang="zh-TW" sz="2000" dirty="0" smtClean="0"/>
              <a:t>,…), </a:t>
            </a:r>
            <a:r>
              <a:rPr lang="en-US" altLang="zh-TW" sz="2000" dirty="0" err="1" smtClean="0"/>
              <a:t>integrability</a:t>
            </a:r>
            <a:r>
              <a:rPr lang="en-US" altLang="zh-TW" sz="2000" dirty="0" smtClean="0"/>
              <a:t>,…</a:t>
            </a:r>
            <a:endParaRPr lang="zh-TW" alt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78440"/>
            <a:ext cx="7344816" cy="224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11760" y="4653136"/>
            <a:ext cx="2376264" cy="37391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63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Our model is the first holographic model which shows a critical point and satisfies the linear </a:t>
            </a:r>
            <a:r>
              <a:rPr lang="en-US" altLang="zh-TW" dirty="0" err="1" smtClean="0"/>
              <a:t>Regge</a:t>
            </a:r>
            <a:r>
              <a:rPr lang="en-US" altLang="zh-TW" dirty="0" smtClean="0"/>
              <a:t> behavior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47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r>
              <a:rPr lang="en-US" altLang="zh-TW" dirty="0" smtClean="0"/>
              <a:t>.Introduce </a:t>
            </a:r>
            <a:r>
              <a:rPr lang="en-US" altLang="zh-TW" dirty="0" smtClean="0"/>
              <a:t>external magnetic </a:t>
            </a:r>
            <a:r>
              <a:rPr lang="en-US" altLang="zh-TW" dirty="0" smtClean="0"/>
              <a:t>field </a:t>
            </a:r>
          </a:p>
          <a:p>
            <a:r>
              <a:rPr lang="en-US" altLang="zh-TW" dirty="0" smtClean="0"/>
              <a:t>2</a:t>
            </a:r>
            <a:r>
              <a:rPr lang="en-US" altLang="zh-TW" dirty="0" smtClean="0"/>
              <a:t>.Meson </a:t>
            </a:r>
            <a:r>
              <a:rPr lang="en-US" altLang="zh-TW" dirty="0"/>
              <a:t>spectral function and </a:t>
            </a:r>
            <a:r>
              <a:rPr lang="en-US" altLang="zh-TW" dirty="0" err="1"/>
              <a:t>q</a:t>
            </a:r>
            <a:r>
              <a:rPr lang="en-US" altLang="zh-TW" dirty="0" err="1" smtClean="0"/>
              <a:t>uarkonium</a:t>
            </a:r>
            <a:r>
              <a:rPr lang="en-US" altLang="zh-TW" dirty="0" smtClean="0"/>
              <a:t> dissociation</a:t>
            </a:r>
            <a:endParaRPr lang="en-US" altLang="zh-TW" dirty="0" smtClean="0"/>
          </a:p>
          <a:p>
            <a:r>
              <a:rPr lang="en-US" altLang="zh-TW" dirty="0"/>
              <a:t>3</a:t>
            </a:r>
            <a:r>
              <a:rPr lang="en-US" altLang="zh-TW" dirty="0" smtClean="0"/>
              <a:t>.Energy loss </a:t>
            </a:r>
          </a:p>
          <a:p>
            <a:r>
              <a:rPr lang="en-US" altLang="zh-TW" dirty="0" smtClean="0"/>
              <a:t>4.Quark-antiquark </a:t>
            </a:r>
            <a:r>
              <a:rPr lang="en-US" altLang="zh-TW" dirty="0" smtClean="0"/>
              <a:t>linear potential and </a:t>
            </a:r>
            <a:r>
              <a:rPr lang="en-US" altLang="zh-TW" dirty="0" err="1" smtClean="0"/>
              <a:t>Polaykov</a:t>
            </a:r>
            <a:r>
              <a:rPr lang="en-US" altLang="zh-TW" dirty="0" smtClean="0"/>
              <a:t> loop</a:t>
            </a:r>
          </a:p>
          <a:p>
            <a:r>
              <a:rPr lang="en-US" altLang="zh-TW" dirty="0" smtClean="0"/>
              <a:t>5</a:t>
            </a:r>
            <a:r>
              <a:rPr lang="en-US" altLang="zh-TW" dirty="0" smtClean="0"/>
              <a:t>.Transport </a:t>
            </a:r>
            <a:r>
              <a:rPr lang="en-US" altLang="zh-TW" dirty="0" smtClean="0"/>
              <a:t>coefficients and </a:t>
            </a:r>
            <a:r>
              <a:rPr lang="en-US" altLang="zh-TW" dirty="0" smtClean="0"/>
              <a:t>hydrodynamics </a:t>
            </a:r>
          </a:p>
          <a:p>
            <a:r>
              <a:rPr lang="en-US" altLang="zh-TW" dirty="0" smtClean="0"/>
              <a:t>6.Critical </a:t>
            </a:r>
            <a:r>
              <a:rPr lang="en-US" altLang="zh-TW" dirty="0" smtClean="0"/>
              <a:t>exponents</a:t>
            </a:r>
          </a:p>
          <a:p>
            <a:r>
              <a:rPr lang="en-US" altLang="zh-TW" dirty="0" smtClean="0"/>
              <a:t>7</a:t>
            </a:r>
            <a:r>
              <a:rPr lang="en-US" altLang="zh-TW" dirty="0" smtClean="0"/>
              <a:t>.Introduce </a:t>
            </a:r>
            <a:r>
              <a:rPr lang="en-US" altLang="zh-TW" dirty="0" smtClean="0"/>
              <a:t>chiral symmetry </a:t>
            </a:r>
          </a:p>
          <a:p>
            <a:r>
              <a:rPr lang="en-US" altLang="zh-TW" dirty="0" smtClean="0"/>
              <a:t>8.Check </a:t>
            </a:r>
            <a:r>
              <a:rPr lang="en-US" altLang="zh-TW" dirty="0" smtClean="0"/>
              <a:t>the stability of the small black hole</a:t>
            </a:r>
          </a:p>
        </p:txBody>
      </p:sp>
    </p:spTree>
    <p:extLst>
      <p:ext uri="{BB962C8B-B14F-4D97-AF65-F5344CB8AC3E}">
        <p14:creationId xmlns:p14="http://schemas.microsoft.com/office/powerpoint/2010/main" val="24263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212976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5400" smtClean="0"/>
              <a:t>           Thank you!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8620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1.Introduction: QCD phase diagram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Conjectured QCD phase diagram of chiral transition with </a:t>
            </a:r>
            <a:r>
              <a:rPr lang="en-US" altLang="zh-TW" i="1" dirty="0" smtClean="0">
                <a:solidFill>
                  <a:srgbClr val="FF0000"/>
                </a:solidFill>
              </a:rPr>
              <a:t>light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quarks</a:t>
            </a:r>
            <a:endParaRPr lang="zh-TW" altLang="en-US" i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6608217" y="5552703"/>
            <a:ext cx="24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From </a:t>
            </a:r>
            <a:r>
              <a:rPr lang="en-US" altLang="zh-TW" dirty="0" err="1" smtClean="0"/>
              <a:t>hep-lat</a:t>
            </a:r>
            <a:r>
              <a:rPr lang="en-US" altLang="zh-TW" dirty="0" smtClean="0"/>
              <a:t>/0701002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" y="2645444"/>
            <a:ext cx="6577905" cy="38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55576" y="3429000"/>
            <a:ext cx="1728192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987823" y="2782669"/>
            <a:ext cx="5160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Non-</a:t>
            </a:r>
            <a:r>
              <a:rPr lang="en-US" altLang="zh-TW" dirty="0" err="1" smtClean="0"/>
              <a:t>perturbative</a:t>
            </a:r>
            <a:r>
              <a:rPr lang="en-US" altLang="zh-TW" dirty="0" smtClean="0"/>
              <a:t>, strongly coupled regime,</a:t>
            </a:r>
          </a:p>
          <a:p>
            <a:r>
              <a:rPr lang="en-US" altLang="zh-TW" dirty="0" smtClean="0"/>
              <a:t>Inappropriate to use lattice simulation due to the </a:t>
            </a:r>
          </a:p>
          <a:p>
            <a:r>
              <a:rPr lang="en-US" altLang="zh-TW" dirty="0" smtClean="0"/>
              <a:t>sign problem at finite density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 flipH="1">
            <a:off x="2483767" y="3463111"/>
            <a:ext cx="504056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3059782" y="4770060"/>
            <a:ext cx="2880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397571" y="4585394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order phase transition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143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Gauge/Gravity Duality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1" dirty="0" smtClean="0"/>
                  <a:t>Claim: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d-dim gauge theory without gravity is equivalent to d+1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dim theory with gravity, where the gauge theory live on the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boundary of the bulk </a:t>
                </a:r>
                <a:r>
                  <a:rPr lang="en-US" altLang="zh-TW" dirty="0" err="1" smtClean="0"/>
                  <a:t>spacetime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  Simplest </a:t>
                </a:r>
                <a:r>
                  <a:rPr lang="en-US" altLang="zh-TW" dirty="0" smtClean="0"/>
                  <a:t>and most well-studied case</a:t>
                </a:r>
                <a:r>
                  <a:rPr lang="en-US" altLang="zh-TW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:r>
                  <a:rPr lang="en-US" altLang="zh-TW" dirty="0" smtClean="0"/>
                  <a:t>  3+1 dim N=4 SYM</a:t>
                </a:r>
                <a:r>
                  <a:rPr lang="en-US" altLang="zh-TW" dirty="0"/>
                  <a:t> ↔</a:t>
                </a:r>
                <a:r>
                  <a:rPr lang="en-US" altLang="zh-TW" dirty="0" smtClean="0"/>
                  <a:t> SUGRA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𝐴𝑑𝑆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 r="-19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69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Dictionary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Isometries</a:t>
            </a:r>
            <a:r>
              <a:rPr lang="en-US" altLang="zh-TW" dirty="0"/>
              <a:t> </a:t>
            </a:r>
            <a:r>
              <a:rPr lang="en-US" altLang="zh-TW" dirty="0" smtClean="0"/>
              <a:t>in the bulk </a:t>
            </a:r>
            <a:r>
              <a:rPr lang="en-US" altLang="zh-TW" dirty="0"/>
              <a:t>↔ </a:t>
            </a:r>
            <a:r>
              <a:rPr lang="en-US" altLang="zh-TW" dirty="0" smtClean="0"/>
              <a:t>symmetries in the boundary field theory</a:t>
            </a:r>
          </a:p>
          <a:p>
            <a:r>
              <a:rPr lang="en-US" altLang="zh-TW" dirty="0" smtClean="0"/>
              <a:t>Fields in the bulk ↔ Operators in the boundary theory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en-US" altLang="zh-TW" dirty="0" smtClean="0"/>
              <a:t>Bulk field mass </a:t>
            </a:r>
            <a:r>
              <a:rPr lang="en-US" altLang="zh-TW" dirty="0"/>
              <a:t>↔ </a:t>
            </a:r>
            <a:r>
              <a:rPr lang="en-US" altLang="zh-TW" dirty="0" smtClean="0"/>
              <a:t>boundary operator scaling dimension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Strong/Weak duality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390213"/>
              </p:ext>
            </p:extLst>
          </p:nvPr>
        </p:nvGraphicFramePr>
        <p:xfrm>
          <a:off x="755576" y="2902397"/>
          <a:ext cx="4611688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方程式" r:id="rId3" imgW="1841400" imgH="241200" progId="Equation.3">
                  <p:embed/>
                </p:oleObj>
              </mc:Choice>
              <mc:Fallback>
                <p:oleObj name="方程式" r:id="rId3" imgW="18414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902397"/>
                        <a:ext cx="4611688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69943"/>
              </p:ext>
            </p:extLst>
          </p:nvPr>
        </p:nvGraphicFramePr>
        <p:xfrm>
          <a:off x="682427" y="4166756"/>
          <a:ext cx="3500958" cy="1666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方程式" r:id="rId5" imgW="1739880" imgH="914400" progId="Equation.3">
                  <p:embed/>
                </p:oleObj>
              </mc:Choice>
              <mc:Fallback>
                <p:oleObj name="方程式" r:id="rId5" imgW="1739880" imgH="914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27" y="4166756"/>
                        <a:ext cx="3500958" cy="16666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2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Dictionary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boundary value of bulk on-shell partition function = boundary gauge theory partition function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Correlation function: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227482"/>
              </p:ext>
            </p:extLst>
          </p:nvPr>
        </p:nvGraphicFramePr>
        <p:xfrm>
          <a:off x="683569" y="2492897"/>
          <a:ext cx="511256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方程式" r:id="rId3" imgW="2298600" imgH="609480" progId="Equation.3">
                  <p:embed/>
                </p:oleObj>
              </mc:Choice>
              <mc:Fallback>
                <p:oleObj name="方程式" r:id="rId3" imgW="229860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9" y="2492897"/>
                        <a:ext cx="5112567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791394"/>
              </p:ext>
            </p:extLst>
          </p:nvPr>
        </p:nvGraphicFramePr>
        <p:xfrm>
          <a:off x="755575" y="4214876"/>
          <a:ext cx="5785291" cy="2643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5" imgW="2679700" imgH="1397000" progId="Equation.3">
                  <p:embed/>
                </p:oleObj>
              </mc:Choice>
              <mc:Fallback>
                <p:oleObj name="Equation" r:id="rId5" imgW="2679700" imgH="1397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4214876"/>
                        <a:ext cx="5785291" cy="26431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9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Dictionary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en-US" altLang="zh-TW" dirty="0"/>
              <a:t>Radial coordinate </a:t>
            </a:r>
            <a:r>
              <a:rPr lang="en-US" altLang="zh-TW" dirty="0" smtClean="0"/>
              <a:t>in the bulk = energy </a:t>
            </a:r>
            <a:r>
              <a:rPr lang="en-US" altLang="zh-TW" dirty="0"/>
              <a:t>scale </a:t>
            </a:r>
            <a:r>
              <a:rPr lang="en-US" altLang="zh-TW" dirty="0" smtClean="0"/>
              <a:t>in </a:t>
            </a:r>
            <a:r>
              <a:rPr lang="en-US" altLang="zh-TW" dirty="0"/>
              <a:t>boundary field theory</a:t>
            </a:r>
          </a:p>
          <a:p>
            <a:r>
              <a:rPr lang="en-US" altLang="zh-TW" dirty="0"/>
              <a:t>Boundary ↔ UV , horizon ↔ IR</a:t>
            </a:r>
          </a:p>
          <a:p>
            <a:r>
              <a:rPr lang="en-US" altLang="zh-TW" dirty="0"/>
              <a:t>Finite temperature in field theory =&gt; Introduce a black hole in the bulk </a:t>
            </a:r>
          </a:p>
          <a:p>
            <a:r>
              <a:rPr lang="en-US" altLang="zh-TW" sz="2000" dirty="0"/>
              <a:t>Hawking temperature of black hole = Field theory temperature</a:t>
            </a:r>
          </a:p>
          <a:p>
            <a:r>
              <a:rPr lang="en-US" altLang="zh-TW" sz="2000" dirty="0"/>
              <a:t>Hawking-Page transition </a:t>
            </a:r>
            <a:r>
              <a:rPr lang="en-US" altLang="zh-TW" sz="2000" dirty="0" smtClean="0"/>
              <a:t>  ↔   confinement/</a:t>
            </a:r>
            <a:r>
              <a:rPr lang="en-US" altLang="zh-TW" sz="2000" dirty="0" err="1" smtClean="0"/>
              <a:t>deconfinement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transition</a:t>
            </a:r>
          </a:p>
          <a:p>
            <a:pPr marL="0" indent="0">
              <a:buNone/>
            </a:pPr>
            <a:r>
              <a:rPr lang="en-US" altLang="zh-TW" sz="1800" dirty="0" smtClean="0"/>
              <a:t>  (black hole/ non-black hole transition)</a:t>
            </a:r>
          </a:p>
          <a:p>
            <a:r>
              <a:rPr lang="en-US" altLang="zh-TW" dirty="0" smtClean="0"/>
              <a:t>Finite </a:t>
            </a:r>
            <a:r>
              <a:rPr lang="en-US" altLang="zh-TW" dirty="0"/>
              <a:t>density/chemical potential </a:t>
            </a:r>
          </a:p>
          <a:p>
            <a:pPr>
              <a:buNone/>
            </a:pPr>
            <a:r>
              <a:rPr lang="en-US" altLang="zh-TW" dirty="0"/>
              <a:t>   </a:t>
            </a:r>
            <a:r>
              <a:rPr lang="en-US" altLang="zh-TW" sz="2000" dirty="0"/>
              <a:t>Introduce some gauge fields in the bulk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3259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Toward a gravity dual of QCD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b="1" dirty="0" smtClean="0"/>
                  <a:t>Some essential ingredients of QCD: </a:t>
                </a:r>
                <a:endParaRPr lang="en-US" altLang="zh-TW" dirty="0" smtClean="0"/>
              </a:p>
              <a:p>
                <a:r>
                  <a:rPr lang="en-US" altLang="zh-TW" sz="2000" dirty="0" smtClean="0"/>
                  <a:t>Linear </a:t>
                </a:r>
                <a:r>
                  <a:rPr lang="en-US" altLang="zh-TW" sz="2000" dirty="0" err="1" smtClean="0"/>
                  <a:t>Regge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/>
                  <a:t>behavior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2000" b="0" i="1" smtClean="0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en-US" altLang="zh-TW" sz="2000" dirty="0" smtClean="0"/>
                  <a:t>)</a:t>
                </a:r>
                <a:endParaRPr lang="en-US" altLang="zh-TW" sz="2000" dirty="0" smtClean="0"/>
              </a:p>
              <a:p>
                <a:r>
                  <a:rPr lang="en-US" altLang="zh-TW" sz="2000" dirty="0" smtClean="0"/>
                  <a:t>Chiral symmetry breaking</a:t>
                </a:r>
              </a:p>
              <a:p>
                <a:r>
                  <a:rPr lang="en-US" altLang="zh-TW" sz="2000" dirty="0" smtClean="0"/>
                  <a:t>Asymptotic freedom</a:t>
                </a:r>
              </a:p>
              <a:p>
                <a:endParaRPr lang="en-US" altLang="zh-TW" sz="2000" dirty="0" smtClean="0"/>
              </a:p>
              <a:p>
                <a:r>
                  <a:rPr lang="en-US" altLang="zh-TW" b="1" dirty="0" smtClean="0"/>
                  <a:t>Classes of holographic models:</a:t>
                </a:r>
              </a:p>
              <a:p>
                <a:r>
                  <a:rPr lang="en-US" altLang="zh-TW" sz="2000" dirty="0" smtClean="0"/>
                  <a:t>Top-down: D3/D7, </a:t>
                </a:r>
                <a:r>
                  <a:rPr lang="en-US" altLang="zh-TW" sz="2000" dirty="0" smtClean="0"/>
                  <a:t>D4/D8(Sakai-Sugimoto </a:t>
                </a:r>
                <a:r>
                  <a:rPr lang="en-US" altLang="zh-TW" sz="2000" dirty="0" smtClean="0"/>
                  <a:t>model)</a:t>
                </a:r>
              </a:p>
              <a:p>
                <a:r>
                  <a:rPr lang="en-US" altLang="zh-TW" sz="2000" dirty="0" smtClean="0"/>
                  <a:t>Bottom-up: Hard-wall, Soft-wall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9090</TotalTime>
  <Words>1921</Words>
  <Application>Microsoft Office PowerPoint</Application>
  <PresentationFormat>如螢幕大小 (4:3)</PresentationFormat>
  <Paragraphs>213</Paragraphs>
  <Slides>32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32</vt:i4>
      </vt:variant>
    </vt:vector>
  </HeadingPairs>
  <TitlesOfParts>
    <vt:vector size="35" baseType="lpstr">
      <vt:lpstr>清晰度</vt:lpstr>
      <vt:lpstr>方程式</vt:lpstr>
      <vt:lpstr>Equation</vt:lpstr>
      <vt:lpstr>A critical Point in a AdS/QCD model</vt:lpstr>
      <vt:lpstr>Content</vt:lpstr>
      <vt:lpstr>1. Introduction</vt:lpstr>
      <vt:lpstr>1.Introduction: QCD phase diagram</vt:lpstr>
      <vt:lpstr>Gauge/Gravity Duality</vt:lpstr>
      <vt:lpstr>Dictionary 1</vt:lpstr>
      <vt:lpstr>Dictionary 2</vt:lpstr>
      <vt:lpstr>Dictionary 3</vt:lpstr>
      <vt:lpstr>Toward a gravity dual of QCD</vt:lpstr>
      <vt:lpstr>Field contents in bottom-up AdS/QCD models</vt:lpstr>
      <vt:lpstr>Hard wall - break the conformal symmetry</vt:lpstr>
      <vt:lpstr>Soft-wall model 1</vt:lpstr>
      <vt:lpstr>Soft-wall model 2</vt:lpstr>
      <vt:lpstr>2. The model</vt:lpstr>
      <vt:lpstr>PowerPoint 簡報</vt:lpstr>
      <vt:lpstr>PowerPoint 簡報</vt:lpstr>
      <vt:lpstr>More about the solution</vt:lpstr>
      <vt:lpstr>PowerPoint 簡報</vt:lpstr>
      <vt:lpstr>3.Thermodynamics : Temperature</vt:lpstr>
      <vt:lpstr>Specific heat</vt:lpstr>
      <vt:lpstr>Free energy:</vt:lpstr>
      <vt:lpstr>4.Equations of state: Entropy density</vt:lpstr>
      <vt:lpstr>Pressure</vt:lpstr>
      <vt:lpstr>Speed of sound</vt:lpstr>
      <vt:lpstr>Phase diagram</vt:lpstr>
      <vt:lpstr>Lattice results: (1111.4953)</vt:lpstr>
      <vt:lpstr>Our interpretation</vt:lpstr>
      <vt:lpstr>Some possibilities</vt:lpstr>
      <vt:lpstr>4.Conclusions</vt:lpstr>
      <vt:lpstr>4. Discussion</vt:lpstr>
      <vt:lpstr>Future works</vt:lpstr>
      <vt:lpstr>         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structure of a dynamical soft-wall AdS/QCD model</dc:title>
  <dc:creator>Logan</dc:creator>
  <cp:lastModifiedBy>Logan</cp:lastModifiedBy>
  <cp:revision>208</cp:revision>
  <dcterms:created xsi:type="dcterms:W3CDTF">2012-12-10T10:09:58Z</dcterms:created>
  <dcterms:modified xsi:type="dcterms:W3CDTF">2013-03-28T03:26:13Z</dcterms:modified>
</cp:coreProperties>
</file>