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58"/>
  </p:notesMasterIdLst>
  <p:handoutMasterIdLst>
    <p:handoutMasterId r:id="rId59"/>
  </p:handoutMasterIdLst>
  <p:sldIdLst>
    <p:sldId id="689" r:id="rId2"/>
    <p:sldId id="603" r:id="rId3"/>
    <p:sldId id="604" r:id="rId4"/>
    <p:sldId id="605" r:id="rId5"/>
    <p:sldId id="683" r:id="rId6"/>
    <p:sldId id="606" r:id="rId7"/>
    <p:sldId id="607" r:id="rId8"/>
    <p:sldId id="608" r:id="rId9"/>
    <p:sldId id="611" r:id="rId10"/>
    <p:sldId id="609" r:id="rId11"/>
    <p:sldId id="612" r:id="rId12"/>
    <p:sldId id="613" r:id="rId13"/>
    <p:sldId id="614" r:id="rId14"/>
    <p:sldId id="615" r:id="rId15"/>
    <p:sldId id="616" r:id="rId16"/>
    <p:sldId id="617" r:id="rId17"/>
    <p:sldId id="619" r:id="rId18"/>
    <p:sldId id="620" r:id="rId19"/>
    <p:sldId id="621" r:id="rId20"/>
    <p:sldId id="622" r:id="rId21"/>
    <p:sldId id="623" r:id="rId22"/>
    <p:sldId id="624" r:id="rId23"/>
    <p:sldId id="625" r:id="rId24"/>
    <p:sldId id="626" r:id="rId25"/>
    <p:sldId id="666" r:id="rId26"/>
    <p:sldId id="667" r:id="rId27"/>
    <p:sldId id="668" r:id="rId28"/>
    <p:sldId id="684" r:id="rId29"/>
    <p:sldId id="669" r:id="rId30"/>
    <p:sldId id="671" r:id="rId31"/>
    <p:sldId id="672" r:id="rId32"/>
    <p:sldId id="673" r:id="rId33"/>
    <p:sldId id="674" r:id="rId34"/>
    <p:sldId id="675" r:id="rId35"/>
    <p:sldId id="676" r:id="rId36"/>
    <p:sldId id="677" r:id="rId37"/>
    <p:sldId id="678" r:id="rId38"/>
    <p:sldId id="679" r:id="rId39"/>
    <p:sldId id="680" r:id="rId40"/>
    <p:sldId id="681" r:id="rId41"/>
    <p:sldId id="682" r:id="rId42"/>
    <p:sldId id="628" r:id="rId43"/>
    <p:sldId id="629" r:id="rId44"/>
    <p:sldId id="630" r:id="rId45"/>
    <p:sldId id="633" r:id="rId46"/>
    <p:sldId id="635" r:id="rId47"/>
    <p:sldId id="636" r:id="rId48"/>
    <p:sldId id="637" r:id="rId49"/>
    <p:sldId id="638" r:id="rId50"/>
    <p:sldId id="639" r:id="rId51"/>
    <p:sldId id="640" r:id="rId52"/>
    <p:sldId id="642" r:id="rId53"/>
    <p:sldId id="686" r:id="rId54"/>
    <p:sldId id="685" r:id="rId55"/>
    <p:sldId id="597" r:id="rId56"/>
    <p:sldId id="687" r:id="rId57"/>
  </p:sldIdLst>
  <p:sldSz cx="9144000" cy="6858000" type="screen4x3"/>
  <p:notesSz cx="7099300" cy="10234613"/>
  <p:custDataLst>
    <p:tags r:id="rId6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B24D"/>
    <a:srgbClr val="6600CC"/>
    <a:srgbClr val="520063"/>
    <a:srgbClr val="FFFFCC"/>
    <a:srgbClr val="CC00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96" autoAdjust="0"/>
    <p:restoredTop sz="88256" autoAdjust="0"/>
  </p:normalViewPr>
  <p:slideViewPr>
    <p:cSldViewPr>
      <p:cViewPr varScale="1">
        <p:scale>
          <a:sx n="67" d="100"/>
          <a:sy n="67" d="100"/>
        </p:scale>
        <p:origin x="-10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image" Target="../media/image96.wmf"/><Relationship Id="rId7" Type="http://schemas.openxmlformats.org/officeDocument/2006/relationships/image" Target="../media/image100.wmf"/><Relationship Id="rId2" Type="http://schemas.openxmlformats.org/officeDocument/2006/relationships/image" Target="../media/image95.wmf"/><Relationship Id="rId1" Type="http://schemas.openxmlformats.org/officeDocument/2006/relationships/image" Target="../media/image40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Relationship Id="rId9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Relationship Id="rId5" Type="http://schemas.openxmlformats.org/officeDocument/2006/relationships/image" Target="../media/image155.wmf"/><Relationship Id="rId4" Type="http://schemas.openxmlformats.org/officeDocument/2006/relationships/image" Target="../media/image15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Relationship Id="rId5" Type="http://schemas.openxmlformats.org/officeDocument/2006/relationships/image" Target="../media/image168.wmf"/><Relationship Id="rId4" Type="http://schemas.openxmlformats.org/officeDocument/2006/relationships/image" Target="../media/image167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3" Type="http://schemas.openxmlformats.org/officeDocument/2006/relationships/image" Target="../media/image177.wmf"/><Relationship Id="rId7" Type="http://schemas.openxmlformats.org/officeDocument/2006/relationships/image" Target="../media/image181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Relationship Id="rId6" Type="http://schemas.openxmlformats.org/officeDocument/2006/relationships/image" Target="../media/image180.wmf"/><Relationship Id="rId5" Type="http://schemas.openxmlformats.org/officeDocument/2006/relationships/image" Target="../media/image179.wmf"/><Relationship Id="rId10" Type="http://schemas.openxmlformats.org/officeDocument/2006/relationships/image" Target="../media/image184.wmf"/><Relationship Id="rId4" Type="http://schemas.openxmlformats.org/officeDocument/2006/relationships/image" Target="../media/image178.wmf"/><Relationship Id="rId9" Type="http://schemas.openxmlformats.org/officeDocument/2006/relationships/image" Target="../media/image183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image" Target="../media/image190.wmf"/><Relationship Id="rId1" Type="http://schemas.openxmlformats.org/officeDocument/2006/relationships/image" Target="../media/image189.wmf"/><Relationship Id="rId6" Type="http://schemas.openxmlformats.org/officeDocument/2006/relationships/image" Target="../media/image194.wmf"/><Relationship Id="rId5" Type="http://schemas.openxmlformats.org/officeDocument/2006/relationships/image" Target="../media/image193.wmf"/><Relationship Id="rId4" Type="http://schemas.openxmlformats.org/officeDocument/2006/relationships/image" Target="../media/image192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wmf"/><Relationship Id="rId3" Type="http://schemas.openxmlformats.org/officeDocument/2006/relationships/image" Target="../media/image199.wmf"/><Relationship Id="rId7" Type="http://schemas.openxmlformats.org/officeDocument/2006/relationships/image" Target="../media/image203.wmf"/><Relationship Id="rId2" Type="http://schemas.openxmlformats.org/officeDocument/2006/relationships/image" Target="../media/image198.wmf"/><Relationship Id="rId1" Type="http://schemas.openxmlformats.org/officeDocument/2006/relationships/image" Target="../media/image197.wmf"/><Relationship Id="rId6" Type="http://schemas.openxmlformats.org/officeDocument/2006/relationships/image" Target="../media/image202.wmf"/><Relationship Id="rId5" Type="http://schemas.openxmlformats.org/officeDocument/2006/relationships/image" Target="../media/image201.wmf"/><Relationship Id="rId4" Type="http://schemas.openxmlformats.org/officeDocument/2006/relationships/image" Target="../media/image20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2" Type="http://schemas.openxmlformats.org/officeDocument/2006/relationships/image" Target="../media/image209.wmf"/><Relationship Id="rId1" Type="http://schemas.openxmlformats.org/officeDocument/2006/relationships/image" Target="../media/image208.wmf"/><Relationship Id="rId4" Type="http://schemas.openxmlformats.org/officeDocument/2006/relationships/image" Target="../media/image21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wmf"/><Relationship Id="rId2" Type="http://schemas.openxmlformats.org/officeDocument/2006/relationships/image" Target="../media/image214.wmf"/><Relationship Id="rId1" Type="http://schemas.openxmlformats.org/officeDocument/2006/relationships/image" Target="../media/image2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12" Type="http://schemas.openxmlformats.org/officeDocument/2006/relationships/image" Target="../media/image54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kumimoji="0" sz="13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kumimoji="0" sz="13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kumimoji="0" sz="13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kumimoji="0" sz="1300">
                <a:latin typeface="Times" charset="0"/>
              </a:defRPr>
            </a:lvl1pPr>
          </a:lstStyle>
          <a:p>
            <a:fld id="{0898AF46-A793-4852-A66D-1C4A4FD8AA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kumimoji="0" sz="13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kumimoji="0" sz="13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kumimoji="0" sz="1300"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kumimoji="0" sz="1300">
                <a:latin typeface="Times" charset="0"/>
              </a:defRPr>
            </a:lvl1pPr>
          </a:lstStyle>
          <a:p>
            <a:fld id="{E8C27E3B-79CF-4285-9895-7BB1887A2B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D5FB29-AC73-405A-8B6B-7F6C381D6737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5D667-1096-4420-AA8B-F8F793C25DDA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797B8-93C8-4AFC-8E78-39CFAC5E0E47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3535C-CF4A-4CBE-883D-06E4878CC403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A9346-E901-46FE-A5EF-15B7EDAD2496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82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C0B72-B2D0-4C1B-8AA0-638C7A0FA870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0C8DA-F8AF-448D-9CD6-B06712D3B155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1B87E-1592-45A2-A776-AB952DAC253F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E5ECF-2526-47F8-BB02-63CEE9ADA97C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BDD9C9-1027-45CE-BAF8-A6FAC641E2F9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BDD9C9-1027-45CE-BAF8-A6FAC641E2F9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1CB4C-7DC1-47AF-AD69-77BFD36ABE5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177C6-3B93-4F56-B31A-19DC7055A622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CE1EA-2C50-4F58-B4D8-60F06DCEFFB9}" type="slidenum">
              <a:rPr lang="zh-TW" altLang="en-US"/>
              <a:pPr/>
              <a:t>27</a:t>
            </a:fld>
            <a:endParaRPr lang="en-US" altLang="zh-TW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CE1EA-2C50-4F58-B4D8-60F06DCEFFB9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667AB3-3515-47A4-9A87-7E4F5114F4C0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C5BA6-0DB4-4896-95C6-2FEF290FFC31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D7784-AEBD-4CEC-B9DF-B01966F29B65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zh-TW" sz="9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0FB5A-455F-4B6C-BCE7-54F246615131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41B7A9-3F2F-4DD5-B352-D47835E09B3D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CBB4A5-6AAE-4EDF-AE8A-9D96CB5C027F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D6E801-41C7-4371-8DA2-4E8829CEBEC5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4FC2A-F8E5-4E9F-9ECA-8B09E7AB1A1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E8782-10B3-4A36-996C-BA3CA7B6D6A8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7EC72-D934-4AD7-A889-34215BAE59D6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7EC72-D934-4AD7-A889-34215BAE59D6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7EC72-D934-4AD7-A889-34215BAE59D6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58B4B-1663-4B77-940E-4AEE566EC84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58B4B-1663-4B77-940E-4AEE566EC84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088B8-F88F-4526-93B1-0581931F5487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FBCE8-4D40-42E9-985D-74D09A26ABE7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08446-292F-40EC-B8A2-3F64E6E0BB2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8E9A1-3AAE-4B56-9FA5-42B57425949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rgbClr val="520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81025" y="6086475"/>
            <a:ext cx="1333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1295400" y="3048000"/>
            <a:ext cx="6553200" cy="0"/>
          </a:xfrm>
          <a:prstGeom prst="line">
            <a:avLst/>
          </a:prstGeom>
          <a:noFill/>
          <a:ln w="57150" cap="sq">
            <a:solidFill>
              <a:srgbClr val="FFB24D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1295400" y="3429000"/>
            <a:ext cx="6553200" cy="0"/>
          </a:xfrm>
          <a:prstGeom prst="line">
            <a:avLst/>
          </a:prstGeom>
          <a:noFill/>
          <a:ln w="57150" cap="sq">
            <a:solidFill>
              <a:srgbClr val="FFB24D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470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 anchor="ctr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add project title</a:t>
            </a:r>
          </a:p>
        </p:txBody>
      </p:sp>
      <p:sp>
        <p:nvSpPr>
          <p:cNvPr id="114701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048000"/>
            <a:ext cx="6400800" cy="17526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 marL="0" indent="0" algn="ctr">
              <a:buFont typeface="Monotype Sorts" charset="2"/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add department title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2171700" cy="5867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8600" y="762000"/>
            <a:ext cx="6362700" cy="5867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9800" y="762000"/>
            <a:ext cx="670560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228600" y="1600200"/>
            <a:ext cx="8686800" cy="502920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2209800" y="762000"/>
            <a:ext cx="670560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67200" cy="2438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438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228600" y="4191000"/>
            <a:ext cx="4267200" cy="2438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4191000"/>
            <a:ext cx="4267200" cy="2438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3" name="Picture 9" descr="sid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</p:spPr>
      </p:pic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here to add content</a:t>
            </a: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7620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here to add title</a:t>
            </a:r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38100" cap="sq">
            <a:solidFill>
              <a:srgbClr val="FFB24D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6" name="Picture 9" descr="side"/>
          <p:cNvPicPr>
            <a:picLocks noChangeAspect="1" noChangeArrowheads="1"/>
          </p:cNvPicPr>
          <p:nvPr userDrawn="1"/>
        </p:nvPicPr>
        <p:blipFill>
          <a:blip r:embed="rId15" cstate="print"/>
          <a:srcRect l="29167" r="48333" b="11111"/>
          <a:stretch>
            <a:fillRect/>
          </a:stretch>
        </p:blipFill>
        <p:spPr bwMode="auto">
          <a:xfrm>
            <a:off x="0" y="0"/>
            <a:ext cx="2057400" cy="12192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Univers 5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2"/>
        <a:buChar char="n"/>
        <a:defRPr kumimoji="1"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2"/>
        <a:buChar char="&lt;"/>
        <a:defRPr kumimoji="1"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600">
          <a:solidFill>
            <a:srgbClr val="000000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1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0.png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41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png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63.png"/><Relationship Id="rId4" Type="http://schemas.openxmlformats.org/officeDocument/2006/relationships/oleObject" Target="../embeddings/oleObject3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3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7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6.png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75.png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74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91.png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70.png"/><Relationship Id="rId4" Type="http://schemas.openxmlformats.org/officeDocument/2006/relationships/image" Target="../media/image33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45.bin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4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6.png"/><Relationship Id="rId11" Type="http://schemas.openxmlformats.org/officeDocument/2006/relationships/oleObject" Target="../embeddings/oleObject49.bin"/><Relationship Id="rId5" Type="http://schemas.openxmlformats.org/officeDocument/2006/relationships/image" Target="../media/image75.png"/><Relationship Id="rId10" Type="http://schemas.openxmlformats.org/officeDocument/2006/relationships/oleObject" Target="../embeddings/oleObject48.bin"/><Relationship Id="rId4" Type="http://schemas.openxmlformats.org/officeDocument/2006/relationships/image" Target="../media/image74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57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53.bin"/><Relationship Id="rId12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2.bin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103.png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4.bin"/><Relationship Id="rId14" Type="http://schemas.openxmlformats.org/officeDocument/2006/relationships/oleObject" Target="../embeddings/oleObject5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oleObject" Target="../embeddings/oleObject63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1.png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6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112.png"/><Relationship Id="rId5" Type="http://schemas.openxmlformats.org/officeDocument/2006/relationships/image" Target="../media/image110.png"/><Relationship Id="rId15" Type="http://schemas.openxmlformats.org/officeDocument/2006/relationships/image" Target="../media/image115.png"/><Relationship Id="rId10" Type="http://schemas.openxmlformats.org/officeDocument/2006/relationships/oleObject" Target="../embeddings/oleObject62.bin"/><Relationship Id="rId4" Type="http://schemas.openxmlformats.org/officeDocument/2006/relationships/image" Target="../media/image109.png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09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6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25.wmf"/><Relationship Id="rId4" Type="http://schemas.openxmlformats.org/officeDocument/2006/relationships/image" Target="../media/image124.wmf"/><Relationship Id="rId9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video" Target="file:///C:\0318_2011_import\Research%20Presentation\GB\circular_center.mpeg" TargetMode="External"/><Relationship Id="rId7" Type="http://schemas.openxmlformats.org/officeDocument/2006/relationships/image" Target="../media/image134.png"/><Relationship Id="rId2" Type="http://schemas.openxmlformats.org/officeDocument/2006/relationships/video" Target="file:///C:\0318_2011_import\Research%20Presentation\Movies\eps_0.10_0.195_05deg_remake.mpeg" TargetMode="Externa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3" Type="http://schemas.openxmlformats.org/officeDocument/2006/relationships/image" Target="../media/image137.wmf"/><Relationship Id="rId7" Type="http://schemas.openxmlformats.org/officeDocument/2006/relationships/image" Target="../media/image141.png"/><Relationship Id="rId2" Type="http://schemas.openxmlformats.org/officeDocument/2006/relationships/image" Target="../media/image13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wmf"/><Relationship Id="rId5" Type="http://schemas.openxmlformats.org/officeDocument/2006/relationships/image" Target="../media/image139.jpeg"/><Relationship Id="rId4" Type="http://schemas.openxmlformats.org/officeDocument/2006/relationships/image" Target="../media/image138.wmf"/><Relationship Id="rId9" Type="http://schemas.openxmlformats.org/officeDocument/2006/relationships/image" Target="../media/image125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5.jpeg"/><Relationship Id="rId7" Type="http://schemas.openxmlformats.org/officeDocument/2006/relationships/image" Target="../media/image1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4.bin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49.jpeg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0318_2011_import\Research%20Presentation\Movies\eps_0.10_0.195_10deg_remake.mpeg" TargetMode="Externa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50.png"/><Relationship Id="rId4" Type="http://schemas.openxmlformats.org/officeDocument/2006/relationships/oleObject" Target="../embeddings/oleObject7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image" Target="../media/image156.jpeg"/><Relationship Id="rId7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6.bin"/><Relationship Id="rId11" Type="http://schemas.openxmlformats.org/officeDocument/2006/relationships/oleObject" Target="../embeddings/oleObject80.bin"/><Relationship Id="rId5" Type="http://schemas.openxmlformats.org/officeDocument/2006/relationships/image" Target="../media/image158.wmf"/><Relationship Id="rId10" Type="http://schemas.openxmlformats.org/officeDocument/2006/relationships/oleObject" Target="../embeddings/oleObject79.bin"/><Relationship Id="rId4" Type="http://schemas.openxmlformats.org/officeDocument/2006/relationships/image" Target="../media/image157.wmf"/><Relationship Id="rId9" Type="http://schemas.openxmlformats.org/officeDocument/2006/relationships/oleObject" Target="../embeddings/oleObject78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82.bin"/><Relationship Id="rId2" Type="http://schemas.openxmlformats.org/officeDocument/2006/relationships/video" Target="file:///C:\0318_2011_import\Research%20Presentation\Movies\three-grain-remake_fast.mpeg" TargetMode="Externa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81.bin"/><Relationship Id="rId5" Type="http://schemas.openxmlformats.org/officeDocument/2006/relationships/image" Target="../media/image163.png"/><Relationship Id="rId4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image" Target="../media/image169.jpeg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6.bin"/><Relationship Id="rId5" Type="http://schemas.openxmlformats.org/officeDocument/2006/relationships/oleObject" Target="../embeddings/oleObject85.bin"/><Relationship Id="rId4" Type="http://schemas.openxmlformats.org/officeDocument/2006/relationships/oleObject" Target="../embeddings/oleObject8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0318_2011_import\Research%20Presentation\GB\three_grain_center_remake.mpeg" TargetMode="External"/><Relationship Id="rId4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13" Type="http://schemas.openxmlformats.org/officeDocument/2006/relationships/oleObject" Target="../embeddings/oleObject97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91.bin"/><Relationship Id="rId12" Type="http://schemas.openxmlformats.org/officeDocument/2006/relationships/oleObject" Target="../embeddings/oleObject9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0.bin"/><Relationship Id="rId11" Type="http://schemas.openxmlformats.org/officeDocument/2006/relationships/oleObject" Target="../embeddings/oleObject95.bin"/><Relationship Id="rId5" Type="http://schemas.openxmlformats.org/officeDocument/2006/relationships/oleObject" Target="../embeddings/oleObject89.bin"/><Relationship Id="rId15" Type="http://schemas.openxmlformats.org/officeDocument/2006/relationships/image" Target="../media/image186.jpeg"/><Relationship Id="rId10" Type="http://schemas.openxmlformats.org/officeDocument/2006/relationships/oleObject" Target="../embeddings/oleObject94.bin"/><Relationship Id="rId4" Type="http://schemas.openxmlformats.org/officeDocument/2006/relationships/image" Target="../media/image185.jpeg"/><Relationship Id="rId9" Type="http://schemas.openxmlformats.org/officeDocument/2006/relationships/oleObject" Target="../embeddings/oleObject93.bin"/><Relationship Id="rId14" Type="http://schemas.openxmlformats.org/officeDocument/2006/relationships/oleObject" Target="../embeddings/oleObject9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01.bin"/><Relationship Id="rId5" Type="http://schemas.openxmlformats.org/officeDocument/2006/relationships/oleObject" Target="../embeddings/oleObject100.bin"/><Relationship Id="rId4" Type="http://schemas.openxmlformats.org/officeDocument/2006/relationships/oleObject" Target="../embeddings/oleObject99.bin"/><Relationship Id="rId9" Type="http://schemas.openxmlformats.org/officeDocument/2006/relationships/oleObject" Target="../embeddings/oleObject10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0318_2011_import\Research%20Presentation\my%20talk\031809_NTNU\movies\a3_0_eps_0.25_0.02_4Lx_576Ly_tpfc.mpeg" TargetMode="External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13" Type="http://schemas.openxmlformats.org/officeDocument/2006/relationships/oleObject" Target="../embeddings/oleObject112.bin"/><Relationship Id="rId3" Type="http://schemas.openxmlformats.org/officeDocument/2006/relationships/image" Target="../media/image205.jpeg"/><Relationship Id="rId7" Type="http://schemas.openxmlformats.org/officeDocument/2006/relationships/image" Target="../media/image207.jpeg"/><Relationship Id="rId12" Type="http://schemas.openxmlformats.org/officeDocument/2006/relationships/oleObject" Target="../embeddings/oleObject1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06.png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6.bin"/><Relationship Id="rId10" Type="http://schemas.openxmlformats.org/officeDocument/2006/relationships/oleObject" Target="../embeddings/oleObject109.bin"/><Relationship Id="rId4" Type="http://schemas.openxmlformats.org/officeDocument/2006/relationships/oleObject" Target="../embeddings/oleObject105.bin"/><Relationship Id="rId9" Type="http://schemas.openxmlformats.org/officeDocument/2006/relationships/oleObject" Target="../embeddings/oleObject10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15.bin"/><Relationship Id="rId5" Type="http://schemas.openxmlformats.org/officeDocument/2006/relationships/oleObject" Target="../embeddings/oleObject114.bin"/><Relationship Id="rId4" Type="http://schemas.openxmlformats.org/officeDocument/2006/relationships/oleObject" Target="../embeddings/oleObject11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19.bin"/><Relationship Id="rId5" Type="http://schemas.openxmlformats.org/officeDocument/2006/relationships/oleObject" Target="../embeddings/oleObject118.bin"/><Relationship Id="rId4" Type="http://schemas.openxmlformats.org/officeDocument/2006/relationships/oleObject" Target="../embeddings/oleObject11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oleObject" Target="../embeddings/oleObject120.bin"/><Relationship Id="rId4" Type="http://schemas.openxmlformats.org/officeDocument/2006/relationships/image" Target="../media/image2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0318_2011_import\Research%20Presentation\my%20talk\031809_NTNU\movies\a3_0_eps_0.25_0.02_4Lx_640Ly_tpfc.mpeg" TargetMode="External"/><Relationship Id="rId5" Type="http://schemas.openxmlformats.org/officeDocument/2006/relationships/image" Target="../media/image219.png"/><Relationship Id="rId4" Type="http://schemas.openxmlformats.org/officeDocument/2006/relationships/image" Target="../media/image2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0318_2011_import\Research%20Presentation\my%20talk\031809_NTNU\movies\3D_island.mpeg" TargetMode="External"/><Relationship Id="rId4" Type="http://schemas.openxmlformats.org/officeDocument/2006/relationships/image" Target="../media/image2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Kuo-An\Desktop\Nanowire-NIST-3-10.ppt_media\depos_2_remake.mpeg" TargetMode="External"/><Relationship Id="rId1" Type="http://schemas.openxmlformats.org/officeDocument/2006/relationships/video" Target="file:///C:\0318_2011_import\Research%20Presentation\Talks\&#28165;&#33775;&#29289;&#29702;\circular-bicrystal-seed.mpeg" TargetMode="Externa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0318_2011_import\Research%20Presentation\Talks\&#28165;&#33775;&#29289;&#29702;\circular-bicrystal-seed.mpeg" TargetMode="External"/><Relationship Id="rId4" Type="http://schemas.openxmlformats.org/officeDocument/2006/relationships/image" Target="../media/image22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oAn\Dropbox\NTHU\Physics%20Colloquium\Saturn_%2339;s%20Strange%20Hexagon%20Simulated%20in%20Laboratory.mp4" TargetMode="External"/><Relationship Id="rId6" Type="http://schemas.openxmlformats.org/officeDocument/2006/relationships/image" Target="../media/image226.pn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gif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From Pattern 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>Formation </a:t>
            </a:r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800" dirty="0">
                <a:latin typeface="Arial" pitchFamily="34" charset="0"/>
                <a:cs typeface="Arial" pitchFamily="34" charset="0"/>
              </a:rPr>
            </a:br>
            <a:r>
              <a:rPr lang="en-US" altLang="en-US" sz="2800" dirty="0" smtClean="0">
                <a:latin typeface="Arial" pitchFamily="34" charset="0"/>
                <a:cs typeface="Arial" pitchFamily="34" charset="0"/>
              </a:rPr>
              <a:t>Phase Field Crystal Model</a:t>
            </a:r>
            <a:endParaRPr lang="en-US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95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0" y="3048000"/>
            <a:ext cx="7848600" cy="17526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吳國安</a:t>
            </a:r>
            <a:r>
              <a:rPr lang="zh-TW" altLang="en-US" dirty="0" smtClean="0"/>
              <a:t> </a:t>
            </a:r>
            <a:r>
              <a:rPr lang="en-US" altLang="zh-TW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dirty="0" err="1" smtClean="0">
                <a:latin typeface="Arial" pitchFamily="34" charset="0"/>
                <a:cs typeface="Arial" pitchFamily="34" charset="0"/>
              </a:rPr>
              <a:t>Kuo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-An Wu)</a:t>
            </a:r>
            <a:endParaRPr lang="en-US" altLang="en-US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9556" name="Rectangle 4"/>
          <p:cNvSpPr>
            <a:spLocks noChangeArrowheads="1"/>
          </p:cNvSpPr>
          <p:nvPr/>
        </p:nvSpPr>
        <p:spPr bwMode="auto">
          <a:xfrm>
            <a:off x="533400" y="4343400"/>
            <a:ext cx="8153400" cy="1066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  <a:cs typeface="Arial" pitchFamily="34" charset="0"/>
              </a:rPr>
              <a:t>清華大學物理系</a:t>
            </a:r>
            <a:endParaRPr lang="en-US" altLang="en-US" sz="1800" dirty="0" smtClean="0">
              <a:latin typeface="標楷體" pitchFamily="65" charset="-120"/>
              <a:ea typeface="標楷體" pitchFamily="65" charset="-12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None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Department </a:t>
            </a:r>
            <a:r>
              <a:rPr lang="en-US" altLang="en-US" sz="1800" dirty="0">
                <a:latin typeface="Arial" pitchFamily="34" charset="0"/>
                <a:cs typeface="Arial" pitchFamily="34" charset="0"/>
              </a:rPr>
              <a:t>of Physics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Monotype Sorts" charset="2"/>
              <a:buNone/>
            </a:pP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National </a:t>
            </a:r>
            <a:r>
              <a:rPr lang="en-US" altLang="en-US" sz="1800" dirty="0" err="1" smtClean="0">
                <a:latin typeface="Arial" pitchFamily="34" charset="0"/>
                <a:cs typeface="Arial" pitchFamily="34" charset="0"/>
              </a:rPr>
              <a:t>Tsing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800" dirty="0" err="1" smtClean="0">
                <a:latin typeface="Arial" pitchFamily="34" charset="0"/>
                <a:cs typeface="Arial" pitchFamily="34" charset="0"/>
              </a:rPr>
              <a:t>Hua</a:t>
            </a:r>
            <a:r>
              <a:rPr lang="en-US" altLang="en-US" sz="1800" dirty="0" smtClean="0">
                <a:latin typeface="Arial" pitchFamily="34" charset="0"/>
                <a:cs typeface="Arial" pitchFamily="34" charset="0"/>
              </a:rPr>
              <a:t> University</a:t>
            </a:r>
            <a:endParaRPr lang="en-US" alt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52885" y="6062246"/>
            <a:ext cx="108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3/23/2011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5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33400" y="1371600"/>
            <a:ext cx="8077200" cy="5486400"/>
            <a:chOff x="336" y="864"/>
            <a:chExt cx="5088" cy="3456"/>
          </a:xfrm>
        </p:grpSpPr>
        <p:pic>
          <p:nvPicPr>
            <p:cNvPr id="877584" name="Picture 16" descr="469px-SnowflakesWilsonBentle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17" y="960"/>
              <a:ext cx="2507" cy="3134"/>
            </a:xfrm>
            <a:prstGeom prst="rect">
              <a:avLst/>
            </a:prstGeom>
            <a:noFill/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36" y="864"/>
              <a:ext cx="2016" cy="3456"/>
              <a:chOff x="240" y="864"/>
              <a:chExt cx="2016" cy="3456"/>
            </a:xfrm>
          </p:grpSpPr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240" y="864"/>
                <a:ext cx="2016" cy="3311"/>
                <a:chOff x="240" y="912"/>
                <a:chExt cx="2016" cy="3311"/>
              </a:xfrm>
            </p:grpSpPr>
            <p:pic>
              <p:nvPicPr>
                <p:cNvPr id="877587" name="Picture 19" descr="Hexagonal ice lattice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40" y="912"/>
                  <a:ext cx="2016" cy="18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877588" name="Picture 20" descr="ice-growth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86" y="2736"/>
                  <a:ext cx="1674" cy="1487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877589" name="Text Box 21"/>
              <p:cNvSpPr txBox="1">
                <a:spLocks noChangeArrowheads="1"/>
              </p:cNvSpPr>
              <p:nvPr/>
            </p:nvSpPr>
            <p:spPr bwMode="auto">
              <a:xfrm>
                <a:off x="883" y="4108"/>
                <a:ext cx="797" cy="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>
                    <a:solidFill>
                      <a:srgbClr val="000000"/>
                    </a:solidFill>
                    <a:ea typeface="新細明體" pitchFamily="18" charset="-120"/>
                  </a:rPr>
                  <a:t>Basal Plane</a:t>
                </a:r>
              </a:p>
            </p:txBody>
          </p:sp>
        </p:grpSp>
        <p:sp>
          <p:nvSpPr>
            <p:cNvPr id="877591" name="AutoShape 23"/>
            <p:cNvSpPr>
              <a:spLocks noChangeArrowheads="1"/>
            </p:cNvSpPr>
            <p:nvPr/>
          </p:nvSpPr>
          <p:spPr bwMode="auto">
            <a:xfrm>
              <a:off x="2304" y="2592"/>
              <a:ext cx="576" cy="144"/>
            </a:xfrm>
            <a:prstGeom prst="leftRightArrow">
              <a:avLst>
                <a:gd name="adj1" fmla="val 50000"/>
                <a:gd name="adj2" fmla="val 80000"/>
              </a:avLst>
            </a:prstGeom>
            <a:solidFill>
              <a:srgbClr val="0000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09800" y="685800"/>
            <a:ext cx="6705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新細明體" pitchFamily="18" charset="-120"/>
                <a:cs typeface="+mj-cs"/>
              </a:rPr>
              <a:t>Crystal growth – Solid-Liquid interface</a:t>
            </a:r>
            <a:endParaRPr kumimoji="1" lang="en-US" altLang="zh-TW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新細明體" pitchFamily="18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4738" name="Object 2"/>
          <p:cNvGraphicFramePr>
            <a:graphicFrameLocks noChangeAspect="1"/>
          </p:cNvGraphicFramePr>
          <p:nvPr/>
        </p:nvGraphicFramePr>
        <p:xfrm>
          <a:off x="1295400" y="1371600"/>
          <a:ext cx="6303963" cy="835025"/>
        </p:xfrm>
        <a:graphic>
          <a:graphicData uri="http://schemas.openxmlformats.org/presentationml/2006/ole">
            <p:oleObj spid="_x0000_s1170434" name="Equation" r:id="rId3" imgW="3644640" imgH="482400" progId="Equation.DSMT4">
              <p:embed/>
            </p:oleObj>
          </a:graphicData>
        </a:graphic>
      </p:graphicFrame>
      <p:sp>
        <p:nvSpPr>
          <p:cNvPr id="884739" name="Rectangle 3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Anisotropy vs. Crystal structures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90600" y="1981200"/>
            <a:ext cx="6224588" cy="4899025"/>
            <a:chOff x="624" y="1248"/>
            <a:chExt cx="3921" cy="3086"/>
          </a:xfrm>
        </p:grpSpPr>
        <p:pic>
          <p:nvPicPr>
            <p:cNvPr id="884741" name="Picture 5" descr="map_only2mod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7" y="1248"/>
              <a:ext cx="3552" cy="3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4742" name="Rectangle 6"/>
            <p:cNvSpPr>
              <a:spLocks noChangeArrowheads="1"/>
            </p:cNvSpPr>
            <p:nvPr/>
          </p:nvSpPr>
          <p:spPr bwMode="auto">
            <a:xfrm>
              <a:off x="1809" y="2181"/>
              <a:ext cx="576" cy="816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84743" name="Rectangle 7"/>
            <p:cNvSpPr>
              <a:spLocks noChangeArrowheads="1"/>
            </p:cNvSpPr>
            <p:nvPr/>
          </p:nvSpPr>
          <p:spPr bwMode="auto">
            <a:xfrm>
              <a:off x="3633" y="2976"/>
              <a:ext cx="912" cy="336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84744" name="Oval 8"/>
            <p:cNvSpPr>
              <a:spLocks noChangeArrowheads="1"/>
            </p:cNvSpPr>
            <p:nvPr/>
          </p:nvSpPr>
          <p:spPr bwMode="auto">
            <a:xfrm rot="1620000">
              <a:off x="2589" y="1989"/>
              <a:ext cx="564" cy="1171"/>
            </a:xfrm>
            <a:prstGeom prst="ellips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84745" name="Oval 9"/>
            <p:cNvSpPr>
              <a:spLocks noChangeArrowheads="1"/>
            </p:cNvSpPr>
            <p:nvPr/>
          </p:nvSpPr>
          <p:spPr bwMode="auto">
            <a:xfrm>
              <a:off x="2145" y="3189"/>
              <a:ext cx="528" cy="562"/>
            </a:xfrm>
            <a:prstGeom prst="ellipse">
              <a:avLst/>
            </a:prstGeom>
            <a:noFill/>
            <a:ln w="222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84746" name="Text Box 10"/>
            <p:cNvSpPr txBox="1">
              <a:spLocks noChangeArrowheads="1"/>
            </p:cNvSpPr>
            <p:nvPr/>
          </p:nvSpPr>
          <p:spPr bwMode="auto">
            <a:xfrm>
              <a:off x="2855" y="3054"/>
              <a:ext cx="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kumimoji="0" lang="en-US" altLang="zh-TW" sz="1800">
                  <a:solidFill>
                    <a:srgbClr val="520063"/>
                  </a:solidFill>
                  <a:ea typeface="新細明體" pitchFamily="18" charset="-120"/>
                  <a:cs typeface="Arial" charset="0"/>
                </a:rPr>
                <a:t>fcc</a:t>
              </a:r>
            </a:p>
          </p:txBody>
        </p:sp>
        <p:sp>
          <p:nvSpPr>
            <p:cNvPr id="884747" name="Text Box 11"/>
            <p:cNvSpPr txBox="1">
              <a:spLocks noChangeArrowheads="1"/>
            </p:cNvSpPr>
            <p:nvPr/>
          </p:nvSpPr>
          <p:spPr bwMode="auto">
            <a:xfrm>
              <a:off x="2567" y="3582"/>
              <a:ext cx="3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kumimoji="0" lang="en-US" altLang="zh-TW" sz="1800">
                  <a:solidFill>
                    <a:srgbClr val="520063"/>
                  </a:solidFill>
                  <a:ea typeface="新細明體" pitchFamily="18" charset="-120"/>
                  <a:cs typeface="Arial" charset="0"/>
                </a:rPr>
                <a:t>bcc</a:t>
              </a:r>
            </a:p>
          </p:txBody>
        </p:sp>
        <p:pic>
          <p:nvPicPr>
            <p:cNvPr id="884748" name="Picture 12" descr="eps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3" y="3648"/>
              <a:ext cx="688" cy="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84749" name="Picture 13" descr="eps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" y="2832"/>
              <a:ext cx="993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84750" name="Text Box 14"/>
          <p:cNvSpPr txBox="1">
            <a:spLocks noChangeArrowheads="1"/>
          </p:cNvSpPr>
          <p:nvPr/>
        </p:nvSpPr>
        <p:spPr bwMode="auto">
          <a:xfrm>
            <a:off x="2797175" y="4648200"/>
            <a:ext cx="106521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rgbClr val="CC0000"/>
                </a:solidFill>
                <a:ea typeface="新細明體" pitchFamily="18" charset="-120"/>
              </a:rPr>
              <a:t>WHY?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105400" y="2209800"/>
            <a:ext cx="4038600" cy="4572000"/>
            <a:chOff x="3216" y="1392"/>
            <a:chExt cx="2544" cy="2880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3360" y="1392"/>
              <a:ext cx="2400" cy="2571"/>
              <a:chOff x="3360" y="1653"/>
              <a:chExt cx="2400" cy="2571"/>
            </a:xfrm>
          </p:grpSpPr>
          <p:graphicFrame>
            <p:nvGraphicFramePr>
              <p:cNvPr id="884753" name="Object 17"/>
              <p:cNvGraphicFramePr>
                <a:graphicFrameLocks noChangeAspect="1"/>
              </p:cNvGraphicFramePr>
              <p:nvPr/>
            </p:nvGraphicFramePr>
            <p:xfrm>
              <a:off x="4176" y="1653"/>
              <a:ext cx="1090" cy="891"/>
            </p:xfrm>
            <a:graphic>
              <a:graphicData uri="http://schemas.openxmlformats.org/presentationml/2006/ole">
                <p:oleObj spid="_x0000_s1170436" name="Equation" r:id="rId7" imgW="1257120" imgH="1028520" progId="Equation.DSMT4">
                  <p:embed/>
                </p:oleObj>
              </a:graphicData>
            </a:graphic>
          </p:graphicFrame>
          <p:pic>
            <p:nvPicPr>
              <p:cNvPr id="884754" name="Picture 18" descr="tmp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534" y="2883"/>
                <a:ext cx="1794" cy="1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884755" name="Object 19"/>
              <p:cNvGraphicFramePr>
                <a:graphicFrameLocks noChangeAspect="1"/>
              </p:cNvGraphicFramePr>
              <p:nvPr/>
            </p:nvGraphicFramePr>
            <p:xfrm>
              <a:off x="5184" y="2592"/>
              <a:ext cx="576" cy="288"/>
            </p:xfrm>
            <a:graphic>
              <a:graphicData uri="http://schemas.openxmlformats.org/presentationml/2006/ole">
                <p:oleObj spid="_x0000_s1170437" name="Equation" r:id="rId9" imgW="482400" imgH="241200" progId="Equation.DSMT4">
                  <p:embed/>
                </p:oleObj>
              </a:graphicData>
            </a:graphic>
          </p:graphicFrame>
          <p:graphicFrame>
            <p:nvGraphicFramePr>
              <p:cNvPr id="884756" name="Object 20"/>
              <p:cNvGraphicFramePr>
                <a:graphicFrameLocks noChangeAspect="1"/>
              </p:cNvGraphicFramePr>
              <p:nvPr/>
            </p:nvGraphicFramePr>
            <p:xfrm>
              <a:off x="3360" y="3236"/>
              <a:ext cx="480" cy="268"/>
            </p:xfrm>
            <a:graphic>
              <a:graphicData uri="http://schemas.openxmlformats.org/presentationml/2006/ole">
                <p:oleObj spid="_x0000_s1170438" name="Equation" r:id="rId10" imgW="431640" imgH="241200" progId="Equation.DSMT4">
                  <p:embed/>
                </p:oleObj>
              </a:graphicData>
            </a:graphic>
          </p:graphicFrame>
        </p:grpSp>
        <p:graphicFrame>
          <p:nvGraphicFramePr>
            <p:cNvPr id="884757" name="Object 21"/>
            <p:cNvGraphicFramePr>
              <a:graphicFrameLocks noChangeAspect="1"/>
            </p:cNvGraphicFramePr>
            <p:nvPr/>
          </p:nvGraphicFramePr>
          <p:xfrm>
            <a:off x="3216" y="3785"/>
            <a:ext cx="1701" cy="487"/>
          </p:xfrm>
          <a:graphic>
            <a:graphicData uri="http://schemas.openxmlformats.org/presentationml/2006/ole">
              <p:oleObj spid="_x0000_s1170435" name="Equation" r:id="rId11" imgW="1600200" imgH="457200" progId="Equation.DSMT4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4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0.14028 -0.0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-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13073 -1.1111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84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750" grpId="0"/>
      <p:bldP spid="88475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14600" y="3200400"/>
            <a:ext cx="4267200" cy="3429000"/>
            <a:chOff x="2640" y="2016"/>
            <a:chExt cx="2688" cy="216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640" y="2016"/>
              <a:ext cx="2688" cy="2126"/>
              <a:chOff x="2640" y="1872"/>
              <a:chExt cx="2688" cy="2126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2640" y="1872"/>
                <a:ext cx="2688" cy="2126"/>
                <a:chOff x="2640" y="1872"/>
                <a:chExt cx="2688" cy="2126"/>
              </a:xfrm>
            </p:grpSpPr>
            <p:grpSp>
              <p:nvGrpSpPr>
                <p:cNvPr id="5" name="Group 5"/>
                <p:cNvGrpSpPr>
                  <a:grpSpLocks/>
                </p:cNvGrpSpPr>
                <p:nvPr/>
              </p:nvGrpSpPr>
              <p:grpSpPr bwMode="auto">
                <a:xfrm>
                  <a:off x="2640" y="1872"/>
                  <a:ext cx="2688" cy="2126"/>
                  <a:chOff x="2640" y="1872"/>
                  <a:chExt cx="2688" cy="2126"/>
                </a:xfrm>
              </p:grpSpPr>
              <p:grpSp>
                <p:nvGrpSpPr>
                  <p:cNvPr id="6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2640" y="1872"/>
                    <a:ext cx="2688" cy="2126"/>
                    <a:chOff x="2640" y="1872"/>
                    <a:chExt cx="2688" cy="2126"/>
                  </a:xfrm>
                </p:grpSpPr>
                <p:grpSp>
                  <p:nvGrpSpPr>
                    <p:cNvPr id="7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0" y="1872"/>
                      <a:ext cx="2688" cy="2126"/>
                      <a:chOff x="2640" y="1872"/>
                      <a:chExt cx="2688" cy="2126"/>
                    </a:xfrm>
                  </p:grpSpPr>
                  <p:grpSp>
                    <p:nvGrpSpPr>
                      <p:cNvPr id="8" name="Group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40" y="1920"/>
                        <a:ext cx="2688" cy="2078"/>
                        <a:chOff x="2640" y="1920"/>
                        <a:chExt cx="2688" cy="2078"/>
                      </a:xfrm>
                    </p:grpSpPr>
                    <p:sp>
                      <p:nvSpPr>
                        <p:cNvPr id="817161" name="Text Box 9"/>
                        <p:cNvSpPr txBox="1"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640" y="2680"/>
                          <a:ext cx="292" cy="23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eaLnBrk="1" hangingPunct="1"/>
                          <a:r>
                            <a:rPr lang="en-US" altLang="zh-TW" sz="1800">
                              <a:latin typeface="Symbol" pitchFamily="18" charset="2"/>
                              <a:ea typeface="新細明體" pitchFamily="18" charset="-120"/>
                              <a:cs typeface="Arial" charset="0"/>
                            </a:rPr>
                            <a:t>D</a:t>
                          </a:r>
                          <a:r>
                            <a:rPr lang="en-US" altLang="zh-TW" sz="1800">
                              <a:ea typeface="新細明體" pitchFamily="18" charset="-120"/>
                              <a:cs typeface="Arial" charset="0"/>
                            </a:rPr>
                            <a:t>F</a:t>
                          </a:r>
                        </a:p>
                      </p:txBody>
                    </p:sp>
                    <p:sp>
                      <p:nvSpPr>
                        <p:cNvPr id="817162" name="Text Box 10"/>
                        <p:cNvSpPr txBox="1"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3766" y="3767"/>
                          <a:ext cx="355" cy="23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eaLnBrk="1" hangingPunct="1"/>
                          <a:r>
                            <a:rPr lang="en-US" altLang="zh-TW" sz="1800">
                              <a:ea typeface="新細明體" pitchFamily="18" charset="-120"/>
                              <a:cs typeface="Arial" charset="0"/>
                            </a:rPr>
                            <a:t>u</a:t>
                          </a:r>
                          <a:r>
                            <a:rPr lang="en-US" altLang="zh-TW" sz="1800" baseline="-25000">
                              <a:ea typeface="新細明體" pitchFamily="18" charset="-120"/>
                              <a:cs typeface="Arial" charset="0"/>
                            </a:rPr>
                            <a:t>110</a:t>
                          </a:r>
                          <a:endParaRPr lang="en-US" altLang="zh-TW" sz="1800">
                            <a:ea typeface="新細明體" pitchFamily="18" charset="-120"/>
                            <a:cs typeface="Arial" charset="0"/>
                          </a:endParaRPr>
                        </a:p>
                      </p:txBody>
                    </p:sp>
                    <p:pic>
                      <p:nvPicPr>
                        <p:cNvPr id="817163" name="Picture 11" descr="Fbcc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920"/>
                          <a:ext cx="2544" cy="19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  <p:sp>
                    <p:nvSpPr>
                      <p:cNvPr id="817164" name="Line 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075" y="3682"/>
                        <a:ext cx="1963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 type="triangle" w="lg" len="lg"/>
                      </a:ln>
                      <a:effectLst/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817165" name="Line 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075" y="1872"/>
                        <a:ext cx="0" cy="183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accent2"/>
                        </a:solidFill>
                        <a:round/>
                        <a:headEnd/>
                        <a:tailEnd type="triangle" w="lg" len="lg"/>
                      </a:ln>
                      <a:effectLst/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  <p:graphicFrame>
                  <p:nvGraphicFramePr>
                    <p:cNvPr id="817166" name="Object 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3120" y="2109"/>
                    <a:ext cx="1536" cy="243"/>
                  </p:xfrm>
                  <a:graphic>
                    <a:graphicData uri="http://schemas.openxmlformats.org/presentationml/2006/ole">
                      <p:oleObj spid="_x0000_s1171464" name="Equation" r:id="rId5" imgW="1587240" imgH="241200" progId="Equation.DSMT4">
                        <p:embed/>
                      </p:oleObj>
                    </a:graphicData>
                  </a:graphic>
                </p:graphicFrame>
              </p:grpSp>
              <p:sp>
                <p:nvSpPr>
                  <p:cNvPr id="81716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600"/>
                    <a:ext cx="48" cy="96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716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3552"/>
                    <a:ext cx="96" cy="144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7169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3456"/>
                    <a:ext cx="192" cy="240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717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504" y="3408"/>
                    <a:ext cx="240" cy="288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7171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3360"/>
                    <a:ext cx="288" cy="336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7172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840" y="3408"/>
                    <a:ext cx="240" cy="288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7173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64" y="3360"/>
                    <a:ext cx="480" cy="336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7174" name="Line 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48" y="3456"/>
                    <a:ext cx="288" cy="240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7175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92" y="3504"/>
                    <a:ext cx="240" cy="192"/>
                  </a:xfrm>
                  <a:prstGeom prst="line">
                    <a:avLst/>
                  </a:prstGeom>
                  <a:noFill/>
                  <a:ln w="25400">
                    <a:solidFill>
                      <a:srgbClr val="00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817176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56" y="3408"/>
                  <a:ext cx="384" cy="288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817177" name="Freeform 25"/>
              <p:cNvSpPr>
                <a:spLocks/>
              </p:cNvSpPr>
              <p:nvPr/>
            </p:nvSpPr>
            <p:spPr bwMode="auto">
              <a:xfrm>
                <a:off x="3688" y="2976"/>
                <a:ext cx="248" cy="528"/>
              </a:xfrm>
              <a:custGeom>
                <a:avLst/>
                <a:gdLst/>
                <a:ahLst/>
                <a:cxnLst>
                  <a:cxn ang="0">
                    <a:pos x="8" y="528"/>
                  </a:cxn>
                  <a:cxn ang="0">
                    <a:pos x="200" y="288"/>
                  </a:cxn>
                  <a:cxn ang="0">
                    <a:pos x="8" y="192"/>
                  </a:cxn>
                  <a:cxn ang="0">
                    <a:pos x="248" y="0"/>
                  </a:cxn>
                </a:cxnLst>
                <a:rect l="0" t="0" r="r" b="b"/>
                <a:pathLst>
                  <a:path w="248" h="528">
                    <a:moveTo>
                      <a:pt x="8" y="528"/>
                    </a:moveTo>
                    <a:cubicBezTo>
                      <a:pt x="104" y="436"/>
                      <a:pt x="200" y="344"/>
                      <a:pt x="200" y="288"/>
                    </a:cubicBezTo>
                    <a:cubicBezTo>
                      <a:pt x="200" y="232"/>
                      <a:pt x="0" y="240"/>
                      <a:pt x="8" y="192"/>
                    </a:cubicBezTo>
                    <a:cubicBezTo>
                      <a:pt x="16" y="144"/>
                      <a:pt x="208" y="32"/>
                      <a:pt x="248" y="0"/>
                    </a:cubicBezTo>
                  </a:path>
                </a:pathLst>
              </a:custGeom>
              <a:noFill/>
              <a:ln w="19050">
                <a:solidFill>
                  <a:schemeClr val="hlink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17178" name="Text Box 26"/>
              <p:cNvSpPr txBox="1">
                <a:spLocks noChangeArrowheads="1"/>
              </p:cNvSpPr>
              <p:nvPr/>
            </p:nvSpPr>
            <p:spPr bwMode="auto">
              <a:xfrm>
                <a:off x="3926" y="2806"/>
                <a:ext cx="1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kumimoji="0" lang="en-US" altLang="zh-TW" sz="2400" b="1">
                    <a:solidFill>
                      <a:schemeClr val="hlink"/>
                    </a:solidFill>
                    <a:latin typeface="Symbol" pitchFamily="18" charset="2"/>
                    <a:ea typeface="新細明體" pitchFamily="18" charset="-120"/>
                    <a:cs typeface="Arial" charset="0"/>
                  </a:rPr>
                  <a:t>g</a:t>
                </a:r>
              </a:p>
            </p:txBody>
          </p:sp>
        </p:grpSp>
        <p:sp>
          <p:nvSpPr>
            <p:cNvPr id="817179" name="Text Box 27"/>
            <p:cNvSpPr txBox="1">
              <a:spLocks noChangeArrowheads="1"/>
            </p:cNvSpPr>
            <p:nvPr/>
          </p:nvSpPr>
          <p:spPr bwMode="auto">
            <a:xfrm>
              <a:off x="2774" y="3911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kumimoji="0" lang="en-US" altLang="zh-TW" sz="1800" b="1">
                  <a:solidFill>
                    <a:srgbClr val="33CC33"/>
                  </a:solidFill>
                  <a:ea typeface="新細明體" pitchFamily="18" charset="-120"/>
                  <a:cs typeface="Arial" charset="0"/>
                </a:rPr>
                <a:t>Liquid</a:t>
              </a:r>
            </a:p>
          </p:txBody>
        </p:sp>
        <p:sp>
          <p:nvSpPr>
            <p:cNvPr id="817180" name="Text Box 28"/>
            <p:cNvSpPr txBox="1">
              <a:spLocks noChangeArrowheads="1"/>
            </p:cNvSpPr>
            <p:nvPr/>
          </p:nvSpPr>
          <p:spPr bwMode="auto">
            <a:xfrm>
              <a:off x="4108" y="3945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kumimoji="0" lang="en-US" altLang="zh-TW" sz="1800" b="1">
                  <a:solidFill>
                    <a:srgbClr val="33CC33"/>
                  </a:solidFill>
                  <a:ea typeface="新細明體" pitchFamily="18" charset="-120"/>
                  <a:cs typeface="Arial" charset="0"/>
                </a:rPr>
                <a:t>Solid</a:t>
              </a:r>
            </a:p>
          </p:txBody>
        </p:sp>
      </p:grpSp>
      <p:graphicFrame>
        <p:nvGraphicFramePr>
          <p:cNvPr id="817181" name="Object 29"/>
          <p:cNvGraphicFramePr>
            <a:graphicFrameLocks noChangeAspect="1"/>
          </p:cNvGraphicFramePr>
          <p:nvPr/>
        </p:nvGraphicFramePr>
        <p:xfrm>
          <a:off x="1454150" y="1565275"/>
          <a:ext cx="7080250" cy="1558925"/>
        </p:xfrm>
        <a:graphic>
          <a:graphicData uri="http://schemas.openxmlformats.org/presentationml/2006/ole">
            <p:oleObj spid="_x0000_s1171458" name="Equation" r:id="rId6" imgW="4165560" imgH="914400" progId="Equation.DSMT4">
              <p:embed/>
            </p:oleObj>
          </a:graphicData>
        </a:graphic>
      </p:graphicFrame>
      <p:sp>
        <p:nvSpPr>
          <p:cNvPr id="817182" name="Rectangle 30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GL Theory for bcc-liquid interface</a:t>
            </a:r>
          </a:p>
        </p:txBody>
      </p: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76200" y="3124200"/>
            <a:ext cx="8153400" cy="3709988"/>
            <a:chOff x="48" y="1968"/>
            <a:chExt cx="5136" cy="2337"/>
          </a:xfrm>
        </p:grpSpPr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48" y="1968"/>
              <a:ext cx="5136" cy="2337"/>
              <a:chOff x="48" y="1968"/>
              <a:chExt cx="5136" cy="2337"/>
            </a:xfrm>
          </p:grpSpPr>
          <p:graphicFrame>
            <p:nvGraphicFramePr>
              <p:cNvPr id="817186" name="Object 34"/>
              <p:cNvGraphicFramePr>
                <a:graphicFrameLocks noChangeAspect="1"/>
              </p:cNvGraphicFramePr>
              <p:nvPr/>
            </p:nvGraphicFramePr>
            <p:xfrm>
              <a:off x="1060" y="2448"/>
              <a:ext cx="1361" cy="1353"/>
            </p:xfrm>
            <a:graphic>
              <a:graphicData uri="http://schemas.openxmlformats.org/presentationml/2006/ole">
                <p:oleObj spid="_x0000_s1171461" name="Equation" r:id="rId7" imgW="1587240" imgH="1574640" progId="Equation.DSMT4">
                  <p:embed/>
                </p:oleObj>
              </a:graphicData>
            </a:graphic>
          </p:graphicFrame>
          <p:sp>
            <p:nvSpPr>
              <p:cNvPr id="817187" name="Text Box 35"/>
              <p:cNvSpPr txBox="1">
                <a:spLocks noChangeAspect="1" noChangeArrowheads="1"/>
              </p:cNvSpPr>
              <p:nvPr/>
            </p:nvSpPr>
            <p:spPr bwMode="auto">
              <a:xfrm>
                <a:off x="2592" y="3219"/>
                <a:ext cx="4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TW" sz="1800">
                    <a:solidFill>
                      <a:schemeClr val="bg2"/>
                    </a:solidFill>
                    <a:ea typeface="新細明體" pitchFamily="18" charset="-120"/>
                    <a:cs typeface="Arial" charset="0"/>
                  </a:rPr>
                  <a:t>S(K)</a:t>
                </a:r>
              </a:p>
            </p:txBody>
          </p:sp>
          <p:sp>
            <p:nvSpPr>
              <p:cNvPr id="817188" name="Text Box 36"/>
              <p:cNvSpPr txBox="1">
                <a:spLocks noChangeAspect="1" noChangeArrowheads="1"/>
              </p:cNvSpPr>
              <p:nvPr/>
            </p:nvSpPr>
            <p:spPr bwMode="auto">
              <a:xfrm>
                <a:off x="3881" y="3847"/>
                <a:ext cx="52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TW" sz="1800">
                    <a:solidFill>
                      <a:schemeClr val="bg2"/>
                    </a:solidFill>
                    <a:ea typeface="新細明體" pitchFamily="18" charset="-120"/>
                    <a:cs typeface="Arial" charset="0"/>
                  </a:rPr>
                  <a:t>K (Å</a:t>
                </a:r>
                <a:r>
                  <a:rPr lang="en-US" altLang="zh-TW" sz="1800" baseline="50000">
                    <a:solidFill>
                      <a:schemeClr val="bg2"/>
                    </a:solidFill>
                    <a:ea typeface="新細明體" pitchFamily="18" charset="-120"/>
                    <a:cs typeface="Arial" charset="0"/>
                  </a:rPr>
                  <a:t>-1</a:t>
                </a:r>
                <a:r>
                  <a:rPr lang="en-US" altLang="zh-TW" sz="1800">
                    <a:solidFill>
                      <a:schemeClr val="bg2"/>
                    </a:solidFill>
                    <a:ea typeface="新細明體" pitchFamily="18" charset="-120"/>
                    <a:cs typeface="Arial" charset="0"/>
                  </a:rPr>
                  <a:t>)</a:t>
                </a:r>
              </a:p>
            </p:txBody>
          </p:sp>
          <p:sp>
            <p:nvSpPr>
              <p:cNvPr id="817189" name="Text Box 37"/>
              <p:cNvSpPr txBox="1">
                <a:spLocks noChangeAspect="1" noChangeArrowheads="1"/>
              </p:cNvSpPr>
              <p:nvPr/>
            </p:nvSpPr>
            <p:spPr bwMode="auto">
              <a:xfrm>
                <a:off x="3382" y="3777"/>
                <a:ext cx="26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TW" sz="1800">
                    <a:solidFill>
                      <a:schemeClr val="bg2"/>
                    </a:solidFill>
                    <a:ea typeface="新細明體" pitchFamily="18" charset="-120"/>
                    <a:cs typeface="Arial" charset="0"/>
                  </a:rPr>
                  <a:t>K</a:t>
                </a:r>
                <a:r>
                  <a:rPr lang="en-US" altLang="zh-TW" sz="1800" baseline="-40000">
                    <a:solidFill>
                      <a:schemeClr val="bg2"/>
                    </a:solidFill>
                    <a:ea typeface="新細明體" pitchFamily="18" charset="-120"/>
                    <a:cs typeface="Arial" charset="0"/>
                  </a:rPr>
                  <a:t>0</a:t>
                </a:r>
                <a:endParaRPr lang="en-US" altLang="zh-TW" sz="1800">
                  <a:solidFill>
                    <a:schemeClr val="bg2"/>
                  </a:solidFill>
                  <a:ea typeface="新細明體" pitchFamily="18" charset="-120"/>
                  <a:cs typeface="Arial" charset="0"/>
                </a:endParaRPr>
              </a:p>
            </p:txBody>
          </p:sp>
          <p:graphicFrame>
            <p:nvGraphicFramePr>
              <p:cNvPr id="817190" name="Object 38"/>
              <p:cNvGraphicFramePr>
                <a:graphicFrameLocks noChangeAspect="1"/>
              </p:cNvGraphicFramePr>
              <p:nvPr/>
            </p:nvGraphicFramePr>
            <p:xfrm>
              <a:off x="3459" y="2591"/>
              <a:ext cx="1230" cy="191"/>
            </p:xfrm>
            <a:graphic>
              <a:graphicData uri="http://schemas.openxmlformats.org/presentationml/2006/ole">
                <p:oleObj spid="_x0000_s1171462" name="Equation" r:id="rId8" imgW="1549080" imgH="241200" progId="Equation.DSMT4">
                  <p:embed/>
                </p:oleObj>
              </a:graphicData>
            </a:graphic>
          </p:graphicFrame>
          <p:pic>
            <p:nvPicPr>
              <p:cNvPr id="817191" name="Picture 39" descr="sk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973" y="2842"/>
                <a:ext cx="1576" cy="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7192" name="Text Box 40"/>
              <p:cNvSpPr txBox="1">
                <a:spLocks noChangeAspect="1" noChangeArrowheads="1"/>
              </p:cNvSpPr>
              <p:nvPr/>
            </p:nvSpPr>
            <p:spPr bwMode="auto">
              <a:xfrm>
                <a:off x="1076" y="3901"/>
                <a:ext cx="1710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TW" sz="1800" i="1">
                    <a:solidFill>
                      <a:srgbClr val="CC0000"/>
                    </a:solidFill>
                    <a:ea typeface="新細明體" pitchFamily="18" charset="-120"/>
                    <a:cs typeface="Arial" charset="0"/>
                  </a:rPr>
                  <a:t>a</a:t>
                </a:r>
                <a:r>
                  <a:rPr lang="en-US" altLang="zh-TW" sz="1800" i="1" baseline="-40000">
                    <a:solidFill>
                      <a:srgbClr val="CC0000"/>
                    </a:solidFill>
                    <a:ea typeface="新細明體" pitchFamily="18" charset="-120"/>
                    <a:cs typeface="Arial" charset="0"/>
                  </a:rPr>
                  <a:t>3</a:t>
                </a:r>
                <a:r>
                  <a:rPr lang="en-US" altLang="zh-TW" sz="1800" i="1">
                    <a:solidFill>
                      <a:srgbClr val="CC0000"/>
                    </a:solidFill>
                    <a:ea typeface="新細明體" pitchFamily="18" charset="-120"/>
                    <a:cs typeface="Arial" charset="0"/>
                  </a:rPr>
                  <a:t> and a</a:t>
                </a:r>
                <a:r>
                  <a:rPr lang="en-US" altLang="zh-TW" sz="1800" i="1" baseline="-40000">
                    <a:solidFill>
                      <a:srgbClr val="CC0000"/>
                    </a:solidFill>
                    <a:ea typeface="新細明體" pitchFamily="18" charset="-120"/>
                    <a:cs typeface="Arial" charset="0"/>
                  </a:rPr>
                  <a:t>4</a:t>
                </a:r>
                <a:r>
                  <a:rPr lang="en-US" altLang="zh-TW" sz="1800" i="1">
                    <a:solidFill>
                      <a:srgbClr val="CC0000"/>
                    </a:solidFill>
                    <a:ea typeface="新細明體" pitchFamily="18" charset="-120"/>
                    <a:cs typeface="Arial" charset="0"/>
                  </a:rPr>
                  <a:t> are determined</a:t>
                </a:r>
              </a:p>
              <a:p>
                <a:pPr eaLnBrk="1" hangingPunct="1"/>
                <a:r>
                  <a:rPr lang="en-US" altLang="zh-TW" sz="1800" i="1">
                    <a:solidFill>
                      <a:srgbClr val="CC0000"/>
                    </a:solidFill>
                    <a:ea typeface="新細明體" pitchFamily="18" charset="-120"/>
                    <a:cs typeface="Arial" charset="0"/>
                  </a:rPr>
                  <a:t>by equilibrium conditions</a:t>
                </a:r>
              </a:p>
            </p:txBody>
          </p:sp>
          <p:sp>
            <p:nvSpPr>
              <p:cNvPr id="817193" name="Text Box 41"/>
              <p:cNvSpPr txBox="1">
                <a:spLocks noChangeAspect="1" noChangeArrowheads="1"/>
              </p:cNvSpPr>
              <p:nvPr/>
            </p:nvSpPr>
            <p:spPr bwMode="auto">
              <a:xfrm>
                <a:off x="3836" y="3063"/>
                <a:ext cx="1348" cy="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>
                    <a:solidFill>
                      <a:schemeClr val="bg2"/>
                    </a:solidFill>
                    <a:ea typeface="新細明體" pitchFamily="18" charset="-120"/>
                  </a:rPr>
                  <a:t>Liquid structure factor</a:t>
                </a:r>
              </a:p>
            </p:txBody>
          </p:sp>
          <p:sp>
            <p:nvSpPr>
              <p:cNvPr id="817194" name="Text Box 42"/>
              <p:cNvSpPr txBox="1">
                <a:spLocks noChangeAspect="1" noChangeArrowheads="1"/>
              </p:cNvSpPr>
              <p:nvPr/>
            </p:nvSpPr>
            <p:spPr bwMode="auto">
              <a:xfrm>
                <a:off x="48" y="1968"/>
                <a:ext cx="2277" cy="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>
                    <a:solidFill>
                      <a:srgbClr val="0000FF"/>
                    </a:solidFill>
                    <a:ea typeface="新細明體" pitchFamily="18" charset="-120"/>
                  </a:rPr>
                  <a:t>Density Functional Theory of Freezing</a:t>
                </a:r>
              </a:p>
            </p:txBody>
          </p:sp>
          <p:graphicFrame>
            <p:nvGraphicFramePr>
              <p:cNvPr id="817195" name="Object 43"/>
              <p:cNvGraphicFramePr>
                <a:graphicFrameLocks noChangeAspect="1"/>
              </p:cNvGraphicFramePr>
              <p:nvPr/>
            </p:nvGraphicFramePr>
            <p:xfrm>
              <a:off x="864" y="2112"/>
              <a:ext cx="4272" cy="423"/>
            </p:xfrm>
            <a:graphic>
              <a:graphicData uri="http://schemas.openxmlformats.org/presentationml/2006/ole">
                <p:oleObj spid="_x0000_s1171463" name="Equation" r:id="rId10" imgW="4609800" imgH="457200" progId="Equation.DSMT4">
                  <p:embed/>
                </p:oleObj>
              </a:graphicData>
            </a:graphic>
          </p:graphicFrame>
        </p:grpSp>
        <p:sp>
          <p:nvSpPr>
            <p:cNvPr id="817196" name="Line 44"/>
            <p:cNvSpPr>
              <a:spLocks noChangeAspect="1" noChangeShapeType="1"/>
            </p:cNvSpPr>
            <p:nvPr/>
          </p:nvSpPr>
          <p:spPr bwMode="auto">
            <a:xfrm>
              <a:off x="2964" y="3784"/>
              <a:ext cx="1461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17197" name="Line 45"/>
            <p:cNvSpPr>
              <a:spLocks noChangeAspect="1" noChangeShapeType="1"/>
            </p:cNvSpPr>
            <p:nvPr/>
          </p:nvSpPr>
          <p:spPr bwMode="auto">
            <a:xfrm flipV="1">
              <a:off x="2994" y="2824"/>
              <a:ext cx="0" cy="99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17198" name="Line 46"/>
          <p:cNvSpPr>
            <a:spLocks noChangeAspect="1" noChangeShapeType="1"/>
          </p:cNvSpPr>
          <p:nvPr/>
        </p:nvSpPr>
        <p:spPr bwMode="auto">
          <a:xfrm>
            <a:off x="5462588" y="4570413"/>
            <a:ext cx="0" cy="1465262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7199" name="Object 47"/>
          <p:cNvGraphicFramePr>
            <a:graphicFrameLocks noChangeAspect="1"/>
          </p:cNvGraphicFramePr>
          <p:nvPr/>
        </p:nvGraphicFramePr>
        <p:xfrm>
          <a:off x="152400" y="2667000"/>
          <a:ext cx="1730375" cy="558800"/>
        </p:xfrm>
        <a:graphic>
          <a:graphicData uri="http://schemas.openxmlformats.org/presentationml/2006/ole">
            <p:oleObj spid="_x0000_s1171459" name="Equation" r:id="rId11" imgW="1257120" imgH="406080" progId="Equation.DSMT4">
              <p:embed/>
            </p:oleObj>
          </a:graphicData>
        </a:graphic>
      </p:graphicFrame>
      <p:sp>
        <p:nvSpPr>
          <p:cNvPr id="817200" name="Text Box 48"/>
          <p:cNvSpPr txBox="1">
            <a:spLocks noChangeArrowheads="1"/>
          </p:cNvSpPr>
          <p:nvPr/>
        </p:nvSpPr>
        <p:spPr bwMode="auto">
          <a:xfrm>
            <a:off x="4763" y="1371600"/>
            <a:ext cx="2890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chemeClr val="bg2"/>
                </a:solidFill>
                <a:ea typeface="新細明體" pitchFamily="18" charset="-120"/>
              </a:rPr>
              <a:t>Free energy functional for a planar</a:t>
            </a:r>
          </a:p>
          <a:p>
            <a:r>
              <a:rPr lang="en-US" altLang="zh-TW" sz="1400" dirty="0">
                <a:solidFill>
                  <a:schemeClr val="bg2"/>
                </a:solidFill>
                <a:ea typeface="新細明體" pitchFamily="18" charset="-120"/>
              </a:rPr>
              <a:t>solid-liquid interface with normal</a:t>
            </a:r>
          </a:p>
        </p:txBody>
      </p:sp>
      <p:graphicFrame>
        <p:nvGraphicFramePr>
          <p:cNvPr id="817201" name="Object 49"/>
          <p:cNvGraphicFramePr>
            <a:graphicFrameLocks noChangeAspect="1"/>
          </p:cNvGraphicFramePr>
          <p:nvPr/>
        </p:nvGraphicFramePr>
        <p:xfrm>
          <a:off x="2643188" y="1600200"/>
          <a:ext cx="176212" cy="228600"/>
        </p:xfrm>
        <a:graphic>
          <a:graphicData uri="http://schemas.openxmlformats.org/presentationml/2006/ole">
            <p:oleObj spid="_x0000_s1171460" name="Equation" r:id="rId12" imgW="126720" imgH="164880" progId="Equation.DSMT4">
              <p:embed/>
            </p:oleObj>
          </a:graphicData>
        </a:graphic>
      </p:graphicFrame>
      <p:sp>
        <p:nvSpPr>
          <p:cNvPr id="49" name="矩形 48"/>
          <p:cNvSpPr/>
          <p:nvPr/>
        </p:nvSpPr>
        <p:spPr bwMode="auto">
          <a:xfrm>
            <a:off x="1620000" y="4876800"/>
            <a:ext cx="1296000" cy="533400"/>
          </a:xfrm>
          <a:prstGeom prst="rect">
            <a:avLst/>
          </a:prstGeom>
          <a:noFill/>
          <a:ln w="38100" cap="sq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02" name="Object 2"/>
          <p:cNvGraphicFramePr>
            <a:graphicFrameLocks noChangeAspect="1"/>
          </p:cNvGraphicFramePr>
          <p:nvPr/>
        </p:nvGraphicFramePr>
        <p:xfrm>
          <a:off x="3071813" y="1371600"/>
          <a:ext cx="1119187" cy="381000"/>
        </p:xfrm>
        <a:graphic>
          <a:graphicData uri="http://schemas.openxmlformats.org/presentationml/2006/ole">
            <p:oleObj spid="_x0000_s1172482" name="Equation" r:id="rId4" imgW="596880" imgH="203040" progId="Equation.DSMT4">
              <p:embed/>
            </p:oleObj>
          </a:graphicData>
        </a:graphic>
      </p:graphicFrame>
      <p:graphicFrame>
        <p:nvGraphicFramePr>
          <p:cNvPr id="819203" name="Object 3"/>
          <p:cNvGraphicFramePr>
            <a:graphicFrameLocks noChangeAspect="1"/>
          </p:cNvGraphicFramePr>
          <p:nvPr/>
        </p:nvGraphicFramePr>
        <p:xfrm>
          <a:off x="1828800" y="4191000"/>
          <a:ext cx="1160463" cy="2362200"/>
        </p:xfrm>
        <a:graphic>
          <a:graphicData uri="http://schemas.openxmlformats.org/presentationml/2006/ole">
            <p:oleObj spid="_x0000_s1172483" name="Equation" r:id="rId5" imgW="685800" imgH="1396800" progId="Equation.DSMT4">
              <p:embed/>
            </p:oleObj>
          </a:graphicData>
        </a:graphic>
      </p:graphicFrame>
      <p:graphicFrame>
        <p:nvGraphicFramePr>
          <p:cNvPr id="819204" name="Object 4"/>
          <p:cNvGraphicFramePr>
            <a:graphicFrameLocks noChangeAspect="1"/>
          </p:cNvGraphicFramePr>
          <p:nvPr/>
        </p:nvGraphicFramePr>
        <p:xfrm>
          <a:off x="2514600" y="2133600"/>
          <a:ext cx="3295650" cy="1771650"/>
        </p:xfrm>
        <a:graphic>
          <a:graphicData uri="http://schemas.openxmlformats.org/presentationml/2006/ole">
            <p:oleObj spid="_x0000_s1172484" name="Equation" r:id="rId6" imgW="2197080" imgH="1180800" progId="Equation.DSMT4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91000" y="4064000"/>
            <a:ext cx="3533775" cy="2717800"/>
            <a:chOff x="2766" y="2328"/>
            <a:chExt cx="2226" cy="171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976" y="2528"/>
              <a:ext cx="1710" cy="1408"/>
              <a:chOff x="1824" y="2432"/>
              <a:chExt cx="1710" cy="1408"/>
            </a:xfrm>
          </p:grpSpPr>
          <p:pic>
            <p:nvPicPr>
              <p:cNvPr id="819207" name="Picture 7" descr="pro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824" y="2432"/>
                <a:ext cx="1710" cy="1408"/>
              </a:xfrm>
              <a:prstGeom prst="rect">
                <a:avLst/>
              </a:prstGeom>
              <a:noFill/>
            </p:spPr>
          </p:pic>
          <p:graphicFrame>
            <p:nvGraphicFramePr>
              <p:cNvPr id="819208" name="Object 8"/>
              <p:cNvGraphicFramePr>
                <a:graphicFrameLocks noChangeAspect="1"/>
              </p:cNvGraphicFramePr>
              <p:nvPr/>
            </p:nvGraphicFramePr>
            <p:xfrm>
              <a:off x="2103" y="3392"/>
              <a:ext cx="331" cy="288"/>
            </p:xfrm>
            <a:graphic>
              <a:graphicData uri="http://schemas.openxmlformats.org/presentationml/2006/ole">
                <p:oleObj spid="_x0000_s1172492" name="Equation" r:id="rId8" imgW="291960" imgH="253800" progId="Equation.DSMT4">
                  <p:embed/>
                </p:oleObj>
              </a:graphicData>
            </a:graphic>
          </p:graphicFrame>
          <p:graphicFrame>
            <p:nvGraphicFramePr>
              <p:cNvPr id="819209" name="Object 9"/>
              <p:cNvGraphicFramePr>
                <a:graphicFrameLocks noChangeAspect="1"/>
              </p:cNvGraphicFramePr>
              <p:nvPr/>
            </p:nvGraphicFramePr>
            <p:xfrm>
              <a:off x="2750" y="3536"/>
              <a:ext cx="333" cy="288"/>
            </p:xfrm>
            <a:graphic>
              <a:graphicData uri="http://schemas.openxmlformats.org/presentationml/2006/ole">
                <p:oleObj spid="_x0000_s1172493" name="Equation" r:id="rId9" imgW="291960" imgH="253800" progId="Equation.DSMT4">
                  <p:embed/>
                </p:oleObj>
              </a:graphicData>
            </a:graphic>
          </p:graphicFrame>
          <p:graphicFrame>
            <p:nvGraphicFramePr>
              <p:cNvPr id="819210" name="Object 10"/>
              <p:cNvGraphicFramePr>
                <a:graphicFrameLocks noChangeAspect="1"/>
              </p:cNvGraphicFramePr>
              <p:nvPr/>
            </p:nvGraphicFramePr>
            <p:xfrm>
              <a:off x="2798" y="3056"/>
              <a:ext cx="318" cy="288"/>
            </p:xfrm>
            <a:graphic>
              <a:graphicData uri="http://schemas.openxmlformats.org/presentationml/2006/ole">
                <p:oleObj spid="_x0000_s1172494" name="Equation" r:id="rId10" imgW="279360" imgH="253800" progId="Equation.DSMT4">
                  <p:embed/>
                </p:oleObj>
              </a:graphicData>
            </a:graphic>
          </p:graphicFrame>
        </p:grpSp>
        <p:graphicFrame>
          <p:nvGraphicFramePr>
            <p:cNvPr id="819211" name="Object 11"/>
            <p:cNvGraphicFramePr>
              <a:graphicFrameLocks noChangeAspect="1"/>
            </p:cNvGraphicFramePr>
            <p:nvPr/>
          </p:nvGraphicFramePr>
          <p:xfrm>
            <a:off x="4732" y="2328"/>
            <a:ext cx="260" cy="360"/>
          </p:xfrm>
          <a:graphic>
            <a:graphicData uri="http://schemas.openxmlformats.org/presentationml/2006/ole">
              <p:oleObj spid="_x0000_s1172490" name="Equation" r:id="rId11" imgW="164880" imgH="228600" progId="Equation.DSMT4">
                <p:embed/>
              </p:oleObj>
            </a:graphicData>
          </a:graphic>
        </p:graphicFrame>
        <p:graphicFrame>
          <p:nvGraphicFramePr>
            <p:cNvPr id="819212" name="Object 12"/>
            <p:cNvGraphicFramePr>
              <a:graphicFrameLocks noChangeAspect="1"/>
            </p:cNvGraphicFramePr>
            <p:nvPr/>
          </p:nvGraphicFramePr>
          <p:xfrm>
            <a:off x="2766" y="3760"/>
            <a:ext cx="200" cy="280"/>
          </p:xfrm>
          <a:graphic>
            <a:graphicData uri="http://schemas.openxmlformats.org/presentationml/2006/ole">
              <p:oleObj spid="_x0000_s1172491" name="Equation" r:id="rId12" imgW="126720" imgH="177480" progId="Equation.DSMT4">
                <p:embed/>
              </p:oleObj>
            </a:graphicData>
          </a:graphic>
        </p:graphicFrame>
      </p:grpSp>
      <p:sp>
        <p:nvSpPr>
          <p:cNvPr id="819213" name="Line 13"/>
          <p:cNvSpPr>
            <a:spLocks noChangeShapeType="1"/>
          </p:cNvSpPr>
          <p:nvPr/>
        </p:nvSpPr>
        <p:spPr bwMode="auto">
          <a:xfrm>
            <a:off x="6705600" y="6705600"/>
            <a:ext cx="1143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14" name="Object 14"/>
          <p:cNvGraphicFramePr>
            <a:graphicFrameLocks noChangeAspect="1"/>
          </p:cNvGraphicFramePr>
          <p:nvPr/>
        </p:nvGraphicFramePr>
        <p:xfrm>
          <a:off x="7948613" y="6392863"/>
          <a:ext cx="357187" cy="465137"/>
        </p:xfrm>
        <a:graphic>
          <a:graphicData uri="http://schemas.openxmlformats.org/presentationml/2006/ole">
            <p:oleObj spid="_x0000_s1172485" name="Equation" r:id="rId13" imgW="126720" imgH="164880" progId="Equation.DSMT4">
              <p:embed/>
            </p:oleObj>
          </a:graphicData>
        </a:graphic>
      </p:graphicFrame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920750" y="1385888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For the crystal face</a:t>
            </a: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651125" y="1712913"/>
            <a:ext cx="389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{110} is separated into three subsets</a:t>
            </a:r>
          </a:p>
        </p:txBody>
      </p:sp>
      <p:sp>
        <p:nvSpPr>
          <p:cNvPr id="819217" name="Line 17"/>
          <p:cNvSpPr>
            <a:spLocks noChangeShapeType="1"/>
          </p:cNvSpPr>
          <p:nvPr/>
        </p:nvSpPr>
        <p:spPr bwMode="auto">
          <a:xfrm>
            <a:off x="6934200" y="3429000"/>
            <a:ext cx="1143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18" name="Object 18"/>
          <p:cNvGraphicFramePr>
            <a:graphicFrameLocks noChangeAspect="1"/>
          </p:cNvGraphicFramePr>
          <p:nvPr/>
        </p:nvGraphicFramePr>
        <p:xfrm>
          <a:off x="8177213" y="3116263"/>
          <a:ext cx="357187" cy="465137"/>
        </p:xfrm>
        <a:graphic>
          <a:graphicData uri="http://schemas.openxmlformats.org/presentationml/2006/ole">
            <p:oleObj spid="_x0000_s1172486" name="Equation" r:id="rId14" imgW="126720" imgH="164880" progId="Equation.DSMT4">
              <p:embed/>
            </p:oleObj>
          </a:graphicData>
        </a:graphic>
      </p:graphicFrame>
      <p:sp>
        <p:nvSpPr>
          <p:cNvPr id="819219" name="Line 19"/>
          <p:cNvSpPr>
            <a:spLocks noChangeShapeType="1"/>
          </p:cNvSpPr>
          <p:nvPr/>
        </p:nvSpPr>
        <p:spPr bwMode="auto">
          <a:xfrm>
            <a:off x="6934200" y="2819400"/>
            <a:ext cx="1066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19220" name="Line 20"/>
          <p:cNvSpPr>
            <a:spLocks noChangeShapeType="1"/>
          </p:cNvSpPr>
          <p:nvPr/>
        </p:nvSpPr>
        <p:spPr bwMode="auto">
          <a:xfrm rot="16200000">
            <a:off x="6400800" y="2286000"/>
            <a:ext cx="1066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19221" name="Line 21"/>
          <p:cNvSpPr>
            <a:spLocks noChangeShapeType="1"/>
          </p:cNvSpPr>
          <p:nvPr/>
        </p:nvSpPr>
        <p:spPr bwMode="auto">
          <a:xfrm rot="18000000">
            <a:off x="6705600" y="2362200"/>
            <a:ext cx="10668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22" name="Object 22"/>
          <p:cNvGraphicFramePr>
            <a:graphicFrameLocks noChangeAspect="1"/>
          </p:cNvGraphicFramePr>
          <p:nvPr/>
        </p:nvGraphicFramePr>
        <p:xfrm>
          <a:off x="8077200" y="2590800"/>
          <a:ext cx="204788" cy="381000"/>
        </p:xfrm>
        <a:graphic>
          <a:graphicData uri="http://schemas.openxmlformats.org/presentationml/2006/ole">
            <p:oleObj spid="_x0000_s1172487" name="Equation" r:id="rId15" imgW="88560" imgH="164880" progId="Equation.DSMT4">
              <p:embed/>
            </p:oleObj>
          </a:graphicData>
        </a:graphic>
      </p:graphicFrame>
      <p:graphicFrame>
        <p:nvGraphicFramePr>
          <p:cNvPr id="819223" name="Object 23"/>
          <p:cNvGraphicFramePr>
            <a:graphicFrameLocks noChangeAspect="1"/>
          </p:cNvGraphicFramePr>
          <p:nvPr/>
        </p:nvGraphicFramePr>
        <p:xfrm>
          <a:off x="6761163" y="1281113"/>
          <a:ext cx="293687" cy="409575"/>
        </p:xfrm>
        <a:graphic>
          <a:graphicData uri="http://schemas.openxmlformats.org/presentationml/2006/ole">
            <p:oleObj spid="_x0000_s1172488" name="Equation" r:id="rId16" imgW="126720" imgH="177480" progId="Equation.DSMT4">
              <p:embed/>
            </p:oleObj>
          </a:graphicData>
        </a:graphic>
      </p:graphicFrame>
      <p:graphicFrame>
        <p:nvGraphicFramePr>
          <p:cNvPr id="819224" name="Object 24"/>
          <p:cNvGraphicFramePr>
            <a:graphicFrameLocks noChangeAspect="1"/>
          </p:cNvGraphicFramePr>
          <p:nvPr/>
        </p:nvGraphicFramePr>
        <p:xfrm>
          <a:off x="7572375" y="1303338"/>
          <a:ext cx="352425" cy="906462"/>
        </p:xfrm>
        <a:graphic>
          <a:graphicData uri="http://schemas.openxmlformats.org/presentationml/2006/ole">
            <p:oleObj spid="_x0000_s1172489" name="Equation" r:id="rId17" imgW="152280" imgH="393480" progId="Equation.DSMT4">
              <p:embed/>
            </p:oleObj>
          </a:graphicData>
        </a:graphic>
      </p:graphicFrame>
      <p:sp>
        <p:nvSpPr>
          <p:cNvPr id="819225" name="Rectangle 25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Bcc-liquid interface profile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Anisotropic Density Profiles</a:t>
            </a:r>
          </a:p>
        </p:txBody>
      </p:sp>
      <p:sp>
        <p:nvSpPr>
          <p:cNvPr id="887815" name="Oval 7"/>
          <p:cNvSpPr>
            <a:spLocks noChangeArrowheads="1"/>
          </p:cNvSpPr>
          <p:nvPr/>
        </p:nvSpPr>
        <p:spPr bwMode="auto">
          <a:xfrm>
            <a:off x="36576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19" name="Oval 11"/>
          <p:cNvSpPr>
            <a:spLocks noChangeArrowheads="1"/>
          </p:cNvSpPr>
          <p:nvPr/>
        </p:nvSpPr>
        <p:spPr bwMode="auto">
          <a:xfrm>
            <a:off x="34290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0" name="Oval 12"/>
          <p:cNvSpPr>
            <a:spLocks noChangeArrowheads="1"/>
          </p:cNvSpPr>
          <p:nvPr/>
        </p:nvSpPr>
        <p:spPr bwMode="auto">
          <a:xfrm>
            <a:off x="36576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2" name="Oval 14"/>
          <p:cNvSpPr>
            <a:spLocks noChangeArrowheads="1"/>
          </p:cNvSpPr>
          <p:nvPr/>
        </p:nvSpPr>
        <p:spPr bwMode="auto">
          <a:xfrm>
            <a:off x="32004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3" name="Oval 15"/>
          <p:cNvSpPr>
            <a:spLocks noChangeArrowheads="1"/>
          </p:cNvSpPr>
          <p:nvPr/>
        </p:nvSpPr>
        <p:spPr bwMode="auto">
          <a:xfrm>
            <a:off x="34290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4" name="Oval 16"/>
          <p:cNvSpPr>
            <a:spLocks noChangeArrowheads="1"/>
          </p:cNvSpPr>
          <p:nvPr/>
        </p:nvSpPr>
        <p:spPr bwMode="auto">
          <a:xfrm>
            <a:off x="36576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5" name="Oval 17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6" name="Oval 18"/>
          <p:cNvSpPr>
            <a:spLocks noChangeArrowheads="1"/>
          </p:cNvSpPr>
          <p:nvPr/>
        </p:nvSpPr>
        <p:spPr bwMode="auto">
          <a:xfrm>
            <a:off x="32004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7" name="Oval 19"/>
          <p:cNvSpPr>
            <a:spLocks noChangeArrowheads="1"/>
          </p:cNvSpPr>
          <p:nvPr/>
        </p:nvSpPr>
        <p:spPr bwMode="auto">
          <a:xfrm>
            <a:off x="34290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8" name="Oval 20"/>
          <p:cNvSpPr>
            <a:spLocks noChangeArrowheads="1"/>
          </p:cNvSpPr>
          <p:nvPr/>
        </p:nvSpPr>
        <p:spPr bwMode="auto">
          <a:xfrm>
            <a:off x="36576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29" name="Oval 21"/>
          <p:cNvSpPr>
            <a:spLocks noChangeArrowheads="1"/>
          </p:cNvSpPr>
          <p:nvPr/>
        </p:nvSpPr>
        <p:spPr bwMode="auto">
          <a:xfrm>
            <a:off x="38862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0" name="Oval 22"/>
          <p:cNvSpPr>
            <a:spLocks noChangeArrowheads="1"/>
          </p:cNvSpPr>
          <p:nvPr/>
        </p:nvSpPr>
        <p:spPr bwMode="auto">
          <a:xfrm>
            <a:off x="41148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1" name="Oval 23"/>
          <p:cNvSpPr>
            <a:spLocks noChangeArrowheads="1"/>
          </p:cNvSpPr>
          <p:nvPr/>
        </p:nvSpPr>
        <p:spPr bwMode="auto">
          <a:xfrm>
            <a:off x="43434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2" name="Oval 24"/>
          <p:cNvSpPr>
            <a:spLocks noChangeArrowheads="1"/>
          </p:cNvSpPr>
          <p:nvPr/>
        </p:nvSpPr>
        <p:spPr bwMode="auto">
          <a:xfrm>
            <a:off x="45720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3" name="Oval 25"/>
          <p:cNvSpPr>
            <a:spLocks noChangeArrowheads="1"/>
          </p:cNvSpPr>
          <p:nvPr/>
        </p:nvSpPr>
        <p:spPr bwMode="auto">
          <a:xfrm>
            <a:off x="38862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4" name="Oval 26"/>
          <p:cNvSpPr>
            <a:spLocks noChangeArrowheads="1"/>
          </p:cNvSpPr>
          <p:nvPr/>
        </p:nvSpPr>
        <p:spPr bwMode="auto">
          <a:xfrm>
            <a:off x="41148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5" name="Oval 27"/>
          <p:cNvSpPr>
            <a:spLocks noChangeArrowheads="1"/>
          </p:cNvSpPr>
          <p:nvPr/>
        </p:nvSpPr>
        <p:spPr bwMode="auto">
          <a:xfrm>
            <a:off x="43434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6" name="Oval 28"/>
          <p:cNvSpPr>
            <a:spLocks noChangeArrowheads="1"/>
          </p:cNvSpPr>
          <p:nvPr/>
        </p:nvSpPr>
        <p:spPr bwMode="auto">
          <a:xfrm>
            <a:off x="45720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7" name="Oval 29"/>
          <p:cNvSpPr>
            <a:spLocks noChangeArrowheads="1"/>
          </p:cNvSpPr>
          <p:nvPr/>
        </p:nvSpPr>
        <p:spPr bwMode="auto">
          <a:xfrm>
            <a:off x="38862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8" name="Oval 30"/>
          <p:cNvSpPr>
            <a:spLocks noChangeArrowheads="1"/>
          </p:cNvSpPr>
          <p:nvPr/>
        </p:nvSpPr>
        <p:spPr bwMode="auto">
          <a:xfrm>
            <a:off x="41148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39" name="Oval 31"/>
          <p:cNvSpPr>
            <a:spLocks noChangeArrowheads="1"/>
          </p:cNvSpPr>
          <p:nvPr/>
        </p:nvSpPr>
        <p:spPr bwMode="auto">
          <a:xfrm>
            <a:off x="43434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0" name="Oval 32"/>
          <p:cNvSpPr>
            <a:spLocks noChangeArrowheads="1"/>
          </p:cNvSpPr>
          <p:nvPr/>
        </p:nvSpPr>
        <p:spPr bwMode="auto">
          <a:xfrm>
            <a:off x="45720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1" name="Oval 33"/>
          <p:cNvSpPr>
            <a:spLocks noChangeArrowheads="1"/>
          </p:cNvSpPr>
          <p:nvPr/>
        </p:nvSpPr>
        <p:spPr bwMode="auto">
          <a:xfrm>
            <a:off x="38862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2" name="Oval 34"/>
          <p:cNvSpPr>
            <a:spLocks noChangeArrowheads="1"/>
          </p:cNvSpPr>
          <p:nvPr/>
        </p:nvSpPr>
        <p:spPr bwMode="auto">
          <a:xfrm>
            <a:off x="41148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3" name="Oval 35"/>
          <p:cNvSpPr>
            <a:spLocks noChangeArrowheads="1"/>
          </p:cNvSpPr>
          <p:nvPr/>
        </p:nvSpPr>
        <p:spPr bwMode="auto">
          <a:xfrm>
            <a:off x="43434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4" name="Oval 36"/>
          <p:cNvSpPr>
            <a:spLocks noChangeArrowheads="1"/>
          </p:cNvSpPr>
          <p:nvPr/>
        </p:nvSpPr>
        <p:spPr bwMode="auto">
          <a:xfrm>
            <a:off x="45720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5" name="Oval 37"/>
          <p:cNvSpPr>
            <a:spLocks noChangeArrowheads="1"/>
          </p:cNvSpPr>
          <p:nvPr/>
        </p:nvSpPr>
        <p:spPr bwMode="auto">
          <a:xfrm>
            <a:off x="29718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6" name="Oval 38"/>
          <p:cNvSpPr>
            <a:spLocks noChangeArrowheads="1"/>
          </p:cNvSpPr>
          <p:nvPr/>
        </p:nvSpPr>
        <p:spPr bwMode="auto">
          <a:xfrm>
            <a:off x="32004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7" name="Oval 39"/>
          <p:cNvSpPr>
            <a:spLocks noChangeArrowheads="1"/>
          </p:cNvSpPr>
          <p:nvPr/>
        </p:nvSpPr>
        <p:spPr bwMode="auto">
          <a:xfrm>
            <a:off x="34290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8" name="Oval 40"/>
          <p:cNvSpPr>
            <a:spLocks noChangeArrowheads="1"/>
          </p:cNvSpPr>
          <p:nvPr/>
        </p:nvSpPr>
        <p:spPr bwMode="auto">
          <a:xfrm>
            <a:off x="36576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49" name="Oval 41"/>
          <p:cNvSpPr>
            <a:spLocks noChangeArrowheads="1"/>
          </p:cNvSpPr>
          <p:nvPr/>
        </p:nvSpPr>
        <p:spPr bwMode="auto">
          <a:xfrm>
            <a:off x="29718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0" name="Oval 42"/>
          <p:cNvSpPr>
            <a:spLocks noChangeArrowheads="1"/>
          </p:cNvSpPr>
          <p:nvPr/>
        </p:nvSpPr>
        <p:spPr bwMode="auto">
          <a:xfrm>
            <a:off x="32004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1" name="Oval 43"/>
          <p:cNvSpPr>
            <a:spLocks noChangeArrowheads="1"/>
          </p:cNvSpPr>
          <p:nvPr/>
        </p:nvSpPr>
        <p:spPr bwMode="auto">
          <a:xfrm>
            <a:off x="34290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2" name="Oval 44"/>
          <p:cNvSpPr>
            <a:spLocks noChangeArrowheads="1"/>
          </p:cNvSpPr>
          <p:nvPr/>
        </p:nvSpPr>
        <p:spPr bwMode="auto">
          <a:xfrm>
            <a:off x="36576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3" name="Oval 45"/>
          <p:cNvSpPr>
            <a:spLocks noChangeArrowheads="1"/>
          </p:cNvSpPr>
          <p:nvPr/>
        </p:nvSpPr>
        <p:spPr bwMode="auto">
          <a:xfrm>
            <a:off x="29718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4" name="Oval 46"/>
          <p:cNvSpPr>
            <a:spLocks noChangeArrowheads="1"/>
          </p:cNvSpPr>
          <p:nvPr/>
        </p:nvSpPr>
        <p:spPr bwMode="auto">
          <a:xfrm>
            <a:off x="32004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5" name="Oval 47"/>
          <p:cNvSpPr>
            <a:spLocks noChangeArrowheads="1"/>
          </p:cNvSpPr>
          <p:nvPr/>
        </p:nvSpPr>
        <p:spPr bwMode="auto">
          <a:xfrm>
            <a:off x="34290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6" name="Oval 4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7" name="Oval 49"/>
          <p:cNvSpPr>
            <a:spLocks noChangeArrowheads="1"/>
          </p:cNvSpPr>
          <p:nvPr/>
        </p:nvSpPr>
        <p:spPr bwMode="auto">
          <a:xfrm>
            <a:off x="29718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8" name="Oval 50"/>
          <p:cNvSpPr>
            <a:spLocks noChangeArrowheads="1"/>
          </p:cNvSpPr>
          <p:nvPr/>
        </p:nvSpPr>
        <p:spPr bwMode="auto">
          <a:xfrm>
            <a:off x="32004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59" name="Oval 51"/>
          <p:cNvSpPr>
            <a:spLocks noChangeArrowheads="1"/>
          </p:cNvSpPr>
          <p:nvPr/>
        </p:nvSpPr>
        <p:spPr bwMode="auto">
          <a:xfrm>
            <a:off x="34290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0" name="Oval 52"/>
          <p:cNvSpPr>
            <a:spLocks noChangeArrowheads="1"/>
          </p:cNvSpPr>
          <p:nvPr/>
        </p:nvSpPr>
        <p:spPr bwMode="auto">
          <a:xfrm>
            <a:off x="36576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1" name="Oval 53"/>
          <p:cNvSpPr>
            <a:spLocks noChangeArrowheads="1"/>
          </p:cNvSpPr>
          <p:nvPr/>
        </p:nvSpPr>
        <p:spPr bwMode="auto">
          <a:xfrm>
            <a:off x="38862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2" name="Oval 54"/>
          <p:cNvSpPr>
            <a:spLocks noChangeArrowheads="1"/>
          </p:cNvSpPr>
          <p:nvPr/>
        </p:nvSpPr>
        <p:spPr bwMode="auto">
          <a:xfrm>
            <a:off x="41148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3" name="Oval 55"/>
          <p:cNvSpPr>
            <a:spLocks noChangeArrowheads="1"/>
          </p:cNvSpPr>
          <p:nvPr/>
        </p:nvSpPr>
        <p:spPr bwMode="auto">
          <a:xfrm>
            <a:off x="43434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4" name="Oval 56"/>
          <p:cNvSpPr>
            <a:spLocks noChangeArrowheads="1"/>
          </p:cNvSpPr>
          <p:nvPr/>
        </p:nvSpPr>
        <p:spPr bwMode="auto">
          <a:xfrm>
            <a:off x="45720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5" name="Oval 57"/>
          <p:cNvSpPr>
            <a:spLocks noChangeArrowheads="1"/>
          </p:cNvSpPr>
          <p:nvPr/>
        </p:nvSpPr>
        <p:spPr bwMode="auto">
          <a:xfrm>
            <a:off x="38862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6" name="Oval 58"/>
          <p:cNvSpPr>
            <a:spLocks noChangeArrowheads="1"/>
          </p:cNvSpPr>
          <p:nvPr/>
        </p:nvSpPr>
        <p:spPr bwMode="auto">
          <a:xfrm>
            <a:off x="41148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7" name="Oval 59"/>
          <p:cNvSpPr>
            <a:spLocks noChangeArrowheads="1"/>
          </p:cNvSpPr>
          <p:nvPr/>
        </p:nvSpPr>
        <p:spPr bwMode="auto">
          <a:xfrm>
            <a:off x="43434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8" name="Oval 60"/>
          <p:cNvSpPr>
            <a:spLocks noChangeArrowheads="1"/>
          </p:cNvSpPr>
          <p:nvPr/>
        </p:nvSpPr>
        <p:spPr bwMode="auto">
          <a:xfrm>
            <a:off x="45720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69" name="Oval 61"/>
          <p:cNvSpPr>
            <a:spLocks noChangeArrowheads="1"/>
          </p:cNvSpPr>
          <p:nvPr/>
        </p:nvSpPr>
        <p:spPr bwMode="auto">
          <a:xfrm>
            <a:off x="38862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0" name="Oval 62"/>
          <p:cNvSpPr>
            <a:spLocks noChangeArrowheads="1"/>
          </p:cNvSpPr>
          <p:nvPr/>
        </p:nvSpPr>
        <p:spPr bwMode="auto">
          <a:xfrm>
            <a:off x="41148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1" name="Oval 63"/>
          <p:cNvSpPr>
            <a:spLocks noChangeArrowheads="1"/>
          </p:cNvSpPr>
          <p:nvPr/>
        </p:nvSpPr>
        <p:spPr bwMode="auto">
          <a:xfrm>
            <a:off x="43434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2" name="Oval 64"/>
          <p:cNvSpPr>
            <a:spLocks noChangeArrowheads="1"/>
          </p:cNvSpPr>
          <p:nvPr/>
        </p:nvSpPr>
        <p:spPr bwMode="auto">
          <a:xfrm>
            <a:off x="45720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3" name="Oval 65"/>
          <p:cNvSpPr>
            <a:spLocks noChangeArrowheads="1"/>
          </p:cNvSpPr>
          <p:nvPr/>
        </p:nvSpPr>
        <p:spPr bwMode="auto">
          <a:xfrm>
            <a:off x="38862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4" name="Oval 66"/>
          <p:cNvSpPr>
            <a:spLocks noChangeArrowheads="1"/>
          </p:cNvSpPr>
          <p:nvPr/>
        </p:nvSpPr>
        <p:spPr bwMode="auto">
          <a:xfrm>
            <a:off x="41148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5" name="Oval 67"/>
          <p:cNvSpPr>
            <a:spLocks noChangeArrowheads="1"/>
          </p:cNvSpPr>
          <p:nvPr/>
        </p:nvSpPr>
        <p:spPr bwMode="auto">
          <a:xfrm>
            <a:off x="43434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6" name="Oval 68"/>
          <p:cNvSpPr>
            <a:spLocks noChangeArrowheads="1"/>
          </p:cNvSpPr>
          <p:nvPr/>
        </p:nvSpPr>
        <p:spPr bwMode="auto">
          <a:xfrm>
            <a:off x="45720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7" name="Oval 69"/>
          <p:cNvSpPr>
            <a:spLocks noChangeArrowheads="1"/>
          </p:cNvSpPr>
          <p:nvPr/>
        </p:nvSpPr>
        <p:spPr bwMode="auto">
          <a:xfrm>
            <a:off x="48006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8" name="Oval 70"/>
          <p:cNvSpPr>
            <a:spLocks noChangeArrowheads="1"/>
          </p:cNvSpPr>
          <p:nvPr/>
        </p:nvSpPr>
        <p:spPr bwMode="auto">
          <a:xfrm>
            <a:off x="50292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79" name="Oval 71"/>
          <p:cNvSpPr>
            <a:spLocks noChangeArrowheads="1"/>
          </p:cNvSpPr>
          <p:nvPr/>
        </p:nvSpPr>
        <p:spPr bwMode="auto">
          <a:xfrm>
            <a:off x="52578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0" name="Oval 72"/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1" name="Oval 73"/>
          <p:cNvSpPr>
            <a:spLocks noChangeArrowheads="1"/>
          </p:cNvSpPr>
          <p:nvPr/>
        </p:nvSpPr>
        <p:spPr bwMode="auto">
          <a:xfrm>
            <a:off x="48006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2" name="Oval 74"/>
          <p:cNvSpPr>
            <a:spLocks noChangeArrowheads="1"/>
          </p:cNvSpPr>
          <p:nvPr/>
        </p:nvSpPr>
        <p:spPr bwMode="auto">
          <a:xfrm>
            <a:off x="50292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3" name="Oval 75"/>
          <p:cNvSpPr>
            <a:spLocks noChangeArrowheads="1"/>
          </p:cNvSpPr>
          <p:nvPr/>
        </p:nvSpPr>
        <p:spPr bwMode="auto">
          <a:xfrm>
            <a:off x="52578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4" name="Oval 76"/>
          <p:cNvSpPr>
            <a:spLocks noChangeArrowheads="1"/>
          </p:cNvSpPr>
          <p:nvPr/>
        </p:nvSpPr>
        <p:spPr bwMode="auto">
          <a:xfrm>
            <a:off x="54864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5" name="Oval 77"/>
          <p:cNvSpPr>
            <a:spLocks noChangeArrowheads="1"/>
          </p:cNvSpPr>
          <p:nvPr/>
        </p:nvSpPr>
        <p:spPr bwMode="auto">
          <a:xfrm>
            <a:off x="48006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6" name="Oval 78"/>
          <p:cNvSpPr>
            <a:spLocks noChangeArrowheads="1"/>
          </p:cNvSpPr>
          <p:nvPr/>
        </p:nvSpPr>
        <p:spPr bwMode="auto">
          <a:xfrm>
            <a:off x="50292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7" name="Oval 79"/>
          <p:cNvSpPr>
            <a:spLocks noChangeArrowheads="1"/>
          </p:cNvSpPr>
          <p:nvPr/>
        </p:nvSpPr>
        <p:spPr bwMode="auto">
          <a:xfrm>
            <a:off x="52578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8" name="Oval 80"/>
          <p:cNvSpPr>
            <a:spLocks noChangeArrowheads="1"/>
          </p:cNvSpPr>
          <p:nvPr/>
        </p:nvSpPr>
        <p:spPr bwMode="auto">
          <a:xfrm>
            <a:off x="54864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89" name="Oval 81"/>
          <p:cNvSpPr>
            <a:spLocks noChangeArrowheads="1"/>
          </p:cNvSpPr>
          <p:nvPr/>
        </p:nvSpPr>
        <p:spPr bwMode="auto">
          <a:xfrm>
            <a:off x="48006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0" name="Oval 82"/>
          <p:cNvSpPr>
            <a:spLocks noChangeArrowheads="1"/>
          </p:cNvSpPr>
          <p:nvPr/>
        </p:nvSpPr>
        <p:spPr bwMode="auto">
          <a:xfrm>
            <a:off x="50292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1" name="Oval 83"/>
          <p:cNvSpPr>
            <a:spLocks noChangeArrowheads="1"/>
          </p:cNvSpPr>
          <p:nvPr/>
        </p:nvSpPr>
        <p:spPr bwMode="auto">
          <a:xfrm>
            <a:off x="52578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2" name="Oval 84"/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3" name="Oval 85"/>
          <p:cNvSpPr>
            <a:spLocks noChangeArrowheads="1"/>
          </p:cNvSpPr>
          <p:nvPr/>
        </p:nvSpPr>
        <p:spPr bwMode="auto">
          <a:xfrm>
            <a:off x="57150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4" name="Oval 86"/>
          <p:cNvSpPr>
            <a:spLocks noChangeArrowheads="1"/>
          </p:cNvSpPr>
          <p:nvPr/>
        </p:nvSpPr>
        <p:spPr bwMode="auto">
          <a:xfrm>
            <a:off x="59436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5" name="Oval 87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6" name="Oval 88"/>
          <p:cNvSpPr>
            <a:spLocks noChangeArrowheads="1"/>
          </p:cNvSpPr>
          <p:nvPr/>
        </p:nvSpPr>
        <p:spPr bwMode="auto">
          <a:xfrm>
            <a:off x="6400800" y="2133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7" name="Oval 89"/>
          <p:cNvSpPr>
            <a:spLocks noChangeArrowheads="1"/>
          </p:cNvSpPr>
          <p:nvPr/>
        </p:nvSpPr>
        <p:spPr bwMode="auto">
          <a:xfrm>
            <a:off x="57150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8" name="Oval 90"/>
          <p:cNvSpPr>
            <a:spLocks noChangeArrowheads="1"/>
          </p:cNvSpPr>
          <p:nvPr/>
        </p:nvSpPr>
        <p:spPr bwMode="auto">
          <a:xfrm>
            <a:off x="59436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899" name="Oval 91"/>
          <p:cNvSpPr>
            <a:spLocks noChangeArrowheads="1"/>
          </p:cNvSpPr>
          <p:nvPr/>
        </p:nvSpPr>
        <p:spPr bwMode="auto">
          <a:xfrm>
            <a:off x="61722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0" name="Oval 92"/>
          <p:cNvSpPr>
            <a:spLocks noChangeArrowheads="1"/>
          </p:cNvSpPr>
          <p:nvPr/>
        </p:nvSpPr>
        <p:spPr bwMode="auto">
          <a:xfrm>
            <a:off x="6400800" y="2362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1" name="Oval 93"/>
          <p:cNvSpPr>
            <a:spLocks noChangeArrowheads="1"/>
          </p:cNvSpPr>
          <p:nvPr/>
        </p:nvSpPr>
        <p:spPr bwMode="auto">
          <a:xfrm>
            <a:off x="57150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2" name="Oval 94"/>
          <p:cNvSpPr>
            <a:spLocks noChangeArrowheads="1"/>
          </p:cNvSpPr>
          <p:nvPr/>
        </p:nvSpPr>
        <p:spPr bwMode="auto">
          <a:xfrm>
            <a:off x="59436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3" name="Oval 95"/>
          <p:cNvSpPr>
            <a:spLocks noChangeArrowheads="1"/>
          </p:cNvSpPr>
          <p:nvPr/>
        </p:nvSpPr>
        <p:spPr bwMode="auto">
          <a:xfrm>
            <a:off x="61722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4" name="Oval 96"/>
          <p:cNvSpPr>
            <a:spLocks noChangeArrowheads="1"/>
          </p:cNvSpPr>
          <p:nvPr/>
        </p:nvSpPr>
        <p:spPr bwMode="auto">
          <a:xfrm>
            <a:off x="6400800" y="2590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5" name="Oval 97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6" name="Oval 98"/>
          <p:cNvSpPr>
            <a:spLocks noChangeArrowheads="1"/>
          </p:cNvSpPr>
          <p:nvPr/>
        </p:nvSpPr>
        <p:spPr bwMode="auto">
          <a:xfrm>
            <a:off x="59436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7" name="Oval 99"/>
          <p:cNvSpPr>
            <a:spLocks noChangeArrowheads="1"/>
          </p:cNvSpPr>
          <p:nvPr/>
        </p:nvSpPr>
        <p:spPr bwMode="auto">
          <a:xfrm>
            <a:off x="61722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8" name="Oval 100"/>
          <p:cNvSpPr>
            <a:spLocks noChangeArrowheads="1"/>
          </p:cNvSpPr>
          <p:nvPr/>
        </p:nvSpPr>
        <p:spPr bwMode="auto">
          <a:xfrm>
            <a:off x="6400800" y="2819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09" name="Oval 101"/>
          <p:cNvSpPr>
            <a:spLocks noChangeArrowheads="1"/>
          </p:cNvSpPr>
          <p:nvPr/>
        </p:nvSpPr>
        <p:spPr bwMode="auto">
          <a:xfrm>
            <a:off x="48006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0" name="Oval 102"/>
          <p:cNvSpPr>
            <a:spLocks noChangeArrowheads="1"/>
          </p:cNvSpPr>
          <p:nvPr/>
        </p:nvSpPr>
        <p:spPr bwMode="auto">
          <a:xfrm>
            <a:off x="50292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1" name="Oval 103"/>
          <p:cNvSpPr>
            <a:spLocks noChangeArrowheads="1"/>
          </p:cNvSpPr>
          <p:nvPr/>
        </p:nvSpPr>
        <p:spPr bwMode="auto">
          <a:xfrm>
            <a:off x="52578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2" name="Oval 104"/>
          <p:cNvSpPr>
            <a:spLocks noChangeArrowheads="1"/>
          </p:cNvSpPr>
          <p:nvPr/>
        </p:nvSpPr>
        <p:spPr bwMode="auto">
          <a:xfrm>
            <a:off x="54864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3" name="Oval 105"/>
          <p:cNvSpPr>
            <a:spLocks noChangeArrowheads="1"/>
          </p:cNvSpPr>
          <p:nvPr/>
        </p:nvSpPr>
        <p:spPr bwMode="auto">
          <a:xfrm>
            <a:off x="48006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4" name="Oval 106"/>
          <p:cNvSpPr>
            <a:spLocks noChangeArrowheads="1"/>
          </p:cNvSpPr>
          <p:nvPr/>
        </p:nvSpPr>
        <p:spPr bwMode="auto">
          <a:xfrm>
            <a:off x="50292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5" name="Oval 107"/>
          <p:cNvSpPr>
            <a:spLocks noChangeArrowheads="1"/>
          </p:cNvSpPr>
          <p:nvPr/>
        </p:nvSpPr>
        <p:spPr bwMode="auto">
          <a:xfrm>
            <a:off x="52578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6" name="Oval 108"/>
          <p:cNvSpPr>
            <a:spLocks noChangeArrowheads="1"/>
          </p:cNvSpPr>
          <p:nvPr/>
        </p:nvSpPr>
        <p:spPr bwMode="auto">
          <a:xfrm>
            <a:off x="54864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7" name="Oval 109"/>
          <p:cNvSpPr>
            <a:spLocks noChangeArrowheads="1"/>
          </p:cNvSpPr>
          <p:nvPr/>
        </p:nvSpPr>
        <p:spPr bwMode="auto">
          <a:xfrm>
            <a:off x="48006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8" name="Oval 110"/>
          <p:cNvSpPr>
            <a:spLocks noChangeArrowheads="1"/>
          </p:cNvSpPr>
          <p:nvPr/>
        </p:nvSpPr>
        <p:spPr bwMode="auto">
          <a:xfrm>
            <a:off x="50292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19" name="Oval 111"/>
          <p:cNvSpPr>
            <a:spLocks noChangeArrowheads="1"/>
          </p:cNvSpPr>
          <p:nvPr/>
        </p:nvSpPr>
        <p:spPr bwMode="auto">
          <a:xfrm>
            <a:off x="52578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0" name="Oval 112"/>
          <p:cNvSpPr>
            <a:spLocks noChangeArrowheads="1"/>
          </p:cNvSpPr>
          <p:nvPr/>
        </p:nvSpPr>
        <p:spPr bwMode="auto">
          <a:xfrm>
            <a:off x="54864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1" name="Oval 113"/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2" name="Oval 114"/>
          <p:cNvSpPr>
            <a:spLocks noChangeArrowheads="1"/>
          </p:cNvSpPr>
          <p:nvPr/>
        </p:nvSpPr>
        <p:spPr bwMode="auto">
          <a:xfrm>
            <a:off x="50292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3" name="Oval 115"/>
          <p:cNvSpPr>
            <a:spLocks noChangeArrowheads="1"/>
          </p:cNvSpPr>
          <p:nvPr/>
        </p:nvSpPr>
        <p:spPr bwMode="auto">
          <a:xfrm>
            <a:off x="52578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4" name="Oval 116"/>
          <p:cNvSpPr>
            <a:spLocks noChangeArrowheads="1"/>
          </p:cNvSpPr>
          <p:nvPr/>
        </p:nvSpPr>
        <p:spPr bwMode="auto">
          <a:xfrm>
            <a:off x="54864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5" name="Oval 117"/>
          <p:cNvSpPr>
            <a:spLocks noChangeArrowheads="1"/>
          </p:cNvSpPr>
          <p:nvPr/>
        </p:nvSpPr>
        <p:spPr bwMode="auto">
          <a:xfrm>
            <a:off x="57150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6" name="Oval 118"/>
          <p:cNvSpPr>
            <a:spLocks noChangeArrowheads="1"/>
          </p:cNvSpPr>
          <p:nvPr/>
        </p:nvSpPr>
        <p:spPr bwMode="auto">
          <a:xfrm>
            <a:off x="59436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7" name="Oval 119"/>
          <p:cNvSpPr>
            <a:spLocks noChangeArrowheads="1"/>
          </p:cNvSpPr>
          <p:nvPr/>
        </p:nvSpPr>
        <p:spPr bwMode="auto">
          <a:xfrm>
            <a:off x="61722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8" name="Oval 120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29" name="Oval 121"/>
          <p:cNvSpPr>
            <a:spLocks noChangeArrowheads="1"/>
          </p:cNvSpPr>
          <p:nvPr/>
        </p:nvSpPr>
        <p:spPr bwMode="auto">
          <a:xfrm>
            <a:off x="57150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0" name="Oval 122"/>
          <p:cNvSpPr>
            <a:spLocks noChangeArrowheads="1"/>
          </p:cNvSpPr>
          <p:nvPr/>
        </p:nvSpPr>
        <p:spPr bwMode="auto">
          <a:xfrm>
            <a:off x="59436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1" name="Oval 123"/>
          <p:cNvSpPr>
            <a:spLocks noChangeArrowheads="1"/>
          </p:cNvSpPr>
          <p:nvPr/>
        </p:nvSpPr>
        <p:spPr bwMode="auto">
          <a:xfrm>
            <a:off x="61722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2" name="Oval 124"/>
          <p:cNvSpPr>
            <a:spLocks noChangeArrowheads="1"/>
          </p:cNvSpPr>
          <p:nvPr/>
        </p:nvSpPr>
        <p:spPr bwMode="auto">
          <a:xfrm>
            <a:off x="6400800" y="3276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3" name="Oval 125"/>
          <p:cNvSpPr>
            <a:spLocks noChangeArrowheads="1"/>
          </p:cNvSpPr>
          <p:nvPr/>
        </p:nvSpPr>
        <p:spPr bwMode="auto">
          <a:xfrm>
            <a:off x="57150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4" name="Oval 126"/>
          <p:cNvSpPr>
            <a:spLocks noChangeArrowheads="1"/>
          </p:cNvSpPr>
          <p:nvPr/>
        </p:nvSpPr>
        <p:spPr bwMode="auto">
          <a:xfrm>
            <a:off x="59436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5" name="Oval 127"/>
          <p:cNvSpPr>
            <a:spLocks noChangeArrowheads="1"/>
          </p:cNvSpPr>
          <p:nvPr/>
        </p:nvSpPr>
        <p:spPr bwMode="auto">
          <a:xfrm>
            <a:off x="61722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6" name="Oval 128"/>
          <p:cNvSpPr>
            <a:spLocks noChangeArrowheads="1"/>
          </p:cNvSpPr>
          <p:nvPr/>
        </p:nvSpPr>
        <p:spPr bwMode="auto">
          <a:xfrm>
            <a:off x="64008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7" name="Oval 129"/>
          <p:cNvSpPr>
            <a:spLocks noChangeArrowheads="1"/>
          </p:cNvSpPr>
          <p:nvPr/>
        </p:nvSpPr>
        <p:spPr bwMode="auto">
          <a:xfrm>
            <a:off x="57150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8" name="Oval 130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39" name="Oval 131"/>
          <p:cNvSpPr>
            <a:spLocks noChangeArrowheads="1"/>
          </p:cNvSpPr>
          <p:nvPr/>
        </p:nvSpPr>
        <p:spPr bwMode="auto">
          <a:xfrm>
            <a:off x="61722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0" name="Oval 132"/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1" name="Oval 133"/>
          <p:cNvSpPr>
            <a:spLocks noChangeArrowheads="1"/>
          </p:cNvSpPr>
          <p:nvPr/>
        </p:nvSpPr>
        <p:spPr bwMode="auto">
          <a:xfrm>
            <a:off x="29718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2" name="Oval 134"/>
          <p:cNvSpPr>
            <a:spLocks noChangeArrowheads="1"/>
          </p:cNvSpPr>
          <p:nvPr/>
        </p:nvSpPr>
        <p:spPr bwMode="auto">
          <a:xfrm>
            <a:off x="32004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3" name="Oval 135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4" name="Oval 136"/>
          <p:cNvSpPr>
            <a:spLocks noChangeArrowheads="1"/>
          </p:cNvSpPr>
          <p:nvPr/>
        </p:nvSpPr>
        <p:spPr bwMode="auto">
          <a:xfrm>
            <a:off x="36576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5" name="Oval 137"/>
          <p:cNvSpPr>
            <a:spLocks noChangeArrowheads="1"/>
          </p:cNvSpPr>
          <p:nvPr/>
        </p:nvSpPr>
        <p:spPr bwMode="auto">
          <a:xfrm>
            <a:off x="29718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6" name="Oval 138"/>
          <p:cNvSpPr>
            <a:spLocks noChangeArrowheads="1"/>
          </p:cNvSpPr>
          <p:nvPr/>
        </p:nvSpPr>
        <p:spPr bwMode="auto">
          <a:xfrm>
            <a:off x="32004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7" name="Oval 139"/>
          <p:cNvSpPr>
            <a:spLocks noChangeArrowheads="1"/>
          </p:cNvSpPr>
          <p:nvPr/>
        </p:nvSpPr>
        <p:spPr bwMode="auto">
          <a:xfrm>
            <a:off x="34290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48" name="Oval 140"/>
          <p:cNvSpPr>
            <a:spLocks noChangeArrowheads="1"/>
          </p:cNvSpPr>
          <p:nvPr/>
        </p:nvSpPr>
        <p:spPr bwMode="auto">
          <a:xfrm>
            <a:off x="36576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0" name="Oval 142"/>
          <p:cNvSpPr>
            <a:spLocks noChangeArrowheads="1"/>
          </p:cNvSpPr>
          <p:nvPr/>
        </p:nvSpPr>
        <p:spPr bwMode="auto">
          <a:xfrm>
            <a:off x="32004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1" name="Oval 143"/>
          <p:cNvSpPr>
            <a:spLocks noChangeArrowheads="1"/>
          </p:cNvSpPr>
          <p:nvPr/>
        </p:nvSpPr>
        <p:spPr bwMode="auto">
          <a:xfrm>
            <a:off x="34290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2" name="Oval 144"/>
          <p:cNvSpPr>
            <a:spLocks noChangeArrowheads="1"/>
          </p:cNvSpPr>
          <p:nvPr/>
        </p:nvSpPr>
        <p:spPr bwMode="auto">
          <a:xfrm>
            <a:off x="36576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4" name="Oval 146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5" name="Oval 147"/>
          <p:cNvSpPr>
            <a:spLocks noChangeArrowheads="1"/>
          </p:cNvSpPr>
          <p:nvPr/>
        </p:nvSpPr>
        <p:spPr bwMode="auto">
          <a:xfrm>
            <a:off x="34290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6" name="Oval 148"/>
          <p:cNvSpPr>
            <a:spLocks noChangeArrowheads="1"/>
          </p:cNvSpPr>
          <p:nvPr/>
        </p:nvSpPr>
        <p:spPr bwMode="auto">
          <a:xfrm>
            <a:off x="36576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7" name="Oval 149"/>
          <p:cNvSpPr>
            <a:spLocks noChangeArrowheads="1"/>
          </p:cNvSpPr>
          <p:nvPr/>
        </p:nvSpPr>
        <p:spPr bwMode="auto">
          <a:xfrm>
            <a:off x="38862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8" name="Oval 150"/>
          <p:cNvSpPr>
            <a:spLocks noChangeArrowheads="1"/>
          </p:cNvSpPr>
          <p:nvPr/>
        </p:nvSpPr>
        <p:spPr bwMode="auto">
          <a:xfrm>
            <a:off x="41148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59" name="Oval 151"/>
          <p:cNvSpPr>
            <a:spLocks noChangeArrowheads="1"/>
          </p:cNvSpPr>
          <p:nvPr/>
        </p:nvSpPr>
        <p:spPr bwMode="auto">
          <a:xfrm>
            <a:off x="43434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0" name="Oval 152"/>
          <p:cNvSpPr>
            <a:spLocks noChangeArrowheads="1"/>
          </p:cNvSpPr>
          <p:nvPr/>
        </p:nvSpPr>
        <p:spPr bwMode="auto">
          <a:xfrm>
            <a:off x="45720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1" name="Oval 153"/>
          <p:cNvSpPr>
            <a:spLocks noChangeArrowheads="1"/>
          </p:cNvSpPr>
          <p:nvPr/>
        </p:nvSpPr>
        <p:spPr bwMode="auto">
          <a:xfrm>
            <a:off x="38862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2" name="Oval 154"/>
          <p:cNvSpPr>
            <a:spLocks noChangeArrowheads="1"/>
          </p:cNvSpPr>
          <p:nvPr/>
        </p:nvSpPr>
        <p:spPr bwMode="auto">
          <a:xfrm>
            <a:off x="41148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3" name="Oval 155"/>
          <p:cNvSpPr>
            <a:spLocks noChangeArrowheads="1"/>
          </p:cNvSpPr>
          <p:nvPr/>
        </p:nvSpPr>
        <p:spPr bwMode="auto">
          <a:xfrm>
            <a:off x="43434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4" name="Oval 156"/>
          <p:cNvSpPr>
            <a:spLocks noChangeArrowheads="1"/>
          </p:cNvSpPr>
          <p:nvPr/>
        </p:nvSpPr>
        <p:spPr bwMode="auto">
          <a:xfrm>
            <a:off x="45720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5" name="Oval 157"/>
          <p:cNvSpPr>
            <a:spLocks noChangeArrowheads="1"/>
          </p:cNvSpPr>
          <p:nvPr/>
        </p:nvSpPr>
        <p:spPr bwMode="auto">
          <a:xfrm>
            <a:off x="38862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6" name="Oval 158"/>
          <p:cNvSpPr>
            <a:spLocks noChangeArrowheads="1"/>
          </p:cNvSpPr>
          <p:nvPr/>
        </p:nvSpPr>
        <p:spPr bwMode="auto">
          <a:xfrm>
            <a:off x="41148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7" name="Oval 15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8" name="Oval 160"/>
          <p:cNvSpPr>
            <a:spLocks noChangeArrowheads="1"/>
          </p:cNvSpPr>
          <p:nvPr/>
        </p:nvSpPr>
        <p:spPr bwMode="auto">
          <a:xfrm>
            <a:off x="45720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69" name="Oval 161"/>
          <p:cNvSpPr>
            <a:spLocks noChangeArrowheads="1"/>
          </p:cNvSpPr>
          <p:nvPr/>
        </p:nvSpPr>
        <p:spPr bwMode="auto">
          <a:xfrm>
            <a:off x="38862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70" name="Oval 162"/>
          <p:cNvSpPr>
            <a:spLocks noChangeArrowheads="1"/>
          </p:cNvSpPr>
          <p:nvPr/>
        </p:nvSpPr>
        <p:spPr bwMode="auto">
          <a:xfrm>
            <a:off x="41148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71" name="Oval 163"/>
          <p:cNvSpPr>
            <a:spLocks noChangeArrowheads="1"/>
          </p:cNvSpPr>
          <p:nvPr/>
        </p:nvSpPr>
        <p:spPr bwMode="auto">
          <a:xfrm>
            <a:off x="43434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72" name="Oval 164"/>
          <p:cNvSpPr>
            <a:spLocks noChangeArrowheads="1"/>
          </p:cNvSpPr>
          <p:nvPr/>
        </p:nvSpPr>
        <p:spPr bwMode="auto">
          <a:xfrm>
            <a:off x="45720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74" name="Oval 166"/>
          <p:cNvSpPr>
            <a:spLocks noChangeArrowheads="1"/>
          </p:cNvSpPr>
          <p:nvPr/>
        </p:nvSpPr>
        <p:spPr bwMode="auto">
          <a:xfrm>
            <a:off x="32004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75" name="Oval 167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76" name="Oval 168"/>
          <p:cNvSpPr>
            <a:spLocks noChangeArrowheads="1"/>
          </p:cNvSpPr>
          <p:nvPr/>
        </p:nvSpPr>
        <p:spPr bwMode="auto">
          <a:xfrm>
            <a:off x="36576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79" name="Oval 171"/>
          <p:cNvSpPr>
            <a:spLocks noChangeArrowheads="1"/>
          </p:cNvSpPr>
          <p:nvPr/>
        </p:nvSpPr>
        <p:spPr bwMode="auto">
          <a:xfrm>
            <a:off x="34290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80" name="Oval 172"/>
          <p:cNvSpPr>
            <a:spLocks noChangeArrowheads="1"/>
          </p:cNvSpPr>
          <p:nvPr/>
        </p:nvSpPr>
        <p:spPr bwMode="auto">
          <a:xfrm>
            <a:off x="36576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83" name="Oval 175"/>
          <p:cNvSpPr>
            <a:spLocks noChangeArrowheads="1"/>
          </p:cNvSpPr>
          <p:nvPr/>
        </p:nvSpPr>
        <p:spPr bwMode="auto">
          <a:xfrm>
            <a:off x="34290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84" name="Oval 176"/>
          <p:cNvSpPr>
            <a:spLocks noChangeArrowheads="1"/>
          </p:cNvSpPr>
          <p:nvPr/>
        </p:nvSpPr>
        <p:spPr bwMode="auto">
          <a:xfrm>
            <a:off x="36576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87" name="Oval 179"/>
          <p:cNvSpPr>
            <a:spLocks noChangeArrowheads="1"/>
          </p:cNvSpPr>
          <p:nvPr/>
        </p:nvSpPr>
        <p:spPr bwMode="auto">
          <a:xfrm>
            <a:off x="34290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88" name="Oval 180"/>
          <p:cNvSpPr>
            <a:spLocks noChangeArrowheads="1"/>
          </p:cNvSpPr>
          <p:nvPr/>
        </p:nvSpPr>
        <p:spPr bwMode="auto">
          <a:xfrm>
            <a:off x="36576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89" name="Oval 181"/>
          <p:cNvSpPr>
            <a:spLocks noChangeArrowheads="1"/>
          </p:cNvSpPr>
          <p:nvPr/>
        </p:nvSpPr>
        <p:spPr bwMode="auto">
          <a:xfrm>
            <a:off x="38862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0" name="Oval 182"/>
          <p:cNvSpPr>
            <a:spLocks noChangeArrowheads="1"/>
          </p:cNvSpPr>
          <p:nvPr/>
        </p:nvSpPr>
        <p:spPr bwMode="auto">
          <a:xfrm>
            <a:off x="41148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1" name="Oval 183"/>
          <p:cNvSpPr>
            <a:spLocks noChangeArrowheads="1"/>
          </p:cNvSpPr>
          <p:nvPr/>
        </p:nvSpPr>
        <p:spPr bwMode="auto">
          <a:xfrm>
            <a:off x="43434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2" name="Oval 184"/>
          <p:cNvSpPr>
            <a:spLocks noChangeArrowheads="1"/>
          </p:cNvSpPr>
          <p:nvPr/>
        </p:nvSpPr>
        <p:spPr bwMode="auto">
          <a:xfrm>
            <a:off x="45720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3" name="Oval 185"/>
          <p:cNvSpPr>
            <a:spLocks noChangeArrowheads="1"/>
          </p:cNvSpPr>
          <p:nvPr/>
        </p:nvSpPr>
        <p:spPr bwMode="auto">
          <a:xfrm>
            <a:off x="38862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4" name="Oval 186"/>
          <p:cNvSpPr>
            <a:spLocks noChangeArrowheads="1"/>
          </p:cNvSpPr>
          <p:nvPr/>
        </p:nvSpPr>
        <p:spPr bwMode="auto">
          <a:xfrm>
            <a:off x="41148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5" name="Oval 187"/>
          <p:cNvSpPr>
            <a:spLocks noChangeArrowheads="1"/>
          </p:cNvSpPr>
          <p:nvPr/>
        </p:nvSpPr>
        <p:spPr bwMode="auto">
          <a:xfrm>
            <a:off x="43434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6" name="Oval 188"/>
          <p:cNvSpPr>
            <a:spLocks noChangeArrowheads="1"/>
          </p:cNvSpPr>
          <p:nvPr/>
        </p:nvSpPr>
        <p:spPr bwMode="auto">
          <a:xfrm>
            <a:off x="45720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7" name="Oval 189"/>
          <p:cNvSpPr>
            <a:spLocks noChangeArrowheads="1"/>
          </p:cNvSpPr>
          <p:nvPr/>
        </p:nvSpPr>
        <p:spPr bwMode="auto">
          <a:xfrm>
            <a:off x="38862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8" name="Oval 190"/>
          <p:cNvSpPr>
            <a:spLocks noChangeArrowheads="1"/>
          </p:cNvSpPr>
          <p:nvPr/>
        </p:nvSpPr>
        <p:spPr bwMode="auto">
          <a:xfrm>
            <a:off x="41148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7999" name="Oval 191"/>
          <p:cNvSpPr>
            <a:spLocks noChangeArrowheads="1"/>
          </p:cNvSpPr>
          <p:nvPr/>
        </p:nvSpPr>
        <p:spPr bwMode="auto">
          <a:xfrm>
            <a:off x="43434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0" name="Oval 192"/>
          <p:cNvSpPr>
            <a:spLocks noChangeArrowheads="1"/>
          </p:cNvSpPr>
          <p:nvPr/>
        </p:nvSpPr>
        <p:spPr bwMode="auto">
          <a:xfrm>
            <a:off x="45720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1" name="Oval 193"/>
          <p:cNvSpPr>
            <a:spLocks noChangeArrowheads="1"/>
          </p:cNvSpPr>
          <p:nvPr/>
        </p:nvSpPr>
        <p:spPr bwMode="auto">
          <a:xfrm>
            <a:off x="38862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2" name="Oval 194"/>
          <p:cNvSpPr>
            <a:spLocks noChangeArrowheads="1"/>
          </p:cNvSpPr>
          <p:nvPr/>
        </p:nvSpPr>
        <p:spPr bwMode="auto">
          <a:xfrm>
            <a:off x="41148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3" name="Oval 195"/>
          <p:cNvSpPr>
            <a:spLocks noChangeArrowheads="1"/>
          </p:cNvSpPr>
          <p:nvPr/>
        </p:nvSpPr>
        <p:spPr bwMode="auto">
          <a:xfrm>
            <a:off x="43434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4" name="Oval 196"/>
          <p:cNvSpPr>
            <a:spLocks noChangeArrowheads="1"/>
          </p:cNvSpPr>
          <p:nvPr/>
        </p:nvSpPr>
        <p:spPr bwMode="auto">
          <a:xfrm>
            <a:off x="45720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5" name="Oval 197"/>
          <p:cNvSpPr>
            <a:spLocks noChangeArrowheads="1"/>
          </p:cNvSpPr>
          <p:nvPr/>
        </p:nvSpPr>
        <p:spPr bwMode="auto">
          <a:xfrm>
            <a:off x="48006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6" name="Oval 198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7" name="Oval 199"/>
          <p:cNvSpPr>
            <a:spLocks noChangeArrowheads="1"/>
          </p:cNvSpPr>
          <p:nvPr/>
        </p:nvSpPr>
        <p:spPr bwMode="auto">
          <a:xfrm>
            <a:off x="52578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8" name="Oval 200"/>
          <p:cNvSpPr>
            <a:spLocks noChangeArrowheads="1"/>
          </p:cNvSpPr>
          <p:nvPr/>
        </p:nvSpPr>
        <p:spPr bwMode="auto">
          <a:xfrm>
            <a:off x="54864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09" name="Oval 201"/>
          <p:cNvSpPr>
            <a:spLocks noChangeArrowheads="1"/>
          </p:cNvSpPr>
          <p:nvPr/>
        </p:nvSpPr>
        <p:spPr bwMode="auto">
          <a:xfrm>
            <a:off x="48006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0" name="Oval 202"/>
          <p:cNvSpPr>
            <a:spLocks noChangeArrowheads="1"/>
          </p:cNvSpPr>
          <p:nvPr/>
        </p:nvSpPr>
        <p:spPr bwMode="auto">
          <a:xfrm>
            <a:off x="50292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1" name="Oval 203"/>
          <p:cNvSpPr>
            <a:spLocks noChangeArrowheads="1"/>
          </p:cNvSpPr>
          <p:nvPr/>
        </p:nvSpPr>
        <p:spPr bwMode="auto">
          <a:xfrm>
            <a:off x="52578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2" name="Oval 204"/>
          <p:cNvSpPr>
            <a:spLocks noChangeArrowheads="1"/>
          </p:cNvSpPr>
          <p:nvPr/>
        </p:nvSpPr>
        <p:spPr bwMode="auto">
          <a:xfrm>
            <a:off x="54864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3" name="Oval 205"/>
          <p:cNvSpPr>
            <a:spLocks noChangeArrowheads="1"/>
          </p:cNvSpPr>
          <p:nvPr/>
        </p:nvSpPr>
        <p:spPr bwMode="auto">
          <a:xfrm>
            <a:off x="48006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4" name="Oval 206"/>
          <p:cNvSpPr>
            <a:spLocks noChangeArrowheads="1"/>
          </p:cNvSpPr>
          <p:nvPr/>
        </p:nvSpPr>
        <p:spPr bwMode="auto">
          <a:xfrm>
            <a:off x="50292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5" name="Oval 207"/>
          <p:cNvSpPr>
            <a:spLocks noChangeArrowheads="1"/>
          </p:cNvSpPr>
          <p:nvPr/>
        </p:nvSpPr>
        <p:spPr bwMode="auto">
          <a:xfrm>
            <a:off x="52578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6" name="Oval 208"/>
          <p:cNvSpPr>
            <a:spLocks noChangeArrowheads="1"/>
          </p:cNvSpPr>
          <p:nvPr/>
        </p:nvSpPr>
        <p:spPr bwMode="auto">
          <a:xfrm>
            <a:off x="54864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7" name="Oval 209"/>
          <p:cNvSpPr>
            <a:spLocks noChangeArrowheads="1"/>
          </p:cNvSpPr>
          <p:nvPr/>
        </p:nvSpPr>
        <p:spPr bwMode="auto">
          <a:xfrm>
            <a:off x="48006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8" name="Oval 210"/>
          <p:cNvSpPr>
            <a:spLocks noChangeArrowheads="1"/>
          </p:cNvSpPr>
          <p:nvPr/>
        </p:nvSpPr>
        <p:spPr bwMode="auto">
          <a:xfrm>
            <a:off x="50292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19" name="Oval 211"/>
          <p:cNvSpPr>
            <a:spLocks noChangeArrowheads="1"/>
          </p:cNvSpPr>
          <p:nvPr/>
        </p:nvSpPr>
        <p:spPr bwMode="auto">
          <a:xfrm>
            <a:off x="52578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0" name="Oval 212"/>
          <p:cNvSpPr>
            <a:spLocks noChangeArrowheads="1"/>
          </p:cNvSpPr>
          <p:nvPr/>
        </p:nvSpPr>
        <p:spPr bwMode="auto">
          <a:xfrm>
            <a:off x="54864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1" name="Oval 213"/>
          <p:cNvSpPr>
            <a:spLocks noChangeArrowheads="1"/>
          </p:cNvSpPr>
          <p:nvPr/>
        </p:nvSpPr>
        <p:spPr bwMode="auto">
          <a:xfrm>
            <a:off x="57150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2" name="Oval 2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3" name="Oval 215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4" name="Oval 216"/>
          <p:cNvSpPr>
            <a:spLocks noChangeArrowheads="1"/>
          </p:cNvSpPr>
          <p:nvPr/>
        </p:nvSpPr>
        <p:spPr bwMode="auto">
          <a:xfrm>
            <a:off x="6400800" y="3962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5" name="Oval 217"/>
          <p:cNvSpPr>
            <a:spLocks noChangeArrowheads="1"/>
          </p:cNvSpPr>
          <p:nvPr/>
        </p:nvSpPr>
        <p:spPr bwMode="auto">
          <a:xfrm>
            <a:off x="57150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6" name="Oval 218"/>
          <p:cNvSpPr>
            <a:spLocks noChangeArrowheads="1"/>
          </p:cNvSpPr>
          <p:nvPr/>
        </p:nvSpPr>
        <p:spPr bwMode="auto">
          <a:xfrm>
            <a:off x="59436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7" name="Oval 219"/>
          <p:cNvSpPr>
            <a:spLocks noChangeArrowheads="1"/>
          </p:cNvSpPr>
          <p:nvPr/>
        </p:nvSpPr>
        <p:spPr bwMode="auto">
          <a:xfrm>
            <a:off x="61722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8" name="Oval 220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29" name="Oval 221"/>
          <p:cNvSpPr>
            <a:spLocks noChangeArrowheads="1"/>
          </p:cNvSpPr>
          <p:nvPr/>
        </p:nvSpPr>
        <p:spPr bwMode="auto">
          <a:xfrm>
            <a:off x="57150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0" name="Oval 222"/>
          <p:cNvSpPr>
            <a:spLocks noChangeArrowheads="1"/>
          </p:cNvSpPr>
          <p:nvPr/>
        </p:nvSpPr>
        <p:spPr bwMode="auto">
          <a:xfrm>
            <a:off x="59436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1" name="Oval 223"/>
          <p:cNvSpPr>
            <a:spLocks noChangeArrowheads="1"/>
          </p:cNvSpPr>
          <p:nvPr/>
        </p:nvSpPr>
        <p:spPr bwMode="auto">
          <a:xfrm>
            <a:off x="61722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2" name="Oval 224"/>
          <p:cNvSpPr>
            <a:spLocks noChangeArrowheads="1"/>
          </p:cNvSpPr>
          <p:nvPr/>
        </p:nvSpPr>
        <p:spPr bwMode="auto">
          <a:xfrm>
            <a:off x="6400800" y="4419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3" name="Oval 225"/>
          <p:cNvSpPr>
            <a:spLocks noChangeArrowheads="1"/>
          </p:cNvSpPr>
          <p:nvPr/>
        </p:nvSpPr>
        <p:spPr bwMode="auto">
          <a:xfrm>
            <a:off x="57150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4" name="Oval 226"/>
          <p:cNvSpPr>
            <a:spLocks noChangeArrowheads="1"/>
          </p:cNvSpPr>
          <p:nvPr/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5" name="Oval 227"/>
          <p:cNvSpPr>
            <a:spLocks noChangeArrowheads="1"/>
          </p:cNvSpPr>
          <p:nvPr/>
        </p:nvSpPr>
        <p:spPr bwMode="auto">
          <a:xfrm>
            <a:off x="61722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6" name="Oval 228"/>
          <p:cNvSpPr>
            <a:spLocks noChangeArrowheads="1"/>
          </p:cNvSpPr>
          <p:nvPr/>
        </p:nvSpPr>
        <p:spPr bwMode="auto">
          <a:xfrm>
            <a:off x="6400800" y="46482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7" name="Oval 229"/>
          <p:cNvSpPr>
            <a:spLocks noChangeArrowheads="1"/>
          </p:cNvSpPr>
          <p:nvPr/>
        </p:nvSpPr>
        <p:spPr bwMode="auto">
          <a:xfrm>
            <a:off x="48006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8" name="Oval 230"/>
          <p:cNvSpPr>
            <a:spLocks noChangeArrowheads="1"/>
          </p:cNvSpPr>
          <p:nvPr/>
        </p:nvSpPr>
        <p:spPr bwMode="auto">
          <a:xfrm>
            <a:off x="50292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39" name="Oval 231"/>
          <p:cNvSpPr>
            <a:spLocks noChangeArrowheads="1"/>
          </p:cNvSpPr>
          <p:nvPr/>
        </p:nvSpPr>
        <p:spPr bwMode="auto">
          <a:xfrm>
            <a:off x="52578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0" name="Oval 232"/>
          <p:cNvSpPr>
            <a:spLocks noChangeArrowheads="1"/>
          </p:cNvSpPr>
          <p:nvPr/>
        </p:nvSpPr>
        <p:spPr bwMode="auto">
          <a:xfrm>
            <a:off x="54864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1" name="Oval 233"/>
          <p:cNvSpPr>
            <a:spLocks noChangeArrowheads="1"/>
          </p:cNvSpPr>
          <p:nvPr/>
        </p:nvSpPr>
        <p:spPr bwMode="auto">
          <a:xfrm>
            <a:off x="48006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2" name="Oval 234"/>
          <p:cNvSpPr>
            <a:spLocks noChangeArrowheads="1"/>
          </p:cNvSpPr>
          <p:nvPr/>
        </p:nvSpPr>
        <p:spPr bwMode="auto">
          <a:xfrm>
            <a:off x="50292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3" name="Oval 235"/>
          <p:cNvSpPr>
            <a:spLocks noChangeArrowheads="1"/>
          </p:cNvSpPr>
          <p:nvPr/>
        </p:nvSpPr>
        <p:spPr bwMode="auto">
          <a:xfrm>
            <a:off x="52578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4" name="Oval 236"/>
          <p:cNvSpPr>
            <a:spLocks noChangeArrowheads="1"/>
          </p:cNvSpPr>
          <p:nvPr/>
        </p:nvSpPr>
        <p:spPr bwMode="auto">
          <a:xfrm>
            <a:off x="54864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5" name="Oval 237"/>
          <p:cNvSpPr>
            <a:spLocks noChangeArrowheads="1"/>
          </p:cNvSpPr>
          <p:nvPr/>
        </p:nvSpPr>
        <p:spPr bwMode="auto">
          <a:xfrm>
            <a:off x="48006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6" name="Oval 238"/>
          <p:cNvSpPr>
            <a:spLocks noChangeArrowheads="1"/>
          </p:cNvSpPr>
          <p:nvPr/>
        </p:nvSpPr>
        <p:spPr bwMode="auto">
          <a:xfrm>
            <a:off x="50292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7" name="Oval 239"/>
          <p:cNvSpPr>
            <a:spLocks noChangeArrowheads="1"/>
          </p:cNvSpPr>
          <p:nvPr/>
        </p:nvSpPr>
        <p:spPr bwMode="auto">
          <a:xfrm>
            <a:off x="52578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8" name="Oval 240"/>
          <p:cNvSpPr>
            <a:spLocks noChangeArrowheads="1"/>
          </p:cNvSpPr>
          <p:nvPr/>
        </p:nvSpPr>
        <p:spPr bwMode="auto">
          <a:xfrm>
            <a:off x="54864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49" name="Oval 241"/>
          <p:cNvSpPr>
            <a:spLocks noChangeArrowheads="1"/>
          </p:cNvSpPr>
          <p:nvPr/>
        </p:nvSpPr>
        <p:spPr bwMode="auto">
          <a:xfrm>
            <a:off x="48006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0" name="Oval 242"/>
          <p:cNvSpPr>
            <a:spLocks noChangeArrowheads="1"/>
          </p:cNvSpPr>
          <p:nvPr/>
        </p:nvSpPr>
        <p:spPr bwMode="auto">
          <a:xfrm>
            <a:off x="50292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1" name="Oval 243"/>
          <p:cNvSpPr>
            <a:spLocks noChangeArrowheads="1"/>
          </p:cNvSpPr>
          <p:nvPr/>
        </p:nvSpPr>
        <p:spPr bwMode="auto">
          <a:xfrm>
            <a:off x="52578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2" name="Oval 244"/>
          <p:cNvSpPr>
            <a:spLocks noChangeArrowheads="1"/>
          </p:cNvSpPr>
          <p:nvPr/>
        </p:nvSpPr>
        <p:spPr bwMode="auto">
          <a:xfrm>
            <a:off x="54864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3" name="Oval 245"/>
          <p:cNvSpPr>
            <a:spLocks noChangeArrowheads="1"/>
          </p:cNvSpPr>
          <p:nvPr/>
        </p:nvSpPr>
        <p:spPr bwMode="auto">
          <a:xfrm>
            <a:off x="57150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4" name="Oval 246"/>
          <p:cNvSpPr>
            <a:spLocks noChangeArrowheads="1"/>
          </p:cNvSpPr>
          <p:nvPr/>
        </p:nvSpPr>
        <p:spPr bwMode="auto">
          <a:xfrm>
            <a:off x="59436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5" name="Oval 247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6" name="Oval 248"/>
          <p:cNvSpPr>
            <a:spLocks noChangeArrowheads="1"/>
          </p:cNvSpPr>
          <p:nvPr/>
        </p:nvSpPr>
        <p:spPr bwMode="auto">
          <a:xfrm>
            <a:off x="6400800" y="48768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7" name="Oval 249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8" name="Oval 250"/>
          <p:cNvSpPr>
            <a:spLocks noChangeArrowheads="1"/>
          </p:cNvSpPr>
          <p:nvPr/>
        </p:nvSpPr>
        <p:spPr bwMode="auto">
          <a:xfrm>
            <a:off x="59436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59" name="Oval 251"/>
          <p:cNvSpPr>
            <a:spLocks noChangeArrowheads="1"/>
          </p:cNvSpPr>
          <p:nvPr/>
        </p:nvSpPr>
        <p:spPr bwMode="auto">
          <a:xfrm>
            <a:off x="61722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0" name="Oval 25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1" name="Oval 253"/>
          <p:cNvSpPr>
            <a:spLocks noChangeArrowheads="1"/>
          </p:cNvSpPr>
          <p:nvPr/>
        </p:nvSpPr>
        <p:spPr bwMode="auto">
          <a:xfrm>
            <a:off x="57150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2" name="Oval 254"/>
          <p:cNvSpPr>
            <a:spLocks noChangeArrowheads="1"/>
          </p:cNvSpPr>
          <p:nvPr/>
        </p:nvSpPr>
        <p:spPr bwMode="auto">
          <a:xfrm>
            <a:off x="59436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3" name="Oval 255"/>
          <p:cNvSpPr>
            <a:spLocks noChangeArrowheads="1"/>
          </p:cNvSpPr>
          <p:nvPr/>
        </p:nvSpPr>
        <p:spPr bwMode="auto">
          <a:xfrm>
            <a:off x="61722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4" name="Oval 256"/>
          <p:cNvSpPr>
            <a:spLocks noChangeArrowheads="1"/>
          </p:cNvSpPr>
          <p:nvPr/>
        </p:nvSpPr>
        <p:spPr bwMode="auto">
          <a:xfrm>
            <a:off x="64008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5" name="Oval 257"/>
          <p:cNvSpPr>
            <a:spLocks noChangeArrowheads="1"/>
          </p:cNvSpPr>
          <p:nvPr/>
        </p:nvSpPr>
        <p:spPr bwMode="auto">
          <a:xfrm>
            <a:off x="57150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6" name="Oval 258"/>
          <p:cNvSpPr>
            <a:spLocks noChangeArrowheads="1"/>
          </p:cNvSpPr>
          <p:nvPr/>
        </p:nvSpPr>
        <p:spPr bwMode="auto">
          <a:xfrm>
            <a:off x="59436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7" name="Oval 259"/>
          <p:cNvSpPr>
            <a:spLocks noChangeArrowheads="1"/>
          </p:cNvSpPr>
          <p:nvPr/>
        </p:nvSpPr>
        <p:spPr bwMode="auto">
          <a:xfrm>
            <a:off x="61722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8" name="Oval 260"/>
          <p:cNvSpPr>
            <a:spLocks noChangeArrowheads="1"/>
          </p:cNvSpPr>
          <p:nvPr/>
        </p:nvSpPr>
        <p:spPr bwMode="auto">
          <a:xfrm>
            <a:off x="6400800" y="55626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8069" name="Line 261"/>
          <p:cNvSpPr>
            <a:spLocks noChangeShapeType="1"/>
          </p:cNvSpPr>
          <p:nvPr/>
        </p:nvSpPr>
        <p:spPr bwMode="auto">
          <a:xfrm>
            <a:off x="6477000" y="1676400"/>
            <a:ext cx="0" cy="441960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88070" name="Line 262"/>
          <p:cNvSpPr>
            <a:spLocks noChangeShapeType="1"/>
          </p:cNvSpPr>
          <p:nvPr/>
        </p:nvSpPr>
        <p:spPr bwMode="auto">
          <a:xfrm flipH="1">
            <a:off x="2590800" y="1905000"/>
            <a:ext cx="1447800" cy="144780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88071" name="Object 263"/>
          <p:cNvGraphicFramePr>
            <a:graphicFrameLocks noChangeAspect="1"/>
          </p:cNvGraphicFramePr>
          <p:nvPr>
            <p:ph idx="4294967295"/>
          </p:nvPr>
        </p:nvGraphicFramePr>
        <p:xfrm>
          <a:off x="6858000" y="2895600"/>
          <a:ext cx="1122363" cy="407988"/>
        </p:xfrm>
        <a:graphic>
          <a:graphicData uri="http://schemas.openxmlformats.org/presentationml/2006/ole">
            <p:oleObj spid="_x0000_s1173506" name="Equation" r:id="rId3" imgW="558720" imgH="203040" progId="Equation.DSMT4">
              <p:embed/>
            </p:oleObj>
          </a:graphicData>
        </a:graphic>
      </p:graphicFrame>
      <p:graphicFrame>
        <p:nvGraphicFramePr>
          <p:cNvPr id="888073" name="Object 265"/>
          <p:cNvGraphicFramePr>
            <a:graphicFrameLocks noChangeAspect="1"/>
          </p:cNvGraphicFramePr>
          <p:nvPr/>
        </p:nvGraphicFramePr>
        <p:xfrm>
          <a:off x="1219200" y="1524000"/>
          <a:ext cx="1149350" cy="458788"/>
        </p:xfrm>
        <a:graphic>
          <a:graphicData uri="http://schemas.openxmlformats.org/presentationml/2006/ole">
            <p:oleObj spid="_x0000_s1173507" name="Equation" r:id="rId4" imgW="571320" imgH="228600" progId="Equation.DSMT4">
              <p:embed/>
            </p:oleObj>
          </a:graphicData>
        </a:graphic>
      </p:graphicFrame>
      <p:graphicFrame>
        <p:nvGraphicFramePr>
          <p:cNvPr id="888074" name="Object 266"/>
          <p:cNvGraphicFramePr>
            <a:graphicFrameLocks noChangeAspect="1"/>
          </p:cNvGraphicFramePr>
          <p:nvPr/>
        </p:nvGraphicFramePr>
        <p:xfrm>
          <a:off x="6705600" y="3276600"/>
          <a:ext cx="1847850" cy="914400"/>
        </p:xfrm>
        <a:graphic>
          <a:graphicData uri="http://schemas.openxmlformats.org/presentationml/2006/ole">
            <p:oleObj spid="_x0000_s1173508" name="Equation" r:id="rId5" imgW="1231560" imgH="609480" progId="Equation.DSMT4">
              <p:embed/>
            </p:oleObj>
          </a:graphicData>
        </a:graphic>
      </p:graphicFrame>
      <p:graphicFrame>
        <p:nvGraphicFramePr>
          <p:cNvPr id="888075" name="Object 267"/>
          <p:cNvGraphicFramePr>
            <a:graphicFrameLocks noChangeAspect="1"/>
          </p:cNvGraphicFramePr>
          <p:nvPr/>
        </p:nvGraphicFramePr>
        <p:xfrm>
          <a:off x="533400" y="1905000"/>
          <a:ext cx="2819400" cy="457200"/>
        </p:xfrm>
        <a:graphic>
          <a:graphicData uri="http://schemas.openxmlformats.org/presentationml/2006/ole">
            <p:oleObj spid="_x0000_s1173509" name="Equation" r:id="rId6" imgW="1879560" imgH="304560" progId="Equation.DSMT4">
              <p:embed/>
            </p:oleObj>
          </a:graphicData>
        </a:graphic>
      </p:graphicFrame>
      <p:sp>
        <p:nvSpPr>
          <p:cNvPr id="888076" name="Text Box 268"/>
          <p:cNvSpPr txBox="1">
            <a:spLocks noChangeArrowheads="1"/>
          </p:cNvSpPr>
          <p:nvPr/>
        </p:nvSpPr>
        <p:spPr bwMode="auto">
          <a:xfrm>
            <a:off x="2438400" y="6324600"/>
            <a:ext cx="47053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Symmetry breaks at interfaces </a:t>
            </a:r>
            <a:r>
              <a:rPr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→ Anisotropy</a:t>
            </a:r>
          </a:p>
        </p:txBody>
      </p:sp>
      <p:sp>
        <p:nvSpPr>
          <p:cNvPr id="888077" name="Line 269"/>
          <p:cNvSpPr>
            <a:spLocks noChangeShapeType="1"/>
          </p:cNvSpPr>
          <p:nvPr/>
        </p:nvSpPr>
        <p:spPr bwMode="auto">
          <a:xfrm>
            <a:off x="2743200" y="3352800"/>
            <a:ext cx="990600" cy="2971800"/>
          </a:xfrm>
          <a:prstGeom prst="line">
            <a:avLst/>
          </a:prstGeom>
          <a:noFill/>
          <a:ln w="254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88078" name="Object 270"/>
          <p:cNvGraphicFramePr>
            <a:graphicFrameLocks noChangeAspect="1"/>
          </p:cNvGraphicFramePr>
          <p:nvPr/>
        </p:nvGraphicFramePr>
        <p:xfrm>
          <a:off x="1135063" y="4038600"/>
          <a:ext cx="1227137" cy="458788"/>
        </p:xfrm>
        <a:graphic>
          <a:graphicData uri="http://schemas.openxmlformats.org/presentationml/2006/ole">
            <p:oleObj spid="_x0000_s1173510" name="Equation" r:id="rId7" imgW="609480" imgH="228600" progId="Equation.DSMT4">
              <p:embed/>
            </p:oleObj>
          </a:graphicData>
        </a:graphic>
      </p:graphicFrame>
      <p:graphicFrame>
        <p:nvGraphicFramePr>
          <p:cNvPr id="888079" name="Object 271"/>
          <p:cNvGraphicFramePr>
            <a:graphicFrameLocks noChangeAspect="1"/>
          </p:cNvGraphicFramePr>
          <p:nvPr/>
        </p:nvGraphicFramePr>
        <p:xfrm>
          <a:off x="762000" y="4495800"/>
          <a:ext cx="1847850" cy="914400"/>
        </p:xfrm>
        <a:graphic>
          <a:graphicData uri="http://schemas.openxmlformats.org/presentationml/2006/ole">
            <p:oleObj spid="_x0000_s1173511" name="Equation" r:id="rId8" imgW="1231560" imgH="609480" progId="Equation.DSMT4">
              <p:embed/>
            </p:oleObj>
          </a:graphicData>
        </a:graphic>
      </p:graphicFrame>
      <p:sp>
        <p:nvSpPr>
          <p:cNvPr id="888080" name="Text Box 272"/>
          <p:cNvSpPr txBox="1">
            <a:spLocks noChangeArrowheads="1"/>
          </p:cNvSpPr>
          <p:nvPr/>
        </p:nvSpPr>
        <p:spPr bwMode="auto">
          <a:xfrm>
            <a:off x="4108450" y="1431925"/>
            <a:ext cx="19113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2D Square Lattices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Text Box 2"/>
          <p:cNvSpPr txBox="1">
            <a:spLocks noChangeArrowheads="1"/>
          </p:cNvSpPr>
          <p:nvPr/>
        </p:nvSpPr>
        <p:spPr bwMode="auto">
          <a:xfrm>
            <a:off x="1152525" y="4313238"/>
            <a:ext cx="1089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n x 10</a:t>
            </a:r>
            <a:r>
              <a:rPr lang="en-US" altLang="zh-TW" sz="1800" baseline="500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-23</a:t>
            </a:r>
            <a:r>
              <a:rPr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 </a:t>
            </a:r>
          </a:p>
          <a:p>
            <a:pPr algn="ctr"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(cm</a:t>
            </a:r>
            <a:r>
              <a:rPr lang="en-US" altLang="zh-TW" sz="1800" baseline="500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-3</a:t>
            </a:r>
            <a:r>
              <a:rPr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)</a:t>
            </a:r>
          </a:p>
        </p:txBody>
      </p:sp>
      <p:graphicFrame>
        <p:nvGraphicFramePr>
          <p:cNvPr id="821251" name="Object 3"/>
          <p:cNvGraphicFramePr>
            <a:graphicFrameLocks noChangeAspect="1"/>
          </p:cNvGraphicFramePr>
          <p:nvPr/>
        </p:nvGraphicFramePr>
        <p:xfrm>
          <a:off x="2178050" y="1393825"/>
          <a:ext cx="3956050" cy="1044575"/>
        </p:xfrm>
        <a:graphic>
          <a:graphicData uri="http://schemas.openxmlformats.org/presentationml/2006/ole">
            <p:oleObj spid="_x0000_s1174530" name="Equation" r:id="rId4" imgW="1600200" imgH="495000" progId="Equation.DSMT4">
              <p:embed/>
            </p:oleObj>
          </a:graphicData>
        </a:graphic>
      </p:graphicFrame>
      <p:pic>
        <p:nvPicPr>
          <p:cNvPr id="821252" name="Picture 4" descr="planar_den_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4525" y="2179638"/>
            <a:ext cx="58578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21253" name="Object 5"/>
          <p:cNvGraphicFramePr>
            <a:graphicFrameLocks noChangeAspect="1"/>
          </p:cNvGraphicFramePr>
          <p:nvPr/>
        </p:nvGraphicFramePr>
        <p:xfrm>
          <a:off x="6553200" y="2209800"/>
          <a:ext cx="2057400" cy="666750"/>
        </p:xfrm>
        <a:graphic>
          <a:graphicData uri="http://schemas.openxmlformats.org/presentationml/2006/ole">
            <p:oleObj spid="_x0000_s1174531" name="Equation" r:id="rId6" imgW="1257120" imgH="406080" progId="Equation.DSMT4">
              <p:embed/>
            </p:oleObj>
          </a:graphicData>
        </a:graphic>
      </p:graphicFrame>
      <p:sp>
        <p:nvSpPr>
          <p:cNvPr id="821254" name="Rectangle 6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Comparison with MD results</a:t>
            </a:r>
          </a:p>
        </p:txBody>
      </p:sp>
      <p:sp>
        <p:nvSpPr>
          <p:cNvPr id="821255" name="Text Box 7"/>
          <p:cNvSpPr txBox="1">
            <a:spLocks noChangeArrowheads="1"/>
          </p:cNvSpPr>
          <p:nvPr/>
        </p:nvSpPr>
        <p:spPr bwMode="auto">
          <a:xfrm>
            <a:off x="628650" y="3214688"/>
            <a:ext cx="11239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BCC Iron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3298" name="Object 2"/>
          <p:cNvGraphicFramePr>
            <a:graphicFrameLocks noChangeAspect="1"/>
          </p:cNvGraphicFramePr>
          <p:nvPr/>
        </p:nvGraphicFramePr>
        <p:xfrm>
          <a:off x="2514600" y="1701800"/>
          <a:ext cx="1600200" cy="736600"/>
        </p:xfrm>
        <a:graphic>
          <a:graphicData uri="http://schemas.openxmlformats.org/presentationml/2006/ole">
            <p:oleObj spid="_x0000_s1175554" name="Equation" r:id="rId4" imgW="965160" imgH="444240" progId="Equation.DSMT4">
              <p:embed/>
            </p:oleObj>
          </a:graphicData>
        </a:graphic>
      </p:graphicFrame>
      <p:graphicFrame>
        <p:nvGraphicFramePr>
          <p:cNvPr id="823299" name="Group 3"/>
          <p:cNvGraphicFramePr>
            <a:graphicFrameLocks noGrp="1"/>
          </p:cNvGraphicFramePr>
          <p:nvPr/>
        </p:nvGraphicFramePr>
        <p:xfrm>
          <a:off x="685800" y="3138805"/>
          <a:ext cx="7696200" cy="1204595"/>
        </p:xfrm>
        <a:graphic>
          <a:graphicData uri="http://schemas.openxmlformats.org/drawingml/2006/table">
            <a:tbl>
              <a:tblPr/>
              <a:tblGrid>
                <a:gridCol w="1849438"/>
                <a:gridCol w="1427162"/>
                <a:gridCol w="1447800"/>
                <a:gridCol w="1433513"/>
                <a:gridCol w="1538287"/>
              </a:tblGrid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Fe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</a:t>
                      </a:r>
                      <a:r>
                        <a:rPr kumimoji="1" lang="en-US" altLang="zh-TW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100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Univers 55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</a:t>
                      </a:r>
                      <a:r>
                        <a:rPr kumimoji="1" lang="en-US" altLang="zh-TW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</a:t>
                      </a:r>
                      <a:r>
                        <a:rPr kumimoji="1" lang="en-US" altLang="zh-TW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</a:t>
                      </a:r>
                      <a:r>
                        <a:rPr kumimoji="1" lang="en-US" altLang="zh-TW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4 (%)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Univers 55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MD (MH(SA)</a:t>
                      </a:r>
                      <a:r>
                        <a:rPr kumimoji="1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2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177.0(11)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173.5(11)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173.4(11)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1.0(0.6)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GL theory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144.26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145.59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137.57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3337" name="Text Box 41"/>
          <p:cNvSpPr txBox="1">
            <a:spLocks noChangeArrowheads="1"/>
          </p:cNvSpPr>
          <p:nvPr/>
        </p:nvSpPr>
        <p:spPr bwMode="auto">
          <a:xfrm>
            <a:off x="1828800" y="4648200"/>
            <a:ext cx="541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Predict the correct ordering of </a:t>
            </a:r>
          </a:p>
          <a:p>
            <a:pPr algn="ctr" eaLnBrk="1" hangingPunct="1"/>
            <a:r>
              <a:rPr lang="en-US" altLang="zh-TW" sz="2000" dirty="0" smtClean="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and </a:t>
            </a:r>
            <a:r>
              <a:rPr lang="en-US" altLang="zh-TW" sz="2000" dirty="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weak anisotropy 1% for bcc crystals</a:t>
            </a:r>
          </a:p>
        </p:txBody>
      </p:sp>
      <p:sp>
        <p:nvSpPr>
          <p:cNvPr id="823338" name="Text Box 42"/>
          <p:cNvSpPr txBox="1">
            <a:spLocks noChangeArrowheads="1"/>
          </p:cNvSpPr>
          <p:nvPr/>
        </p:nvSpPr>
        <p:spPr bwMode="auto">
          <a:xfrm>
            <a:off x="974725" y="1865313"/>
            <a:ext cx="138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Anisotropy</a:t>
            </a:r>
          </a:p>
        </p:txBody>
      </p:sp>
      <p:sp>
        <p:nvSpPr>
          <p:cNvPr id="823339" name="Text Box 43"/>
          <p:cNvSpPr txBox="1">
            <a:spLocks noChangeArrowheads="1"/>
          </p:cNvSpPr>
          <p:nvPr/>
        </p:nvSpPr>
        <p:spPr bwMode="auto">
          <a:xfrm>
            <a:off x="4702175" y="2573655"/>
            <a:ext cx="139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2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 </a:t>
            </a:r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(erg/cm</a:t>
            </a:r>
            <a:r>
              <a:rPr lang="en-US" altLang="zh-TW" sz="2000" baseline="30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2</a:t>
            </a:r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)</a:t>
            </a:r>
            <a:endParaRPr lang="en-US" altLang="zh-TW" sz="2000" baseline="-25000">
              <a:solidFill>
                <a:schemeClr val="bg2"/>
              </a:solidFill>
              <a:ea typeface="新細明體" pitchFamily="18" charset="-120"/>
              <a:cs typeface="Arial" charset="0"/>
              <a:sym typeface="Symbol" pitchFamily="18" charset="2"/>
            </a:endParaRPr>
          </a:p>
        </p:txBody>
      </p:sp>
      <p:sp>
        <p:nvSpPr>
          <p:cNvPr id="823340" name="Rectangle 44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Comparison with MD results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295400" y="6019800"/>
            <a:ext cx="6704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i="1" dirty="0" smtClean="0">
                <a:solidFill>
                  <a:srgbClr val="FFB24D"/>
                </a:solidFill>
              </a:rPr>
              <a:t>Atomistic details (Crystal structures) matter!</a:t>
            </a:r>
            <a:endParaRPr lang="zh-TW" altLang="en-US" sz="2400" b="1" i="1" dirty="0">
              <a:solidFill>
                <a:srgbClr val="FFB24D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Methodology for atomistic simulations</a:t>
            </a:r>
          </a:p>
        </p:txBody>
      </p:sp>
      <p:pic>
        <p:nvPicPr>
          <p:cNvPr id="885763" name="Picture 3" descr="m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2438400"/>
            <a:ext cx="2733675" cy="3124200"/>
          </a:xfrm>
          <a:noFill/>
          <a:ln/>
        </p:spPr>
      </p:pic>
      <p:sp>
        <p:nvSpPr>
          <p:cNvPr id="885764" name="Text Box 4"/>
          <p:cNvSpPr txBox="1">
            <a:spLocks noChangeArrowheads="1"/>
          </p:cNvSpPr>
          <p:nvPr/>
        </p:nvSpPr>
        <p:spPr bwMode="auto">
          <a:xfrm>
            <a:off x="914400" y="1919288"/>
            <a:ext cx="28130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Molecular Dynamics (MD)</a:t>
            </a:r>
          </a:p>
        </p:txBody>
      </p:sp>
      <p:sp>
        <p:nvSpPr>
          <p:cNvPr id="885765" name="Text Box 5"/>
          <p:cNvSpPr txBox="1">
            <a:spLocks noChangeArrowheads="1"/>
          </p:cNvSpPr>
          <p:nvPr/>
        </p:nvSpPr>
        <p:spPr bwMode="auto">
          <a:xfrm>
            <a:off x="5105400" y="1905000"/>
            <a:ext cx="26479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Mean field theory</a:t>
            </a:r>
          </a:p>
          <a:p>
            <a:pPr algn="ctr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Ginzburg-Landau theory</a:t>
            </a:r>
          </a:p>
        </p:txBody>
      </p:sp>
      <p:sp>
        <p:nvSpPr>
          <p:cNvPr id="885766" name="Text Box 6"/>
          <p:cNvSpPr txBox="1">
            <a:spLocks noChangeArrowheads="1"/>
          </p:cNvSpPr>
          <p:nvPr/>
        </p:nvSpPr>
        <p:spPr bwMode="auto">
          <a:xfrm>
            <a:off x="1006475" y="5699125"/>
            <a:ext cx="294798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Realistic physics</a:t>
            </a: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Resolve vibration modes (ps)</a:t>
            </a:r>
          </a:p>
        </p:txBody>
      </p:sp>
      <p:pic>
        <p:nvPicPr>
          <p:cNvPr id="885767" name="Picture 7" descr="1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500" y="2971800"/>
            <a:ext cx="283210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85768" name="Object 8"/>
          <p:cNvGraphicFramePr>
            <a:graphicFrameLocks noChangeAspect="1"/>
          </p:cNvGraphicFramePr>
          <p:nvPr/>
        </p:nvGraphicFramePr>
        <p:xfrm>
          <a:off x="5232400" y="4775200"/>
          <a:ext cx="711200" cy="406400"/>
        </p:xfrm>
        <a:graphic>
          <a:graphicData uri="http://schemas.openxmlformats.org/presentationml/2006/ole">
            <p:oleObj spid="_x0000_s1176578" name="Equation" r:id="rId5" imgW="355320" imgH="203040" progId="Equation.DSMT4">
              <p:embed/>
            </p:oleObj>
          </a:graphicData>
        </a:graphic>
      </p:graphicFrame>
      <p:graphicFrame>
        <p:nvGraphicFramePr>
          <p:cNvPr id="885769" name="Object 9"/>
          <p:cNvGraphicFramePr>
            <a:graphicFrameLocks noChangeAspect="1"/>
          </p:cNvGraphicFramePr>
          <p:nvPr/>
        </p:nvGraphicFramePr>
        <p:xfrm>
          <a:off x="7086600" y="2971800"/>
          <a:ext cx="660400" cy="406400"/>
        </p:xfrm>
        <a:graphic>
          <a:graphicData uri="http://schemas.openxmlformats.org/presentationml/2006/ole">
            <p:oleObj spid="_x0000_s1176579" name="Equation" r:id="rId6" imgW="330120" imgH="203040" progId="Equation.DSMT4">
              <p:embed/>
            </p:oleObj>
          </a:graphicData>
        </a:graphic>
      </p:graphicFrame>
      <p:sp>
        <p:nvSpPr>
          <p:cNvPr id="885770" name="Text Box 10"/>
          <p:cNvSpPr txBox="1">
            <a:spLocks noChangeArrowheads="1"/>
          </p:cNvSpPr>
          <p:nvPr/>
        </p:nvSpPr>
        <p:spPr bwMode="auto">
          <a:xfrm>
            <a:off x="5224463" y="5486400"/>
            <a:ext cx="3394075" cy="1314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Rely on MD inputs</a:t>
            </a: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Average out atomistic details</a:t>
            </a:r>
            <a:endParaRPr lang="en-US" altLang="zh-TW">
              <a:solidFill>
                <a:srgbClr val="CC0000"/>
              </a:solidFill>
              <a:ea typeface="新細明體" pitchFamily="18" charset="-120"/>
            </a:endParaRP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Diffusive dynamics (ms)</a:t>
            </a: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Larger length scale (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  <a:sym typeface="Symbol" pitchFamily="18" charset="2"/>
              </a:rPr>
              <a:t>m)</a:t>
            </a: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rgbClr val="CC0000"/>
                </a:solidFill>
                <a:ea typeface="新細明體" pitchFamily="18" charset="-120"/>
                <a:sym typeface="Symbol" pitchFamily="18" charset="2"/>
              </a:rPr>
              <a:t> Elasticity, defect structure, … etc?</a:t>
            </a:r>
          </a:p>
        </p:txBody>
      </p:sp>
      <p:sp>
        <p:nvSpPr>
          <p:cNvPr id="885771" name="Line 11"/>
          <p:cNvSpPr>
            <a:spLocks noChangeShapeType="1"/>
          </p:cNvSpPr>
          <p:nvPr/>
        </p:nvSpPr>
        <p:spPr bwMode="auto">
          <a:xfrm>
            <a:off x="6992938" y="3371850"/>
            <a:ext cx="609600" cy="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85772" name="Line 12"/>
          <p:cNvSpPr>
            <a:spLocks noChangeShapeType="1"/>
          </p:cNvSpPr>
          <p:nvPr/>
        </p:nvSpPr>
        <p:spPr bwMode="auto">
          <a:xfrm>
            <a:off x="5334000" y="4743450"/>
            <a:ext cx="609600" cy="0"/>
          </a:xfrm>
          <a:prstGeom prst="line">
            <a:avLst/>
          </a:prstGeom>
          <a:noFill/>
          <a:ln w="25400" cap="sq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85773" name="Rectangle 13"/>
          <p:cNvSpPr>
            <a:spLocks noChangeArrowheads="1"/>
          </p:cNvSpPr>
          <p:nvPr/>
        </p:nvSpPr>
        <p:spPr bwMode="auto">
          <a:xfrm>
            <a:off x="5181600" y="2590800"/>
            <a:ext cx="2590800" cy="28956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5774" name="Line 14"/>
          <p:cNvSpPr>
            <a:spLocks noChangeShapeType="1"/>
          </p:cNvSpPr>
          <p:nvPr/>
        </p:nvSpPr>
        <p:spPr bwMode="auto">
          <a:xfrm>
            <a:off x="6477000" y="2590800"/>
            <a:ext cx="0" cy="2895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85775" name="Rectangle 15"/>
          <p:cNvSpPr>
            <a:spLocks noChangeArrowheads="1"/>
          </p:cNvSpPr>
          <p:nvPr/>
        </p:nvSpPr>
        <p:spPr bwMode="auto">
          <a:xfrm>
            <a:off x="5181600" y="2590800"/>
            <a:ext cx="1295400" cy="2895600"/>
          </a:xfrm>
          <a:prstGeom prst="rect">
            <a:avLst/>
          </a:prstGeom>
          <a:solidFill>
            <a:srgbClr val="00FF00">
              <a:alpha val="69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5776" name="Rectangle 16"/>
          <p:cNvSpPr>
            <a:spLocks noChangeArrowheads="1"/>
          </p:cNvSpPr>
          <p:nvPr/>
        </p:nvSpPr>
        <p:spPr bwMode="auto">
          <a:xfrm>
            <a:off x="6477000" y="2590800"/>
            <a:ext cx="1295400" cy="2895600"/>
          </a:xfrm>
          <a:prstGeom prst="rect">
            <a:avLst/>
          </a:prstGeom>
          <a:solidFill>
            <a:srgbClr val="FF0000">
              <a:alpha val="7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Methodology for atomistic simulations</a:t>
            </a:r>
          </a:p>
        </p:txBody>
      </p:sp>
      <p:pic>
        <p:nvPicPr>
          <p:cNvPr id="886787" name="Picture 3" descr="m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2438400"/>
            <a:ext cx="2733675" cy="3124200"/>
          </a:xfrm>
          <a:noFill/>
          <a:ln/>
        </p:spPr>
      </p:pic>
      <p:sp>
        <p:nvSpPr>
          <p:cNvPr id="886788" name="Text Box 4"/>
          <p:cNvSpPr txBox="1">
            <a:spLocks noChangeArrowheads="1"/>
          </p:cNvSpPr>
          <p:nvPr/>
        </p:nvSpPr>
        <p:spPr bwMode="auto">
          <a:xfrm>
            <a:off x="914400" y="1919288"/>
            <a:ext cx="28130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Molecular Dynamics (MD)</a:t>
            </a:r>
          </a:p>
        </p:txBody>
      </p:sp>
      <p:pic>
        <p:nvPicPr>
          <p:cNvPr id="886789" name="Picture 5" descr="pf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5075" y="2514600"/>
            <a:ext cx="2651125" cy="2971800"/>
          </a:xfrm>
          <a:prstGeom prst="rect">
            <a:avLst/>
          </a:prstGeom>
          <a:noFill/>
        </p:spPr>
      </p:pic>
      <p:sp>
        <p:nvSpPr>
          <p:cNvPr id="886790" name="Text Box 6"/>
          <p:cNvSpPr txBox="1">
            <a:spLocks noChangeArrowheads="1"/>
          </p:cNvSpPr>
          <p:nvPr/>
        </p:nvSpPr>
        <p:spPr bwMode="auto">
          <a:xfrm>
            <a:off x="5029200" y="1905000"/>
            <a:ext cx="27114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Mean field theory</a:t>
            </a:r>
          </a:p>
          <a:p>
            <a:pPr algn="ctr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Phase field crystal (PFC)</a:t>
            </a:r>
          </a:p>
        </p:txBody>
      </p:sp>
      <p:sp>
        <p:nvSpPr>
          <p:cNvPr id="886791" name="Text Box 7"/>
          <p:cNvSpPr txBox="1">
            <a:spLocks noChangeArrowheads="1"/>
          </p:cNvSpPr>
          <p:nvPr/>
        </p:nvSpPr>
        <p:spPr bwMode="auto">
          <a:xfrm>
            <a:off x="4267200" y="5715000"/>
            <a:ext cx="4573588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Average out vibration modes (ms)</a:t>
            </a: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Atomistic details – elasticity, crystalline planes, </a:t>
            </a:r>
          </a:p>
          <a:p>
            <a:pPr>
              <a:buSzPct val="50000"/>
              <a:buFont typeface="Wingdings" pitchFamily="2" charset="2"/>
              <a:buNone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		dislocations, … etc.</a:t>
            </a:r>
            <a:endParaRPr lang="en-US" altLang="zh-TW">
              <a:solidFill>
                <a:srgbClr val="CC0000"/>
              </a:solidFill>
              <a:ea typeface="新細明體" pitchFamily="18" charset="-120"/>
            </a:endParaRPr>
          </a:p>
        </p:txBody>
      </p:sp>
      <p:sp>
        <p:nvSpPr>
          <p:cNvPr id="886792" name="Text Box 8"/>
          <p:cNvSpPr txBox="1">
            <a:spLocks noChangeArrowheads="1"/>
          </p:cNvSpPr>
          <p:nvPr/>
        </p:nvSpPr>
        <p:spPr bwMode="auto">
          <a:xfrm>
            <a:off x="1006475" y="5699125"/>
            <a:ext cx="294798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Realistic physics</a:t>
            </a: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Resolve vibration modes (ps)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Text Box 2"/>
          <p:cNvSpPr txBox="1">
            <a:spLocks noChangeArrowheads="1"/>
          </p:cNvSpPr>
          <p:nvPr/>
        </p:nvSpPr>
        <p:spPr bwMode="auto">
          <a:xfrm>
            <a:off x="171450" y="1295400"/>
            <a:ext cx="165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(001) plane of </a:t>
            </a:r>
          </a:p>
          <a:p>
            <a:pPr marL="342900" indent="-342900"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bcc crystals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03325" y="1371600"/>
            <a:ext cx="4435475" cy="5257800"/>
            <a:chOff x="1574" y="720"/>
            <a:chExt cx="2794" cy="3312"/>
          </a:xfrm>
        </p:grpSpPr>
        <p:pic>
          <p:nvPicPr>
            <p:cNvPr id="825348" name="Picture 4" descr="pf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74" y="1083"/>
              <a:ext cx="2611" cy="277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25349" name="Line 5"/>
            <p:cNvSpPr>
              <a:spLocks noChangeShapeType="1"/>
            </p:cNvSpPr>
            <p:nvPr/>
          </p:nvSpPr>
          <p:spPr bwMode="auto">
            <a:xfrm>
              <a:off x="2928" y="864"/>
              <a:ext cx="0" cy="3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5350" name="Line 6"/>
            <p:cNvSpPr>
              <a:spLocks noChangeShapeType="1"/>
            </p:cNvSpPr>
            <p:nvPr/>
          </p:nvSpPr>
          <p:spPr bwMode="auto">
            <a:xfrm flipV="1">
              <a:off x="2496" y="892"/>
              <a:ext cx="1658" cy="15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5351" name="Text Box 7"/>
            <p:cNvSpPr txBox="1">
              <a:spLocks noChangeArrowheads="1"/>
            </p:cNvSpPr>
            <p:nvPr/>
          </p:nvSpPr>
          <p:spPr bwMode="auto">
            <a:xfrm>
              <a:off x="2496" y="743"/>
              <a:ext cx="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TW" sz="1800">
                  <a:solidFill>
                    <a:schemeClr val="bg2"/>
                  </a:solidFill>
                  <a:ea typeface="新細明體" pitchFamily="18" charset="-120"/>
                </a:rPr>
                <a:t>(100)</a:t>
              </a:r>
            </a:p>
          </p:txBody>
        </p:sp>
        <p:sp>
          <p:nvSpPr>
            <p:cNvPr id="825352" name="Text Box 8"/>
            <p:cNvSpPr txBox="1">
              <a:spLocks noChangeArrowheads="1"/>
            </p:cNvSpPr>
            <p:nvPr/>
          </p:nvSpPr>
          <p:spPr bwMode="auto">
            <a:xfrm>
              <a:off x="3916" y="720"/>
              <a:ext cx="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TW" sz="1800">
                  <a:solidFill>
                    <a:schemeClr val="bg2"/>
                  </a:solidFill>
                  <a:ea typeface="新細明體" pitchFamily="18" charset="-120"/>
                </a:rPr>
                <a:t>(110)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486400" y="3429000"/>
            <a:ext cx="3457575" cy="957262"/>
            <a:chOff x="1431" y="1923"/>
            <a:chExt cx="2898" cy="891"/>
          </a:xfrm>
        </p:grpSpPr>
        <p:pic>
          <p:nvPicPr>
            <p:cNvPr id="825354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1" y="1923"/>
              <a:ext cx="2898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5355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8" y="2352"/>
              <a:ext cx="2538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2535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itchFamily="18" charset="-120"/>
              </a:rPr>
              <a:t>Formulation - Phase </a:t>
            </a:r>
            <a:r>
              <a:rPr lang="en-US" altLang="zh-TW" dirty="0">
                <a:ea typeface="新細明體" pitchFamily="18" charset="-120"/>
              </a:rPr>
              <a:t>Field Crystal</a:t>
            </a:r>
          </a:p>
        </p:txBody>
      </p:sp>
      <p:sp>
        <p:nvSpPr>
          <p:cNvPr id="825357" name="Text Box 13"/>
          <p:cNvSpPr txBox="1">
            <a:spLocks noChangeArrowheads="1"/>
          </p:cNvSpPr>
          <p:nvPr/>
        </p:nvSpPr>
        <p:spPr bwMode="auto">
          <a:xfrm>
            <a:off x="6019800" y="5546725"/>
            <a:ext cx="2586038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chemeClr val="bg2"/>
                </a:solidFill>
                <a:ea typeface="新細明體" pitchFamily="18" charset="-120"/>
              </a:rPr>
              <a:t>Capillary Anisotropy?</a:t>
            </a:r>
          </a:p>
          <a:p>
            <a:r>
              <a:rPr lang="en-US" altLang="zh-TW" sz="2000" dirty="0">
                <a:solidFill>
                  <a:schemeClr val="bg2"/>
                </a:solidFill>
                <a:ea typeface="新細明體" pitchFamily="18" charset="-120"/>
              </a:rPr>
              <a:t>Elasticity?</a:t>
            </a:r>
          </a:p>
          <a:p>
            <a:endParaRPr lang="en-US" altLang="zh-TW" sz="2000" dirty="0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825358" name="Text Box 14"/>
          <p:cNvSpPr txBox="1">
            <a:spLocks noChangeArrowheads="1"/>
          </p:cNvSpPr>
          <p:nvPr/>
        </p:nvSpPr>
        <p:spPr bwMode="auto">
          <a:xfrm>
            <a:off x="5706983" y="1447800"/>
            <a:ext cx="3284617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2"/>
                </a:solidFill>
                <a:ea typeface="新細明體" pitchFamily="18" charset="-120"/>
              </a:rPr>
              <a:t>Swift &amp; </a:t>
            </a:r>
            <a:r>
              <a:rPr lang="en-US" altLang="zh-TW" dirty="0" err="1">
                <a:solidFill>
                  <a:schemeClr val="bg2"/>
                </a:solidFill>
                <a:ea typeface="新細明體" pitchFamily="18" charset="-120"/>
              </a:rPr>
              <a:t>Hohenberg</a:t>
            </a:r>
            <a:r>
              <a:rPr lang="en-US" altLang="zh-TW" dirty="0">
                <a:solidFill>
                  <a:schemeClr val="bg2"/>
                </a:solidFill>
                <a:ea typeface="新細明體" pitchFamily="18" charset="-120"/>
              </a:rPr>
              <a:t>, PRA (1977</a:t>
            </a:r>
            <a:r>
              <a:rPr lang="en-US" altLang="zh-TW" dirty="0" smtClean="0">
                <a:solidFill>
                  <a:schemeClr val="bg2"/>
                </a:solidFill>
                <a:ea typeface="新細明體" pitchFamily="18" charset="-120"/>
              </a:rPr>
              <a:t>)</a:t>
            </a:r>
          </a:p>
          <a:p>
            <a:r>
              <a:rPr lang="en-US" altLang="zh-TW" dirty="0" smtClean="0">
                <a:solidFill>
                  <a:schemeClr val="bg2"/>
                </a:solidFill>
                <a:ea typeface="新細明體" pitchFamily="18" charset="-120"/>
              </a:rPr>
              <a:t>2D Patterns – Rolls, Hexagons</a:t>
            </a:r>
          </a:p>
          <a:p>
            <a:endParaRPr lang="en-US" altLang="zh-TW" dirty="0">
              <a:solidFill>
                <a:schemeClr val="bg2"/>
              </a:solidFill>
              <a:ea typeface="新細明體" pitchFamily="18" charset="-120"/>
            </a:endParaRPr>
          </a:p>
          <a:p>
            <a:r>
              <a:rPr lang="en-US" altLang="zh-TW" dirty="0">
                <a:solidFill>
                  <a:schemeClr val="bg2"/>
                </a:solidFill>
                <a:ea typeface="新細明體" pitchFamily="18" charset="-120"/>
              </a:rPr>
              <a:t>Elder et al., PRL (2002</a:t>
            </a:r>
            <a:r>
              <a:rPr lang="en-US" altLang="zh-TW" dirty="0" smtClean="0">
                <a:solidFill>
                  <a:schemeClr val="bg2"/>
                </a:solidFill>
                <a:ea typeface="新細明體" pitchFamily="18" charset="-120"/>
              </a:rPr>
              <a:t>)</a:t>
            </a:r>
          </a:p>
          <a:p>
            <a:r>
              <a:rPr lang="en-US" altLang="zh-TW" dirty="0" smtClean="0">
                <a:solidFill>
                  <a:schemeClr val="bg2"/>
                </a:solidFill>
                <a:ea typeface="新細明體" pitchFamily="18" charset="-120"/>
              </a:rPr>
              <a:t>Propose a conserved SH equation</a:t>
            </a:r>
            <a:endParaRPr lang="en-US" altLang="zh-TW" dirty="0">
              <a:solidFill>
                <a:schemeClr val="bg2"/>
              </a:solidFill>
              <a:ea typeface="新細明體" pitchFamily="18" charset="-120"/>
            </a:endParaRPr>
          </a:p>
        </p:txBody>
      </p:sp>
      <p:pic>
        <p:nvPicPr>
          <p:cNvPr id="16" name="圖片 15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0400" y="4902000"/>
            <a:ext cx="1152000" cy="432000"/>
          </a:xfrm>
          <a:prstGeom prst="rect">
            <a:avLst/>
          </a:prstGeom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638800" y="3048000"/>
            <a:ext cx="2725426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bg2"/>
                </a:solidFill>
                <a:ea typeface="新細明體" pitchFamily="18" charset="-120"/>
              </a:rPr>
              <a:t>The Free Energy Functional</a:t>
            </a:r>
            <a:endParaRPr lang="en-US" altLang="zh-TW" dirty="0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638800" y="4538246"/>
            <a:ext cx="1895071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bg2"/>
                </a:solidFill>
                <a:ea typeface="新細明體" pitchFamily="18" charset="-120"/>
              </a:rPr>
              <a:t>Equation of Motion</a:t>
            </a:r>
            <a:endParaRPr lang="en-US" altLang="zh-TW" dirty="0">
              <a:solidFill>
                <a:schemeClr val="bg2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Pattern Formation in Crystal Growth</a:t>
            </a:r>
          </a:p>
        </p:txBody>
      </p:sp>
      <p:sp>
        <p:nvSpPr>
          <p:cNvPr id="860167" name="Text Box 7"/>
          <p:cNvSpPr txBox="1">
            <a:spLocks noChangeArrowheads="1"/>
          </p:cNvSpPr>
          <p:nvPr/>
        </p:nvSpPr>
        <p:spPr bwMode="auto">
          <a:xfrm>
            <a:off x="2178050" y="6477000"/>
            <a:ext cx="483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1800">
                <a:solidFill>
                  <a:srgbClr val="520063"/>
                </a:solidFill>
                <a:ea typeface="新細明體" pitchFamily="18" charset="-120"/>
              </a:rPr>
              <a:t>by Wilson Bentley (The snowflake man), 1885</a:t>
            </a:r>
          </a:p>
        </p:txBody>
      </p:sp>
      <p:pic>
        <p:nvPicPr>
          <p:cNvPr id="860169" name="Picture 9" descr="poster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5788" y="1447800"/>
            <a:ext cx="3376612" cy="5029200"/>
          </a:xfrm>
          <a:noFill/>
          <a:ln/>
        </p:spPr>
      </p:pic>
      <p:pic>
        <p:nvPicPr>
          <p:cNvPr id="860178" name="Picture 18" descr="469px-SnowflakesWilsonBentle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538" y="1447800"/>
            <a:ext cx="3979862" cy="497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Text Box 2"/>
          <p:cNvSpPr txBox="1">
            <a:spLocks noChangeArrowheads="1"/>
          </p:cNvSpPr>
          <p:nvPr/>
        </p:nvSpPr>
        <p:spPr bwMode="auto">
          <a:xfrm>
            <a:off x="3459163" y="685800"/>
            <a:ext cx="4151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2400">
                <a:ea typeface="新細明體" pitchFamily="18" charset="-120"/>
                <a:cs typeface="Arial" charset="0"/>
              </a:rPr>
              <a:t>PFC Model – Phase Diagram</a:t>
            </a:r>
          </a:p>
        </p:txBody>
      </p:sp>
      <p:pic>
        <p:nvPicPr>
          <p:cNvPr id="840707" name="Picture 3" descr="Elder_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413000"/>
            <a:ext cx="5657850" cy="4368800"/>
          </a:xfrm>
          <a:prstGeom prst="rect">
            <a:avLst/>
          </a:prstGeom>
          <a:noFill/>
        </p:spPr>
      </p:pic>
      <p:pic>
        <p:nvPicPr>
          <p:cNvPr id="840708" name="Picture 4" descr="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800600"/>
            <a:ext cx="1895475" cy="1971675"/>
          </a:xfrm>
          <a:prstGeom prst="rect">
            <a:avLst/>
          </a:prstGeom>
          <a:noFill/>
        </p:spPr>
      </p:pic>
      <p:pic>
        <p:nvPicPr>
          <p:cNvPr id="840709" name="Picture 5" descr="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9900" y="1752600"/>
            <a:ext cx="1943100" cy="1838325"/>
          </a:xfrm>
          <a:prstGeom prst="rect">
            <a:avLst/>
          </a:prstGeom>
          <a:noFill/>
        </p:spPr>
      </p:pic>
      <p:pic>
        <p:nvPicPr>
          <p:cNvPr id="840710" name="Picture 6" descr="s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809875"/>
            <a:ext cx="2019300" cy="1838325"/>
          </a:xfrm>
          <a:prstGeom prst="rect">
            <a:avLst/>
          </a:prstGeom>
          <a:noFill/>
        </p:spPr>
      </p:pic>
      <p:sp>
        <p:nvSpPr>
          <p:cNvPr id="840711" name="Line 7"/>
          <p:cNvSpPr>
            <a:spLocks noChangeShapeType="1"/>
          </p:cNvSpPr>
          <p:nvPr/>
        </p:nvSpPr>
        <p:spPr bwMode="auto">
          <a:xfrm flipV="1">
            <a:off x="5181600" y="3276600"/>
            <a:ext cx="1524000" cy="1371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0712" name="Line 8"/>
          <p:cNvSpPr>
            <a:spLocks noChangeShapeType="1"/>
          </p:cNvSpPr>
          <p:nvPr/>
        </p:nvSpPr>
        <p:spPr bwMode="auto">
          <a:xfrm flipH="1" flipV="1">
            <a:off x="2438400" y="2971800"/>
            <a:ext cx="152400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0713" name="Line 9"/>
          <p:cNvSpPr>
            <a:spLocks noChangeShapeType="1"/>
          </p:cNvSpPr>
          <p:nvPr/>
        </p:nvSpPr>
        <p:spPr bwMode="auto">
          <a:xfrm flipH="1">
            <a:off x="2362200" y="5105400"/>
            <a:ext cx="144780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84071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1676400"/>
            <a:ext cx="3457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071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2133600"/>
            <a:ext cx="30273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40716" name="Object 12"/>
          <p:cNvGraphicFramePr>
            <a:graphicFrameLocks noChangeAspect="1"/>
          </p:cNvGraphicFramePr>
          <p:nvPr/>
        </p:nvGraphicFramePr>
        <p:xfrm>
          <a:off x="7289800" y="3657600"/>
          <a:ext cx="1549400" cy="447675"/>
        </p:xfrm>
        <a:graphic>
          <a:graphicData uri="http://schemas.openxmlformats.org/presentationml/2006/ole">
            <p:oleObj spid="_x0000_s1177602" name="Equation" r:id="rId10" imgW="1320480" imgH="380880" progId="Equation.DSMT4">
              <p:embed/>
            </p:oleObj>
          </a:graphicData>
        </a:graphic>
      </p:graphicFrame>
      <p:graphicFrame>
        <p:nvGraphicFramePr>
          <p:cNvPr id="840717" name="Object 13"/>
          <p:cNvGraphicFramePr>
            <a:graphicFrameLocks noChangeAspect="1"/>
          </p:cNvGraphicFramePr>
          <p:nvPr/>
        </p:nvGraphicFramePr>
        <p:xfrm>
          <a:off x="2362200" y="6329363"/>
          <a:ext cx="492125" cy="223837"/>
        </p:xfrm>
        <a:graphic>
          <a:graphicData uri="http://schemas.openxmlformats.org/presentationml/2006/ole">
            <p:oleObj spid="_x0000_s1177603" name="Equation" r:id="rId11" imgW="419040" imgH="190440" progId="Equation.DSMT4">
              <p:embed/>
            </p:oleObj>
          </a:graphicData>
        </a:graphic>
      </p:graphicFrame>
      <p:sp>
        <p:nvSpPr>
          <p:cNvPr id="840718" name="Text Box 14"/>
          <p:cNvSpPr txBox="1">
            <a:spLocks noChangeArrowheads="1"/>
          </p:cNvSpPr>
          <p:nvPr/>
        </p:nvSpPr>
        <p:spPr bwMode="auto">
          <a:xfrm>
            <a:off x="4343400" y="2651125"/>
            <a:ext cx="15494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2"/>
                </a:solidFill>
                <a:ea typeface="新細明體" pitchFamily="18" charset="-120"/>
              </a:rPr>
              <a:t>Phase diagram</a:t>
            </a:r>
          </a:p>
        </p:txBody>
      </p:sp>
      <p:pic>
        <p:nvPicPr>
          <p:cNvPr id="15" name="圖片 14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95800" y="2057400"/>
            <a:ext cx="1152000" cy="432000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192285" y="1718846"/>
            <a:ext cx="2132315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bg2"/>
                </a:solidFill>
                <a:ea typeface="新細明體" pitchFamily="18" charset="-120"/>
              </a:rPr>
              <a:t>Conserved Dynamics</a:t>
            </a:r>
            <a:endParaRPr lang="en-US" altLang="zh-TW" dirty="0">
              <a:solidFill>
                <a:schemeClr val="bg2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4" name="Picture 2" descr="Elder_pd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30788" y="3529013"/>
            <a:ext cx="4113212" cy="3176587"/>
          </a:xfrm>
          <a:noFill/>
          <a:ln/>
        </p:spPr>
      </p:pic>
      <p:pic>
        <p:nvPicPr>
          <p:cNvPr id="82739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54138" y="2047875"/>
            <a:ext cx="3127375" cy="466725"/>
          </a:xfrm>
          <a:noFill/>
          <a:ln/>
        </p:spPr>
      </p:pic>
      <p:pic>
        <p:nvPicPr>
          <p:cNvPr id="8273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3050" y="1693863"/>
            <a:ext cx="2952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73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2819400"/>
            <a:ext cx="20002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73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3124200"/>
            <a:ext cx="29432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73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733800"/>
            <a:ext cx="22098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740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4343400"/>
            <a:ext cx="11430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7401" name="Text Box 9"/>
          <p:cNvSpPr txBox="1">
            <a:spLocks noChangeArrowheads="1"/>
          </p:cNvSpPr>
          <p:nvPr/>
        </p:nvSpPr>
        <p:spPr bwMode="auto">
          <a:xfrm>
            <a:off x="1127125" y="2452688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Maxwell construction</a:t>
            </a:r>
          </a:p>
        </p:txBody>
      </p:sp>
      <p:sp>
        <p:nvSpPr>
          <p:cNvPr id="827402" name="Text Box 10"/>
          <p:cNvSpPr txBox="1">
            <a:spLocks noChangeArrowheads="1"/>
          </p:cNvSpPr>
          <p:nvPr/>
        </p:nvSpPr>
        <p:spPr bwMode="auto">
          <a:xfrm>
            <a:off x="1203325" y="1425575"/>
            <a:ext cx="320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Seek the perturbative solution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79525" y="5329238"/>
            <a:ext cx="3438525" cy="371475"/>
            <a:chOff x="288" y="3456"/>
            <a:chExt cx="2166" cy="234"/>
          </a:xfrm>
        </p:grpSpPr>
        <p:pic>
          <p:nvPicPr>
            <p:cNvPr id="827404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8" y="3456"/>
              <a:ext cx="115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7405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92" y="3456"/>
              <a:ext cx="1062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27406" name="Text Box 14"/>
          <p:cNvSpPr txBox="1">
            <a:spLocks noChangeArrowheads="1"/>
          </p:cNvSpPr>
          <p:nvPr/>
        </p:nvSpPr>
        <p:spPr bwMode="auto">
          <a:xfrm>
            <a:off x="1111250" y="4876800"/>
            <a:ext cx="368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The solid-liquid coexistence region</a:t>
            </a:r>
          </a:p>
        </p:txBody>
      </p:sp>
      <p:sp>
        <p:nvSpPr>
          <p:cNvPr id="827407" name="Text Box 15"/>
          <p:cNvSpPr txBox="1">
            <a:spLocks noChangeArrowheads="1"/>
          </p:cNvSpPr>
          <p:nvPr/>
        </p:nvSpPr>
        <p:spPr bwMode="auto">
          <a:xfrm>
            <a:off x="914400" y="5715000"/>
            <a:ext cx="426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zh-TW" sz="1800">
                <a:solidFill>
                  <a:srgbClr val="CC0000"/>
                </a:solidFill>
                <a:ea typeface="新細明體" pitchFamily="18" charset="-120"/>
              </a:rPr>
              <a:t>A weak first-order freezing transition</a:t>
            </a:r>
          </a:p>
          <a:p>
            <a:pPr eaLnBrk="1" hangingPunct="1"/>
            <a:r>
              <a:rPr lang="en-US" altLang="zh-TW" sz="1800">
                <a:solidFill>
                  <a:srgbClr val="CC0000"/>
                </a:solidFill>
                <a:ea typeface="新細明體" pitchFamily="18" charset="-120"/>
              </a:rPr>
              <a:t>(The multi-scale analysis of bcc-liquid interfaces will be carried out around </a:t>
            </a:r>
            <a:r>
              <a:rPr lang="en-US" altLang="zh-TW" sz="1800">
                <a:solidFill>
                  <a:srgbClr val="CC0000"/>
                </a:solidFill>
                <a:ea typeface="新細明體" pitchFamily="18" charset="-120"/>
                <a:sym typeface="Symbol" pitchFamily="18" charset="2"/>
              </a:rPr>
              <a:t></a:t>
            </a:r>
            <a:r>
              <a:rPr lang="en-US" altLang="zh-TW" sz="1800" baseline="-25000">
                <a:solidFill>
                  <a:srgbClr val="CC0000"/>
                </a:solidFill>
                <a:ea typeface="新細明體" pitchFamily="18" charset="-120"/>
                <a:sym typeface="Symbol" pitchFamily="18" charset="2"/>
              </a:rPr>
              <a:t>c</a:t>
            </a:r>
            <a:r>
              <a:rPr lang="en-US" altLang="zh-TW" sz="1800">
                <a:solidFill>
                  <a:srgbClr val="CC0000"/>
                </a:solidFill>
                <a:ea typeface="新細明體" pitchFamily="18" charset="-120"/>
              </a:rPr>
              <a:t>)</a:t>
            </a:r>
          </a:p>
        </p:txBody>
      </p:sp>
      <p:sp>
        <p:nvSpPr>
          <p:cNvPr id="827408" name="Line 16"/>
          <p:cNvSpPr>
            <a:spLocks noChangeShapeType="1"/>
          </p:cNvSpPr>
          <p:nvPr/>
        </p:nvSpPr>
        <p:spPr bwMode="auto">
          <a:xfrm>
            <a:off x="5895975" y="4343400"/>
            <a:ext cx="32067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27409" name="Oval 17"/>
          <p:cNvSpPr>
            <a:spLocks noChangeArrowheads="1"/>
          </p:cNvSpPr>
          <p:nvPr/>
        </p:nvSpPr>
        <p:spPr bwMode="auto">
          <a:xfrm>
            <a:off x="4191000" y="5257800"/>
            <a:ext cx="533400" cy="457200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7410" name="Line 18"/>
          <p:cNvSpPr>
            <a:spLocks noChangeShapeType="1"/>
          </p:cNvSpPr>
          <p:nvPr/>
        </p:nvSpPr>
        <p:spPr bwMode="auto">
          <a:xfrm flipV="1">
            <a:off x="4724400" y="4419600"/>
            <a:ext cx="1371600" cy="990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27411" name="Rectangle 19"/>
          <p:cNvSpPr>
            <a:spLocks noChangeArrowheads="1"/>
          </p:cNvSpPr>
          <p:nvPr/>
        </p:nvSpPr>
        <p:spPr bwMode="auto">
          <a:xfrm>
            <a:off x="2209800" y="7620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Multi-scale Analysis</a:t>
            </a:r>
          </a:p>
        </p:txBody>
      </p:sp>
      <p:sp>
        <p:nvSpPr>
          <p:cNvPr id="827412" name="Text Box 20"/>
          <p:cNvSpPr txBox="1">
            <a:spLocks noChangeArrowheads="1"/>
          </p:cNvSpPr>
          <p:nvPr/>
        </p:nvSpPr>
        <p:spPr bwMode="auto">
          <a:xfrm>
            <a:off x="4876800" y="1752600"/>
            <a:ext cx="41148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Assumption – interface width is much larger</a:t>
            </a:r>
          </a:p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	       than lattice parameter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42" name="Picture 2" descr="tmp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525" y="2484438"/>
            <a:ext cx="3200400" cy="2392362"/>
          </a:xfrm>
          <a:prstGeom prst="rect">
            <a:avLst/>
          </a:prstGeom>
          <a:noFill/>
        </p:spPr>
      </p:pic>
      <p:graphicFrame>
        <p:nvGraphicFramePr>
          <p:cNvPr id="829443" name="Object 3"/>
          <p:cNvGraphicFramePr>
            <a:graphicFrameLocks noChangeAspect="1"/>
          </p:cNvGraphicFramePr>
          <p:nvPr/>
        </p:nvGraphicFramePr>
        <p:xfrm>
          <a:off x="5999163" y="2438400"/>
          <a:ext cx="747712" cy="415925"/>
        </p:xfrm>
        <a:graphic>
          <a:graphicData uri="http://schemas.openxmlformats.org/presentationml/2006/ole">
            <p:oleObj spid="_x0000_s1178626" name="Equation" r:id="rId5" imgW="457200" imgH="253800" progId="Equation.DSMT4">
              <p:embed/>
            </p:oleObj>
          </a:graphicData>
        </a:graphic>
      </p:graphicFrame>
      <p:sp>
        <p:nvSpPr>
          <p:cNvPr id="829444" name="Line 4"/>
          <p:cNvSpPr>
            <a:spLocks noChangeShapeType="1"/>
          </p:cNvSpPr>
          <p:nvPr/>
        </p:nvSpPr>
        <p:spPr bwMode="auto">
          <a:xfrm>
            <a:off x="6486525" y="28194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29445" name="Object 5"/>
          <p:cNvGraphicFramePr>
            <a:graphicFrameLocks noChangeAspect="1"/>
          </p:cNvGraphicFramePr>
          <p:nvPr/>
        </p:nvGraphicFramePr>
        <p:xfrm>
          <a:off x="7696200" y="4905375"/>
          <a:ext cx="609600" cy="431800"/>
        </p:xfrm>
        <a:graphic>
          <a:graphicData uri="http://schemas.openxmlformats.org/presentationml/2006/ole">
            <p:oleObj spid="_x0000_s1178627" name="Equation" r:id="rId6" imgW="304560" imgH="215640" progId="Equation.DSMT4">
              <p:embed/>
            </p:oleObj>
          </a:graphicData>
        </a:graphic>
      </p:graphicFrame>
      <p:sp>
        <p:nvSpPr>
          <p:cNvPr id="829446" name="Line 6"/>
          <p:cNvSpPr>
            <a:spLocks noChangeShapeType="1"/>
          </p:cNvSpPr>
          <p:nvPr/>
        </p:nvSpPr>
        <p:spPr bwMode="auto">
          <a:xfrm flipV="1">
            <a:off x="7934325" y="4419600"/>
            <a:ext cx="1524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29447" name="Text Box 7"/>
          <p:cNvSpPr txBox="1">
            <a:spLocks noChangeArrowheads="1"/>
          </p:cNvSpPr>
          <p:nvPr/>
        </p:nvSpPr>
        <p:spPr bwMode="auto">
          <a:xfrm>
            <a:off x="609600" y="1371600"/>
            <a:ext cx="3595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Small </a:t>
            </a:r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 limit – diffuse interface</a:t>
            </a:r>
          </a:p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Multi-scale analysis</a:t>
            </a:r>
          </a:p>
        </p:txBody>
      </p:sp>
      <p:pic>
        <p:nvPicPr>
          <p:cNvPr id="82944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5" y="2057400"/>
            <a:ext cx="5038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4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2590800"/>
            <a:ext cx="312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5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50" y="3048000"/>
            <a:ext cx="12001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5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6300" y="3819525"/>
            <a:ext cx="40290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52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" y="4886325"/>
            <a:ext cx="63627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453" name="Text Box 13"/>
          <p:cNvSpPr txBox="1">
            <a:spLocks noChangeArrowheads="1"/>
          </p:cNvSpPr>
          <p:nvPr/>
        </p:nvSpPr>
        <p:spPr bwMode="auto">
          <a:xfrm>
            <a:off x="746125" y="3519488"/>
            <a:ext cx="421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Equal chemical potential in both phases</a:t>
            </a:r>
          </a:p>
        </p:txBody>
      </p:sp>
      <p:sp>
        <p:nvSpPr>
          <p:cNvPr id="829454" name="Text Box 14"/>
          <p:cNvSpPr txBox="1">
            <a:spLocks noChangeArrowheads="1"/>
          </p:cNvSpPr>
          <p:nvPr/>
        </p:nvSpPr>
        <p:spPr bwMode="auto">
          <a:xfrm>
            <a:off x="746125" y="4586288"/>
            <a:ext cx="474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One of twelve stationary amplitude equations</a:t>
            </a:r>
          </a:p>
        </p:txBody>
      </p:sp>
      <p:sp>
        <p:nvSpPr>
          <p:cNvPr id="829455" name="Rectangle 15"/>
          <p:cNvSpPr>
            <a:spLocks noChangeArrowheads="1"/>
          </p:cNvSpPr>
          <p:nvPr/>
        </p:nvSpPr>
        <p:spPr bwMode="auto">
          <a:xfrm>
            <a:off x="6324600" y="60960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456" name="Rectangle 16"/>
          <p:cNvSpPr>
            <a:spLocks noChangeArrowheads="1"/>
          </p:cNvSpPr>
          <p:nvPr/>
        </p:nvSpPr>
        <p:spPr bwMode="auto">
          <a:xfrm>
            <a:off x="990600" y="4876800"/>
            <a:ext cx="1219200" cy="533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457" name="Rectangle 17"/>
          <p:cNvSpPr>
            <a:spLocks noChangeArrowheads="1"/>
          </p:cNvSpPr>
          <p:nvPr/>
        </p:nvSpPr>
        <p:spPr bwMode="auto">
          <a:xfrm>
            <a:off x="2209800" y="7620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Multi-scale Analysis – Amplitude equation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92163" y="2514600"/>
            <a:ext cx="4953000" cy="3856038"/>
          </a:xfrm>
          <a:noFill/>
          <a:ln/>
        </p:spPr>
      </p:pic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152400" y="3976688"/>
            <a:ext cx="563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u</a:t>
            </a:r>
            <a:r>
              <a:rPr kumimoji="0" lang="en-US" altLang="zh-TW" sz="1800" baseline="-250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110</a:t>
            </a:r>
            <a:endParaRPr kumimoji="0" lang="en-US" altLang="zh-TW" sz="1800">
              <a:solidFill>
                <a:schemeClr val="bg2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Order Parameter Profile Comparison</a:t>
            </a:r>
          </a:p>
        </p:txBody>
      </p:sp>
      <p:graphicFrame>
        <p:nvGraphicFramePr>
          <p:cNvPr id="831493" name="Object 5"/>
          <p:cNvGraphicFramePr>
            <a:graphicFrameLocks noChangeAspect="1"/>
          </p:cNvGraphicFramePr>
          <p:nvPr/>
        </p:nvGraphicFramePr>
        <p:xfrm>
          <a:off x="3559175" y="1905000"/>
          <a:ext cx="1119188" cy="381000"/>
        </p:xfrm>
        <a:graphic>
          <a:graphicData uri="http://schemas.openxmlformats.org/presentationml/2006/ole">
            <p:oleObj spid="_x0000_s1179650" name="Equation" r:id="rId5" imgW="596880" imgH="203040" progId="Equation.DSMT4">
              <p:embed/>
            </p:oleObj>
          </a:graphicData>
        </a:graphic>
      </p:graphicFrame>
      <p:sp>
        <p:nvSpPr>
          <p:cNvPr id="831494" name="Text Box 6"/>
          <p:cNvSpPr txBox="1">
            <a:spLocks noChangeArrowheads="1"/>
          </p:cNvSpPr>
          <p:nvPr/>
        </p:nvSpPr>
        <p:spPr bwMode="auto">
          <a:xfrm>
            <a:off x="1408113" y="1919288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18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For the crystal face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586412" y="2362200"/>
            <a:ext cx="3479799" cy="2438400"/>
            <a:chOff x="3519" y="1488"/>
            <a:chExt cx="2192" cy="1536"/>
          </a:xfrm>
        </p:grpSpPr>
        <p:pic>
          <p:nvPicPr>
            <p:cNvPr id="83149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19" y="2125"/>
              <a:ext cx="2145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831497" name="Object 9"/>
            <p:cNvGraphicFramePr>
              <a:graphicFrameLocks noChangeAspect="1"/>
            </p:cNvGraphicFramePr>
            <p:nvPr/>
          </p:nvGraphicFramePr>
          <p:xfrm>
            <a:off x="3959" y="2652"/>
            <a:ext cx="1311" cy="372"/>
          </p:xfrm>
          <a:graphic>
            <a:graphicData uri="http://schemas.openxmlformats.org/presentationml/2006/ole">
              <p:oleObj spid="_x0000_s1179651" name="Equation" r:id="rId7" imgW="1612800" imgH="457200" progId="Equation.DSMT4">
                <p:embed/>
              </p:oleObj>
            </a:graphicData>
          </a:graphic>
        </p:graphicFrame>
        <p:sp>
          <p:nvSpPr>
            <p:cNvPr id="831498" name="Text Box 10"/>
            <p:cNvSpPr txBox="1">
              <a:spLocks noChangeArrowheads="1"/>
            </p:cNvSpPr>
            <p:nvPr/>
          </p:nvSpPr>
          <p:spPr bwMode="auto">
            <a:xfrm>
              <a:off x="3648" y="1488"/>
              <a:ext cx="206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TW" sz="1800" dirty="0">
                  <a:solidFill>
                    <a:schemeClr val="bg2"/>
                  </a:solidFill>
                  <a:ea typeface="新細明體" pitchFamily="18" charset="-120"/>
                </a:rPr>
                <a:t>Determination of the PFC </a:t>
              </a:r>
            </a:p>
            <a:p>
              <a:pPr eaLnBrk="1" hangingPunct="1"/>
              <a:r>
                <a:rPr lang="en-US" altLang="zh-TW" sz="1800" dirty="0">
                  <a:solidFill>
                    <a:schemeClr val="bg2"/>
                  </a:solidFill>
                  <a:ea typeface="新細明體" pitchFamily="18" charset="-120"/>
                </a:rPr>
                <a:t>model Parameter from density</a:t>
              </a:r>
            </a:p>
            <a:p>
              <a:pPr eaLnBrk="1" hangingPunct="1"/>
              <a:r>
                <a:rPr lang="en-US" altLang="zh-TW" sz="1800" dirty="0">
                  <a:solidFill>
                    <a:schemeClr val="bg2"/>
                  </a:solidFill>
                  <a:ea typeface="新細明體" pitchFamily="18" charset="-120"/>
                </a:rPr>
                <a:t>functional theory of freezing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3538" name="Object 2"/>
          <p:cNvGraphicFramePr>
            <a:graphicFrameLocks noChangeAspect="1"/>
          </p:cNvGraphicFramePr>
          <p:nvPr/>
        </p:nvGraphicFramePr>
        <p:xfrm>
          <a:off x="2514600" y="1625600"/>
          <a:ext cx="1600200" cy="736600"/>
        </p:xfrm>
        <a:graphic>
          <a:graphicData uri="http://schemas.openxmlformats.org/presentationml/2006/ole">
            <p:oleObj spid="_x0000_s1180674" name="Equation" r:id="rId4" imgW="965160" imgH="444240" progId="Equation.DSMT4">
              <p:embed/>
            </p:oleObj>
          </a:graphicData>
        </a:graphic>
      </p:graphicFrame>
      <p:graphicFrame>
        <p:nvGraphicFramePr>
          <p:cNvPr id="833539" name="Group 3"/>
          <p:cNvGraphicFramePr>
            <a:graphicFrameLocks noGrp="1"/>
          </p:cNvGraphicFramePr>
          <p:nvPr/>
        </p:nvGraphicFramePr>
        <p:xfrm>
          <a:off x="685800" y="3077845"/>
          <a:ext cx="7696200" cy="1570355"/>
        </p:xfrm>
        <a:graphic>
          <a:graphicData uri="http://schemas.openxmlformats.org/drawingml/2006/table">
            <a:tbl>
              <a:tblPr/>
              <a:tblGrid>
                <a:gridCol w="1849438"/>
                <a:gridCol w="1427162"/>
                <a:gridCol w="1447800"/>
                <a:gridCol w="1433513"/>
                <a:gridCol w="1538287"/>
              </a:tblGrid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Fe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</a:t>
                      </a:r>
                      <a:r>
                        <a:rPr kumimoji="1" lang="en-US" altLang="zh-TW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100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Univers 55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</a:t>
                      </a:r>
                      <a:r>
                        <a:rPr kumimoji="1" lang="en-US" altLang="zh-TW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</a:t>
                      </a:r>
                      <a:r>
                        <a:rPr kumimoji="1" lang="en-US" altLang="zh-TW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</a:t>
                      </a:r>
                      <a:r>
                        <a:rPr kumimoji="1" lang="en-US" altLang="zh-TW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  <a:sym typeface="Symbol" pitchFamily="18" charset="2"/>
                        </a:rPr>
                        <a:t>4 (%)</a:t>
                      </a:r>
                      <a:endParaRPr kumimoji="1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Univers 55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MD (MH(SA)</a:t>
                      </a:r>
                      <a:r>
                        <a:rPr kumimoji="1" lang="en-US" altLang="zh-TW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2</a:t>
                      </a: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177.0(11)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173.5(11)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173.4(11)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1.0(0.6)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GL theory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144.26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141.35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137.57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PFC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144.14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140.67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135.76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5000"/>
                        <a:buFont typeface="Monotype Sorts" charset="2"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Univers 55" charset="0"/>
                          <a:ea typeface="新細明體" pitchFamily="18" charset="-120"/>
                        </a:rPr>
                        <a:t>1.22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3583" name="Text Box 47"/>
          <p:cNvSpPr txBox="1">
            <a:spLocks noChangeArrowheads="1"/>
          </p:cNvSpPr>
          <p:nvPr/>
        </p:nvSpPr>
        <p:spPr bwMode="auto">
          <a:xfrm>
            <a:off x="1828800" y="5029200"/>
            <a:ext cx="54102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zh-TW" sz="2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Predict the correct ordering of </a:t>
            </a:r>
          </a:p>
          <a:p>
            <a:pPr algn="ctr" eaLnBrk="1" hangingPunct="1"/>
            <a:r>
              <a:rPr lang="en-US" altLang="zh-TW" sz="2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</a:t>
            </a:r>
            <a:r>
              <a:rPr lang="en-US" altLang="zh-TW" sz="2000" baseline="-25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100 </a:t>
            </a:r>
            <a:r>
              <a:rPr lang="en-US" altLang="zh-TW" sz="2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&gt; </a:t>
            </a:r>
            <a:r>
              <a:rPr lang="en-US" altLang="zh-TW" sz="2000" baseline="-25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110</a:t>
            </a:r>
            <a:r>
              <a:rPr lang="en-US" altLang="zh-TW" sz="2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 &gt; </a:t>
            </a:r>
            <a:r>
              <a:rPr lang="en-US" altLang="zh-TW" sz="2000" baseline="-25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111</a:t>
            </a:r>
            <a:br>
              <a:rPr lang="en-US" altLang="zh-TW" sz="2000" baseline="-25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</a:br>
            <a:endParaRPr lang="en-US" altLang="zh-TW" sz="2000" baseline="-25000">
              <a:solidFill>
                <a:srgbClr val="0000FF"/>
              </a:solidFill>
              <a:ea typeface="新細明體" pitchFamily="18" charset="-120"/>
              <a:cs typeface="Arial" charset="0"/>
              <a:sym typeface="Symbol" pitchFamily="18" charset="2"/>
            </a:endParaRPr>
          </a:p>
          <a:p>
            <a:pPr algn="ctr" eaLnBrk="1" hangingPunct="1"/>
            <a:r>
              <a:rPr lang="en-US" altLang="zh-TW" sz="2000">
                <a:solidFill>
                  <a:srgbClr val="0000FF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and weak anisotropy 1% for bcc crystals</a:t>
            </a:r>
          </a:p>
        </p:txBody>
      </p:sp>
      <p:sp>
        <p:nvSpPr>
          <p:cNvPr id="833584" name="Text Box 48"/>
          <p:cNvSpPr txBox="1">
            <a:spLocks noChangeArrowheads="1"/>
          </p:cNvSpPr>
          <p:nvPr/>
        </p:nvSpPr>
        <p:spPr bwMode="auto">
          <a:xfrm>
            <a:off x="974725" y="1789113"/>
            <a:ext cx="138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Anisotropy</a:t>
            </a:r>
          </a:p>
        </p:txBody>
      </p:sp>
      <p:sp>
        <p:nvSpPr>
          <p:cNvPr id="833585" name="Text Box 49"/>
          <p:cNvSpPr txBox="1">
            <a:spLocks noChangeArrowheads="1"/>
          </p:cNvSpPr>
          <p:nvPr/>
        </p:nvSpPr>
        <p:spPr bwMode="auto">
          <a:xfrm>
            <a:off x="4702175" y="2512695"/>
            <a:ext cx="139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2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 </a:t>
            </a:r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(erg/cm</a:t>
            </a:r>
            <a:r>
              <a:rPr lang="en-US" altLang="zh-TW" sz="2000" baseline="30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2</a:t>
            </a:r>
            <a:r>
              <a:rPr lang="en-US" altLang="zh-TW" sz="2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)</a:t>
            </a:r>
            <a:endParaRPr lang="en-US" altLang="zh-TW" sz="2000" baseline="-25000">
              <a:solidFill>
                <a:schemeClr val="bg2"/>
              </a:solidFill>
              <a:ea typeface="新細明體" pitchFamily="18" charset="-120"/>
              <a:cs typeface="Arial" charset="0"/>
              <a:sym typeface="Symbol" pitchFamily="18" charset="2"/>
            </a:endParaRPr>
          </a:p>
        </p:txBody>
      </p:sp>
      <p:sp>
        <p:nvSpPr>
          <p:cNvPr id="833586" name="Rectangle 50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Comparison with MD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86" name="Rectangle 50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What about Other Crystal Structures?</a:t>
            </a:r>
            <a:endParaRPr lang="en-US" altLang="zh-TW" sz="2400" b="1" dirty="0">
              <a:solidFill>
                <a:schemeClr val="bg1"/>
              </a:solidFill>
              <a:latin typeface="Univers 55" charset="0"/>
              <a:ea typeface="新細明體" pitchFamily="18" charset="-120"/>
            </a:endParaRPr>
          </a:p>
        </p:txBody>
      </p:sp>
      <p:pic>
        <p:nvPicPr>
          <p:cNvPr id="8" name="Picture 3" descr="Elder_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2413000"/>
            <a:ext cx="5657850" cy="4368800"/>
          </a:xfrm>
          <a:prstGeom prst="rect">
            <a:avLst/>
          </a:prstGeom>
          <a:noFill/>
        </p:spPr>
      </p:pic>
      <p:pic>
        <p:nvPicPr>
          <p:cNvPr id="9" name="Picture 4" descr="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800600"/>
            <a:ext cx="1895475" cy="1971675"/>
          </a:xfrm>
          <a:prstGeom prst="rect">
            <a:avLst/>
          </a:prstGeom>
          <a:noFill/>
        </p:spPr>
      </p:pic>
      <p:pic>
        <p:nvPicPr>
          <p:cNvPr id="10" name="Picture 5" descr="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9900" y="1752600"/>
            <a:ext cx="1943100" cy="1838325"/>
          </a:xfrm>
          <a:prstGeom prst="rect">
            <a:avLst/>
          </a:prstGeom>
          <a:noFill/>
        </p:spPr>
      </p:pic>
      <p:pic>
        <p:nvPicPr>
          <p:cNvPr id="11" name="Picture 6" descr="s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809875"/>
            <a:ext cx="2019300" cy="1838325"/>
          </a:xfrm>
          <a:prstGeom prst="rect">
            <a:avLst/>
          </a:prstGeom>
          <a:noFill/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5181600" y="3276600"/>
            <a:ext cx="1524000" cy="1371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2438400" y="2971800"/>
            <a:ext cx="152400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2362200" y="5105400"/>
            <a:ext cx="1447800" cy="533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1676400"/>
            <a:ext cx="3457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5838" y="2170113"/>
            <a:ext cx="30273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7289800" y="3657600"/>
          <a:ext cx="1549400" cy="447675"/>
        </p:xfrm>
        <a:graphic>
          <a:graphicData uri="http://schemas.openxmlformats.org/presentationml/2006/ole">
            <p:oleObj spid="_x0000_s1345539" name="Equation" r:id="rId10" imgW="1320480" imgH="380880" progId="Equation.DSMT4">
              <p:embed/>
            </p:oleObj>
          </a:graphicData>
        </a:graphic>
      </p:graphicFrame>
      <p:graphicFrame>
        <p:nvGraphicFramePr>
          <p:cNvPr id="18" name="Object 13"/>
          <p:cNvGraphicFramePr>
            <a:graphicFrameLocks noChangeAspect="1"/>
          </p:cNvGraphicFramePr>
          <p:nvPr/>
        </p:nvGraphicFramePr>
        <p:xfrm>
          <a:off x="2362200" y="6329363"/>
          <a:ext cx="492125" cy="223837"/>
        </p:xfrm>
        <a:graphic>
          <a:graphicData uri="http://schemas.openxmlformats.org/presentationml/2006/ole">
            <p:oleObj spid="_x0000_s1345540" name="Equation" r:id="rId11" imgW="419040" imgH="190440" progId="Equation.DSMT4">
              <p:embed/>
            </p:oleObj>
          </a:graphicData>
        </a:graphic>
      </p:graphicFrame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43400" y="2651125"/>
            <a:ext cx="15494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Phase diagram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434" name="Object 2"/>
          <p:cNvGraphicFramePr>
            <a:graphicFrameLocks noChangeAspect="1"/>
          </p:cNvGraphicFramePr>
          <p:nvPr/>
        </p:nvGraphicFramePr>
        <p:xfrm>
          <a:off x="685800" y="2716213"/>
          <a:ext cx="3057525" cy="484187"/>
        </p:xfrm>
        <a:graphic>
          <a:graphicData uri="http://schemas.openxmlformats.org/presentationml/2006/ole">
            <p:oleObj spid="_x0000_s1347586" name="Equation" r:id="rId4" imgW="1587240" imgH="241200" progId="Equation.DSMT4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66800" y="609600"/>
            <a:ext cx="2590800" cy="1828800"/>
            <a:chOff x="2592" y="528"/>
            <a:chExt cx="2016" cy="1584"/>
          </a:xfrm>
        </p:grpSpPr>
        <p:graphicFrame>
          <p:nvGraphicFramePr>
            <p:cNvPr id="274436" name="Object 4"/>
            <p:cNvGraphicFramePr>
              <a:graphicFrameLocks noChangeAspect="1"/>
            </p:cNvGraphicFramePr>
            <p:nvPr/>
          </p:nvGraphicFramePr>
          <p:xfrm>
            <a:off x="3456" y="650"/>
            <a:ext cx="384" cy="212"/>
          </p:xfrm>
          <a:graphic>
            <a:graphicData uri="http://schemas.openxmlformats.org/presentationml/2006/ole">
              <p:oleObj spid="_x0000_s1347592" name="Equation" r:id="rId5" imgW="368280" imgH="203040" progId="Equation.DSMT4">
                <p:embed/>
              </p:oleObj>
            </a:graphicData>
          </a:graphic>
        </p:graphicFrame>
        <p:graphicFrame>
          <p:nvGraphicFramePr>
            <p:cNvPr id="274437" name="Object 5"/>
            <p:cNvGraphicFramePr>
              <a:graphicFrameLocks noChangeAspect="1"/>
            </p:cNvGraphicFramePr>
            <p:nvPr/>
          </p:nvGraphicFramePr>
          <p:xfrm>
            <a:off x="4224" y="1127"/>
            <a:ext cx="384" cy="230"/>
          </p:xfrm>
          <a:graphic>
            <a:graphicData uri="http://schemas.openxmlformats.org/presentationml/2006/ole">
              <p:oleObj spid="_x0000_s1347593" name="Equation" r:id="rId6" imgW="380880" imgH="228600" progId="Equation.DSMT4">
                <p:embed/>
              </p:oleObj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592" y="528"/>
              <a:ext cx="1584" cy="1584"/>
              <a:chOff x="1632" y="2112"/>
              <a:chExt cx="1584" cy="1584"/>
            </a:xfrm>
          </p:grpSpPr>
          <p:sp>
            <p:nvSpPr>
              <p:cNvPr id="274439" name="AutoShape 7"/>
              <p:cNvSpPr>
                <a:spLocks noChangeArrowheads="1"/>
              </p:cNvSpPr>
              <p:nvPr/>
            </p:nvSpPr>
            <p:spPr bwMode="auto">
              <a:xfrm>
                <a:off x="1632" y="2112"/>
                <a:ext cx="1584" cy="1584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rgbClr val="000000"/>
                </a:solidFill>
                <a:prstDash val="lg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74440" name="Line 8"/>
              <p:cNvSpPr>
                <a:spLocks noChangeShapeType="1"/>
              </p:cNvSpPr>
              <p:nvPr/>
            </p:nvSpPr>
            <p:spPr bwMode="auto">
              <a:xfrm flipV="1">
                <a:off x="1632" y="3312"/>
                <a:ext cx="384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4441" name="Line 9"/>
              <p:cNvSpPr>
                <a:spLocks noChangeShapeType="1"/>
              </p:cNvSpPr>
              <p:nvPr/>
            </p:nvSpPr>
            <p:spPr bwMode="auto">
              <a:xfrm>
                <a:off x="2016" y="2112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4442" name="Line 10"/>
              <p:cNvSpPr>
                <a:spLocks noChangeShapeType="1"/>
              </p:cNvSpPr>
              <p:nvPr/>
            </p:nvSpPr>
            <p:spPr bwMode="auto">
              <a:xfrm>
                <a:off x="2016" y="3312"/>
                <a:ext cx="1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74443" name="Line 11"/>
            <p:cNvSpPr>
              <a:spLocks noChangeShapeType="1"/>
            </p:cNvSpPr>
            <p:nvPr/>
          </p:nvSpPr>
          <p:spPr bwMode="auto">
            <a:xfrm>
              <a:off x="2976" y="1728"/>
              <a:ext cx="81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lg" len="lg"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44" name="Line 12"/>
            <p:cNvSpPr>
              <a:spLocks noChangeShapeType="1"/>
            </p:cNvSpPr>
            <p:nvPr/>
          </p:nvSpPr>
          <p:spPr bwMode="auto">
            <a:xfrm flipV="1">
              <a:off x="2976" y="528"/>
              <a:ext cx="1200" cy="12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45" name="Line 13"/>
            <p:cNvSpPr>
              <a:spLocks noChangeShapeType="1"/>
            </p:cNvSpPr>
            <p:nvPr/>
          </p:nvSpPr>
          <p:spPr bwMode="auto">
            <a:xfrm flipH="1">
              <a:off x="3792" y="528"/>
              <a:ext cx="384" cy="15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graphicFrame>
          <p:nvGraphicFramePr>
            <p:cNvPr id="274446" name="Object 14"/>
            <p:cNvGraphicFramePr>
              <a:graphicFrameLocks noChangeAspect="1"/>
            </p:cNvGraphicFramePr>
            <p:nvPr/>
          </p:nvGraphicFramePr>
          <p:xfrm>
            <a:off x="2976" y="1872"/>
            <a:ext cx="382" cy="214"/>
          </p:xfrm>
          <a:graphic>
            <a:graphicData uri="http://schemas.openxmlformats.org/presentationml/2006/ole">
              <p:oleObj spid="_x0000_s1347594" name="Equation" r:id="rId7" imgW="406080" imgH="228600" progId="Equation.DSMT4">
                <p:embed/>
              </p:oleObj>
            </a:graphicData>
          </a:graphic>
        </p:graphicFrame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2400" y="3352800"/>
            <a:ext cx="4267200" cy="3375025"/>
            <a:chOff x="96" y="2112"/>
            <a:chExt cx="2688" cy="2126"/>
          </a:xfrm>
        </p:grpSpPr>
        <p:sp>
          <p:nvSpPr>
            <p:cNvPr id="274448" name="Line 16"/>
            <p:cNvSpPr>
              <a:spLocks noChangeAspect="1" noChangeShapeType="1"/>
            </p:cNvSpPr>
            <p:nvPr/>
          </p:nvSpPr>
          <p:spPr bwMode="auto">
            <a:xfrm>
              <a:off x="531" y="3922"/>
              <a:ext cx="1963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49" name="Line 17"/>
            <p:cNvSpPr>
              <a:spLocks noChangeAspect="1" noChangeShapeType="1"/>
            </p:cNvSpPr>
            <p:nvPr/>
          </p:nvSpPr>
          <p:spPr bwMode="auto">
            <a:xfrm flipV="1">
              <a:off x="531" y="2112"/>
              <a:ext cx="0" cy="183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4450" name="Text Box 18"/>
            <p:cNvSpPr txBox="1">
              <a:spLocks noChangeAspect="1" noChangeArrowheads="1"/>
            </p:cNvSpPr>
            <p:nvPr/>
          </p:nvSpPr>
          <p:spPr bwMode="auto">
            <a:xfrm>
              <a:off x="96" y="2922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altLang="zh-TW">
                  <a:ea typeface="新細明體" charset="-120"/>
                </a:rPr>
                <a:t>F</a:t>
              </a:r>
            </a:p>
          </p:txBody>
        </p:sp>
        <p:sp>
          <p:nvSpPr>
            <p:cNvPr id="274451" name="Text Box 19"/>
            <p:cNvSpPr txBox="1">
              <a:spLocks noChangeAspect="1" noChangeArrowheads="1"/>
            </p:cNvSpPr>
            <p:nvPr/>
          </p:nvSpPr>
          <p:spPr bwMode="auto">
            <a:xfrm>
              <a:off x="1222" y="4007"/>
              <a:ext cx="35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altLang="zh-TW">
                  <a:ea typeface="新細明體" charset="-120"/>
                </a:rPr>
                <a:t>u</a:t>
              </a:r>
              <a:r>
                <a:rPr kumimoji="1" lang="en-US" altLang="zh-TW" baseline="-25000">
                  <a:ea typeface="新細明體" charset="-120"/>
                </a:rPr>
                <a:t>110</a:t>
              </a:r>
              <a:endParaRPr kumimoji="1" lang="en-US" altLang="zh-TW">
                <a:ea typeface="新細明體" charset="-120"/>
              </a:endParaRPr>
            </a:p>
          </p:txBody>
        </p:sp>
        <p:pic>
          <p:nvPicPr>
            <p:cNvPr id="274452" name="Picture 20" descr="Fbcc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" y="2160"/>
              <a:ext cx="2544" cy="196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274453" name="Line 21"/>
          <p:cNvSpPr>
            <a:spLocks noChangeShapeType="1"/>
          </p:cNvSpPr>
          <p:nvPr/>
        </p:nvSpPr>
        <p:spPr bwMode="auto">
          <a:xfrm flipV="1">
            <a:off x="3984625" y="43497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74454" name="Line 22"/>
          <p:cNvSpPr>
            <a:spLocks noChangeShapeType="1"/>
          </p:cNvSpPr>
          <p:nvPr/>
        </p:nvSpPr>
        <p:spPr bwMode="auto">
          <a:xfrm>
            <a:off x="3984625" y="968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74455" name="Line 23"/>
          <p:cNvSpPr>
            <a:spLocks noChangeShapeType="1"/>
          </p:cNvSpPr>
          <p:nvPr/>
        </p:nvSpPr>
        <p:spPr bwMode="auto">
          <a:xfrm flipH="1">
            <a:off x="3756025" y="968375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74456" name="Text Box 24"/>
          <p:cNvSpPr txBox="1">
            <a:spLocks noChangeArrowheads="1"/>
          </p:cNvSpPr>
          <p:nvPr/>
        </p:nvSpPr>
        <p:spPr bwMode="auto">
          <a:xfrm>
            <a:off x="4425950" y="7000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x</a:t>
            </a:r>
          </a:p>
        </p:txBody>
      </p:sp>
      <p:sp>
        <p:nvSpPr>
          <p:cNvPr id="274457" name="Text Box 25"/>
          <p:cNvSpPr txBox="1">
            <a:spLocks noChangeArrowheads="1"/>
          </p:cNvSpPr>
          <p:nvPr/>
        </p:nvSpPr>
        <p:spPr bwMode="auto">
          <a:xfrm>
            <a:off x="3816350" y="904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y</a:t>
            </a:r>
          </a:p>
        </p:txBody>
      </p:sp>
      <p:sp>
        <p:nvSpPr>
          <p:cNvPr id="274458" name="Text Box 26"/>
          <p:cNvSpPr txBox="1">
            <a:spLocks noChangeArrowheads="1"/>
          </p:cNvSpPr>
          <p:nvPr/>
        </p:nvSpPr>
        <p:spPr bwMode="auto">
          <a:xfrm>
            <a:off x="3511550" y="10810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z</a:t>
            </a:r>
          </a:p>
        </p:txBody>
      </p:sp>
      <p:sp>
        <p:nvSpPr>
          <p:cNvPr id="274459" name="Text Box 27"/>
          <p:cNvSpPr txBox="1">
            <a:spLocks noChangeArrowheads="1"/>
          </p:cNvSpPr>
          <p:nvPr/>
        </p:nvSpPr>
        <p:spPr bwMode="auto">
          <a:xfrm>
            <a:off x="1355725" y="3694113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ea typeface="新細明體" charset="-120"/>
              </a:rPr>
              <a:t>BCC-Liquid</a:t>
            </a:r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191000" y="147638"/>
            <a:ext cx="4953000" cy="6634162"/>
            <a:chOff x="2640" y="93"/>
            <a:chExt cx="3120" cy="4179"/>
          </a:xfrm>
        </p:grpSpPr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2640" y="93"/>
              <a:ext cx="3120" cy="4179"/>
              <a:chOff x="2640" y="93"/>
              <a:chExt cx="3120" cy="4179"/>
            </a:xfrm>
          </p:grpSpPr>
          <p:graphicFrame>
            <p:nvGraphicFramePr>
              <p:cNvPr id="274462" name="Object 30"/>
              <p:cNvGraphicFramePr>
                <a:graphicFrameLocks noChangeAspect="1"/>
              </p:cNvGraphicFramePr>
              <p:nvPr/>
            </p:nvGraphicFramePr>
            <p:xfrm>
              <a:off x="2976" y="1440"/>
              <a:ext cx="2641" cy="663"/>
            </p:xfrm>
            <a:graphic>
              <a:graphicData uri="http://schemas.openxmlformats.org/presentationml/2006/ole">
                <p:oleObj spid="_x0000_s1347588" name="Equation" r:id="rId9" imgW="2057400" imgH="482400" progId="Equation.DSMT4">
                  <p:embed/>
                </p:oleObj>
              </a:graphicData>
            </a:graphic>
          </p:graphicFrame>
          <p:pic>
            <p:nvPicPr>
              <p:cNvPr id="274463" name="Picture 31" descr="Fuv_v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688" y="1968"/>
                <a:ext cx="3072" cy="230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grpSp>
            <p:nvGrpSpPr>
              <p:cNvPr id="7" name="Group 32"/>
              <p:cNvGrpSpPr>
                <a:grpSpLocks noChangeAspect="1"/>
              </p:cNvGrpSpPr>
              <p:nvPr/>
            </p:nvGrpSpPr>
            <p:grpSpPr bwMode="auto">
              <a:xfrm>
                <a:off x="3024" y="93"/>
                <a:ext cx="2016" cy="1367"/>
                <a:chOff x="2544" y="2303"/>
                <a:chExt cx="2784" cy="1888"/>
              </a:xfrm>
            </p:grpSpPr>
            <p:grpSp>
              <p:nvGrpSpPr>
                <p:cNvPr id="8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3744" y="2304"/>
                  <a:ext cx="1584" cy="1584"/>
                  <a:chOff x="1632" y="2112"/>
                  <a:chExt cx="1584" cy="1584"/>
                </a:xfrm>
              </p:grpSpPr>
              <p:sp>
                <p:nvSpPr>
                  <p:cNvPr id="274466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2112"/>
                    <a:ext cx="1584" cy="1584"/>
                  </a:xfrm>
                  <a:prstGeom prst="cube">
                    <a:avLst>
                      <a:gd name="adj" fmla="val 25000"/>
                    </a:avLst>
                  </a:prstGeom>
                  <a:noFill/>
                  <a:ln w="9525">
                    <a:solidFill>
                      <a:srgbClr val="000000"/>
                    </a:solidFill>
                    <a:prstDash val="lgDash"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4467" name="Line 3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632" y="3312"/>
                    <a:ext cx="384" cy="3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lg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4468" name="Line 3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2112"/>
                    <a:ext cx="0" cy="12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lg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4469" name="Line 3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3312"/>
                    <a:ext cx="12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lg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274470" name="Line 38"/>
                <p:cNvSpPr>
                  <a:spLocks noChangeAspect="1" noChangeShapeType="1"/>
                </p:cNvSpPr>
                <p:nvPr/>
              </p:nvSpPr>
              <p:spPr bwMode="auto">
                <a:xfrm>
                  <a:off x="4128" y="2304"/>
                  <a:ext cx="816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9" name="Group 39"/>
                <p:cNvGrpSpPr>
                  <a:grpSpLocks noChangeAspect="1"/>
                </p:cNvGrpSpPr>
                <p:nvPr/>
              </p:nvGrpSpPr>
              <p:grpSpPr bwMode="auto">
                <a:xfrm>
                  <a:off x="2550" y="2303"/>
                  <a:ext cx="1584" cy="1584"/>
                  <a:chOff x="1632" y="2112"/>
                  <a:chExt cx="1584" cy="1584"/>
                </a:xfrm>
              </p:grpSpPr>
              <p:sp>
                <p:nvSpPr>
                  <p:cNvPr id="274472" name="AutoShape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2112"/>
                    <a:ext cx="1584" cy="1584"/>
                  </a:xfrm>
                  <a:prstGeom prst="cube">
                    <a:avLst>
                      <a:gd name="adj" fmla="val 25000"/>
                    </a:avLst>
                  </a:prstGeom>
                  <a:noFill/>
                  <a:ln w="9525">
                    <a:solidFill>
                      <a:srgbClr val="000000"/>
                    </a:solidFill>
                    <a:prstDash val="lgDash"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4473" name="Line 4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632" y="3312"/>
                    <a:ext cx="384" cy="38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lg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4474" name="Line 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2112"/>
                    <a:ext cx="0" cy="12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lg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4475" name="Line 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3312"/>
                    <a:ext cx="12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lg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274477" name="Line 4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44" y="3888"/>
                  <a:ext cx="240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aphicFrame>
              <p:nvGraphicFramePr>
                <p:cNvPr id="274478" name="Object 46"/>
                <p:cNvGraphicFramePr>
                  <a:graphicFrameLocks noChangeAspect="1"/>
                </p:cNvGraphicFramePr>
                <p:nvPr/>
              </p:nvGraphicFramePr>
              <p:xfrm>
                <a:off x="4416" y="3024"/>
                <a:ext cx="432" cy="262"/>
              </p:xfrm>
              <a:graphic>
                <a:graphicData uri="http://schemas.openxmlformats.org/presentationml/2006/ole">
                  <p:oleObj spid="_x0000_s1347589" name="Equation" r:id="rId11" imgW="380880" imgH="279360" progId="Equation.DSMT4">
                    <p:embed/>
                  </p:oleObj>
                </a:graphicData>
              </a:graphic>
            </p:graphicFrame>
            <p:graphicFrame>
              <p:nvGraphicFramePr>
                <p:cNvPr id="274479" name="Object 47"/>
                <p:cNvGraphicFramePr>
                  <a:graphicFrameLocks noChangeAspect="1"/>
                </p:cNvGraphicFramePr>
                <p:nvPr/>
              </p:nvGraphicFramePr>
              <p:xfrm>
                <a:off x="2976" y="2928"/>
                <a:ext cx="480" cy="272"/>
              </p:xfrm>
              <a:graphic>
                <a:graphicData uri="http://schemas.openxmlformats.org/presentationml/2006/ole">
                  <p:oleObj spid="_x0000_s1347590" name="Equation" r:id="rId12" imgW="406080" imgH="279360" progId="Equation.DSMT4">
                    <p:embed/>
                  </p:oleObj>
                </a:graphicData>
              </a:graphic>
            </p:graphicFrame>
            <p:graphicFrame>
              <p:nvGraphicFramePr>
                <p:cNvPr id="274480" name="Object 48"/>
                <p:cNvGraphicFramePr>
                  <a:graphicFrameLocks noChangeAspect="1"/>
                </p:cNvGraphicFramePr>
                <p:nvPr/>
              </p:nvGraphicFramePr>
              <p:xfrm>
                <a:off x="3552" y="3888"/>
                <a:ext cx="432" cy="303"/>
              </p:xfrm>
              <a:graphic>
                <a:graphicData uri="http://schemas.openxmlformats.org/presentationml/2006/ole">
                  <p:oleObj spid="_x0000_s1347591" name="Equation" r:id="rId13" imgW="393480" imgH="279360" progId="Equation.DSMT4">
                    <p:embed/>
                  </p:oleObj>
                </a:graphicData>
              </a:graphic>
            </p:graphicFrame>
            <p:sp>
              <p:nvSpPr>
                <p:cNvPr id="274476" name="Line 4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44" y="2304"/>
                  <a:ext cx="1584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triangle" w="lg" len="lg"/>
                  <a:tailEnd type="none" w="lg" len="lg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74481" name="Text Box 49"/>
              <p:cNvSpPr txBox="1">
                <a:spLocks noChangeArrowheads="1"/>
              </p:cNvSpPr>
              <p:nvPr/>
            </p:nvSpPr>
            <p:spPr bwMode="auto">
              <a:xfrm>
                <a:off x="2640" y="2855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TW">
                    <a:ea typeface="新細明體" charset="-120"/>
                  </a:rPr>
                  <a:t>F</a:t>
                </a:r>
              </a:p>
            </p:txBody>
          </p:sp>
        </p:grpSp>
        <p:sp>
          <p:nvSpPr>
            <p:cNvPr id="274482" name="Text Box 50"/>
            <p:cNvSpPr txBox="1">
              <a:spLocks noChangeArrowheads="1"/>
            </p:cNvSpPr>
            <p:nvPr/>
          </p:nvSpPr>
          <p:spPr bwMode="auto">
            <a:xfrm>
              <a:off x="3600" y="2304"/>
              <a:ext cx="8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>
                  <a:ea typeface="新細明體" charset="-120"/>
                </a:rPr>
                <a:t>FCC-Liquid</a:t>
              </a:r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4191000" y="1905000"/>
            <a:ext cx="4724400" cy="3124200"/>
            <a:chOff x="2640" y="1200"/>
            <a:chExt cx="2976" cy="1968"/>
          </a:xfrm>
        </p:grpSpPr>
        <p:graphicFrame>
          <p:nvGraphicFramePr>
            <p:cNvPr id="274484" name="Object 52"/>
            <p:cNvGraphicFramePr>
              <a:graphicFrameLocks noChangeAspect="1"/>
            </p:cNvGraphicFramePr>
            <p:nvPr/>
          </p:nvGraphicFramePr>
          <p:xfrm>
            <a:off x="2755" y="1624"/>
            <a:ext cx="2861" cy="1544"/>
          </p:xfrm>
          <a:graphic>
            <a:graphicData uri="http://schemas.openxmlformats.org/presentationml/2006/ole">
              <p:oleObj spid="_x0000_s1347587" name="Equation" r:id="rId14" imgW="2565360" imgH="1384200" progId="Equation.DSMT4">
                <p:embed/>
              </p:oleObj>
            </a:graphicData>
          </a:graphic>
        </p:graphicFrame>
        <p:sp>
          <p:nvSpPr>
            <p:cNvPr id="274485" name="Text Box 53"/>
            <p:cNvSpPr txBox="1">
              <a:spLocks noChangeArrowheads="1"/>
            </p:cNvSpPr>
            <p:nvPr/>
          </p:nvSpPr>
          <p:spPr bwMode="auto">
            <a:xfrm>
              <a:off x="2640" y="1200"/>
              <a:ext cx="29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TW" sz="2400">
                  <a:ea typeface="新細明體" charset="-120"/>
                </a:rPr>
                <a:t>GL theory of fcc-liquid interfaces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830263" y="1371600"/>
            <a:ext cx="6256337" cy="5459413"/>
            <a:chOff x="379" y="576"/>
            <a:chExt cx="3941" cy="3439"/>
          </a:xfrm>
        </p:grpSpPr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379" y="576"/>
              <a:ext cx="3941" cy="760"/>
              <a:chOff x="379" y="576"/>
              <a:chExt cx="3941" cy="760"/>
            </a:xfrm>
          </p:grpSpPr>
          <p:sp>
            <p:nvSpPr>
              <p:cNvPr id="225321" name="Text Box 41"/>
              <p:cNvSpPr txBox="1">
                <a:spLocks noChangeArrowheads="1"/>
              </p:cNvSpPr>
              <p:nvPr/>
            </p:nvSpPr>
            <p:spPr bwMode="auto">
              <a:xfrm>
                <a:off x="379" y="576"/>
                <a:ext cx="192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1" lang="en-US" altLang="zh-TW" sz="2000" dirty="0">
                    <a:solidFill>
                      <a:srgbClr val="FFB24D"/>
                    </a:solidFill>
                    <a:ea typeface="新細明體" charset="-120"/>
                  </a:rPr>
                  <a:t>The Two-mode </a:t>
                </a:r>
                <a:r>
                  <a:rPr kumimoji="1" lang="en-US" altLang="zh-TW" sz="2000" dirty="0" err="1">
                    <a:solidFill>
                      <a:srgbClr val="FFB24D"/>
                    </a:solidFill>
                    <a:ea typeface="新細明體" charset="-120"/>
                  </a:rPr>
                  <a:t>fcc</a:t>
                </a:r>
                <a:r>
                  <a:rPr kumimoji="1" lang="en-US" altLang="zh-TW" sz="2000" dirty="0">
                    <a:solidFill>
                      <a:srgbClr val="FFB24D"/>
                    </a:solidFill>
                    <a:ea typeface="新細明體" charset="-120"/>
                  </a:rPr>
                  <a:t> model</a:t>
                </a:r>
              </a:p>
            </p:txBody>
          </p:sp>
          <p:pic>
            <p:nvPicPr>
              <p:cNvPr id="225322" name="Picture 42" descr="eqnm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72" y="970"/>
                <a:ext cx="1248" cy="366"/>
              </a:xfrm>
              <a:prstGeom prst="rect">
                <a:avLst/>
              </a:prstGeom>
              <a:noFill/>
            </p:spPr>
          </p:pic>
        </p:grpSp>
        <p:pic>
          <p:nvPicPr>
            <p:cNvPr id="225323" name="Picture 43" descr="pfc_s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" y="1344"/>
              <a:ext cx="3456" cy="2671"/>
            </a:xfrm>
            <a:prstGeom prst="rect">
              <a:avLst/>
            </a:prstGeom>
            <a:noFill/>
          </p:spPr>
        </p:pic>
        <p:sp>
          <p:nvSpPr>
            <p:cNvPr id="225324" name="AutoShape 44"/>
            <p:cNvSpPr>
              <a:spLocks noChangeAspect="1" noChangeArrowheads="1"/>
            </p:cNvSpPr>
            <p:nvPr/>
          </p:nvSpPr>
          <p:spPr bwMode="auto">
            <a:xfrm rot="2340000">
              <a:off x="2646" y="1901"/>
              <a:ext cx="115" cy="355"/>
            </a:xfrm>
            <a:prstGeom prst="downArrow">
              <a:avLst>
                <a:gd name="adj1" fmla="val 50000"/>
                <a:gd name="adj2" fmla="val 77174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aphicFrame>
          <p:nvGraphicFramePr>
            <p:cNvPr id="225325" name="Object 45"/>
            <p:cNvGraphicFramePr>
              <a:graphicFrameLocks noChangeAspect="1"/>
            </p:cNvGraphicFramePr>
            <p:nvPr/>
          </p:nvGraphicFramePr>
          <p:xfrm>
            <a:off x="2702" y="1608"/>
            <a:ext cx="727" cy="329"/>
          </p:xfrm>
          <a:graphic>
            <a:graphicData uri="http://schemas.openxmlformats.org/presentationml/2006/ole">
              <p:oleObj spid="_x0000_s1348614" name="Equation" r:id="rId6" imgW="711000" imgH="393480" progId="Equation.DSMT4">
                <p:embed/>
              </p:oleObj>
            </a:graphicData>
          </a:graphic>
        </p:graphicFrame>
      </p:grpSp>
      <p:pic>
        <p:nvPicPr>
          <p:cNvPr id="225312" name="Picture 32" descr="sk_Eld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2590800"/>
            <a:ext cx="5494338" cy="4244975"/>
          </a:xfrm>
          <a:prstGeom prst="rect">
            <a:avLst/>
          </a:prstGeom>
          <a:noFill/>
        </p:spPr>
      </p:pic>
      <p:sp>
        <p:nvSpPr>
          <p:cNvPr id="225313" name="Line 33"/>
          <p:cNvSpPr>
            <a:spLocks noChangeAspect="1" noChangeShapeType="1"/>
          </p:cNvSpPr>
          <p:nvPr/>
        </p:nvSpPr>
        <p:spPr bwMode="auto">
          <a:xfrm flipV="1">
            <a:off x="1636713" y="3271838"/>
            <a:ext cx="0" cy="3124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25314" name="Line 34"/>
          <p:cNvSpPr>
            <a:spLocks noChangeAspect="1" noChangeShapeType="1"/>
          </p:cNvSpPr>
          <p:nvPr/>
        </p:nvSpPr>
        <p:spPr bwMode="auto">
          <a:xfrm>
            <a:off x="1560513" y="6178550"/>
            <a:ext cx="47609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225315" name="Object 35"/>
          <p:cNvGraphicFramePr>
            <a:graphicFrameLocks noChangeAspect="1"/>
          </p:cNvGraphicFramePr>
          <p:nvPr/>
        </p:nvGraphicFramePr>
        <p:xfrm>
          <a:off x="3962400" y="6553200"/>
          <a:ext cx="304800" cy="304800"/>
        </p:xfrm>
        <a:graphic>
          <a:graphicData uri="http://schemas.openxmlformats.org/presentationml/2006/ole">
            <p:oleObj spid="_x0000_s1348610" name="Equation" r:id="rId8" imgW="164880" imgH="164880" progId="Equation.3">
              <p:embed/>
            </p:oleObj>
          </a:graphicData>
        </a:graphic>
      </p:graphicFrame>
      <p:graphicFrame>
        <p:nvGraphicFramePr>
          <p:cNvPr id="225316" name="Object 36"/>
          <p:cNvGraphicFramePr>
            <a:graphicFrameLocks noChangeAspect="1"/>
          </p:cNvGraphicFramePr>
          <p:nvPr/>
        </p:nvGraphicFramePr>
        <p:xfrm>
          <a:off x="685800" y="4498975"/>
          <a:ext cx="685800" cy="377825"/>
        </p:xfrm>
        <a:graphic>
          <a:graphicData uri="http://schemas.openxmlformats.org/presentationml/2006/ole">
            <p:oleObj spid="_x0000_s1348611" name="Equation" r:id="rId9" imgW="368280" imgH="203040" progId="Equation.3">
              <p:embed/>
            </p:oleObj>
          </a:graphicData>
        </a:graphic>
      </p:graphicFrame>
      <p:graphicFrame>
        <p:nvGraphicFramePr>
          <p:cNvPr id="225317" name="Object 37"/>
          <p:cNvGraphicFramePr>
            <a:graphicFrameLocks noChangeAspect="1"/>
          </p:cNvGraphicFramePr>
          <p:nvPr/>
        </p:nvGraphicFramePr>
        <p:xfrm>
          <a:off x="3505200" y="2732088"/>
          <a:ext cx="1012825" cy="522287"/>
        </p:xfrm>
        <a:graphic>
          <a:graphicData uri="http://schemas.openxmlformats.org/presentationml/2006/ole">
            <p:oleObj spid="_x0000_s1348612" name="Equation" r:id="rId10" imgW="622080" imgH="393480" progId="Equation.DSMT4">
              <p:embed/>
            </p:oleObj>
          </a:graphicData>
        </a:graphic>
      </p:graphicFrame>
      <p:sp>
        <p:nvSpPr>
          <p:cNvPr id="225318" name="AutoShape 38"/>
          <p:cNvSpPr>
            <a:spLocks noChangeAspect="1" noChangeArrowheads="1"/>
          </p:cNvSpPr>
          <p:nvPr/>
        </p:nvSpPr>
        <p:spPr bwMode="auto">
          <a:xfrm>
            <a:off x="4057650" y="3265488"/>
            <a:ext cx="182563" cy="563562"/>
          </a:xfrm>
          <a:prstGeom prst="downArrow">
            <a:avLst>
              <a:gd name="adj1" fmla="val 50000"/>
              <a:gd name="adj2" fmla="val 77174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25326" name="Picture 46" descr="eqn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0" y="1981200"/>
            <a:ext cx="3476625" cy="590550"/>
          </a:xfrm>
          <a:prstGeom prst="rect">
            <a:avLst/>
          </a:prstGeom>
          <a:noFill/>
        </p:spPr>
      </p:pic>
      <p:pic>
        <p:nvPicPr>
          <p:cNvPr id="225327" name="Picture 47" descr="eqn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57800" y="1997075"/>
            <a:ext cx="11049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5" name="Text Box 55"/>
          <p:cNvSpPr txBox="1">
            <a:spLocks noChangeArrowheads="1"/>
          </p:cNvSpPr>
          <p:nvPr/>
        </p:nvSpPr>
        <p:spPr bwMode="auto">
          <a:xfrm>
            <a:off x="838200" y="1371600"/>
            <a:ext cx="196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chemeClr val="hlink"/>
                </a:solidFill>
                <a:ea typeface="新細明體" charset="-120"/>
              </a:rPr>
              <a:t>The PFC model</a:t>
            </a:r>
          </a:p>
        </p:txBody>
      </p:sp>
      <p:graphicFrame>
        <p:nvGraphicFramePr>
          <p:cNvPr id="225336" name="Object 56"/>
          <p:cNvGraphicFramePr>
            <a:graphicFrameLocks noChangeAspect="1"/>
          </p:cNvGraphicFramePr>
          <p:nvPr/>
        </p:nvGraphicFramePr>
        <p:xfrm>
          <a:off x="5943600" y="3200400"/>
          <a:ext cx="2514600" cy="1736725"/>
        </p:xfrm>
        <a:graphic>
          <a:graphicData uri="http://schemas.openxmlformats.org/presentationml/2006/ole">
            <p:oleObj spid="_x0000_s1348613" name="Equation" r:id="rId13" imgW="1434960" imgH="990360" progId="Equation.DSMT4">
              <p:embed/>
            </p:oleObj>
          </a:graphicData>
        </a:graphic>
      </p:graphicFrame>
      <p:sp>
        <p:nvSpPr>
          <p:cNvPr id="21" name="Rectangle 50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FCC Model</a:t>
            </a:r>
            <a:endParaRPr lang="en-US" altLang="zh-TW" sz="2400" b="1" dirty="0">
              <a:solidFill>
                <a:schemeClr val="bg1"/>
              </a:solidFill>
              <a:latin typeface="Univers 55" charset="0"/>
              <a:ea typeface="新細明體" pitchFamily="18" charset="-120"/>
            </a:endParaRPr>
          </a:p>
        </p:txBody>
      </p:sp>
      <p:pic>
        <p:nvPicPr>
          <p:cNvPr id="134861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" y="3352800"/>
            <a:ext cx="509120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616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86400" y="1752600"/>
            <a:ext cx="30480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617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38800" y="3810000"/>
            <a:ext cx="27908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字方塊 24"/>
          <p:cNvSpPr txBox="1"/>
          <p:nvPr/>
        </p:nvSpPr>
        <p:spPr>
          <a:xfrm>
            <a:off x="990600" y="5943600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00"/>
                </a:solidFill>
              </a:rPr>
              <a:t>Phase Diagram</a:t>
            </a:r>
            <a:endParaRPr lang="zh-TW" altLang="en-US" b="1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258959" y="1490246"/>
            <a:ext cx="1650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00"/>
                </a:solidFill>
              </a:rPr>
              <a:t>Twin Boundary</a:t>
            </a:r>
            <a:endParaRPr lang="zh-TW" altLang="en-US" b="1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274220" y="6443246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00"/>
                </a:solidFill>
              </a:rPr>
              <a:t>FCC </a:t>
            </a:r>
            <a:r>
              <a:rPr lang="en-US" altLang="zh-TW" b="1" dirty="0" err="1" smtClean="0">
                <a:solidFill>
                  <a:srgbClr val="000000"/>
                </a:solidFill>
              </a:rPr>
              <a:t>Polycrystal</a:t>
            </a:r>
            <a:endParaRPr lang="zh-TW" alt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357E-6 L 0.19792 0.0011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25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4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4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0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Design Desired Lattices</a:t>
            </a:r>
            <a:endParaRPr lang="en-US" altLang="zh-TW" sz="2400" b="1" dirty="0">
              <a:solidFill>
                <a:schemeClr val="bg1"/>
              </a:solidFill>
              <a:latin typeface="Univers 55" charset="0"/>
              <a:ea typeface="新細明體" pitchFamily="18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0" y="145946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b="1" i="1" dirty="0" smtClean="0">
                <a:solidFill>
                  <a:srgbClr val="000000"/>
                </a:solidFill>
              </a:rPr>
              <a:t>Example: Square Lattices</a:t>
            </a:r>
            <a:endParaRPr lang="zh-TW" altLang="en-US" sz="1800" b="1" i="1" dirty="0">
              <a:solidFill>
                <a:srgbClr val="000000"/>
              </a:solidFill>
            </a:endParaRPr>
          </a:p>
        </p:txBody>
      </p:sp>
      <p:pic>
        <p:nvPicPr>
          <p:cNvPr id="30" name="Picture 46" descr="eqn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46300"/>
            <a:ext cx="3476625" cy="590550"/>
          </a:xfrm>
          <a:prstGeom prst="rect">
            <a:avLst/>
          </a:prstGeom>
          <a:noFill/>
        </p:spPr>
      </p:pic>
      <p:pic>
        <p:nvPicPr>
          <p:cNvPr id="31" name="Picture 47" descr="eqn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0" y="2162175"/>
            <a:ext cx="11049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2" descr="eqn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162175"/>
            <a:ext cx="1981200" cy="581025"/>
          </a:xfrm>
          <a:prstGeom prst="rect">
            <a:avLst/>
          </a:prstGeom>
          <a:noFill/>
        </p:spPr>
      </p:pic>
      <p:pic>
        <p:nvPicPr>
          <p:cNvPr id="142029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29050"/>
            <a:ext cx="496252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圖片 34" descr="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3229093"/>
            <a:ext cx="5084468" cy="493039"/>
          </a:xfrm>
          <a:prstGeom prst="rect">
            <a:avLst/>
          </a:prstGeom>
        </p:spPr>
      </p:pic>
      <p:sp>
        <p:nvSpPr>
          <p:cNvPr id="36" name="文字方塊 35"/>
          <p:cNvSpPr txBox="1"/>
          <p:nvPr/>
        </p:nvSpPr>
        <p:spPr>
          <a:xfrm>
            <a:off x="76200" y="289560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b="1" i="1" dirty="0" smtClean="0">
                <a:solidFill>
                  <a:srgbClr val="000000"/>
                </a:solidFill>
              </a:rPr>
              <a:t> Single-mode model</a:t>
            </a:r>
            <a:endParaRPr lang="zh-TW" altLang="en-US" sz="1800" b="1" i="1" dirty="0">
              <a:solidFill>
                <a:srgbClr val="000000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202634" y="184046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b="1" i="1" dirty="0" smtClean="0">
                <a:solidFill>
                  <a:srgbClr val="000000"/>
                </a:solidFill>
              </a:rPr>
              <a:t>Multi-mode model</a:t>
            </a:r>
            <a:endParaRPr lang="zh-TW" altLang="en-US" sz="1800" b="1" i="1" dirty="0">
              <a:solidFill>
                <a:srgbClr val="000000"/>
              </a:solidFill>
            </a:endParaRPr>
          </a:p>
        </p:txBody>
      </p:sp>
      <p:sp>
        <p:nvSpPr>
          <p:cNvPr id="38" name="矩形 37"/>
          <p:cNvSpPr/>
          <p:nvPr/>
        </p:nvSpPr>
        <p:spPr bwMode="auto">
          <a:xfrm>
            <a:off x="3810000" y="3200400"/>
            <a:ext cx="1676400" cy="457200"/>
          </a:xfrm>
          <a:prstGeom prst="rect">
            <a:avLst/>
          </a:prstGeom>
          <a:noFill/>
          <a:ln w="28575" cap="sq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直線單箭頭接點 39"/>
          <p:cNvCxnSpPr/>
          <p:nvPr/>
        </p:nvCxnSpPr>
        <p:spPr bwMode="auto">
          <a:xfrm rot="10800000" flipV="1">
            <a:off x="1676400" y="3733800"/>
            <a:ext cx="2971800" cy="2667000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FFB24D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3" name="文字方塊 42"/>
          <p:cNvSpPr txBox="1"/>
          <p:nvPr/>
        </p:nvSpPr>
        <p:spPr>
          <a:xfrm>
            <a:off x="3535913" y="3733800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800" b="1" i="1" dirty="0" smtClean="0">
                <a:solidFill>
                  <a:srgbClr val="0000FF"/>
                </a:solidFill>
              </a:rPr>
              <a:t>Dictate interaction angle</a:t>
            </a:r>
          </a:p>
          <a:p>
            <a:pPr algn="ctr"/>
            <a:r>
              <a:rPr lang="en-US" altLang="zh-TW" sz="1800" b="1" i="1" dirty="0" smtClean="0">
                <a:solidFill>
                  <a:srgbClr val="0000FF"/>
                </a:solidFill>
              </a:rPr>
              <a:t>(lattice </a:t>
            </a:r>
            <a:r>
              <a:rPr lang="en-US" altLang="zh-TW" sz="1800" b="1" i="1" dirty="0" err="1" smtClean="0">
                <a:solidFill>
                  <a:srgbClr val="0000FF"/>
                </a:solidFill>
              </a:rPr>
              <a:t>symmtry</a:t>
            </a:r>
            <a:r>
              <a:rPr lang="en-US" altLang="zh-TW" sz="1800" b="1" i="1" dirty="0" smtClean="0">
                <a:solidFill>
                  <a:srgbClr val="0000FF"/>
                </a:solidFill>
              </a:rPr>
              <a:t>)</a:t>
            </a:r>
            <a:endParaRPr lang="zh-TW" altLang="en-US" sz="1800" b="1" i="1" dirty="0">
              <a:solidFill>
                <a:srgbClr val="0000FF"/>
              </a:solidFill>
            </a:endParaRPr>
          </a:p>
        </p:txBody>
      </p:sp>
      <p:grpSp>
        <p:nvGrpSpPr>
          <p:cNvPr id="44" name="Group 42"/>
          <p:cNvGrpSpPr>
            <a:grpSpLocks noChangeAspect="1"/>
          </p:cNvGrpSpPr>
          <p:nvPr/>
        </p:nvGrpSpPr>
        <p:grpSpPr bwMode="auto">
          <a:xfrm>
            <a:off x="6855092" y="1981200"/>
            <a:ext cx="2060308" cy="1728000"/>
            <a:chOff x="3720" y="1872"/>
            <a:chExt cx="672" cy="528"/>
          </a:xfrm>
        </p:grpSpPr>
        <p:sp>
          <p:nvSpPr>
            <p:cNvPr id="45" name="Oval 20"/>
            <p:cNvSpPr>
              <a:spLocks noChangeArrowheads="1"/>
            </p:cNvSpPr>
            <p:nvPr/>
          </p:nvSpPr>
          <p:spPr bwMode="auto">
            <a:xfrm>
              <a:off x="4008" y="187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6" name="Oval 21"/>
            <p:cNvSpPr>
              <a:spLocks noChangeArrowheads="1"/>
            </p:cNvSpPr>
            <p:nvPr/>
          </p:nvSpPr>
          <p:spPr bwMode="auto">
            <a:xfrm>
              <a:off x="3864" y="2075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" name="Oval 22"/>
            <p:cNvSpPr>
              <a:spLocks noChangeArrowheads="1"/>
            </p:cNvSpPr>
            <p:nvPr/>
          </p:nvSpPr>
          <p:spPr bwMode="auto">
            <a:xfrm>
              <a:off x="4152" y="2081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8" name="Oval 23"/>
            <p:cNvSpPr>
              <a:spLocks noChangeArrowheads="1"/>
            </p:cNvSpPr>
            <p:nvPr/>
          </p:nvSpPr>
          <p:spPr bwMode="auto">
            <a:xfrm>
              <a:off x="3720" y="2304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9" name="Oval 24"/>
            <p:cNvSpPr>
              <a:spLocks noChangeArrowheads="1"/>
            </p:cNvSpPr>
            <p:nvPr/>
          </p:nvSpPr>
          <p:spPr bwMode="auto">
            <a:xfrm>
              <a:off x="4008" y="2304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0" name="Oval 25"/>
            <p:cNvSpPr>
              <a:spLocks noChangeArrowheads="1"/>
            </p:cNvSpPr>
            <p:nvPr/>
          </p:nvSpPr>
          <p:spPr bwMode="auto">
            <a:xfrm>
              <a:off x="4296" y="2304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" name="Oval 26"/>
            <p:cNvSpPr>
              <a:spLocks noChangeArrowheads="1"/>
            </p:cNvSpPr>
            <p:nvPr/>
          </p:nvSpPr>
          <p:spPr bwMode="auto">
            <a:xfrm>
              <a:off x="4296" y="187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2" name="Oval 27"/>
            <p:cNvSpPr>
              <a:spLocks noChangeArrowheads="1"/>
            </p:cNvSpPr>
            <p:nvPr/>
          </p:nvSpPr>
          <p:spPr bwMode="auto">
            <a:xfrm>
              <a:off x="3720" y="187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3" name="Line 28"/>
            <p:cNvSpPr>
              <a:spLocks noChangeShapeType="1"/>
            </p:cNvSpPr>
            <p:nvPr/>
          </p:nvSpPr>
          <p:spPr bwMode="auto">
            <a:xfrm>
              <a:off x="3768" y="1920"/>
              <a:ext cx="288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Line 29"/>
            <p:cNvSpPr>
              <a:spLocks noChangeShapeType="1"/>
            </p:cNvSpPr>
            <p:nvPr/>
          </p:nvSpPr>
          <p:spPr bwMode="auto">
            <a:xfrm>
              <a:off x="4056" y="1920"/>
              <a:ext cx="288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Line 30"/>
            <p:cNvSpPr>
              <a:spLocks noChangeShapeType="1"/>
            </p:cNvSpPr>
            <p:nvPr/>
          </p:nvSpPr>
          <p:spPr bwMode="auto">
            <a:xfrm>
              <a:off x="3768" y="1920"/>
              <a:ext cx="57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Line 31"/>
            <p:cNvSpPr>
              <a:spLocks noChangeShapeType="1"/>
            </p:cNvSpPr>
            <p:nvPr/>
          </p:nvSpPr>
          <p:spPr bwMode="auto">
            <a:xfrm>
              <a:off x="3768" y="2352"/>
              <a:ext cx="57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" name="Line 32"/>
            <p:cNvSpPr>
              <a:spLocks noChangeShapeType="1"/>
            </p:cNvSpPr>
            <p:nvPr/>
          </p:nvSpPr>
          <p:spPr bwMode="auto">
            <a:xfrm>
              <a:off x="3912" y="2136"/>
              <a:ext cx="28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33"/>
            <p:cNvSpPr>
              <a:spLocks noChangeShapeType="1"/>
            </p:cNvSpPr>
            <p:nvPr/>
          </p:nvSpPr>
          <p:spPr bwMode="auto">
            <a:xfrm flipH="1">
              <a:off x="3768" y="1920"/>
              <a:ext cx="288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" name="Line 34"/>
            <p:cNvSpPr>
              <a:spLocks noChangeShapeType="1"/>
            </p:cNvSpPr>
            <p:nvPr/>
          </p:nvSpPr>
          <p:spPr bwMode="auto">
            <a:xfrm flipH="1">
              <a:off x="4056" y="1920"/>
              <a:ext cx="288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0" name="Group 43"/>
          <p:cNvGrpSpPr>
            <a:grpSpLocks noChangeAspect="1"/>
          </p:cNvGrpSpPr>
          <p:nvPr/>
        </p:nvGrpSpPr>
        <p:grpSpPr bwMode="auto">
          <a:xfrm>
            <a:off x="6827618" y="4648200"/>
            <a:ext cx="2087782" cy="1908000"/>
            <a:chOff x="1440" y="1852"/>
            <a:chExt cx="778" cy="692"/>
          </a:xfrm>
        </p:grpSpPr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1450" y="185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2" name="Oval 6"/>
            <p:cNvSpPr>
              <a:spLocks noChangeArrowheads="1"/>
            </p:cNvSpPr>
            <p:nvPr/>
          </p:nvSpPr>
          <p:spPr bwMode="auto">
            <a:xfrm>
              <a:off x="1786" y="185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3" name="Oval 7"/>
            <p:cNvSpPr>
              <a:spLocks noChangeArrowheads="1"/>
            </p:cNvSpPr>
            <p:nvPr/>
          </p:nvSpPr>
          <p:spPr bwMode="auto">
            <a:xfrm>
              <a:off x="1786" y="2140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4" name="Oval 8"/>
            <p:cNvSpPr>
              <a:spLocks noChangeArrowheads="1"/>
            </p:cNvSpPr>
            <p:nvPr/>
          </p:nvSpPr>
          <p:spPr bwMode="auto">
            <a:xfrm>
              <a:off x="1450" y="2140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5" name="Oval 9"/>
            <p:cNvSpPr>
              <a:spLocks noChangeArrowheads="1"/>
            </p:cNvSpPr>
            <p:nvPr/>
          </p:nvSpPr>
          <p:spPr bwMode="auto">
            <a:xfrm>
              <a:off x="1440" y="2448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6" name="Oval 10"/>
            <p:cNvSpPr>
              <a:spLocks noChangeArrowheads="1"/>
            </p:cNvSpPr>
            <p:nvPr/>
          </p:nvSpPr>
          <p:spPr bwMode="auto">
            <a:xfrm>
              <a:off x="1786" y="2428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7" name="Oval 11"/>
            <p:cNvSpPr>
              <a:spLocks noChangeArrowheads="1"/>
            </p:cNvSpPr>
            <p:nvPr/>
          </p:nvSpPr>
          <p:spPr bwMode="auto">
            <a:xfrm>
              <a:off x="2122" y="2428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" name="Oval 12"/>
            <p:cNvSpPr>
              <a:spLocks noChangeArrowheads="1"/>
            </p:cNvSpPr>
            <p:nvPr/>
          </p:nvSpPr>
          <p:spPr bwMode="auto">
            <a:xfrm>
              <a:off x="2122" y="2140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9" name="Oval 13"/>
            <p:cNvSpPr>
              <a:spLocks noChangeArrowheads="1"/>
            </p:cNvSpPr>
            <p:nvPr/>
          </p:nvSpPr>
          <p:spPr bwMode="auto">
            <a:xfrm>
              <a:off x="2122" y="185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0" name="Line 14"/>
            <p:cNvSpPr>
              <a:spLocks noChangeShapeType="1"/>
            </p:cNvSpPr>
            <p:nvPr/>
          </p:nvSpPr>
          <p:spPr bwMode="auto">
            <a:xfrm>
              <a:off x="1498" y="1900"/>
              <a:ext cx="67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" name="Line 15"/>
            <p:cNvSpPr>
              <a:spLocks noChangeShapeType="1"/>
            </p:cNvSpPr>
            <p:nvPr/>
          </p:nvSpPr>
          <p:spPr bwMode="auto">
            <a:xfrm>
              <a:off x="1498" y="2188"/>
              <a:ext cx="67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>
              <a:off x="1498" y="2476"/>
              <a:ext cx="67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>
              <a:off x="1498" y="1900"/>
              <a:ext cx="0" cy="57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>
              <a:off x="1834" y="1900"/>
              <a:ext cx="0" cy="57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>
              <a:off x="2170" y="1900"/>
              <a:ext cx="0" cy="57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6" name="文字方塊 75"/>
          <p:cNvSpPr txBox="1"/>
          <p:nvPr/>
        </p:nvSpPr>
        <p:spPr>
          <a:xfrm>
            <a:off x="7315200" y="144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b="1" i="1" dirty="0" smtClean="0">
                <a:solidFill>
                  <a:srgbClr val="000000"/>
                </a:solidFill>
              </a:rPr>
              <a:t>Elasticity</a:t>
            </a:r>
            <a:endParaRPr lang="zh-TW" altLang="en-US" sz="18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/>
      <p:bldP spid="7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 dirty="0" smtClean="0">
                <a:ea typeface="新細明體" pitchFamily="18" charset="-120"/>
              </a:rPr>
              <a:t>Grain </a:t>
            </a:r>
            <a:r>
              <a:rPr lang="en-US" altLang="zh-TW" dirty="0">
                <a:ea typeface="新細明體" pitchFamily="18" charset="-120"/>
              </a:rPr>
              <a:t>Boundary</a:t>
            </a:r>
          </a:p>
        </p:txBody>
      </p:sp>
      <p:sp>
        <p:nvSpPr>
          <p:cNvPr id="8919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981200"/>
            <a:ext cx="4648200" cy="1981200"/>
          </a:xfrm>
        </p:spPr>
        <p:txBody>
          <a:bodyPr/>
          <a:lstStyle/>
          <a:p>
            <a:r>
              <a:rPr lang="en-US" altLang="zh-TW" sz="2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Grain boundary is composed of dislocations</a:t>
            </a:r>
          </a:p>
          <a:p>
            <a:r>
              <a:rPr lang="en-US" altLang="zh-TW" sz="2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Geometric arrangement of crystals determines dislocation distribution</a:t>
            </a:r>
          </a:p>
          <a:p>
            <a:r>
              <a:rPr lang="en-US" altLang="zh-TW" sz="2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Distinct evolution for low and high angle grain boundary </a:t>
            </a:r>
          </a:p>
        </p:txBody>
      </p:sp>
      <p:sp>
        <p:nvSpPr>
          <p:cNvPr id="891910" name="Text Box 6"/>
          <p:cNvSpPr txBox="1">
            <a:spLocks noChangeArrowheads="1"/>
          </p:cNvSpPr>
          <p:nvPr/>
        </p:nvSpPr>
        <p:spPr bwMode="auto">
          <a:xfrm>
            <a:off x="4900613" y="5715000"/>
            <a:ext cx="40909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Symmetric tilt planar grain boundary in gold</a:t>
            </a:r>
          </a:p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by STEM</a:t>
            </a:r>
          </a:p>
        </p:txBody>
      </p:sp>
      <p:pic>
        <p:nvPicPr>
          <p:cNvPr id="891917" name="Picture 13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025" y="1676400"/>
            <a:ext cx="3736975" cy="3886200"/>
          </a:xfrm>
          <a:prstGeom prst="rect">
            <a:avLst/>
          </a:prstGeom>
          <a:noFill/>
        </p:spPr>
      </p:pic>
      <p:graphicFrame>
        <p:nvGraphicFramePr>
          <p:cNvPr id="891918" name="Object 14"/>
          <p:cNvGraphicFramePr>
            <a:graphicFrameLocks noChangeAspect="1"/>
          </p:cNvGraphicFramePr>
          <p:nvPr/>
        </p:nvGraphicFramePr>
        <p:xfrm>
          <a:off x="660400" y="4419600"/>
          <a:ext cx="3987800" cy="1651000"/>
        </p:xfrm>
        <a:graphic>
          <a:graphicData uri="http://schemas.openxmlformats.org/presentationml/2006/ole">
            <p:oleObj spid="_x0000_s1349634" name="Equation" r:id="rId4" imgW="1993680" imgH="825480" progId="Equation.DSMT4">
              <p:embed/>
            </p:oleObj>
          </a:graphicData>
        </a:graphic>
      </p:graphicFrame>
      <p:sp>
        <p:nvSpPr>
          <p:cNvPr id="891919" name="Line 15"/>
          <p:cNvSpPr>
            <a:spLocks noChangeShapeType="1"/>
          </p:cNvSpPr>
          <p:nvPr/>
        </p:nvSpPr>
        <p:spPr bwMode="auto">
          <a:xfrm>
            <a:off x="6477000" y="4267200"/>
            <a:ext cx="76200" cy="228600"/>
          </a:xfrm>
          <a:prstGeom prst="line">
            <a:avLst/>
          </a:prstGeom>
          <a:noFill/>
          <a:ln w="12700" cap="sq">
            <a:solidFill>
              <a:srgbClr val="CC0000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91920" name="Text Box 16"/>
          <p:cNvSpPr txBox="1">
            <a:spLocks noChangeArrowheads="1"/>
          </p:cNvSpPr>
          <p:nvPr/>
        </p:nvSpPr>
        <p:spPr bwMode="auto">
          <a:xfrm>
            <a:off x="6146800" y="4217988"/>
            <a:ext cx="3683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CC0000"/>
                </a:solidFill>
                <a:ea typeface="新細明體" pitchFamily="18" charset="-12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Pattern Formation in Crystal Growth</a:t>
            </a:r>
          </a:p>
        </p:txBody>
      </p:sp>
      <p:pic>
        <p:nvPicPr>
          <p:cNvPr id="864260" name="Picture 4" descr="dend_color-lo-res_larg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813" y="1600200"/>
            <a:ext cx="3176587" cy="4495800"/>
          </a:xfrm>
          <a:noFill/>
          <a:ln w="25400">
            <a:solidFill>
              <a:schemeClr val="bg2"/>
            </a:solidFill>
          </a:ln>
        </p:spPr>
      </p:pic>
      <p:sp>
        <p:nvSpPr>
          <p:cNvPr id="864263" name="Text Box 7"/>
          <p:cNvSpPr txBox="1">
            <a:spLocks noChangeArrowheads="1"/>
          </p:cNvSpPr>
          <p:nvPr/>
        </p:nvSpPr>
        <p:spPr bwMode="auto">
          <a:xfrm>
            <a:off x="95250" y="6096000"/>
            <a:ext cx="32575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 sz="1800">
                <a:solidFill>
                  <a:srgbClr val="000000"/>
                </a:solidFill>
                <a:ea typeface="新細明體" pitchFamily="18" charset="-120"/>
              </a:rPr>
              <a:t>Al-Cu dendrite, Voorhees Lab </a:t>
            </a:r>
          </a:p>
          <a:p>
            <a:pPr algn="ctr"/>
            <a:r>
              <a:rPr lang="en-US" altLang="zh-TW" sz="1800">
                <a:solidFill>
                  <a:srgbClr val="000000"/>
                </a:solidFill>
                <a:ea typeface="新細明體" pitchFamily="18" charset="-120"/>
              </a:rPr>
              <a:t>Northwestern University</a:t>
            </a:r>
          </a:p>
        </p:txBody>
      </p:sp>
      <p:sp>
        <p:nvSpPr>
          <p:cNvPr id="864264" name="Text Box 8"/>
          <p:cNvSpPr txBox="1">
            <a:spLocks noChangeArrowheads="1"/>
          </p:cNvSpPr>
          <p:nvPr/>
        </p:nvSpPr>
        <p:spPr bwMode="auto">
          <a:xfrm>
            <a:off x="4724400" y="1462088"/>
            <a:ext cx="36004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rgbClr val="000000"/>
                </a:solidFill>
                <a:ea typeface="新細明體" pitchFamily="18" charset="-120"/>
              </a:rPr>
              <a:t>At the nanoscale (atomistic scale)</a:t>
            </a:r>
          </a:p>
        </p:txBody>
      </p:sp>
      <p:pic>
        <p:nvPicPr>
          <p:cNvPr id="864267" name="Picture 11" descr="m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828800"/>
            <a:ext cx="1733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4268" name="Text Box 12"/>
          <p:cNvSpPr txBox="1">
            <a:spLocks noChangeArrowheads="1"/>
          </p:cNvSpPr>
          <p:nvPr/>
        </p:nvSpPr>
        <p:spPr bwMode="auto">
          <a:xfrm>
            <a:off x="5589588" y="2362200"/>
            <a:ext cx="3325812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000000"/>
                </a:solidFill>
                <a:ea typeface="新細明體" pitchFamily="18" charset="-120"/>
              </a:rPr>
              <a:t>Liquid-Solid interfaces</a:t>
            </a:r>
          </a:p>
          <a:p>
            <a:pPr algn="ctr"/>
            <a:r>
              <a:rPr lang="en-US" altLang="zh-TW">
                <a:solidFill>
                  <a:srgbClr val="000000"/>
                </a:solidFill>
                <a:ea typeface="新細明體" pitchFamily="18" charset="-120"/>
              </a:rPr>
              <a:t>Anisotropy </a:t>
            </a:r>
            <a:r>
              <a:rPr lang="en-US" altLang="zh-TW">
                <a:solidFill>
                  <a:srgbClr val="000000"/>
                </a:solidFill>
                <a:ea typeface="新細明體" pitchFamily="18" charset="-120"/>
                <a:cs typeface="Arial" charset="0"/>
              </a:rPr>
              <a:t>↔ Morphology</a:t>
            </a:r>
          </a:p>
          <a:p>
            <a:pPr algn="ctr"/>
            <a:r>
              <a:rPr lang="en-US" altLang="zh-TW" b="1" i="1">
                <a:solidFill>
                  <a:srgbClr val="CC0000"/>
                </a:solidFill>
                <a:ea typeface="新細明體" pitchFamily="18" charset="-120"/>
                <a:cs typeface="Arial" charset="0"/>
              </a:rPr>
              <a:t>Atomistic details ↔ Anisotropy?</a:t>
            </a:r>
          </a:p>
        </p:txBody>
      </p:sp>
      <p:pic>
        <p:nvPicPr>
          <p:cNvPr id="86427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038600"/>
            <a:ext cx="2209800" cy="21288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64271" name="Text Box 15"/>
          <p:cNvSpPr txBox="1">
            <a:spLocks noChangeArrowheads="1"/>
          </p:cNvSpPr>
          <p:nvPr/>
        </p:nvSpPr>
        <p:spPr bwMode="auto">
          <a:xfrm>
            <a:off x="5867400" y="4584700"/>
            <a:ext cx="2932113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000000"/>
                </a:solidFill>
                <a:ea typeface="新細明體" pitchFamily="18" charset="-120"/>
              </a:rPr>
              <a:t>Solid-Solid interfaces</a:t>
            </a:r>
          </a:p>
          <a:p>
            <a:pPr algn="ctr"/>
            <a:r>
              <a:rPr lang="en-US" altLang="zh-TW">
                <a:solidFill>
                  <a:srgbClr val="000000"/>
                </a:solidFill>
                <a:ea typeface="新細明體" pitchFamily="18" charset="-120"/>
              </a:rPr>
              <a:t>Grain boundary</a:t>
            </a:r>
          </a:p>
          <a:p>
            <a:pPr algn="ctr"/>
            <a:r>
              <a:rPr lang="en-US" altLang="zh-TW" b="1" i="1">
                <a:solidFill>
                  <a:srgbClr val="CC0000"/>
                </a:solidFill>
                <a:ea typeface="新細明體" pitchFamily="18" charset="-120"/>
              </a:rPr>
              <a:t>Atomistic details </a:t>
            </a:r>
            <a:r>
              <a:rPr lang="en-US" altLang="zh-TW" b="1" i="1">
                <a:solidFill>
                  <a:srgbClr val="CC0000"/>
                </a:solidFill>
                <a:ea typeface="新細明體" pitchFamily="18" charset="-120"/>
                <a:cs typeface="Arial" charset="0"/>
              </a:rPr>
              <a:t>↔ growth?</a:t>
            </a:r>
          </a:p>
        </p:txBody>
      </p:sp>
      <p:sp>
        <p:nvSpPr>
          <p:cNvPr id="864272" name="Text Box 16"/>
          <p:cNvSpPr txBox="1">
            <a:spLocks noChangeArrowheads="1"/>
          </p:cNvSpPr>
          <p:nvPr/>
        </p:nvSpPr>
        <p:spPr bwMode="auto">
          <a:xfrm>
            <a:off x="3505200" y="6369050"/>
            <a:ext cx="552926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b="1" i="1">
                <a:solidFill>
                  <a:srgbClr val="0000FF"/>
                </a:solidFill>
                <a:ea typeface="新細明體" pitchFamily="18" charset="-120"/>
                <a:cs typeface="Arial" charset="0"/>
              </a:rPr>
              <a:t>Atomistic details ↔ Continuum theory at the nanoscale</a:t>
            </a:r>
          </a:p>
        </p:txBody>
      </p:sp>
      <p:sp>
        <p:nvSpPr>
          <p:cNvPr id="864274" name="Text Box 18"/>
          <p:cNvSpPr txBox="1">
            <a:spLocks noChangeArrowheads="1"/>
          </p:cNvSpPr>
          <p:nvPr/>
        </p:nvSpPr>
        <p:spPr bwMode="auto">
          <a:xfrm>
            <a:off x="3810000" y="3717925"/>
            <a:ext cx="160972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Hoyt, McMaster</a:t>
            </a:r>
          </a:p>
        </p:txBody>
      </p:sp>
      <p:sp>
        <p:nvSpPr>
          <p:cNvPr id="864275" name="Text Box 19"/>
          <p:cNvSpPr txBox="1">
            <a:spLocks noChangeArrowheads="1"/>
          </p:cNvSpPr>
          <p:nvPr/>
        </p:nvSpPr>
        <p:spPr bwMode="auto">
          <a:xfrm>
            <a:off x="4033838" y="6064250"/>
            <a:ext cx="122396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Schuh, MIT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Line 2"/>
          <p:cNvSpPr>
            <a:spLocks noChangeShapeType="1"/>
          </p:cNvSpPr>
          <p:nvPr/>
        </p:nvSpPr>
        <p:spPr bwMode="auto">
          <a:xfrm flipH="1">
            <a:off x="4953000" y="27432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GB sliding and coupling</a:t>
            </a:r>
          </a:p>
        </p:txBody>
      </p:sp>
      <p:sp>
        <p:nvSpPr>
          <p:cNvPr id="843780" name="Line 4"/>
          <p:cNvSpPr>
            <a:spLocks noChangeShapeType="1"/>
          </p:cNvSpPr>
          <p:nvPr/>
        </p:nvSpPr>
        <p:spPr bwMode="auto">
          <a:xfrm>
            <a:off x="2286000" y="2362200"/>
            <a:ext cx="0" cy="335280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1" name="Line 5"/>
          <p:cNvSpPr>
            <a:spLocks noChangeShapeType="1"/>
          </p:cNvSpPr>
          <p:nvPr/>
        </p:nvSpPr>
        <p:spPr bwMode="auto">
          <a:xfrm>
            <a:off x="762000" y="2743200"/>
            <a:ext cx="358140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2" name="Line 6"/>
          <p:cNvSpPr>
            <a:spLocks noChangeShapeType="1"/>
          </p:cNvSpPr>
          <p:nvPr/>
        </p:nvSpPr>
        <p:spPr bwMode="auto">
          <a:xfrm flipH="1">
            <a:off x="838200" y="27432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3" name="Line 7"/>
          <p:cNvSpPr>
            <a:spLocks noChangeShapeType="1"/>
          </p:cNvSpPr>
          <p:nvPr/>
        </p:nvSpPr>
        <p:spPr bwMode="auto">
          <a:xfrm flipH="1">
            <a:off x="838200" y="30480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4" name="Line 8"/>
          <p:cNvSpPr>
            <a:spLocks noChangeShapeType="1"/>
          </p:cNvSpPr>
          <p:nvPr/>
        </p:nvSpPr>
        <p:spPr bwMode="auto">
          <a:xfrm flipH="1">
            <a:off x="838200" y="33528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5" name="Line 9"/>
          <p:cNvSpPr>
            <a:spLocks noChangeShapeType="1"/>
          </p:cNvSpPr>
          <p:nvPr/>
        </p:nvSpPr>
        <p:spPr bwMode="auto">
          <a:xfrm flipH="1">
            <a:off x="838200" y="36576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6" name="Line 10"/>
          <p:cNvSpPr>
            <a:spLocks noChangeShapeType="1"/>
          </p:cNvSpPr>
          <p:nvPr/>
        </p:nvSpPr>
        <p:spPr bwMode="auto">
          <a:xfrm rot="-10800000" flipH="1" flipV="1">
            <a:off x="2286000" y="36576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7" name="Line 11"/>
          <p:cNvSpPr>
            <a:spLocks noChangeShapeType="1"/>
          </p:cNvSpPr>
          <p:nvPr/>
        </p:nvSpPr>
        <p:spPr bwMode="auto">
          <a:xfrm rot="-10800000" flipH="1" flipV="1">
            <a:off x="2286000" y="33528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8" name="Line 12"/>
          <p:cNvSpPr>
            <a:spLocks noChangeShapeType="1"/>
          </p:cNvSpPr>
          <p:nvPr/>
        </p:nvSpPr>
        <p:spPr bwMode="auto">
          <a:xfrm rot="-10800000" flipH="1" flipV="1">
            <a:off x="2286000" y="30480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89" name="Line 13"/>
          <p:cNvSpPr>
            <a:spLocks noChangeShapeType="1"/>
          </p:cNvSpPr>
          <p:nvPr/>
        </p:nvSpPr>
        <p:spPr bwMode="auto">
          <a:xfrm rot="-10800000" flipH="1" flipV="1">
            <a:off x="2286000" y="27432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43790" name="Object 14"/>
          <p:cNvGraphicFramePr>
            <a:graphicFrameLocks noChangeAspect="1"/>
          </p:cNvGraphicFramePr>
          <p:nvPr>
            <p:ph idx="4294967295"/>
          </p:nvPr>
        </p:nvGraphicFramePr>
        <p:xfrm>
          <a:off x="838200" y="2781300"/>
          <a:ext cx="457200" cy="266700"/>
        </p:xfrm>
        <a:graphic>
          <a:graphicData uri="http://schemas.openxmlformats.org/presentationml/2006/ole">
            <p:oleObj spid="_x0000_s1351682" name="Equation" r:id="rId3" imgW="304560" imgH="177480" progId="Equation.DSMT4">
              <p:embed/>
            </p:oleObj>
          </a:graphicData>
        </a:graphic>
      </p:graphicFrame>
      <p:sp>
        <p:nvSpPr>
          <p:cNvPr id="843791" name="Line 15"/>
          <p:cNvSpPr>
            <a:spLocks noChangeShapeType="1"/>
          </p:cNvSpPr>
          <p:nvPr/>
        </p:nvSpPr>
        <p:spPr bwMode="auto">
          <a:xfrm>
            <a:off x="1371600" y="2743200"/>
            <a:ext cx="76200" cy="228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792" name="Text Box 16"/>
          <p:cNvSpPr txBox="1">
            <a:spLocks noChangeArrowheads="1"/>
          </p:cNvSpPr>
          <p:nvPr/>
        </p:nvSpPr>
        <p:spPr bwMode="auto">
          <a:xfrm>
            <a:off x="1143000" y="1797050"/>
            <a:ext cx="28575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GB Coupling – Low Angle GB</a:t>
            </a:r>
          </a:p>
        </p:txBody>
      </p:sp>
      <p:sp>
        <p:nvSpPr>
          <p:cNvPr id="843793" name="Text Box 17"/>
          <p:cNvSpPr txBox="1">
            <a:spLocks noChangeArrowheads="1"/>
          </p:cNvSpPr>
          <p:nvPr/>
        </p:nvSpPr>
        <p:spPr bwMode="auto">
          <a:xfrm>
            <a:off x="5291138" y="1797050"/>
            <a:ext cx="270986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GB Sliding – High Angle GB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38200" y="2362200"/>
            <a:ext cx="3657600" cy="3352800"/>
            <a:chOff x="528" y="1496"/>
            <a:chExt cx="2304" cy="2112"/>
          </a:xfrm>
        </p:grpSpPr>
        <p:pic>
          <p:nvPicPr>
            <p:cNvPr id="843795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6" y="3072"/>
              <a:ext cx="528" cy="18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843796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3355"/>
              <a:ext cx="1056" cy="15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528" y="1496"/>
              <a:ext cx="1968" cy="2112"/>
              <a:chOff x="528" y="1488"/>
              <a:chExt cx="1968" cy="2112"/>
            </a:xfrm>
          </p:grpSpPr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528" y="1488"/>
                <a:ext cx="1968" cy="2112"/>
                <a:chOff x="528" y="1488"/>
                <a:chExt cx="1968" cy="2112"/>
              </a:xfrm>
            </p:grpSpPr>
            <p:sp>
              <p:nvSpPr>
                <p:cNvPr id="84379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528" y="2256"/>
                  <a:ext cx="1104" cy="28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84380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528" y="2064"/>
                  <a:ext cx="1104" cy="28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84380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528" y="1872"/>
                  <a:ext cx="1104" cy="28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84380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28" y="1680"/>
                  <a:ext cx="1104" cy="28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843803" name="Line 27"/>
                <p:cNvSpPr>
                  <a:spLocks noChangeShapeType="1"/>
                </p:cNvSpPr>
                <p:nvPr/>
              </p:nvSpPr>
              <p:spPr bwMode="auto">
                <a:xfrm>
                  <a:off x="1632" y="2256"/>
                  <a:ext cx="864" cy="24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843804" name="Line 28"/>
                <p:cNvSpPr>
                  <a:spLocks noChangeShapeType="1"/>
                </p:cNvSpPr>
                <p:nvPr/>
              </p:nvSpPr>
              <p:spPr bwMode="auto">
                <a:xfrm>
                  <a:off x="1632" y="2064"/>
                  <a:ext cx="864" cy="24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843805" name="Line 29"/>
                <p:cNvSpPr>
                  <a:spLocks noChangeShapeType="1"/>
                </p:cNvSpPr>
                <p:nvPr/>
              </p:nvSpPr>
              <p:spPr bwMode="auto">
                <a:xfrm>
                  <a:off x="1632" y="1872"/>
                  <a:ext cx="864" cy="24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843806" name="Line 30"/>
                <p:cNvSpPr>
                  <a:spLocks noChangeShapeType="1"/>
                </p:cNvSpPr>
                <p:nvPr/>
              </p:nvSpPr>
              <p:spPr bwMode="auto">
                <a:xfrm>
                  <a:off x="1632" y="1488"/>
                  <a:ext cx="0" cy="2112"/>
                </a:xfrm>
                <a:prstGeom prst="line">
                  <a:avLst/>
                </a:prstGeom>
                <a:noFill/>
                <a:ln w="254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843807" name="Line 31"/>
                <p:cNvSpPr>
                  <a:spLocks noChangeShapeType="1"/>
                </p:cNvSpPr>
                <p:nvPr/>
              </p:nvSpPr>
              <p:spPr bwMode="auto">
                <a:xfrm>
                  <a:off x="1632" y="1680"/>
                  <a:ext cx="864" cy="24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843808" name="Line 32"/>
              <p:cNvSpPr>
                <a:spLocks noChangeShapeType="1"/>
              </p:cNvSpPr>
              <p:nvPr/>
            </p:nvSpPr>
            <p:spPr bwMode="auto">
              <a:xfrm flipV="1">
                <a:off x="1968" y="2352"/>
                <a:ext cx="0" cy="96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graphicFrame>
            <p:nvGraphicFramePr>
              <p:cNvPr id="843809" name="Object 33"/>
              <p:cNvGraphicFramePr>
                <a:graphicFrameLocks noChangeAspect="1"/>
              </p:cNvGraphicFramePr>
              <p:nvPr/>
            </p:nvGraphicFramePr>
            <p:xfrm>
              <a:off x="1968" y="2448"/>
              <a:ext cx="180" cy="216"/>
            </p:xfrm>
            <a:graphic>
              <a:graphicData uri="http://schemas.openxmlformats.org/presentationml/2006/ole">
                <p:oleObj spid="_x0000_s1351684" name="Equation" r:id="rId6" imgW="190440" imgH="228600" progId="Equation.DSMT4">
                  <p:embed/>
                </p:oleObj>
              </a:graphicData>
            </a:graphic>
          </p:graphicFrame>
          <p:sp>
            <p:nvSpPr>
              <p:cNvPr id="843810" name="Line 34"/>
              <p:cNvSpPr>
                <a:spLocks noChangeShapeType="1"/>
              </p:cNvSpPr>
              <p:nvPr/>
            </p:nvSpPr>
            <p:spPr bwMode="auto">
              <a:xfrm>
                <a:off x="1440" y="3402"/>
                <a:ext cx="192" cy="0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lg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graphicFrame>
            <p:nvGraphicFramePr>
              <p:cNvPr id="843811" name="Object 35"/>
              <p:cNvGraphicFramePr>
                <a:graphicFrameLocks noChangeAspect="1"/>
              </p:cNvGraphicFramePr>
              <p:nvPr/>
            </p:nvGraphicFramePr>
            <p:xfrm>
              <a:off x="1440" y="3114"/>
              <a:ext cx="192" cy="216"/>
            </p:xfrm>
            <a:graphic>
              <a:graphicData uri="http://schemas.openxmlformats.org/presentationml/2006/ole">
                <p:oleObj spid="_x0000_s1351685" name="Equation" r:id="rId7" imgW="203040" imgH="228600" progId="Equation.DSMT4">
                  <p:embed/>
                </p:oleObj>
              </a:graphicData>
            </a:graphic>
          </p:graphicFrame>
        </p:grpSp>
      </p:grpSp>
      <p:sp>
        <p:nvSpPr>
          <p:cNvPr id="843812" name="Line 36"/>
          <p:cNvSpPr>
            <a:spLocks noChangeShapeType="1"/>
          </p:cNvSpPr>
          <p:nvPr/>
        </p:nvSpPr>
        <p:spPr bwMode="auto">
          <a:xfrm>
            <a:off x="4724400" y="2743200"/>
            <a:ext cx="358140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813" name="Line 37"/>
          <p:cNvSpPr>
            <a:spLocks noChangeShapeType="1"/>
          </p:cNvSpPr>
          <p:nvPr/>
        </p:nvSpPr>
        <p:spPr bwMode="auto">
          <a:xfrm flipH="1">
            <a:off x="4953000" y="30480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814" name="Line 38"/>
          <p:cNvSpPr>
            <a:spLocks noChangeShapeType="1"/>
          </p:cNvSpPr>
          <p:nvPr/>
        </p:nvSpPr>
        <p:spPr bwMode="auto">
          <a:xfrm flipH="1">
            <a:off x="4953000" y="33528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815" name="Line 39"/>
          <p:cNvSpPr>
            <a:spLocks noChangeShapeType="1"/>
          </p:cNvSpPr>
          <p:nvPr/>
        </p:nvSpPr>
        <p:spPr bwMode="auto">
          <a:xfrm flipH="1">
            <a:off x="4953000" y="36576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816" name="Line 40"/>
          <p:cNvSpPr>
            <a:spLocks noChangeShapeType="1"/>
          </p:cNvSpPr>
          <p:nvPr/>
        </p:nvSpPr>
        <p:spPr bwMode="auto">
          <a:xfrm rot="-10800000" flipH="1" flipV="1">
            <a:off x="6400800" y="36576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817" name="Line 41"/>
          <p:cNvSpPr>
            <a:spLocks noChangeShapeType="1"/>
          </p:cNvSpPr>
          <p:nvPr/>
        </p:nvSpPr>
        <p:spPr bwMode="auto">
          <a:xfrm rot="-10800000" flipH="1" flipV="1">
            <a:off x="6400800" y="33528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818" name="Line 42"/>
          <p:cNvSpPr>
            <a:spLocks noChangeShapeType="1"/>
          </p:cNvSpPr>
          <p:nvPr/>
        </p:nvSpPr>
        <p:spPr bwMode="auto">
          <a:xfrm rot="-10800000" flipH="1" flipV="1">
            <a:off x="6400800" y="30480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819" name="Line 43"/>
          <p:cNvSpPr>
            <a:spLocks noChangeShapeType="1"/>
          </p:cNvSpPr>
          <p:nvPr/>
        </p:nvSpPr>
        <p:spPr bwMode="auto">
          <a:xfrm rot="-10800000" flipH="1" flipV="1">
            <a:off x="6400800" y="2743200"/>
            <a:ext cx="1447800" cy="3810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43820" name="Object 44"/>
          <p:cNvGraphicFramePr>
            <a:graphicFrameLocks noChangeAspect="1"/>
          </p:cNvGraphicFramePr>
          <p:nvPr/>
        </p:nvGraphicFramePr>
        <p:xfrm>
          <a:off x="4953000" y="2781300"/>
          <a:ext cx="457200" cy="266700"/>
        </p:xfrm>
        <a:graphic>
          <a:graphicData uri="http://schemas.openxmlformats.org/presentationml/2006/ole">
            <p:oleObj spid="_x0000_s1351683" name="Equation" r:id="rId8" imgW="304560" imgH="177480" progId="Equation.DSMT4">
              <p:embed/>
            </p:oleObj>
          </a:graphicData>
        </a:graphic>
      </p:graphicFrame>
      <p:sp>
        <p:nvSpPr>
          <p:cNvPr id="843821" name="Line 45"/>
          <p:cNvSpPr>
            <a:spLocks noChangeShapeType="1"/>
          </p:cNvSpPr>
          <p:nvPr/>
        </p:nvSpPr>
        <p:spPr bwMode="auto">
          <a:xfrm>
            <a:off x="5486400" y="2743200"/>
            <a:ext cx="76200" cy="228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3822" name="Rectangle 46"/>
          <p:cNvSpPr>
            <a:spLocks noChangeArrowheads="1"/>
          </p:cNvSpPr>
          <p:nvPr/>
        </p:nvSpPr>
        <p:spPr bwMode="auto">
          <a:xfrm>
            <a:off x="6248400" y="2362200"/>
            <a:ext cx="304800" cy="3352800"/>
          </a:xfrm>
          <a:prstGeom prst="rect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4953000" y="2362200"/>
            <a:ext cx="2895600" cy="3352800"/>
            <a:chOff x="3120" y="1488"/>
            <a:chExt cx="1824" cy="2112"/>
          </a:xfrm>
        </p:grpSpPr>
        <p:grpSp>
          <p:nvGrpSpPr>
            <p:cNvPr id="6" name="Group 48"/>
            <p:cNvGrpSpPr>
              <a:grpSpLocks/>
            </p:cNvGrpSpPr>
            <p:nvPr/>
          </p:nvGrpSpPr>
          <p:grpSpPr bwMode="auto">
            <a:xfrm>
              <a:off x="3120" y="1680"/>
              <a:ext cx="1824" cy="864"/>
              <a:chOff x="3120" y="3120"/>
              <a:chExt cx="1824" cy="864"/>
            </a:xfrm>
          </p:grpSpPr>
          <p:sp>
            <p:nvSpPr>
              <p:cNvPr id="843825" name="Line 49"/>
              <p:cNvSpPr>
                <a:spLocks noChangeShapeType="1"/>
              </p:cNvSpPr>
              <p:nvPr/>
            </p:nvSpPr>
            <p:spPr bwMode="auto">
              <a:xfrm flipH="1">
                <a:off x="3120" y="3696"/>
                <a:ext cx="1104" cy="2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43826" name="Line 50"/>
              <p:cNvSpPr>
                <a:spLocks noChangeShapeType="1"/>
              </p:cNvSpPr>
              <p:nvPr/>
            </p:nvSpPr>
            <p:spPr bwMode="auto">
              <a:xfrm flipH="1">
                <a:off x="3120" y="3504"/>
                <a:ext cx="1104" cy="2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43827" name="Line 51"/>
              <p:cNvSpPr>
                <a:spLocks noChangeShapeType="1"/>
              </p:cNvSpPr>
              <p:nvPr/>
            </p:nvSpPr>
            <p:spPr bwMode="auto">
              <a:xfrm flipH="1">
                <a:off x="3120" y="3312"/>
                <a:ext cx="1104" cy="2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43828" name="Line 52"/>
              <p:cNvSpPr>
                <a:spLocks noChangeShapeType="1"/>
              </p:cNvSpPr>
              <p:nvPr/>
            </p:nvSpPr>
            <p:spPr bwMode="auto">
              <a:xfrm rot="-10800000" flipH="1" flipV="1">
                <a:off x="4032" y="3744"/>
                <a:ext cx="912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43829" name="Line 53"/>
              <p:cNvSpPr>
                <a:spLocks noChangeShapeType="1"/>
              </p:cNvSpPr>
              <p:nvPr/>
            </p:nvSpPr>
            <p:spPr bwMode="auto">
              <a:xfrm rot="-10800000" flipH="1" flipV="1">
                <a:off x="4032" y="3552"/>
                <a:ext cx="912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43830" name="Line 54"/>
              <p:cNvSpPr>
                <a:spLocks noChangeShapeType="1"/>
              </p:cNvSpPr>
              <p:nvPr/>
            </p:nvSpPr>
            <p:spPr bwMode="auto">
              <a:xfrm rot="-10800000" flipH="1" flipV="1">
                <a:off x="4032" y="3360"/>
                <a:ext cx="912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43831" name="Line 55"/>
              <p:cNvSpPr>
                <a:spLocks noChangeShapeType="1"/>
              </p:cNvSpPr>
              <p:nvPr/>
            </p:nvSpPr>
            <p:spPr bwMode="auto">
              <a:xfrm rot="-10800000" flipH="1" flipV="1">
                <a:off x="4032" y="3168"/>
                <a:ext cx="912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43832" name="Line 56"/>
              <p:cNvSpPr>
                <a:spLocks noChangeShapeType="1"/>
              </p:cNvSpPr>
              <p:nvPr/>
            </p:nvSpPr>
            <p:spPr bwMode="auto">
              <a:xfrm flipH="1">
                <a:off x="3120" y="3120"/>
                <a:ext cx="1104" cy="2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843833" name="Rectangle 57"/>
            <p:cNvSpPr>
              <a:spLocks noChangeArrowheads="1"/>
            </p:cNvSpPr>
            <p:nvPr/>
          </p:nvSpPr>
          <p:spPr bwMode="auto">
            <a:xfrm>
              <a:off x="4032" y="1488"/>
              <a:ext cx="192" cy="2112"/>
            </a:xfrm>
            <a:prstGeom prst="rect">
              <a:avLst/>
            </a:prstGeom>
            <a:blipFill dpi="0" rotWithShape="1">
              <a:blip r:embed="rId9" cstate="print"/>
              <a:srcRect/>
              <a:tile tx="0" ty="0" sx="100000" sy="100000" flip="none" algn="tl"/>
            </a:blip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843834" name="Text Box 58"/>
          <p:cNvSpPr txBox="1">
            <a:spLocks noChangeArrowheads="1"/>
          </p:cNvSpPr>
          <p:nvPr/>
        </p:nvSpPr>
        <p:spPr bwMode="auto">
          <a:xfrm>
            <a:off x="1752600" y="6080125"/>
            <a:ext cx="530066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Sutton &amp; Balluffi, Interfaces in Crystalline Materials, 1995</a:t>
            </a:r>
          </a:p>
        </p:txBody>
      </p:sp>
      <p:sp>
        <p:nvSpPr>
          <p:cNvPr id="843835" name="Text Box 59"/>
          <p:cNvSpPr txBox="1">
            <a:spLocks noChangeArrowheads="1"/>
          </p:cNvSpPr>
          <p:nvPr/>
        </p:nvSpPr>
        <p:spPr bwMode="auto">
          <a:xfrm>
            <a:off x="6994525" y="4403725"/>
            <a:ext cx="178593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Well described by</a:t>
            </a:r>
          </a:p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continuum 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38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Large Misorientations</a:t>
            </a:r>
          </a:p>
        </p:txBody>
      </p:sp>
      <p:pic>
        <p:nvPicPr>
          <p:cNvPr id="844803" name="Picture 3" descr="20d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752600"/>
            <a:ext cx="6248400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4804" name="Picture 4" descr="20d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962400"/>
            <a:ext cx="1579563" cy="1828800"/>
          </a:xfrm>
          <a:prstGeom prst="rect">
            <a:avLst/>
          </a:prstGeom>
          <a:noFill/>
        </p:spPr>
      </p:pic>
      <p:pic>
        <p:nvPicPr>
          <p:cNvPr id="8448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7913" y="4314825"/>
            <a:ext cx="1208087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44806" name="Text Box 6"/>
          <p:cNvSpPr txBox="1">
            <a:spLocks noChangeArrowheads="1"/>
          </p:cNvSpPr>
          <p:nvPr/>
        </p:nvSpPr>
        <p:spPr bwMode="auto">
          <a:xfrm>
            <a:off x="111125" y="2438400"/>
            <a:ext cx="316547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Curvature driven motion</a:t>
            </a:r>
          </a:p>
          <a:p>
            <a:pPr algn="ctr"/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G.B. sliding (fixed misorientation)</a:t>
            </a:r>
          </a:p>
        </p:txBody>
      </p:sp>
      <p:pic>
        <p:nvPicPr>
          <p:cNvPr id="8448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848225"/>
            <a:ext cx="2895600" cy="368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44808" name="Text Box 8"/>
          <p:cNvSpPr txBox="1">
            <a:spLocks noChangeArrowheads="1"/>
          </p:cNvSpPr>
          <p:nvPr/>
        </p:nvSpPr>
        <p:spPr bwMode="auto">
          <a:xfrm>
            <a:off x="800100" y="3063875"/>
            <a:ext cx="18669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latin typeface="Symbol" pitchFamily="18" charset="2"/>
                <a:ea typeface="新細明體" pitchFamily="18" charset="-120"/>
              </a:rPr>
              <a:t>g 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remains constant</a:t>
            </a:r>
            <a:endParaRPr lang="en-US" altLang="zh-TW">
              <a:solidFill>
                <a:schemeClr val="bg2"/>
              </a:solidFill>
              <a:latin typeface="Symbol" pitchFamily="18" charset="2"/>
              <a:ea typeface="新細明體" pitchFamily="18" charset="-120"/>
            </a:endParaRPr>
          </a:p>
        </p:txBody>
      </p:sp>
      <p:graphicFrame>
        <p:nvGraphicFramePr>
          <p:cNvPr id="844809" name="Object 9"/>
          <p:cNvGraphicFramePr>
            <a:graphicFrameLocks noChangeAspect="1"/>
          </p:cNvGraphicFramePr>
          <p:nvPr/>
        </p:nvGraphicFramePr>
        <p:xfrm>
          <a:off x="5503863" y="1676400"/>
          <a:ext cx="725487" cy="406400"/>
        </p:xfrm>
        <a:graphic>
          <a:graphicData uri="http://schemas.openxmlformats.org/presentationml/2006/ole">
            <p:oleObj spid="_x0000_s1352706" name="Equation" r:id="rId7" imgW="469800" imgH="203040" progId="Equation.DSMT4">
              <p:embed/>
            </p:oleObj>
          </a:graphicData>
        </a:graphic>
      </p:graphicFrame>
      <p:sp>
        <p:nvSpPr>
          <p:cNvPr id="844810" name="Text Box 10"/>
          <p:cNvSpPr txBox="1">
            <a:spLocks noChangeArrowheads="1"/>
          </p:cNvSpPr>
          <p:nvPr/>
        </p:nvSpPr>
        <p:spPr bwMode="auto">
          <a:xfrm>
            <a:off x="60325" y="6140450"/>
            <a:ext cx="422433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Well described by classical continuum 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Small Orientations</a:t>
            </a:r>
          </a:p>
        </p:txBody>
      </p:sp>
      <p:graphicFrame>
        <p:nvGraphicFramePr>
          <p:cNvPr id="845827" name="Object 3"/>
          <p:cNvGraphicFramePr>
            <a:graphicFrameLocks noChangeAspect="1"/>
          </p:cNvGraphicFramePr>
          <p:nvPr/>
        </p:nvGraphicFramePr>
        <p:xfrm>
          <a:off x="77788" y="3810000"/>
          <a:ext cx="608012" cy="406400"/>
        </p:xfrm>
        <a:graphic>
          <a:graphicData uri="http://schemas.openxmlformats.org/presentationml/2006/ole">
            <p:oleObj spid="_x0000_s1353730" name="Equation" r:id="rId5" imgW="393480" imgH="203040" progId="Equation.DSMT4">
              <p:embed/>
            </p:oleObj>
          </a:graphicData>
        </a:graphic>
      </p:graphicFrame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5410200" y="2438400"/>
            <a:ext cx="3735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Atoms at the center of the circular grain</a:t>
            </a:r>
          </a:p>
        </p:txBody>
      </p:sp>
      <p:graphicFrame>
        <p:nvGraphicFramePr>
          <p:cNvPr id="845831" name="Object 7"/>
          <p:cNvGraphicFramePr>
            <a:graphicFrameLocks noChangeAspect="1"/>
          </p:cNvGraphicFramePr>
          <p:nvPr/>
        </p:nvGraphicFramePr>
        <p:xfrm>
          <a:off x="6027738" y="1676400"/>
          <a:ext cx="1897062" cy="407988"/>
        </p:xfrm>
        <a:graphic>
          <a:graphicData uri="http://schemas.openxmlformats.org/presentationml/2006/ole">
            <p:oleObj spid="_x0000_s1353731" name="Equation" r:id="rId6" imgW="1180800" imgH="253800" progId="Equation.DSMT4">
              <p:embed/>
            </p:oleObj>
          </a:graphicData>
        </a:graphic>
      </p:graphicFrame>
      <p:sp>
        <p:nvSpPr>
          <p:cNvPr id="845832" name="Text Box 8"/>
          <p:cNvSpPr txBox="1">
            <a:spLocks noChangeArrowheads="1"/>
          </p:cNvSpPr>
          <p:nvPr/>
        </p:nvSpPr>
        <p:spPr bwMode="auto">
          <a:xfrm>
            <a:off x="5562600" y="1412875"/>
            <a:ext cx="27082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Theory that only considers </a:t>
            </a:r>
            <a:r>
              <a:rPr lang="en-US" altLang="zh-TW">
                <a:solidFill>
                  <a:schemeClr val="bg2"/>
                </a:solidFill>
                <a:latin typeface="Symbol" pitchFamily="18" charset="2"/>
                <a:ea typeface="新細明體" pitchFamily="18" charset="-120"/>
              </a:rPr>
              <a:t>g</a:t>
            </a:r>
            <a:endParaRPr lang="en-US" altLang="zh-TW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845833" name="Text Box 9"/>
          <p:cNvSpPr txBox="1">
            <a:spLocks noChangeArrowheads="1"/>
          </p:cNvSpPr>
          <p:nvPr/>
        </p:nvSpPr>
        <p:spPr bwMode="auto">
          <a:xfrm>
            <a:off x="5715000" y="1981200"/>
            <a:ext cx="25542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i="1">
                <a:solidFill>
                  <a:srgbClr val="CC0000"/>
                </a:solidFill>
                <a:ea typeface="新細明體" pitchFamily="18" charset="-120"/>
              </a:rPr>
              <a:t>Misorientation decreases?</a:t>
            </a:r>
          </a:p>
        </p:txBody>
      </p:sp>
      <p:sp>
        <p:nvSpPr>
          <p:cNvPr id="845834" name="Text Box 10"/>
          <p:cNvSpPr txBox="1">
            <a:spLocks noChangeArrowheads="1"/>
          </p:cNvSpPr>
          <p:nvPr/>
        </p:nvSpPr>
        <p:spPr bwMode="auto">
          <a:xfrm>
            <a:off x="5980113" y="6400800"/>
            <a:ext cx="243046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i="1">
                <a:solidFill>
                  <a:srgbClr val="CC0000"/>
                </a:solidFill>
                <a:ea typeface="新細明體" pitchFamily="18" charset="-120"/>
              </a:rPr>
              <a:t>Misorientation increases!</a:t>
            </a:r>
          </a:p>
        </p:txBody>
      </p:sp>
      <p:pic>
        <p:nvPicPr>
          <p:cNvPr id="11" name="eps_0.10_0.195_05deg_remake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746951" y="1447800"/>
            <a:ext cx="4587049" cy="5256000"/>
          </a:xfrm>
          <a:prstGeom prst="rect">
            <a:avLst/>
          </a:prstGeom>
        </p:spPr>
      </p:pic>
      <p:pic>
        <p:nvPicPr>
          <p:cNvPr id="12" name="circular_center.mpe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5638800" y="2971800"/>
            <a:ext cx="35052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458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5062538"/>
            <a:ext cx="1981200" cy="6524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46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Small Misorientations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1322388" y="1949450"/>
            <a:ext cx="14033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G.B. coupling</a:t>
            </a:r>
          </a:p>
        </p:txBody>
      </p:sp>
      <p:pic>
        <p:nvPicPr>
          <p:cNvPr id="84685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57600" y="1371600"/>
            <a:ext cx="5486400" cy="3754438"/>
          </a:xfrm>
          <a:noFill/>
          <a:ln/>
        </p:spPr>
      </p:pic>
      <p:pic>
        <p:nvPicPr>
          <p:cNvPr id="8468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8888"/>
            <a:ext cx="4240213" cy="305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46855" name="Picture 7" descr="5deg_cir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667000"/>
            <a:ext cx="1662113" cy="1917700"/>
          </a:xfrm>
          <a:prstGeom prst="rect">
            <a:avLst/>
          </a:prstGeom>
          <a:noFill/>
        </p:spPr>
      </p:pic>
      <p:pic>
        <p:nvPicPr>
          <p:cNvPr id="8468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5607050"/>
            <a:ext cx="838200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468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6326188"/>
            <a:ext cx="2967038" cy="5318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46858" name="Text Box 10"/>
          <p:cNvSpPr txBox="1">
            <a:spLocks noChangeArrowheads="1"/>
          </p:cNvSpPr>
          <p:nvPr/>
        </p:nvSpPr>
        <p:spPr bwMode="auto">
          <a:xfrm>
            <a:off x="4495800" y="5683250"/>
            <a:ext cx="32766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Misorientation-dependent mobility:</a:t>
            </a:r>
          </a:p>
        </p:txBody>
      </p:sp>
      <p:pic>
        <p:nvPicPr>
          <p:cNvPr id="84685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2286000"/>
            <a:ext cx="838200" cy="296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46860" name="Text Box 12"/>
          <p:cNvSpPr txBox="1">
            <a:spLocks noChangeArrowheads="1"/>
          </p:cNvSpPr>
          <p:nvPr/>
        </p:nvSpPr>
        <p:spPr bwMode="auto">
          <a:xfrm>
            <a:off x="533400" y="2743200"/>
            <a:ext cx="27940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For symmetric tilt boundaries</a:t>
            </a:r>
          </a:p>
        </p:txBody>
      </p:sp>
      <p:pic>
        <p:nvPicPr>
          <p:cNvPr id="84686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3103563"/>
            <a:ext cx="1676400" cy="2492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46862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2286000"/>
            <a:ext cx="838200" cy="296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46863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3103563"/>
            <a:ext cx="1676400" cy="2492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46864" name="Text Box 16"/>
          <p:cNvSpPr txBox="1">
            <a:spLocks noChangeArrowheads="1"/>
          </p:cNvSpPr>
          <p:nvPr/>
        </p:nvSpPr>
        <p:spPr bwMode="auto">
          <a:xfrm>
            <a:off x="5392738" y="5911850"/>
            <a:ext cx="161766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(Taylor &amp; Cahn)</a:t>
            </a:r>
          </a:p>
        </p:txBody>
      </p:sp>
      <p:sp>
        <p:nvSpPr>
          <p:cNvPr id="846865" name="Line 17"/>
          <p:cNvSpPr>
            <a:spLocks noChangeShapeType="1"/>
          </p:cNvSpPr>
          <p:nvPr/>
        </p:nvSpPr>
        <p:spPr bwMode="auto">
          <a:xfrm>
            <a:off x="5105400" y="3048000"/>
            <a:ext cx="3048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6866" name="Line 18"/>
          <p:cNvSpPr>
            <a:spLocks noChangeShapeType="1"/>
          </p:cNvSpPr>
          <p:nvPr/>
        </p:nvSpPr>
        <p:spPr bwMode="auto">
          <a:xfrm rot="5400000">
            <a:off x="5638800" y="3733800"/>
            <a:ext cx="3048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6867" name="Line 19"/>
          <p:cNvSpPr>
            <a:spLocks noChangeShapeType="1"/>
          </p:cNvSpPr>
          <p:nvPr/>
        </p:nvSpPr>
        <p:spPr bwMode="auto">
          <a:xfrm rot="10800000">
            <a:off x="5105400" y="4191000"/>
            <a:ext cx="3048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6868" name="Line 20"/>
          <p:cNvSpPr>
            <a:spLocks noChangeShapeType="1"/>
          </p:cNvSpPr>
          <p:nvPr/>
        </p:nvSpPr>
        <p:spPr bwMode="auto">
          <a:xfrm rot="16200000">
            <a:off x="4495800" y="3657600"/>
            <a:ext cx="3048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46869" name="Text Box 21"/>
          <p:cNvSpPr txBox="1">
            <a:spLocks noChangeArrowheads="1"/>
          </p:cNvSpPr>
          <p:nvPr/>
        </p:nvSpPr>
        <p:spPr bwMode="auto">
          <a:xfrm>
            <a:off x="674688" y="4540250"/>
            <a:ext cx="237331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i="1">
                <a:solidFill>
                  <a:schemeClr val="bg2"/>
                </a:solidFill>
                <a:ea typeface="新細明體" pitchFamily="18" charset="-120"/>
              </a:rPr>
              <a:t>Misorientation increases</a:t>
            </a:r>
          </a:p>
          <a:p>
            <a:r>
              <a:rPr lang="en-US" altLang="zh-TW" i="1">
                <a:solidFill>
                  <a:schemeClr val="bg2"/>
                </a:solidFill>
                <a:ea typeface="新細明體" pitchFamily="18" charset="-120"/>
              </a:rPr>
              <a:t>GB energy increases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4" name="Picture 2" descr="intermediate_slid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854200"/>
            <a:ext cx="6477000" cy="5003800"/>
          </a:xfrm>
          <a:prstGeom prst="rect">
            <a:avLst/>
          </a:prstGeom>
          <a:noFill/>
        </p:spPr>
      </p:pic>
      <p:graphicFrame>
        <p:nvGraphicFramePr>
          <p:cNvPr id="847875" name="Object 3"/>
          <p:cNvGraphicFramePr>
            <a:graphicFrameLocks noChangeAspect="1"/>
          </p:cNvGraphicFramePr>
          <p:nvPr/>
        </p:nvGraphicFramePr>
        <p:xfrm>
          <a:off x="304800" y="1981200"/>
          <a:ext cx="2257425" cy="830263"/>
        </p:xfrm>
        <a:graphic>
          <a:graphicData uri="http://schemas.openxmlformats.org/presentationml/2006/ole">
            <p:oleObj spid="_x0000_s1354754" name="Equation" r:id="rId4" imgW="1587240" imgH="583920" progId="Equation.DSMT4">
              <p:embed/>
            </p:oleObj>
          </a:graphicData>
        </a:graphic>
      </p:graphicFrame>
      <p:sp>
        <p:nvSpPr>
          <p:cNvPr id="847876" name="Rectangle 4"/>
          <p:cNvSpPr>
            <a:spLocks noChangeArrowheads="1"/>
          </p:cNvSpPr>
          <p:nvPr/>
        </p:nvSpPr>
        <p:spPr bwMode="auto">
          <a:xfrm>
            <a:off x="2438400" y="7620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Intermediate Misorientations – cont.</a:t>
            </a:r>
          </a:p>
        </p:txBody>
      </p:sp>
      <p:graphicFrame>
        <p:nvGraphicFramePr>
          <p:cNvPr id="847877" name="Object 5"/>
          <p:cNvGraphicFramePr>
            <a:graphicFrameLocks noChangeAspect="1"/>
          </p:cNvGraphicFramePr>
          <p:nvPr/>
        </p:nvGraphicFramePr>
        <p:xfrm>
          <a:off x="1066800" y="3321050"/>
          <a:ext cx="703263" cy="252413"/>
        </p:xfrm>
        <a:graphic>
          <a:graphicData uri="http://schemas.openxmlformats.org/presentationml/2006/ole">
            <p:oleObj spid="_x0000_s1354755" name="Equation" r:id="rId5" imgW="495000" imgH="177480" progId="Equation.DSMT4">
              <p:embed/>
            </p:oleObj>
          </a:graphicData>
        </a:graphic>
      </p:graphicFrame>
      <p:graphicFrame>
        <p:nvGraphicFramePr>
          <p:cNvPr id="847878" name="Object 6"/>
          <p:cNvGraphicFramePr>
            <a:graphicFrameLocks noChangeAspect="1"/>
          </p:cNvGraphicFramePr>
          <p:nvPr/>
        </p:nvGraphicFramePr>
        <p:xfrm>
          <a:off x="3505200" y="1727200"/>
          <a:ext cx="708025" cy="406400"/>
        </p:xfrm>
        <a:graphic>
          <a:graphicData uri="http://schemas.openxmlformats.org/presentationml/2006/ole">
            <p:oleObj spid="_x0000_s1354756" name="Equation" r:id="rId6" imgW="457200" imgH="203040" progId="Equation.DSMT4">
              <p:embed/>
            </p:oleObj>
          </a:graphicData>
        </a:graphic>
      </p:graphicFrame>
      <p:pic>
        <p:nvPicPr>
          <p:cNvPr id="847879" name="Picture 7" descr="edgy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0300" y="4419600"/>
            <a:ext cx="12065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7880" name="Line 8"/>
          <p:cNvSpPr>
            <a:spLocks noChangeShapeType="1"/>
          </p:cNvSpPr>
          <p:nvPr/>
        </p:nvSpPr>
        <p:spPr bwMode="auto">
          <a:xfrm flipH="1">
            <a:off x="4495800" y="3962400"/>
            <a:ext cx="609600" cy="6096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847881" name="Picture 9" descr="round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41900" y="4572000"/>
            <a:ext cx="12065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7882" name="Line 10"/>
          <p:cNvSpPr>
            <a:spLocks noChangeShapeType="1"/>
          </p:cNvSpPr>
          <p:nvPr/>
        </p:nvSpPr>
        <p:spPr bwMode="auto">
          <a:xfrm>
            <a:off x="5410200" y="4038600"/>
            <a:ext cx="152400" cy="6858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847883" name="Picture 11" descr="edgy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84900" y="2641600"/>
            <a:ext cx="12065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7884" name="Line 12"/>
          <p:cNvSpPr>
            <a:spLocks noChangeShapeType="1"/>
          </p:cNvSpPr>
          <p:nvPr/>
        </p:nvSpPr>
        <p:spPr bwMode="auto">
          <a:xfrm flipV="1">
            <a:off x="6324600" y="3733800"/>
            <a:ext cx="228600" cy="3810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847885" name="Picture 13" descr="round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96200" y="3479800"/>
            <a:ext cx="1206500" cy="1397000"/>
          </a:xfrm>
          <a:prstGeom prst="rect">
            <a:avLst/>
          </a:prstGeom>
          <a:noFill/>
        </p:spPr>
      </p:pic>
      <p:sp>
        <p:nvSpPr>
          <p:cNvPr id="847886" name="Line 14"/>
          <p:cNvSpPr>
            <a:spLocks noChangeShapeType="1"/>
          </p:cNvSpPr>
          <p:nvPr/>
        </p:nvSpPr>
        <p:spPr bwMode="auto">
          <a:xfrm flipV="1">
            <a:off x="7467600" y="4495800"/>
            <a:ext cx="457200" cy="3810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Intermediate Misorientations</a:t>
            </a:r>
          </a:p>
        </p:txBody>
      </p:sp>
      <p:graphicFrame>
        <p:nvGraphicFramePr>
          <p:cNvPr id="848899" name="Object 3"/>
          <p:cNvGraphicFramePr>
            <a:graphicFrameLocks noChangeAspect="1"/>
          </p:cNvGraphicFramePr>
          <p:nvPr/>
        </p:nvGraphicFramePr>
        <p:xfrm>
          <a:off x="76200" y="3784600"/>
          <a:ext cx="708025" cy="406400"/>
        </p:xfrm>
        <a:graphic>
          <a:graphicData uri="http://schemas.openxmlformats.org/presentationml/2006/ole">
            <p:oleObj spid="_x0000_s1355778" name="Equation" r:id="rId4" imgW="457200" imgH="203040" progId="Equation.DSMT4">
              <p:embed/>
            </p:oleObj>
          </a:graphicData>
        </a:graphic>
      </p:graphicFrame>
      <p:sp>
        <p:nvSpPr>
          <p:cNvPr id="848900" name="AutoShape 4"/>
          <p:cNvSpPr>
            <a:spLocks noChangeArrowheads="1"/>
          </p:cNvSpPr>
          <p:nvPr/>
        </p:nvSpPr>
        <p:spPr bwMode="auto">
          <a:xfrm rot="5400000">
            <a:off x="7413625" y="2971800"/>
            <a:ext cx="914400" cy="762000"/>
          </a:xfrm>
          <a:prstGeom prst="hexagon">
            <a:avLst>
              <a:gd name="adj" fmla="val 30000"/>
              <a:gd name="vf" fmla="val 115470"/>
            </a:avLst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48901" name="Oval 5"/>
          <p:cNvSpPr>
            <a:spLocks noChangeArrowheads="1"/>
          </p:cNvSpPr>
          <p:nvPr/>
        </p:nvSpPr>
        <p:spPr bwMode="auto">
          <a:xfrm>
            <a:off x="5737225" y="2819400"/>
            <a:ext cx="990600" cy="990600"/>
          </a:xfrm>
          <a:prstGeom prst="ellips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48902" name="AutoShape 6"/>
          <p:cNvSpPr>
            <a:spLocks noChangeArrowheads="1"/>
          </p:cNvSpPr>
          <p:nvPr/>
        </p:nvSpPr>
        <p:spPr bwMode="auto">
          <a:xfrm>
            <a:off x="6804025" y="3200400"/>
            <a:ext cx="533400" cy="228600"/>
          </a:xfrm>
          <a:prstGeom prst="leftRightArrow">
            <a:avLst>
              <a:gd name="adj1" fmla="val 50000"/>
              <a:gd name="adj2" fmla="val 46667"/>
            </a:avLst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48904" name="Text Box 8"/>
          <p:cNvSpPr txBox="1">
            <a:spLocks noChangeArrowheads="1"/>
          </p:cNvSpPr>
          <p:nvPr/>
        </p:nvSpPr>
        <p:spPr bwMode="auto">
          <a:xfrm>
            <a:off x="5715000" y="2330450"/>
            <a:ext cx="2919261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000000"/>
                </a:solidFill>
                <a:ea typeface="新細明體" pitchFamily="18" charset="-120"/>
              </a:rPr>
              <a:t>Faceted–</a:t>
            </a:r>
            <a:r>
              <a:rPr lang="en-US" altLang="zh-TW" dirty="0" err="1" smtClean="0">
                <a:solidFill>
                  <a:srgbClr val="000000"/>
                </a:solidFill>
                <a:ea typeface="新細明體" pitchFamily="18" charset="-120"/>
              </a:rPr>
              <a:t>Defaceted</a:t>
            </a:r>
            <a:r>
              <a:rPr lang="en-US" altLang="zh-TW" dirty="0" smtClean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en-US" altLang="zh-TW" dirty="0">
                <a:solidFill>
                  <a:srgbClr val="000000"/>
                </a:solidFill>
                <a:ea typeface="新細明體" pitchFamily="18" charset="-120"/>
              </a:rPr>
              <a:t>Transition</a:t>
            </a:r>
          </a:p>
        </p:txBody>
      </p:sp>
      <p:sp>
        <p:nvSpPr>
          <p:cNvPr id="848905" name="Text Box 9"/>
          <p:cNvSpPr txBox="1">
            <a:spLocks noChangeArrowheads="1"/>
          </p:cNvSpPr>
          <p:nvPr/>
        </p:nvSpPr>
        <p:spPr bwMode="auto">
          <a:xfrm>
            <a:off x="5565775" y="4584700"/>
            <a:ext cx="3349625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zh-TW" altLang="en-US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en-US" altLang="zh-TW">
                <a:solidFill>
                  <a:srgbClr val="000000"/>
                </a:solidFill>
                <a:ea typeface="新細明體" pitchFamily="18" charset="-120"/>
              </a:rPr>
              <a:t>Frank-Bilby formula</a:t>
            </a:r>
          </a:p>
          <a:p>
            <a:pPr>
              <a:buFont typeface="Wingdings" pitchFamily="2" charset="2"/>
              <a:buChar char="l"/>
            </a:pPr>
            <a:r>
              <a:rPr lang="en-US" altLang="zh-TW">
                <a:solidFill>
                  <a:srgbClr val="000000"/>
                </a:solidFill>
                <a:ea typeface="新細明體" pitchFamily="18" charset="-120"/>
              </a:rPr>
              <a:t> Tangential motion of dislocations</a:t>
            </a:r>
          </a:p>
          <a:p>
            <a:pPr>
              <a:buFont typeface="Wingdings" pitchFamily="2" charset="2"/>
              <a:buChar char="l"/>
            </a:pPr>
            <a:r>
              <a:rPr lang="zh-TW" altLang="en-US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en-US" altLang="zh-TW">
                <a:solidFill>
                  <a:srgbClr val="000000"/>
                </a:solidFill>
                <a:ea typeface="新細明體" pitchFamily="18" charset="-120"/>
              </a:rPr>
              <a:t>Annihilation of dislocations</a:t>
            </a:r>
          </a:p>
        </p:txBody>
      </p:sp>
      <p:pic>
        <p:nvPicPr>
          <p:cNvPr id="10" name="eps_0.10_0.195_10deg_remake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38200" y="1525800"/>
            <a:ext cx="4587049" cy="525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 descr="theta_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9525"/>
            <a:ext cx="39306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Intermediate Misorientations – cont.</a:t>
            </a:r>
          </a:p>
        </p:txBody>
      </p:sp>
      <p:pic>
        <p:nvPicPr>
          <p:cNvPr id="849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036888"/>
            <a:ext cx="1143000" cy="315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33800" y="1747838"/>
            <a:ext cx="4914900" cy="4348162"/>
            <a:chOff x="2352" y="1104"/>
            <a:chExt cx="3096" cy="2739"/>
          </a:xfrm>
        </p:grpSpPr>
        <p:pic>
          <p:nvPicPr>
            <p:cNvPr id="8499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52" y="1104"/>
              <a:ext cx="3064" cy="273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849927" name="Line 7"/>
            <p:cNvSpPr>
              <a:spLocks noChangeShapeType="1"/>
            </p:cNvSpPr>
            <p:nvPr/>
          </p:nvSpPr>
          <p:spPr bwMode="auto">
            <a:xfrm>
              <a:off x="5088" y="2640"/>
              <a:ext cx="48" cy="192"/>
            </a:xfrm>
            <a:prstGeom prst="line">
              <a:avLst/>
            </a:prstGeom>
            <a:noFill/>
            <a:ln w="12700" cap="sq">
              <a:solidFill>
                <a:srgbClr val="FF0000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graphicFrame>
          <p:nvGraphicFramePr>
            <p:cNvPr id="849928" name="Object 8"/>
            <p:cNvGraphicFramePr>
              <a:graphicFrameLocks noChangeAspect="1"/>
            </p:cNvGraphicFramePr>
            <p:nvPr/>
          </p:nvGraphicFramePr>
          <p:xfrm>
            <a:off x="5184" y="2592"/>
            <a:ext cx="264" cy="205"/>
          </p:xfrm>
          <a:graphic>
            <a:graphicData uri="http://schemas.openxmlformats.org/presentationml/2006/ole">
              <p:oleObj spid="_x0000_s1356806" name="Equation" r:id="rId6" imgW="228600" imgH="177480" progId="Equation.DSMT4">
                <p:embed/>
              </p:oleObj>
            </a:graphicData>
          </a:graphic>
        </p:graphicFrame>
      </p:grpSp>
      <p:pic>
        <p:nvPicPr>
          <p:cNvPr id="84992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3452813"/>
            <a:ext cx="1828800" cy="352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49930" name="Text Box 10"/>
          <p:cNvSpPr txBox="1">
            <a:spLocks noChangeArrowheads="1"/>
          </p:cNvSpPr>
          <p:nvPr/>
        </p:nvSpPr>
        <p:spPr bwMode="auto">
          <a:xfrm>
            <a:off x="285750" y="2787650"/>
            <a:ext cx="40576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Instability of tangential motion occurs when</a:t>
            </a:r>
          </a:p>
        </p:txBody>
      </p:sp>
      <p:graphicFrame>
        <p:nvGraphicFramePr>
          <p:cNvPr id="849931" name="Object 11"/>
          <p:cNvGraphicFramePr>
            <a:graphicFrameLocks noChangeAspect="1"/>
          </p:cNvGraphicFramePr>
          <p:nvPr/>
        </p:nvGraphicFramePr>
        <p:xfrm>
          <a:off x="914400" y="1676400"/>
          <a:ext cx="2819400" cy="977900"/>
        </p:xfrm>
        <a:graphic>
          <a:graphicData uri="http://schemas.openxmlformats.org/presentationml/2006/ole">
            <p:oleObj spid="_x0000_s1356802" name="Equation" r:id="rId8" imgW="1828800" imgH="634680" progId="Equation.DSMT4">
              <p:embed/>
            </p:oleObj>
          </a:graphicData>
        </a:graphic>
      </p:graphicFrame>
      <p:sp>
        <p:nvSpPr>
          <p:cNvPr id="849932" name="Text Box 12"/>
          <p:cNvSpPr txBox="1">
            <a:spLocks noChangeArrowheads="1"/>
          </p:cNvSpPr>
          <p:nvPr/>
        </p:nvSpPr>
        <p:spPr bwMode="auto">
          <a:xfrm>
            <a:off x="457200" y="6400800"/>
            <a:ext cx="29686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0</a:t>
            </a:r>
          </a:p>
        </p:txBody>
      </p:sp>
      <p:sp>
        <p:nvSpPr>
          <p:cNvPr id="849933" name="Text Box 13"/>
          <p:cNvSpPr txBox="1">
            <a:spLocks noChangeArrowheads="1"/>
          </p:cNvSpPr>
          <p:nvPr/>
        </p:nvSpPr>
        <p:spPr bwMode="auto">
          <a:xfrm>
            <a:off x="3429000" y="6397625"/>
            <a:ext cx="45402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latin typeface="Symbol" pitchFamily="18" charset="2"/>
                <a:ea typeface="新細明體" pitchFamily="18" charset="-120"/>
              </a:rPr>
              <a:t>p/3</a:t>
            </a:r>
          </a:p>
        </p:txBody>
      </p:sp>
      <p:sp>
        <p:nvSpPr>
          <p:cNvPr id="849934" name="Text Box 14"/>
          <p:cNvSpPr txBox="1">
            <a:spLocks noChangeArrowheads="1"/>
          </p:cNvSpPr>
          <p:nvPr/>
        </p:nvSpPr>
        <p:spPr bwMode="auto">
          <a:xfrm>
            <a:off x="1905000" y="6442075"/>
            <a:ext cx="33972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latin typeface="Symbol" pitchFamily="18" charset="2"/>
                <a:ea typeface="新細明體" pitchFamily="18" charset="-120"/>
              </a:rPr>
              <a:t>F</a:t>
            </a:r>
          </a:p>
        </p:txBody>
      </p:sp>
      <p:graphicFrame>
        <p:nvGraphicFramePr>
          <p:cNvPr id="849935" name="Object 15"/>
          <p:cNvGraphicFramePr>
            <a:graphicFrameLocks noChangeAspect="1"/>
          </p:cNvGraphicFramePr>
          <p:nvPr/>
        </p:nvGraphicFramePr>
        <p:xfrm>
          <a:off x="609600" y="3535363"/>
          <a:ext cx="3048000" cy="655637"/>
        </p:xfrm>
        <a:graphic>
          <a:graphicData uri="http://schemas.openxmlformats.org/presentationml/2006/ole">
            <p:oleObj spid="_x0000_s1356803" name="Equation" r:id="rId9" imgW="2361960" imgH="507960" progId="Equation.DSMT4">
              <p:embed/>
            </p:oleObj>
          </a:graphicData>
        </a:graphic>
      </p:graphicFrame>
      <p:graphicFrame>
        <p:nvGraphicFramePr>
          <p:cNvPr id="849936" name="Object 16"/>
          <p:cNvGraphicFramePr>
            <a:graphicFrameLocks noChangeAspect="1"/>
          </p:cNvGraphicFramePr>
          <p:nvPr/>
        </p:nvGraphicFramePr>
        <p:xfrm>
          <a:off x="0" y="5162550"/>
          <a:ext cx="533400" cy="323850"/>
        </p:xfrm>
        <a:graphic>
          <a:graphicData uri="http://schemas.openxmlformats.org/presentationml/2006/ole">
            <p:oleObj spid="_x0000_s1356804" name="Equation" r:id="rId10" imgW="419040" imgH="253800" progId="Equation.DSMT4">
              <p:embed/>
            </p:oleObj>
          </a:graphicData>
        </a:graphic>
      </p:graphicFrame>
      <p:sp>
        <p:nvSpPr>
          <p:cNvPr id="849937" name="Text Box 17"/>
          <p:cNvSpPr txBox="1">
            <a:spLocks noChangeArrowheads="1"/>
          </p:cNvSpPr>
          <p:nvPr/>
        </p:nvSpPr>
        <p:spPr bwMode="auto">
          <a:xfrm>
            <a:off x="533400" y="1431925"/>
            <a:ext cx="36179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Spacing </a:t>
            </a:r>
            <a:r>
              <a:rPr lang="en-US" altLang="zh-TW" i="1">
                <a:solidFill>
                  <a:schemeClr val="bg2"/>
                </a:solidFill>
                <a:ea typeface="新細明體" pitchFamily="18" charset="-120"/>
              </a:rPr>
              <a:t>d</a:t>
            </a:r>
            <a:r>
              <a:rPr lang="en-US" altLang="zh-TW" i="1" baseline="-25000">
                <a:solidFill>
                  <a:schemeClr val="bg2"/>
                </a:solidFill>
                <a:ea typeface="新細明體" pitchFamily="18" charset="-120"/>
              </a:rPr>
              <a:t>1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is a function of GB normal </a:t>
            </a:r>
          </a:p>
        </p:txBody>
      </p:sp>
      <p:graphicFrame>
        <p:nvGraphicFramePr>
          <p:cNvPr id="849938" name="Object 18"/>
          <p:cNvGraphicFramePr>
            <a:graphicFrameLocks noChangeAspect="1"/>
          </p:cNvGraphicFramePr>
          <p:nvPr/>
        </p:nvGraphicFramePr>
        <p:xfrm>
          <a:off x="4041775" y="1436688"/>
          <a:ext cx="225425" cy="315912"/>
        </p:xfrm>
        <a:graphic>
          <a:graphicData uri="http://schemas.openxmlformats.org/presentationml/2006/ole">
            <p:oleObj spid="_x0000_s1356805" name="Equation" r:id="rId11" imgW="126720" imgH="177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ree-grain-remake_fast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2355159" y="1600200"/>
            <a:ext cx="5722041" cy="5076000"/>
          </a:xfrm>
          <a:prstGeom prst="rect">
            <a:avLst/>
          </a:prstGeom>
        </p:spPr>
      </p:pic>
      <p:sp>
        <p:nvSpPr>
          <p:cNvPr id="8509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Three-Grain System</a:t>
            </a:r>
          </a:p>
        </p:txBody>
      </p:sp>
      <p:graphicFrame>
        <p:nvGraphicFramePr>
          <p:cNvPr id="850948" name="Object 4"/>
          <p:cNvGraphicFramePr>
            <a:graphicFrameLocks noChangeAspect="1"/>
          </p:cNvGraphicFramePr>
          <p:nvPr/>
        </p:nvGraphicFramePr>
        <p:xfrm>
          <a:off x="6307138" y="1981200"/>
          <a:ext cx="931862" cy="309563"/>
        </p:xfrm>
        <a:graphic>
          <a:graphicData uri="http://schemas.openxmlformats.org/presentationml/2006/ole">
            <p:oleObj spid="_x0000_s1357826" name="Equation" r:id="rId6" imgW="609480" imgH="203040" progId="Equation.DSMT4">
              <p:embed/>
            </p:oleObj>
          </a:graphicData>
        </a:graphic>
      </p:graphicFrame>
      <p:graphicFrame>
        <p:nvGraphicFramePr>
          <p:cNvPr id="850949" name="Object 5"/>
          <p:cNvGraphicFramePr>
            <a:graphicFrameLocks noChangeAspect="1"/>
          </p:cNvGraphicFramePr>
          <p:nvPr/>
        </p:nvGraphicFramePr>
        <p:xfrm>
          <a:off x="6519863" y="5481638"/>
          <a:ext cx="795337" cy="309562"/>
        </p:xfrm>
        <a:graphic>
          <a:graphicData uri="http://schemas.openxmlformats.org/presentationml/2006/ole">
            <p:oleObj spid="_x0000_s1357827" name="Equation" r:id="rId7" imgW="520560" imgH="203040" progId="Equation.DSMT4">
              <p:embed/>
            </p:oleObj>
          </a:graphicData>
        </a:graphic>
      </p:graphicFrame>
      <p:graphicFrame>
        <p:nvGraphicFramePr>
          <p:cNvPr id="850950" name="Object 6"/>
          <p:cNvGraphicFramePr>
            <a:graphicFrameLocks noChangeAspect="1"/>
          </p:cNvGraphicFramePr>
          <p:nvPr/>
        </p:nvGraphicFramePr>
        <p:xfrm>
          <a:off x="4865688" y="3810000"/>
          <a:ext cx="620712" cy="309563"/>
        </p:xfrm>
        <a:graphic>
          <a:graphicData uri="http://schemas.openxmlformats.org/presentationml/2006/ole">
            <p:oleObj spid="_x0000_s1357828" name="Equation" r:id="rId8" imgW="406080" imgH="203040" progId="Equation.DSMT4">
              <p:embed/>
            </p:oleObj>
          </a:graphicData>
        </a:graphic>
      </p:graphicFrame>
      <p:sp>
        <p:nvSpPr>
          <p:cNvPr id="850951" name="Text Box 7"/>
          <p:cNvSpPr txBox="1">
            <a:spLocks noChangeArrowheads="1"/>
          </p:cNvSpPr>
          <p:nvPr/>
        </p:nvSpPr>
        <p:spPr bwMode="auto">
          <a:xfrm>
            <a:off x="198438" y="3381375"/>
            <a:ext cx="1928733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 b="1" i="1" dirty="0">
                <a:solidFill>
                  <a:schemeClr val="bg2"/>
                </a:solidFill>
                <a:ea typeface="新細明體" pitchFamily="18" charset="-120"/>
              </a:rPr>
              <a:t>Grain Rotation?</a:t>
            </a:r>
          </a:p>
          <a:p>
            <a:endParaRPr lang="en-US" altLang="zh-TW" sz="1800" b="1" i="1" dirty="0" smtClean="0">
              <a:solidFill>
                <a:schemeClr val="bg2"/>
              </a:solidFill>
              <a:ea typeface="新細明體" pitchFamily="18" charset="-120"/>
            </a:endParaRPr>
          </a:p>
          <a:p>
            <a:r>
              <a:rPr lang="en-US" altLang="zh-TW" sz="1800" b="1" i="1" dirty="0" smtClean="0">
                <a:solidFill>
                  <a:schemeClr val="bg2"/>
                </a:solidFill>
                <a:ea typeface="新細明體" pitchFamily="18" charset="-120"/>
              </a:rPr>
              <a:t>GB wiggles</a:t>
            </a:r>
            <a:endParaRPr lang="en-US" altLang="zh-TW" sz="1800" b="1" i="1" dirty="0">
              <a:solidFill>
                <a:schemeClr val="bg2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Grain Rotation</a:t>
            </a:r>
          </a:p>
        </p:txBody>
      </p:sp>
      <p:pic>
        <p:nvPicPr>
          <p:cNvPr id="852995" name="Picture 3" descr="M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38275"/>
            <a:ext cx="7013575" cy="5419725"/>
          </a:xfrm>
          <a:prstGeom prst="rect">
            <a:avLst/>
          </a:prstGeom>
          <a:noFill/>
        </p:spPr>
      </p:pic>
      <p:sp>
        <p:nvSpPr>
          <p:cNvPr id="852996" name="Rectangle 4"/>
          <p:cNvSpPr>
            <a:spLocks noChangeAspect="1" noChangeArrowheads="1"/>
          </p:cNvSpPr>
          <p:nvPr/>
        </p:nvSpPr>
        <p:spPr bwMode="auto">
          <a:xfrm>
            <a:off x="6381750" y="1524000"/>
            <a:ext cx="2381250" cy="243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2997" name="Oval 5"/>
          <p:cNvSpPr>
            <a:spLocks noChangeAspect="1" noChangeArrowheads="1"/>
          </p:cNvSpPr>
          <p:nvPr/>
        </p:nvSpPr>
        <p:spPr bwMode="auto">
          <a:xfrm>
            <a:off x="7005638" y="2205038"/>
            <a:ext cx="1133475" cy="11334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852998" name="Object 6"/>
          <p:cNvGraphicFramePr>
            <a:graphicFrameLocks noChangeAspect="1"/>
          </p:cNvGraphicFramePr>
          <p:nvPr/>
        </p:nvGraphicFramePr>
        <p:xfrm>
          <a:off x="7543800" y="1727200"/>
          <a:ext cx="1073150" cy="357188"/>
        </p:xfrm>
        <a:graphic>
          <a:graphicData uri="http://schemas.openxmlformats.org/presentationml/2006/ole">
            <p:oleObj spid="_x0000_s1358850" name="Equation" r:id="rId4" imgW="609480" imgH="203040" progId="Equation.DSMT4">
              <p:embed/>
            </p:oleObj>
          </a:graphicData>
        </a:graphic>
      </p:graphicFrame>
      <p:graphicFrame>
        <p:nvGraphicFramePr>
          <p:cNvPr id="852999" name="Object 7"/>
          <p:cNvGraphicFramePr>
            <a:graphicFrameLocks noChangeAspect="1"/>
          </p:cNvGraphicFramePr>
          <p:nvPr/>
        </p:nvGraphicFramePr>
        <p:xfrm>
          <a:off x="7315200" y="2555875"/>
          <a:ext cx="685800" cy="341313"/>
        </p:xfrm>
        <a:graphic>
          <a:graphicData uri="http://schemas.openxmlformats.org/presentationml/2006/ole">
            <p:oleObj spid="_x0000_s1358851" name="Equation" r:id="rId5" imgW="406080" imgH="203040" progId="Equation.DSMT4">
              <p:embed/>
            </p:oleObj>
          </a:graphicData>
        </a:graphic>
      </p:graphicFrame>
      <p:sp>
        <p:nvSpPr>
          <p:cNvPr id="853000" name="Rectangle 8"/>
          <p:cNvSpPr>
            <a:spLocks noChangeAspect="1" noChangeArrowheads="1"/>
          </p:cNvSpPr>
          <p:nvPr/>
        </p:nvSpPr>
        <p:spPr bwMode="auto">
          <a:xfrm>
            <a:off x="6400800" y="5676900"/>
            <a:ext cx="2362200" cy="1181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3001" name="Rectangle 9"/>
          <p:cNvSpPr>
            <a:spLocks noChangeAspect="1" noChangeArrowheads="1"/>
          </p:cNvSpPr>
          <p:nvPr/>
        </p:nvSpPr>
        <p:spPr bwMode="auto">
          <a:xfrm>
            <a:off x="6400800" y="4495800"/>
            <a:ext cx="2362200" cy="11811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3002" name="Oval 10"/>
          <p:cNvSpPr>
            <a:spLocks noChangeAspect="1" noChangeArrowheads="1"/>
          </p:cNvSpPr>
          <p:nvPr/>
        </p:nvSpPr>
        <p:spPr bwMode="auto">
          <a:xfrm>
            <a:off x="7019925" y="5114925"/>
            <a:ext cx="1123950" cy="11239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853003" name="Object 11"/>
          <p:cNvGraphicFramePr>
            <a:graphicFrameLocks noChangeAspect="1"/>
          </p:cNvGraphicFramePr>
          <p:nvPr/>
        </p:nvGraphicFramePr>
        <p:xfrm>
          <a:off x="7669213" y="4648200"/>
          <a:ext cx="1017587" cy="395288"/>
        </p:xfrm>
        <a:graphic>
          <a:graphicData uri="http://schemas.openxmlformats.org/presentationml/2006/ole">
            <p:oleObj spid="_x0000_s1358852" name="Equation" r:id="rId6" imgW="520560" imgH="203040" progId="Equation.DSMT4">
              <p:embed/>
            </p:oleObj>
          </a:graphicData>
        </a:graphic>
      </p:graphicFrame>
      <p:graphicFrame>
        <p:nvGraphicFramePr>
          <p:cNvPr id="853004" name="Object 12"/>
          <p:cNvGraphicFramePr>
            <a:graphicFrameLocks noChangeAspect="1"/>
          </p:cNvGraphicFramePr>
          <p:nvPr/>
        </p:nvGraphicFramePr>
        <p:xfrm>
          <a:off x="7239000" y="5487988"/>
          <a:ext cx="762000" cy="379412"/>
        </p:xfrm>
        <a:graphic>
          <a:graphicData uri="http://schemas.openxmlformats.org/presentationml/2006/ole">
            <p:oleObj spid="_x0000_s1358853" name="Equation" r:id="rId7" imgW="406080" imgH="203040" progId="Equation.DSMT4">
              <p:embed/>
            </p:oleObj>
          </a:graphicData>
        </a:graphic>
      </p:graphicFrame>
      <p:graphicFrame>
        <p:nvGraphicFramePr>
          <p:cNvPr id="853005" name="Object 13"/>
          <p:cNvGraphicFramePr>
            <a:graphicFrameLocks noChangeAspect="1"/>
          </p:cNvGraphicFramePr>
          <p:nvPr/>
        </p:nvGraphicFramePr>
        <p:xfrm>
          <a:off x="7620000" y="6351588"/>
          <a:ext cx="1066800" cy="354012"/>
        </p:xfrm>
        <a:graphic>
          <a:graphicData uri="http://schemas.openxmlformats.org/presentationml/2006/ole">
            <p:oleObj spid="_x0000_s1358854" name="Equation" r:id="rId8" imgW="609480" imgH="203040" progId="Equation.DSMT4">
              <p:embed/>
            </p:oleObj>
          </a:graphicData>
        </a:graphic>
      </p:graphicFrame>
      <p:sp>
        <p:nvSpPr>
          <p:cNvPr id="853006" name="Line 14"/>
          <p:cNvSpPr>
            <a:spLocks noChangeShapeType="1"/>
          </p:cNvSpPr>
          <p:nvPr/>
        </p:nvSpPr>
        <p:spPr bwMode="auto">
          <a:xfrm flipH="1">
            <a:off x="5638800" y="2819400"/>
            <a:ext cx="1600200" cy="685800"/>
          </a:xfrm>
          <a:prstGeom prst="lin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53007" name="Line 15"/>
          <p:cNvSpPr>
            <a:spLocks noChangeShapeType="1"/>
          </p:cNvSpPr>
          <p:nvPr/>
        </p:nvSpPr>
        <p:spPr bwMode="auto">
          <a:xfrm flipH="1">
            <a:off x="6172200" y="5562600"/>
            <a:ext cx="1143000" cy="381000"/>
          </a:xfrm>
          <a:prstGeom prst="line">
            <a:avLst/>
          </a:prstGeom>
          <a:noFill/>
          <a:ln w="25400" cap="sq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53008" name="AutoShape 16"/>
          <p:cNvSpPr>
            <a:spLocks noChangeArrowheads="1"/>
          </p:cNvSpPr>
          <p:nvPr/>
        </p:nvSpPr>
        <p:spPr bwMode="auto">
          <a:xfrm>
            <a:off x="7391400" y="5181600"/>
            <a:ext cx="457200" cy="304800"/>
          </a:xfrm>
          <a:prstGeom prst="curvedDown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3009" name="AutoShape 17"/>
          <p:cNvSpPr>
            <a:spLocks noChangeArrowheads="1"/>
          </p:cNvSpPr>
          <p:nvPr/>
        </p:nvSpPr>
        <p:spPr bwMode="auto">
          <a:xfrm>
            <a:off x="7391400" y="5867400"/>
            <a:ext cx="457200" cy="304800"/>
          </a:xfrm>
          <a:prstGeom prst="curvedUp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Grain Translation</a:t>
            </a:r>
          </a:p>
        </p:txBody>
      </p:sp>
      <p:pic>
        <p:nvPicPr>
          <p:cNvPr id="854019" name="Picture 3" descr="three_ini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001838"/>
            <a:ext cx="4672013" cy="4246562"/>
          </a:xfrm>
          <a:noFill/>
          <a:ln/>
        </p:spPr>
      </p:pic>
      <p:sp>
        <p:nvSpPr>
          <p:cNvPr id="854020" name="Rectangle 4"/>
          <p:cNvSpPr>
            <a:spLocks noChangeArrowheads="1"/>
          </p:cNvSpPr>
          <p:nvPr/>
        </p:nvSpPr>
        <p:spPr bwMode="auto">
          <a:xfrm>
            <a:off x="2209800" y="3886200"/>
            <a:ext cx="304800" cy="228600"/>
          </a:xfrm>
          <a:prstGeom prst="rect">
            <a:avLst/>
          </a:prstGeom>
          <a:noFill/>
          <a:ln w="25400" cap="sq">
            <a:solidFill>
              <a:srgbClr val="66FF33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4021" name="Line 5"/>
          <p:cNvSpPr>
            <a:spLocks noChangeShapeType="1"/>
          </p:cNvSpPr>
          <p:nvPr/>
        </p:nvSpPr>
        <p:spPr bwMode="auto">
          <a:xfrm flipV="1">
            <a:off x="2514600" y="2667000"/>
            <a:ext cx="2743200" cy="12192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54022" name="Line 6"/>
          <p:cNvSpPr>
            <a:spLocks noChangeShapeType="1"/>
          </p:cNvSpPr>
          <p:nvPr/>
        </p:nvSpPr>
        <p:spPr bwMode="auto">
          <a:xfrm>
            <a:off x="2514600" y="4114800"/>
            <a:ext cx="2743200" cy="7620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54024" name="Line 8"/>
          <p:cNvSpPr>
            <a:spLocks noChangeShapeType="1"/>
          </p:cNvSpPr>
          <p:nvPr/>
        </p:nvSpPr>
        <p:spPr bwMode="auto">
          <a:xfrm>
            <a:off x="1981200" y="3124200"/>
            <a:ext cx="6858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54025" name="Line 9"/>
          <p:cNvSpPr>
            <a:spLocks noChangeShapeType="1"/>
          </p:cNvSpPr>
          <p:nvPr/>
        </p:nvSpPr>
        <p:spPr bwMode="auto">
          <a:xfrm>
            <a:off x="1981200" y="4800600"/>
            <a:ext cx="6858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0" name="three_grain_center_remake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410200" y="2362200"/>
            <a:ext cx="35052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Pattern Formation in </a:t>
            </a:r>
            <a:r>
              <a:rPr lang="en-US" altLang="zh-TW" dirty="0" smtClean="0">
                <a:ea typeface="新細明體" pitchFamily="18" charset="-120"/>
              </a:rPr>
              <a:t>Macromolecules</a:t>
            </a:r>
            <a:endParaRPr lang="en-US" altLang="zh-TW" dirty="0">
              <a:ea typeface="新細明體" pitchFamily="18" charset="-120"/>
            </a:endParaRPr>
          </a:p>
        </p:txBody>
      </p:sp>
      <p:pic>
        <p:nvPicPr>
          <p:cNvPr id="13701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743075"/>
            <a:ext cx="60102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381000" y="145946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b="1" i="1" dirty="0" smtClean="0">
                <a:solidFill>
                  <a:srgbClr val="000000"/>
                </a:solidFill>
              </a:rPr>
              <a:t>Polyelectrolyte Gels</a:t>
            </a:r>
            <a:endParaRPr lang="zh-TW" altLang="en-US" sz="1800" b="1" i="1" dirty="0">
              <a:solidFill>
                <a:srgbClr val="000000"/>
              </a:solidFill>
            </a:endParaRPr>
          </a:p>
        </p:txBody>
      </p:sp>
      <p:pic>
        <p:nvPicPr>
          <p:cNvPr id="11" name="Picture 23" descr="hex_m"/>
          <p:cNvPicPr>
            <a:picLocks noChangeAspect="1" noChangeArrowheads="1"/>
          </p:cNvPicPr>
          <p:nvPr/>
        </p:nvPicPr>
        <p:blipFill>
          <a:blip r:embed="rId4" cstate="print"/>
          <a:srcRect r="40244"/>
          <a:stretch>
            <a:fillRect/>
          </a:stretch>
        </p:blipFill>
        <p:spPr bwMode="auto">
          <a:xfrm>
            <a:off x="6757987" y="1773238"/>
            <a:ext cx="1114425" cy="1916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6942137" y="3765550"/>
            <a:ext cx="8064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0FF00"/>
                </a:solidFill>
                <a:ea typeface="新細明體" charset="-120"/>
              </a:rPr>
              <a:t>Hex (-)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5462587" y="1371600"/>
            <a:ext cx="36814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0FF00"/>
                </a:solidFill>
                <a:ea typeface="新細明體" charset="-120"/>
              </a:rPr>
              <a:t>Hexagonal phase in solvent rich region</a:t>
            </a:r>
          </a:p>
        </p:txBody>
      </p:sp>
      <p:pic>
        <p:nvPicPr>
          <p:cNvPr id="14" name="Picture 22" descr="hex_p"/>
          <p:cNvPicPr>
            <a:picLocks noChangeAspect="1" noChangeArrowheads="1"/>
          </p:cNvPicPr>
          <p:nvPr/>
        </p:nvPicPr>
        <p:blipFill>
          <a:blip r:embed="rId5" cstate="print"/>
          <a:srcRect r="40244"/>
          <a:stretch>
            <a:fillRect/>
          </a:stretch>
        </p:blipFill>
        <p:spPr bwMode="auto">
          <a:xfrm>
            <a:off x="6781800" y="4441825"/>
            <a:ext cx="1114425" cy="1916113"/>
          </a:xfrm>
          <a:prstGeom prst="rect">
            <a:avLst/>
          </a:prstGeom>
          <a:noFill/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6915150" y="6445250"/>
            <a:ext cx="8572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Hex (+)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5459412" y="4051300"/>
            <a:ext cx="37607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000FF"/>
                </a:solidFill>
                <a:ea typeface="新細明體" charset="-120"/>
              </a:rPr>
              <a:t>Hexagonal phase in polymer rich region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0" y="6019800"/>
            <a:ext cx="6763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i="1" dirty="0" smtClean="0">
                <a:solidFill>
                  <a:srgbClr val="000000"/>
                </a:solidFill>
              </a:rPr>
              <a:t>Competition between Enthalpy, Entropy, Elastic Network Energy,</a:t>
            </a:r>
          </a:p>
          <a:p>
            <a:r>
              <a:rPr lang="en-US" altLang="zh-TW" sz="1800" i="1" dirty="0" smtClean="0">
                <a:solidFill>
                  <a:srgbClr val="000000"/>
                </a:solidFill>
              </a:rPr>
              <a:t>Electrostatic energy, … etc</a:t>
            </a:r>
            <a:endParaRPr lang="zh-TW" altLang="en-US" sz="18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042" name="Picture 2" descr="tp011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5" y="457200"/>
            <a:ext cx="7313613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5043" name="Line 3"/>
          <p:cNvSpPr>
            <a:spLocks noChangeShapeType="1"/>
          </p:cNvSpPr>
          <p:nvPr/>
        </p:nvSpPr>
        <p:spPr bwMode="auto">
          <a:xfrm rot="3600000" flipH="1">
            <a:off x="2857500" y="29352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44" name="Line 4"/>
          <p:cNvSpPr>
            <a:spLocks noChangeShapeType="1"/>
          </p:cNvSpPr>
          <p:nvPr/>
        </p:nvSpPr>
        <p:spPr bwMode="auto">
          <a:xfrm rot="3600000" flipH="1">
            <a:off x="3314700" y="21732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45" name="Line 5"/>
          <p:cNvSpPr>
            <a:spLocks noChangeShapeType="1"/>
          </p:cNvSpPr>
          <p:nvPr/>
        </p:nvSpPr>
        <p:spPr bwMode="auto">
          <a:xfrm rot="3600000" flipH="1">
            <a:off x="3695700" y="18684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46" name="Line 6"/>
          <p:cNvSpPr>
            <a:spLocks noChangeShapeType="1"/>
          </p:cNvSpPr>
          <p:nvPr/>
        </p:nvSpPr>
        <p:spPr bwMode="auto">
          <a:xfrm flipH="1">
            <a:off x="3048000" y="25923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47" name="Line 7"/>
          <p:cNvSpPr>
            <a:spLocks noChangeShapeType="1"/>
          </p:cNvSpPr>
          <p:nvPr/>
        </p:nvSpPr>
        <p:spPr bwMode="auto">
          <a:xfrm rot="7200000" flipH="1">
            <a:off x="4152900" y="18684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48" name="Line 8"/>
          <p:cNvSpPr>
            <a:spLocks noChangeShapeType="1"/>
          </p:cNvSpPr>
          <p:nvPr/>
        </p:nvSpPr>
        <p:spPr bwMode="auto">
          <a:xfrm rot="7200000" flipH="1">
            <a:off x="4991100" y="18684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49" name="Line 9"/>
          <p:cNvSpPr>
            <a:spLocks noChangeShapeType="1"/>
          </p:cNvSpPr>
          <p:nvPr/>
        </p:nvSpPr>
        <p:spPr bwMode="auto">
          <a:xfrm rot="3600000" flipH="1">
            <a:off x="4533900" y="18684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0" name="Line 10"/>
          <p:cNvSpPr>
            <a:spLocks noChangeShapeType="1"/>
          </p:cNvSpPr>
          <p:nvPr/>
        </p:nvSpPr>
        <p:spPr bwMode="auto">
          <a:xfrm rot="7200000" flipH="1">
            <a:off x="5448300" y="20970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1" name="Line 11"/>
          <p:cNvSpPr>
            <a:spLocks noChangeShapeType="1"/>
          </p:cNvSpPr>
          <p:nvPr/>
        </p:nvSpPr>
        <p:spPr bwMode="auto">
          <a:xfrm rot="10800000" flipH="1">
            <a:off x="6248400" y="32019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2" name="Line 12"/>
          <p:cNvSpPr>
            <a:spLocks noChangeShapeType="1"/>
          </p:cNvSpPr>
          <p:nvPr/>
        </p:nvSpPr>
        <p:spPr bwMode="auto">
          <a:xfrm flipH="1">
            <a:off x="6324600" y="40401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3" name="Line 13"/>
          <p:cNvSpPr>
            <a:spLocks noChangeShapeType="1"/>
          </p:cNvSpPr>
          <p:nvPr/>
        </p:nvSpPr>
        <p:spPr bwMode="auto">
          <a:xfrm flipH="1">
            <a:off x="5867400" y="47259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4" name="Line 14"/>
          <p:cNvSpPr>
            <a:spLocks noChangeShapeType="1"/>
          </p:cNvSpPr>
          <p:nvPr/>
        </p:nvSpPr>
        <p:spPr bwMode="auto">
          <a:xfrm rot="10800000" flipH="1">
            <a:off x="2895600" y="39639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5" name="Line 15"/>
          <p:cNvSpPr>
            <a:spLocks noChangeShapeType="1"/>
          </p:cNvSpPr>
          <p:nvPr/>
        </p:nvSpPr>
        <p:spPr bwMode="auto">
          <a:xfrm rot="10800000" flipH="1">
            <a:off x="2971800" y="44211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6" name="Line 16"/>
          <p:cNvSpPr>
            <a:spLocks noChangeShapeType="1"/>
          </p:cNvSpPr>
          <p:nvPr/>
        </p:nvSpPr>
        <p:spPr bwMode="auto">
          <a:xfrm rot="7200000" flipH="1">
            <a:off x="3162300" y="47640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7" name="Line 17"/>
          <p:cNvSpPr>
            <a:spLocks noChangeShapeType="1"/>
          </p:cNvSpPr>
          <p:nvPr/>
        </p:nvSpPr>
        <p:spPr bwMode="auto">
          <a:xfrm rot="7200000" flipH="1">
            <a:off x="4000500" y="52212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8" name="Line 18"/>
          <p:cNvSpPr>
            <a:spLocks noChangeShapeType="1"/>
          </p:cNvSpPr>
          <p:nvPr/>
        </p:nvSpPr>
        <p:spPr bwMode="auto">
          <a:xfrm rot="7200000" flipH="1">
            <a:off x="3543300" y="50688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59" name="Line 19"/>
          <p:cNvSpPr>
            <a:spLocks noChangeShapeType="1"/>
          </p:cNvSpPr>
          <p:nvPr/>
        </p:nvSpPr>
        <p:spPr bwMode="auto">
          <a:xfrm rot="7200000" flipH="1">
            <a:off x="4838700" y="52974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0" name="Line 20"/>
          <p:cNvSpPr>
            <a:spLocks noChangeShapeType="1"/>
          </p:cNvSpPr>
          <p:nvPr/>
        </p:nvSpPr>
        <p:spPr bwMode="auto">
          <a:xfrm rot="3600000" flipH="1">
            <a:off x="6134100" y="43830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1" name="Line 21"/>
          <p:cNvSpPr>
            <a:spLocks noChangeShapeType="1"/>
          </p:cNvSpPr>
          <p:nvPr/>
        </p:nvSpPr>
        <p:spPr bwMode="auto">
          <a:xfrm rot="3600000" flipH="1">
            <a:off x="5600700" y="50688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2" name="Line 22"/>
          <p:cNvSpPr>
            <a:spLocks noChangeShapeType="1"/>
          </p:cNvSpPr>
          <p:nvPr/>
        </p:nvSpPr>
        <p:spPr bwMode="auto">
          <a:xfrm rot="3600000" flipH="1">
            <a:off x="5219700" y="52974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3" name="Line 23"/>
          <p:cNvSpPr>
            <a:spLocks noChangeShapeType="1"/>
          </p:cNvSpPr>
          <p:nvPr/>
        </p:nvSpPr>
        <p:spPr bwMode="auto">
          <a:xfrm rot="3600000" flipH="1">
            <a:off x="4381500" y="52974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4" name="Line 24"/>
          <p:cNvSpPr>
            <a:spLocks noChangeShapeType="1"/>
          </p:cNvSpPr>
          <p:nvPr/>
        </p:nvSpPr>
        <p:spPr bwMode="auto">
          <a:xfrm rot="3600000" flipH="1">
            <a:off x="68961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5" name="Line 25"/>
          <p:cNvSpPr>
            <a:spLocks noChangeShapeType="1"/>
          </p:cNvSpPr>
          <p:nvPr/>
        </p:nvSpPr>
        <p:spPr bwMode="auto">
          <a:xfrm rot="7200000" flipH="1">
            <a:off x="69723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6" name="Line 26"/>
          <p:cNvSpPr>
            <a:spLocks noChangeShapeType="1"/>
          </p:cNvSpPr>
          <p:nvPr/>
        </p:nvSpPr>
        <p:spPr bwMode="auto">
          <a:xfrm rot="3600000" flipH="1">
            <a:off x="73533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7" name="Line 27"/>
          <p:cNvSpPr>
            <a:spLocks noChangeShapeType="1"/>
          </p:cNvSpPr>
          <p:nvPr/>
        </p:nvSpPr>
        <p:spPr bwMode="auto">
          <a:xfrm rot="7200000" flipH="1">
            <a:off x="74295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8" name="Line 28"/>
          <p:cNvSpPr>
            <a:spLocks noChangeShapeType="1"/>
          </p:cNvSpPr>
          <p:nvPr/>
        </p:nvSpPr>
        <p:spPr bwMode="auto">
          <a:xfrm rot="3600000" flipH="1">
            <a:off x="77343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69" name="Line 29"/>
          <p:cNvSpPr>
            <a:spLocks noChangeShapeType="1"/>
          </p:cNvSpPr>
          <p:nvPr/>
        </p:nvSpPr>
        <p:spPr bwMode="auto">
          <a:xfrm rot="7200000" flipH="1">
            <a:off x="78105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70" name="Line 30"/>
          <p:cNvSpPr>
            <a:spLocks noChangeShapeType="1"/>
          </p:cNvSpPr>
          <p:nvPr/>
        </p:nvSpPr>
        <p:spPr bwMode="auto">
          <a:xfrm rot="3600000" flipH="1">
            <a:off x="12573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71" name="Line 31"/>
          <p:cNvSpPr>
            <a:spLocks noChangeShapeType="1"/>
          </p:cNvSpPr>
          <p:nvPr/>
        </p:nvSpPr>
        <p:spPr bwMode="auto">
          <a:xfrm rot="7200000" flipH="1">
            <a:off x="13335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72" name="Line 32"/>
          <p:cNvSpPr>
            <a:spLocks noChangeShapeType="1"/>
          </p:cNvSpPr>
          <p:nvPr/>
        </p:nvSpPr>
        <p:spPr bwMode="auto">
          <a:xfrm rot="3600000" flipH="1">
            <a:off x="17145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73" name="Line 33"/>
          <p:cNvSpPr>
            <a:spLocks noChangeShapeType="1"/>
          </p:cNvSpPr>
          <p:nvPr/>
        </p:nvSpPr>
        <p:spPr bwMode="auto">
          <a:xfrm rot="7200000" flipH="1">
            <a:off x="17907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667000" y="3354388"/>
            <a:ext cx="381000" cy="457200"/>
            <a:chOff x="1728" y="1968"/>
            <a:chExt cx="240" cy="288"/>
          </a:xfrm>
        </p:grpSpPr>
        <p:sp>
          <p:nvSpPr>
            <p:cNvPr id="855075" name="Line 35"/>
            <p:cNvSpPr>
              <a:spLocks noChangeShapeType="1"/>
            </p:cNvSpPr>
            <p:nvPr/>
          </p:nvSpPr>
          <p:spPr bwMode="auto">
            <a:xfrm flipH="1">
              <a:off x="1728" y="1968"/>
              <a:ext cx="240" cy="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5076" name="Line 36"/>
            <p:cNvSpPr>
              <a:spLocks noChangeShapeType="1"/>
            </p:cNvSpPr>
            <p:nvPr/>
          </p:nvSpPr>
          <p:spPr bwMode="auto">
            <a:xfrm rot="7200000" flipH="1">
              <a:off x="1656" y="2136"/>
              <a:ext cx="240" cy="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855077" name="Line 37"/>
          <p:cNvSpPr>
            <a:spLocks noChangeShapeType="1"/>
          </p:cNvSpPr>
          <p:nvPr/>
        </p:nvSpPr>
        <p:spPr bwMode="auto">
          <a:xfrm rot="7200000" flipH="1">
            <a:off x="5905500" y="23256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78" name="Line 38"/>
          <p:cNvSpPr>
            <a:spLocks noChangeShapeType="1"/>
          </p:cNvSpPr>
          <p:nvPr/>
        </p:nvSpPr>
        <p:spPr bwMode="auto">
          <a:xfrm rot="10800000" flipH="1">
            <a:off x="6172200" y="2744788"/>
            <a:ext cx="3810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79" name="Line 39"/>
          <p:cNvSpPr>
            <a:spLocks noChangeShapeType="1"/>
          </p:cNvSpPr>
          <p:nvPr/>
        </p:nvSpPr>
        <p:spPr bwMode="auto">
          <a:xfrm rot="3600000" flipH="1">
            <a:off x="20955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362200" y="3430588"/>
            <a:ext cx="304800" cy="381000"/>
            <a:chOff x="1536" y="2016"/>
            <a:chExt cx="192" cy="240"/>
          </a:xfrm>
        </p:grpSpPr>
        <p:sp>
          <p:nvSpPr>
            <p:cNvPr id="855081" name="Line 41"/>
            <p:cNvSpPr>
              <a:spLocks noChangeShapeType="1"/>
            </p:cNvSpPr>
            <p:nvPr/>
          </p:nvSpPr>
          <p:spPr bwMode="auto">
            <a:xfrm rot="7200000" flipH="1">
              <a:off x="1416" y="2136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5082" name="Line 42"/>
            <p:cNvSpPr>
              <a:spLocks noChangeShapeType="1"/>
            </p:cNvSpPr>
            <p:nvPr/>
          </p:nvSpPr>
          <p:spPr bwMode="auto">
            <a:xfrm rot="3600000" flipH="1">
              <a:off x="1608" y="2136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855083" name="Line 43"/>
          <p:cNvSpPr>
            <a:spLocks noChangeShapeType="1"/>
          </p:cNvSpPr>
          <p:nvPr/>
        </p:nvSpPr>
        <p:spPr bwMode="auto">
          <a:xfrm rot="3600000" flipH="1">
            <a:off x="64389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84" name="Line 44"/>
          <p:cNvSpPr>
            <a:spLocks noChangeShapeType="1"/>
          </p:cNvSpPr>
          <p:nvPr/>
        </p:nvSpPr>
        <p:spPr bwMode="auto">
          <a:xfrm rot="7200000" flipH="1">
            <a:off x="6515100" y="3621088"/>
            <a:ext cx="381000" cy="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55085" name="Text Box 45"/>
          <p:cNvSpPr txBox="1">
            <a:spLocks noChangeArrowheads="1"/>
          </p:cNvSpPr>
          <p:nvPr/>
        </p:nvSpPr>
        <p:spPr bwMode="auto">
          <a:xfrm>
            <a:off x="4267200" y="1036638"/>
            <a:ext cx="541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2400" baseline="30000">
                <a:solidFill>
                  <a:srgbClr val="FFFF00"/>
                </a:solidFill>
                <a:ea typeface="MS PGothic" pitchFamily="34" charset="-128"/>
              </a:rPr>
              <a:t>5.2º</a:t>
            </a:r>
          </a:p>
        </p:txBody>
      </p:sp>
      <p:sp>
        <p:nvSpPr>
          <p:cNvPr id="855086" name="Text Box 46"/>
          <p:cNvSpPr txBox="1">
            <a:spLocks noChangeArrowheads="1"/>
          </p:cNvSpPr>
          <p:nvPr/>
        </p:nvSpPr>
        <p:spPr bwMode="auto">
          <a:xfrm>
            <a:off x="4267200" y="5913438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2400" baseline="30000">
                <a:solidFill>
                  <a:srgbClr val="FFFF00"/>
                </a:solidFill>
                <a:ea typeface="MS PGothic" pitchFamily="34" charset="-128"/>
              </a:rPr>
              <a:t>-5.2º</a:t>
            </a:r>
          </a:p>
        </p:txBody>
      </p:sp>
      <p:sp>
        <p:nvSpPr>
          <p:cNvPr id="855087" name="Text Box 47"/>
          <p:cNvSpPr txBox="1">
            <a:spLocks noChangeArrowheads="1"/>
          </p:cNvSpPr>
          <p:nvPr/>
        </p:nvSpPr>
        <p:spPr bwMode="auto">
          <a:xfrm>
            <a:off x="4343400" y="3551238"/>
            <a:ext cx="37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2400" baseline="30000">
                <a:solidFill>
                  <a:srgbClr val="FFFF00"/>
                </a:solidFill>
                <a:ea typeface="MS PGothic" pitchFamily="34" charset="-128"/>
              </a:rPr>
              <a:t>0º</a:t>
            </a:r>
          </a:p>
        </p:txBody>
      </p:sp>
      <p:sp>
        <p:nvSpPr>
          <p:cNvPr id="855088" name="Line 48"/>
          <p:cNvSpPr>
            <a:spLocks noChangeShapeType="1"/>
          </p:cNvSpPr>
          <p:nvPr/>
        </p:nvSpPr>
        <p:spPr bwMode="auto">
          <a:xfrm rot="3600000" flipH="1">
            <a:off x="2628900" y="3392488"/>
            <a:ext cx="381000" cy="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2514600" y="3430588"/>
            <a:ext cx="76200" cy="381000"/>
            <a:chOff x="288" y="1920"/>
            <a:chExt cx="48" cy="240"/>
          </a:xfrm>
        </p:grpSpPr>
        <p:sp>
          <p:nvSpPr>
            <p:cNvPr id="855090" name="Line 50"/>
            <p:cNvSpPr>
              <a:spLocks noChangeShapeType="1"/>
            </p:cNvSpPr>
            <p:nvPr/>
          </p:nvSpPr>
          <p:spPr bwMode="auto">
            <a:xfrm rot="3600000" flipH="1">
              <a:off x="168" y="2040"/>
              <a:ext cx="240" cy="0"/>
            </a:xfrm>
            <a:prstGeom prst="line">
              <a:avLst/>
            </a:prstGeom>
            <a:noFill/>
            <a:ln w="9525">
              <a:solidFill>
                <a:srgbClr val="CC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5091" name="Line 51"/>
            <p:cNvSpPr>
              <a:spLocks noChangeShapeType="1"/>
            </p:cNvSpPr>
            <p:nvPr/>
          </p:nvSpPr>
          <p:spPr bwMode="auto">
            <a:xfrm rot="7200000" flipH="1">
              <a:off x="216" y="2040"/>
              <a:ext cx="240" cy="0"/>
            </a:xfrm>
            <a:prstGeom prst="line">
              <a:avLst/>
            </a:prstGeom>
            <a:noFill/>
            <a:ln w="9525">
              <a:solidFill>
                <a:srgbClr val="CC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855092" name="Line 52"/>
          <p:cNvSpPr>
            <a:spLocks noChangeShapeType="1"/>
          </p:cNvSpPr>
          <p:nvPr/>
        </p:nvSpPr>
        <p:spPr bwMode="auto">
          <a:xfrm>
            <a:off x="990600" y="3659188"/>
            <a:ext cx="20574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55093" name="Line 53"/>
          <p:cNvSpPr>
            <a:spLocks noChangeShapeType="1"/>
          </p:cNvSpPr>
          <p:nvPr/>
        </p:nvSpPr>
        <p:spPr bwMode="auto">
          <a:xfrm flipV="1">
            <a:off x="1600200" y="3354388"/>
            <a:ext cx="1676400" cy="304800"/>
          </a:xfrm>
          <a:prstGeom prst="line">
            <a:avLst/>
          </a:prstGeom>
          <a:noFill/>
          <a:ln w="25400">
            <a:solidFill>
              <a:schemeClr val="bg1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55094" name="Text Box 54"/>
          <p:cNvSpPr txBox="1">
            <a:spLocks noChangeArrowheads="1"/>
          </p:cNvSpPr>
          <p:nvPr/>
        </p:nvSpPr>
        <p:spPr bwMode="auto">
          <a:xfrm>
            <a:off x="-2887" y="3381375"/>
            <a:ext cx="1155124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 sz="1800" b="1" i="1" dirty="0">
                <a:solidFill>
                  <a:schemeClr val="bg2"/>
                </a:solidFill>
                <a:ea typeface="新細明體" pitchFamily="18" charset="-120"/>
              </a:rPr>
              <a:t>GB</a:t>
            </a:r>
          </a:p>
          <a:p>
            <a:pPr algn="ctr"/>
            <a:r>
              <a:rPr lang="en-US" altLang="zh-TW" sz="1800" b="1" i="1" dirty="0" smtClean="0">
                <a:solidFill>
                  <a:schemeClr val="bg2"/>
                </a:solidFill>
                <a:ea typeface="新細明體" pitchFamily="18" charset="-120"/>
              </a:rPr>
              <a:t>Wriggles</a:t>
            </a:r>
            <a:endParaRPr lang="en-US" altLang="zh-TW" sz="1800" b="1" i="1" dirty="0">
              <a:solidFill>
                <a:schemeClr val="bg2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5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5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5088" grpId="0" animBg="1"/>
      <p:bldP spid="855092" grpId="0" animBg="1"/>
      <p:bldP spid="85509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14413" y="458788"/>
            <a:ext cx="7313612" cy="6399212"/>
            <a:chOff x="624" y="289"/>
            <a:chExt cx="4607" cy="4031"/>
          </a:xfrm>
        </p:grpSpPr>
        <p:pic>
          <p:nvPicPr>
            <p:cNvPr id="856067" name="Picture 3" descr="tp021000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" y="289"/>
              <a:ext cx="4607" cy="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6068" name="Line 4"/>
            <p:cNvSpPr>
              <a:spLocks noChangeShapeType="1"/>
            </p:cNvSpPr>
            <p:nvPr/>
          </p:nvSpPr>
          <p:spPr bwMode="auto">
            <a:xfrm rot="3600000" flipH="1">
              <a:off x="1830" y="1898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69" name="Line 5"/>
            <p:cNvSpPr>
              <a:spLocks noChangeShapeType="1"/>
            </p:cNvSpPr>
            <p:nvPr/>
          </p:nvSpPr>
          <p:spPr bwMode="auto">
            <a:xfrm rot="3600000" flipH="1">
              <a:off x="2070" y="1418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0" name="Line 6"/>
            <p:cNvSpPr>
              <a:spLocks noChangeShapeType="1"/>
            </p:cNvSpPr>
            <p:nvPr/>
          </p:nvSpPr>
          <p:spPr bwMode="auto">
            <a:xfrm rot="3600000" flipH="1">
              <a:off x="2358" y="1274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1" name="Line 7"/>
            <p:cNvSpPr>
              <a:spLocks noChangeShapeType="1"/>
            </p:cNvSpPr>
            <p:nvPr/>
          </p:nvSpPr>
          <p:spPr bwMode="auto">
            <a:xfrm flipH="1">
              <a:off x="1950" y="1634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2" name="Line 8"/>
            <p:cNvSpPr>
              <a:spLocks noChangeShapeType="1"/>
            </p:cNvSpPr>
            <p:nvPr/>
          </p:nvSpPr>
          <p:spPr bwMode="auto">
            <a:xfrm rot="7200000" flipH="1">
              <a:off x="2598" y="1226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3" name="Line 9"/>
            <p:cNvSpPr>
              <a:spLocks noChangeShapeType="1"/>
            </p:cNvSpPr>
            <p:nvPr/>
          </p:nvSpPr>
          <p:spPr bwMode="auto">
            <a:xfrm rot="7200000" flipH="1">
              <a:off x="3126" y="1226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4" name="Line 10"/>
            <p:cNvSpPr>
              <a:spLocks noChangeShapeType="1"/>
            </p:cNvSpPr>
            <p:nvPr/>
          </p:nvSpPr>
          <p:spPr bwMode="auto">
            <a:xfrm rot="3600000" flipH="1">
              <a:off x="2838" y="1226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5" name="Line 11"/>
            <p:cNvSpPr>
              <a:spLocks noChangeShapeType="1"/>
            </p:cNvSpPr>
            <p:nvPr/>
          </p:nvSpPr>
          <p:spPr bwMode="auto">
            <a:xfrm rot="7200000" flipH="1">
              <a:off x="3414" y="1370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6" name="Line 12"/>
            <p:cNvSpPr>
              <a:spLocks noChangeShapeType="1"/>
            </p:cNvSpPr>
            <p:nvPr/>
          </p:nvSpPr>
          <p:spPr bwMode="auto">
            <a:xfrm rot="10800000" flipH="1">
              <a:off x="3918" y="2066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7" name="Line 13"/>
            <p:cNvSpPr>
              <a:spLocks noChangeShapeType="1"/>
            </p:cNvSpPr>
            <p:nvPr/>
          </p:nvSpPr>
          <p:spPr bwMode="auto">
            <a:xfrm flipH="1">
              <a:off x="3966" y="2498"/>
              <a:ext cx="240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8" name="Line 14"/>
            <p:cNvSpPr>
              <a:spLocks noChangeShapeType="1"/>
            </p:cNvSpPr>
            <p:nvPr/>
          </p:nvSpPr>
          <p:spPr bwMode="auto">
            <a:xfrm flipH="1">
              <a:off x="3630" y="2978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79" name="Line 15"/>
            <p:cNvSpPr>
              <a:spLocks noChangeShapeType="1"/>
            </p:cNvSpPr>
            <p:nvPr/>
          </p:nvSpPr>
          <p:spPr bwMode="auto">
            <a:xfrm rot="10800000" flipH="1">
              <a:off x="1806" y="2450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0" name="Line 16"/>
            <p:cNvSpPr>
              <a:spLocks noChangeShapeType="1"/>
            </p:cNvSpPr>
            <p:nvPr/>
          </p:nvSpPr>
          <p:spPr bwMode="auto">
            <a:xfrm rot="10800000" flipH="1">
              <a:off x="1854" y="2738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1" name="Line 17"/>
            <p:cNvSpPr>
              <a:spLocks noChangeShapeType="1"/>
            </p:cNvSpPr>
            <p:nvPr/>
          </p:nvSpPr>
          <p:spPr bwMode="auto">
            <a:xfrm rot="7200000" flipH="1">
              <a:off x="1974" y="2954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2" name="Line 18"/>
            <p:cNvSpPr>
              <a:spLocks noChangeShapeType="1"/>
            </p:cNvSpPr>
            <p:nvPr/>
          </p:nvSpPr>
          <p:spPr bwMode="auto">
            <a:xfrm rot="7200000" flipH="1">
              <a:off x="2454" y="3290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3" name="Line 19"/>
            <p:cNvSpPr>
              <a:spLocks noChangeShapeType="1"/>
            </p:cNvSpPr>
            <p:nvPr/>
          </p:nvSpPr>
          <p:spPr bwMode="auto">
            <a:xfrm rot="7200000" flipH="1">
              <a:off x="2214" y="3146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4" name="Line 20"/>
            <p:cNvSpPr>
              <a:spLocks noChangeShapeType="1"/>
            </p:cNvSpPr>
            <p:nvPr/>
          </p:nvSpPr>
          <p:spPr bwMode="auto">
            <a:xfrm rot="7200000" flipH="1">
              <a:off x="3030" y="3290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5" name="Line 21"/>
            <p:cNvSpPr>
              <a:spLocks noChangeShapeType="1"/>
            </p:cNvSpPr>
            <p:nvPr/>
          </p:nvSpPr>
          <p:spPr bwMode="auto">
            <a:xfrm rot="3600000" flipH="1">
              <a:off x="3798" y="2714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6" name="Line 22"/>
            <p:cNvSpPr>
              <a:spLocks noChangeShapeType="1"/>
            </p:cNvSpPr>
            <p:nvPr/>
          </p:nvSpPr>
          <p:spPr bwMode="auto">
            <a:xfrm rot="3600000" flipH="1">
              <a:off x="3510" y="3146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7" name="Line 23"/>
            <p:cNvSpPr>
              <a:spLocks noChangeShapeType="1"/>
            </p:cNvSpPr>
            <p:nvPr/>
          </p:nvSpPr>
          <p:spPr bwMode="auto">
            <a:xfrm rot="3600000" flipH="1">
              <a:off x="3222" y="3290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8" name="Line 24"/>
            <p:cNvSpPr>
              <a:spLocks noChangeShapeType="1"/>
            </p:cNvSpPr>
            <p:nvPr/>
          </p:nvSpPr>
          <p:spPr bwMode="auto">
            <a:xfrm rot="3600000" flipH="1">
              <a:off x="2742" y="3290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89" name="Line 25"/>
            <p:cNvSpPr>
              <a:spLocks noChangeShapeType="1"/>
            </p:cNvSpPr>
            <p:nvPr/>
          </p:nvSpPr>
          <p:spPr bwMode="auto">
            <a:xfrm rot="3600000" flipH="1">
              <a:off x="4614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0" name="Line 26"/>
            <p:cNvSpPr>
              <a:spLocks noChangeShapeType="1"/>
            </p:cNvSpPr>
            <p:nvPr/>
          </p:nvSpPr>
          <p:spPr bwMode="auto">
            <a:xfrm rot="7200000" flipH="1">
              <a:off x="4662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1" name="Line 27"/>
            <p:cNvSpPr>
              <a:spLocks noChangeShapeType="1"/>
            </p:cNvSpPr>
            <p:nvPr/>
          </p:nvSpPr>
          <p:spPr bwMode="auto">
            <a:xfrm rot="3600000" flipH="1">
              <a:off x="4854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2" name="Line 28"/>
            <p:cNvSpPr>
              <a:spLocks noChangeShapeType="1"/>
            </p:cNvSpPr>
            <p:nvPr/>
          </p:nvSpPr>
          <p:spPr bwMode="auto">
            <a:xfrm rot="7200000" flipH="1">
              <a:off x="4902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3" name="Line 29"/>
            <p:cNvSpPr>
              <a:spLocks noChangeShapeType="1"/>
            </p:cNvSpPr>
            <p:nvPr/>
          </p:nvSpPr>
          <p:spPr bwMode="auto">
            <a:xfrm rot="3600000" flipH="1">
              <a:off x="774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4" name="Line 30"/>
            <p:cNvSpPr>
              <a:spLocks noChangeShapeType="1"/>
            </p:cNvSpPr>
            <p:nvPr/>
          </p:nvSpPr>
          <p:spPr bwMode="auto">
            <a:xfrm rot="7200000" flipH="1">
              <a:off x="822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5" name="Line 31"/>
            <p:cNvSpPr>
              <a:spLocks noChangeShapeType="1"/>
            </p:cNvSpPr>
            <p:nvPr/>
          </p:nvSpPr>
          <p:spPr bwMode="auto">
            <a:xfrm rot="3600000" flipH="1">
              <a:off x="1062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6" name="Line 32"/>
            <p:cNvSpPr>
              <a:spLocks noChangeShapeType="1"/>
            </p:cNvSpPr>
            <p:nvPr/>
          </p:nvSpPr>
          <p:spPr bwMode="auto">
            <a:xfrm rot="7200000" flipH="1">
              <a:off x="1110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7" name="Line 33"/>
            <p:cNvSpPr>
              <a:spLocks noChangeShapeType="1"/>
            </p:cNvSpPr>
            <p:nvPr/>
          </p:nvSpPr>
          <p:spPr bwMode="auto">
            <a:xfrm rot="3600000" flipH="1">
              <a:off x="1446" y="2186"/>
              <a:ext cx="240" cy="0"/>
            </a:xfrm>
            <a:prstGeom prst="line">
              <a:avLst/>
            </a:prstGeom>
            <a:noFill/>
            <a:ln w="9525">
              <a:solidFill>
                <a:srgbClr val="CC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8" name="Line 34"/>
            <p:cNvSpPr>
              <a:spLocks noChangeShapeType="1"/>
            </p:cNvSpPr>
            <p:nvPr/>
          </p:nvSpPr>
          <p:spPr bwMode="auto">
            <a:xfrm rot="7200000" flipH="1">
              <a:off x="1494" y="2186"/>
              <a:ext cx="240" cy="0"/>
            </a:xfrm>
            <a:prstGeom prst="line">
              <a:avLst/>
            </a:prstGeom>
            <a:noFill/>
            <a:ln w="9525">
              <a:solidFill>
                <a:srgbClr val="CC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099" name="Line 35"/>
            <p:cNvSpPr>
              <a:spLocks noChangeShapeType="1"/>
            </p:cNvSpPr>
            <p:nvPr/>
          </p:nvSpPr>
          <p:spPr bwMode="auto">
            <a:xfrm rot="7200000" flipH="1">
              <a:off x="4086" y="2234"/>
              <a:ext cx="240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100" name="Line 36"/>
            <p:cNvSpPr>
              <a:spLocks noChangeShapeType="1"/>
            </p:cNvSpPr>
            <p:nvPr/>
          </p:nvSpPr>
          <p:spPr bwMode="auto">
            <a:xfrm rot="7200000" flipH="1">
              <a:off x="3702" y="1514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101" name="Line 37"/>
            <p:cNvSpPr>
              <a:spLocks noChangeShapeType="1"/>
            </p:cNvSpPr>
            <p:nvPr/>
          </p:nvSpPr>
          <p:spPr bwMode="auto">
            <a:xfrm rot="10800000" flipH="1">
              <a:off x="3870" y="1730"/>
              <a:ext cx="2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102" name="Line 38"/>
            <p:cNvSpPr>
              <a:spLocks noChangeShapeType="1"/>
            </p:cNvSpPr>
            <p:nvPr/>
          </p:nvSpPr>
          <p:spPr bwMode="auto">
            <a:xfrm rot="3600000" flipH="1">
              <a:off x="1638" y="2090"/>
              <a:ext cx="240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103" name="Line 39"/>
            <p:cNvSpPr>
              <a:spLocks noChangeShapeType="1"/>
            </p:cNvSpPr>
            <p:nvPr/>
          </p:nvSpPr>
          <p:spPr bwMode="auto">
            <a:xfrm rot="3600000" flipH="1">
              <a:off x="4326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104" name="Line 40"/>
            <p:cNvSpPr>
              <a:spLocks noChangeShapeType="1"/>
            </p:cNvSpPr>
            <p:nvPr/>
          </p:nvSpPr>
          <p:spPr bwMode="auto">
            <a:xfrm rot="7200000" flipH="1">
              <a:off x="4374" y="2282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105" name="Line 41"/>
            <p:cNvSpPr>
              <a:spLocks noChangeShapeType="1"/>
            </p:cNvSpPr>
            <p:nvPr/>
          </p:nvSpPr>
          <p:spPr bwMode="auto">
            <a:xfrm rot="3600000" flipH="1">
              <a:off x="4086" y="2234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56106" name="Line 42"/>
            <p:cNvSpPr>
              <a:spLocks noChangeShapeType="1"/>
            </p:cNvSpPr>
            <p:nvPr/>
          </p:nvSpPr>
          <p:spPr bwMode="auto">
            <a:xfrm rot="3600000" flipH="1">
              <a:off x="1254" y="2234"/>
              <a:ext cx="240" cy="0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856107" name="Text Box 43"/>
          <p:cNvSpPr txBox="1">
            <a:spLocks noChangeArrowheads="1"/>
          </p:cNvSpPr>
          <p:nvPr/>
        </p:nvSpPr>
        <p:spPr bwMode="auto">
          <a:xfrm>
            <a:off x="1273175" y="5638800"/>
            <a:ext cx="2770951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 b="1" i="1" dirty="0">
                <a:ea typeface="新細明體" pitchFamily="18" charset="-120"/>
              </a:rPr>
              <a:t>Dihedral angle</a:t>
            </a:r>
          </a:p>
          <a:p>
            <a:r>
              <a:rPr lang="en-US" altLang="zh-TW" sz="1800" b="1" i="1" dirty="0">
                <a:ea typeface="新細明體" pitchFamily="18" charset="-120"/>
              </a:rPr>
              <a:t>follows Frank’s formula</a:t>
            </a:r>
          </a:p>
          <a:p>
            <a:r>
              <a:rPr lang="en-US" altLang="zh-TW" sz="1800" b="1" i="1" dirty="0">
                <a:ea typeface="新細明體" pitchFamily="18" charset="-120"/>
              </a:rPr>
              <a:t>not the Herring 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Self-Assembled Quantum Dots</a:t>
            </a:r>
          </a:p>
        </p:txBody>
      </p:sp>
      <p:pic>
        <p:nvPicPr>
          <p:cNvPr id="4700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101850"/>
            <a:ext cx="5486400" cy="3871913"/>
          </a:xfrm>
          <a:noFill/>
          <a:ln/>
        </p:spPr>
      </p:pic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609600" y="6140450"/>
            <a:ext cx="48037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Lee et al., Lawrence Livermore National Laboratory</a:t>
            </a:r>
            <a:endParaRPr lang="zh-TW" altLang="en-US">
              <a:solidFill>
                <a:srgbClr val="520063"/>
              </a:solidFill>
              <a:ea typeface="新細明體" pitchFamily="18" charset="-120"/>
            </a:endParaRP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304800" y="1765300"/>
            <a:ext cx="19240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Quantum-dot LEDs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6537325" y="1660525"/>
            <a:ext cx="2184400" cy="1314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Other Applications</a:t>
            </a:r>
          </a:p>
          <a:p>
            <a:pPr>
              <a:buFontTx/>
              <a:buChar char="-"/>
            </a:pPr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 Tunable QD Laser</a:t>
            </a:r>
          </a:p>
          <a:p>
            <a:pPr>
              <a:buFontTx/>
              <a:buChar char="-"/>
            </a:pPr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 Quantum Computing</a:t>
            </a:r>
          </a:p>
          <a:p>
            <a:pPr>
              <a:buFontTx/>
              <a:buChar char="-"/>
            </a:pPr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 Telecommunication</a:t>
            </a:r>
          </a:p>
          <a:p>
            <a:pPr>
              <a:buFontTx/>
              <a:buChar char="-"/>
            </a:pPr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 and more</a:t>
            </a:r>
          </a:p>
        </p:txBody>
      </p:sp>
      <p:pic>
        <p:nvPicPr>
          <p:cNvPr id="47002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00800" y="3224213"/>
            <a:ext cx="2043113" cy="2033587"/>
          </a:xfrm>
          <a:noFill/>
          <a:ln/>
        </p:spPr>
      </p:pic>
      <p:sp>
        <p:nvSpPr>
          <p:cNvPr id="470024" name="Text Box 8"/>
          <p:cNvSpPr txBox="1">
            <a:spLocks noChangeArrowheads="1"/>
          </p:cNvSpPr>
          <p:nvPr/>
        </p:nvSpPr>
        <p:spPr bwMode="auto">
          <a:xfrm>
            <a:off x="6324600" y="5407025"/>
            <a:ext cx="2387600" cy="1069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Quantum dots 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InAs/GaAs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Ng et al., 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Univ. of Manchester,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09600" y="1409700"/>
            <a:ext cx="7848600" cy="5829300"/>
            <a:chOff x="384" y="888"/>
            <a:chExt cx="4944" cy="3672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384" y="888"/>
              <a:ext cx="4752" cy="3672"/>
              <a:chOff x="384" y="648"/>
              <a:chExt cx="4752" cy="3672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384" y="648"/>
                <a:ext cx="4752" cy="3672"/>
                <a:chOff x="384" y="648"/>
                <a:chExt cx="4752" cy="3672"/>
              </a:xfrm>
            </p:grpSpPr>
            <p:grpSp>
              <p:nvGrpSpPr>
                <p:cNvPr id="5" name="Group 4"/>
                <p:cNvGrpSpPr>
                  <a:grpSpLocks/>
                </p:cNvGrpSpPr>
                <p:nvPr/>
              </p:nvGrpSpPr>
              <p:grpSpPr bwMode="auto">
                <a:xfrm>
                  <a:off x="384" y="648"/>
                  <a:ext cx="4752" cy="3672"/>
                  <a:chOff x="384" y="648"/>
                  <a:chExt cx="4752" cy="3672"/>
                </a:xfrm>
              </p:grpSpPr>
              <p:grpSp>
                <p:nvGrpSpPr>
                  <p:cNvPr id="6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384" y="648"/>
                    <a:ext cx="4752" cy="3672"/>
                    <a:chOff x="384" y="648"/>
                    <a:chExt cx="4752" cy="3672"/>
                  </a:xfrm>
                </p:grpSpPr>
                <p:pic>
                  <p:nvPicPr>
                    <p:cNvPr id="423942" name="Picture 6" descr="sinx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84" y="648"/>
                      <a:ext cx="4752" cy="367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aphicFrame>
                  <p:nvGraphicFramePr>
                    <p:cNvPr id="423943" name="Object 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1248" y="1994"/>
                    <a:ext cx="1411" cy="323"/>
                  </p:xfrm>
                  <a:graphic>
                    <a:graphicData uri="http://schemas.openxmlformats.org/presentationml/2006/ole">
                      <p:oleObj spid="_x0000_s1181707" name="Equation" r:id="rId5" imgW="1218960" imgH="279360" progId="Equation.DSMT4">
                        <p:embed/>
                      </p:oleObj>
                    </a:graphicData>
                  </a:graphic>
                </p:graphicFrame>
              </p:grpSp>
              <p:sp>
                <p:nvSpPr>
                  <p:cNvPr id="423944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4387" y="235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423945" name="Line 9"/>
                <p:cNvSpPr>
                  <a:spLocks noChangeShapeType="1"/>
                </p:cNvSpPr>
                <p:nvPr/>
              </p:nvSpPr>
              <p:spPr bwMode="auto">
                <a:xfrm>
                  <a:off x="927" y="2352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aphicFrame>
            <p:nvGraphicFramePr>
              <p:cNvPr id="423946" name="Object 10"/>
              <p:cNvGraphicFramePr>
                <a:graphicFrameLocks noChangeAspect="1"/>
              </p:cNvGraphicFramePr>
              <p:nvPr/>
            </p:nvGraphicFramePr>
            <p:xfrm>
              <a:off x="2256" y="864"/>
              <a:ext cx="1728" cy="717"/>
            </p:xfrm>
            <a:graphic>
              <a:graphicData uri="http://schemas.openxmlformats.org/presentationml/2006/ole">
                <p:oleObj spid="_x0000_s1181706" name="Equation" r:id="rId6" imgW="2019240" imgH="838080" progId="Equation.DSMT4">
                  <p:embed/>
                </p:oleObj>
              </a:graphicData>
            </a:graphic>
          </p:graphicFrame>
          <p:sp>
            <p:nvSpPr>
              <p:cNvPr id="423947" name="Text Box 11"/>
              <p:cNvSpPr txBox="1">
                <a:spLocks noChangeArrowheads="1"/>
              </p:cNvSpPr>
              <p:nvPr/>
            </p:nvSpPr>
            <p:spPr bwMode="auto">
              <a:xfrm>
                <a:off x="816" y="912"/>
                <a:ext cx="132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TW" sz="1800">
                    <a:solidFill>
                      <a:schemeClr val="bg2"/>
                    </a:solidFill>
                    <a:ea typeface="新細明體" pitchFamily="18" charset="-120"/>
                  </a:rPr>
                  <a:t>Linear perturbation</a:t>
                </a:r>
              </a:p>
              <a:p>
                <a:pPr eaLnBrk="1" hangingPunct="1"/>
                <a:r>
                  <a:rPr lang="en-US" altLang="zh-TW" sz="1800">
                    <a:solidFill>
                      <a:schemeClr val="bg2"/>
                    </a:solidFill>
                    <a:ea typeface="新細明體" pitchFamily="18" charset="-120"/>
                  </a:rPr>
                  <a:t>calculation</a:t>
                </a:r>
              </a:p>
            </p:txBody>
          </p:sp>
        </p:grpSp>
        <p:grpSp>
          <p:nvGrpSpPr>
            <p:cNvPr id="7" name="Group 68"/>
            <p:cNvGrpSpPr>
              <a:grpSpLocks/>
            </p:cNvGrpSpPr>
            <p:nvPr/>
          </p:nvGrpSpPr>
          <p:grpSpPr bwMode="auto">
            <a:xfrm>
              <a:off x="3984" y="912"/>
              <a:ext cx="1344" cy="1248"/>
              <a:chOff x="4416" y="912"/>
              <a:chExt cx="1344" cy="1248"/>
            </a:xfrm>
          </p:grpSpPr>
          <p:graphicFrame>
            <p:nvGraphicFramePr>
              <p:cNvPr id="424005" name="Object 69"/>
              <p:cNvGraphicFramePr>
                <a:graphicFrameLocks noChangeAspect="1"/>
              </p:cNvGraphicFramePr>
              <p:nvPr/>
            </p:nvGraphicFramePr>
            <p:xfrm>
              <a:off x="5616" y="1920"/>
              <a:ext cx="137" cy="192"/>
            </p:xfrm>
            <a:graphic>
              <a:graphicData uri="http://schemas.openxmlformats.org/presentationml/2006/ole">
                <p:oleObj spid="_x0000_s1181703" name="Equation" r:id="rId7" imgW="126720" imgH="177480" progId="Equation.DSMT4">
                  <p:embed/>
                </p:oleObj>
              </a:graphicData>
            </a:graphic>
          </p:graphicFrame>
          <p:sp>
            <p:nvSpPr>
              <p:cNvPr id="424006" name="Line 70"/>
              <p:cNvSpPr>
                <a:spLocks noChangeShapeType="1"/>
              </p:cNvSpPr>
              <p:nvPr/>
            </p:nvSpPr>
            <p:spPr bwMode="auto">
              <a:xfrm flipV="1">
                <a:off x="4656" y="912"/>
                <a:ext cx="0" cy="960"/>
              </a:xfrm>
              <a:prstGeom prst="line">
                <a:avLst/>
              </a:prstGeom>
              <a:noFill/>
              <a:ln w="19050" cap="sq">
                <a:solidFill>
                  <a:schemeClr val="bg2"/>
                </a:solidFill>
                <a:round/>
                <a:headEnd type="none" w="sm" len="sm"/>
                <a:tailEnd type="triangle" w="lg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4007" name="Line 71"/>
              <p:cNvSpPr>
                <a:spLocks noChangeShapeType="1"/>
              </p:cNvSpPr>
              <p:nvPr/>
            </p:nvSpPr>
            <p:spPr bwMode="auto">
              <a:xfrm>
                <a:off x="4656" y="1872"/>
                <a:ext cx="1104" cy="0"/>
              </a:xfrm>
              <a:prstGeom prst="line">
                <a:avLst/>
              </a:prstGeom>
              <a:noFill/>
              <a:ln w="19050" cap="sq">
                <a:solidFill>
                  <a:schemeClr val="bg2"/>
                </a:solidFill>
                <a:round/>
                <a:headEnd type="none" w="sm" len="sm"/>
                <a:tailEnd type="triangle" w="lg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4008" name="Freeform 72"/>
              <p:cNvSpPr>
                <a:spLocks/>
              </p:cNvSpPr>
              <p:nvPr/>
            </p:nvSpPr>
            <p:spPr bwMode="auto">
              <a:xfrm>
                <a:off x="4656" y="1408"/>
                <a:ext cx="864" cy="656"/>
              </a:xfrm>
              <a:custGeom>
                <a:avLst/>
                <a:gdLst/>
                <a:ahLst/>
                <a:cxnLst>
                  <a:cxn ang="0">
                    <a:pos x="0" y="464"/>
                  </a:cxn>
                  <a:cxn ang="0">
                    <a:pos x="384" y="32"/>
                  </a:cxn>
                  <a:cxn ang="0">
                    <a:pos x="864" y="656"/>
                  </a:cxn>
                </a:cxnLst>
                <a:rect l="0" t="0" r="r" b="b"/>
                <a:pathLst>
                  <a:path w="864" h="656">
                    <a:moveTo>
                      <a:pt x="0" y="464"/>
                    </a:moveTo>
                    <a:cubicBezTo>
                      <a:pt x="120" y="232"/>
                      <a:pt x="240" y="0"/>
                      <a:pt x="384" y="32"/>
                    </a:cubicBezTo>
                    <a:cubicBezTo>
                      <a:pt x="528" y="64"/>
                      <a:pt x="696" y="360"/>
                      <a:pt x="864" y="656"/>
                    </a:cubicBezTo>
                  </a:path>
                </a:pathLst>
              </a:custGeom>
              <a:noFill/>
              <a:ln w="19050" cap="sq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graphicFrame>
            <p:nvGraphicFramePr>
              <p:cNvPr id="424009" name="Object 73"/>
              <p:cNvGraphicFramePr>
                <a:graphicFrameLocks noChangeAspect="1"/>
              </p:cNvGraphicFramePr>
              <p:nvPr/>
            </p:nvGraphicFramePr>
            <p:xfrm>
              <a:off x="4416" y="915"/>
              <a:ext cx="184" cy="146"/>
            </p:xfrm>
            <a:graphic>
              <a:graphicData uri="http://schemas.openxmlformats.org/presentationml/2006/ole">
                <p:oleObj spid="_x0000_s1181704" name="Equation" r:id="rId8" imgW="622080" imgH="495000" progId="Equation.DSMT4">
                  <p:embed/>
                </p:oleObj>
              </a:graphicData>
            </a:graphic>
          </p:graphicFrame>
          <p:graphicFrame>
            <p:nvGraphicFramePr>
              <p:cNvPr id="424010" name="Object 74"/>
              <p:cNvGraphicFramePr>
                <a:graphicFrameLocks noChangeAspect="1"/>
              </p:cNvGraphicFramePr>
              <p:nvPr/>
            </p:nvGraphicFramePr>
            <p:xfrm>
              <a:off x="5294" y="1913"/>
              <a:ext cx="178" cy="247"/>
            </p:xfrm>
            <a:graphic>
              <a:graphicData uri="http://schemas.openxmlformats.org/presentationml/2006/ole">
                <p:oleObj spid="_x0000_s1181705" name="Equation" r:id="rId9" imgW="164880" imgH="228600" progId="Equation.DSMT4">
                  <p:embed/>
                </p:oleObj>
              </a:graphicData>
            </a:graphic>
          </p:graphicFrame>
        </p:grpSp>
      </p:grp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1473200" y="4338638"/>
            <a:ext cx="0" cy="685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959600" y="4338638"/>
            <a:ext cx="0" cy="685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1473200" y="5029200"/>
            <a:ext cx="5791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3951" name="Text Box 15"/>
          <p:cNvSpPr txBox="1">
            <a:spLocks noChangeArrowheads="1"/>
          </p:cNvSpPr>
          <p:nvPr/>
        </p:nvSpPr>
        <p:spPr bwMode="auto">
          <a:xfrm>
            <a:off x="6021388" y="45720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2400">
                <a:solidFill>
                  <a:schemeClr val="bg2"/>
                </a:solidFill>
                <a:ea typeface="新細明體" pitchFamily="18" charset="-120"/>
              </a:rPr>
              <a:t>Film</a:t>
            </a:r>
          </a:p>
        </p:txBody>
      </p:sp>
      <p:sp>
        <p:nvSpPr>
          <p:cNvPr id="423952" name="Line 16"/>
          <p:cNvSpPr>
            <a:spLocks noChangeShapeType="1"/>
          </p:cNvSpPr>
          <p:nvPr/>
        </p:nvSpPr>
        <p:spPr bwMode="auto">
          <a:xfrm>
            <a:off x="1473200" y="5029200"/>
            <a:ext cx="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3953" name="Line 17"/>
          <p:cNvSpPr>
            <a:spLocks noChangeShapeType="1"/>
          </p:cNvSpPr>
          <p:nvPr/>
        </p:nvSpPr>
        <p:spPr bwMode="auto">
          <a:xfrm>
            <a:off x="6959600" y="5029200"/>
            <a:ext cx="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3954" name="Line 18"/>
          <p:cNvSpPr>
            <a:spLocks noChangeShapeType="1"/>
          </p:cNvSpPr>
          <p:nvPr/>
        </p:nvSpPr>
        <p:spPr bwMode="auto">
          <a:xfrm>
            <a:off x="1473200" y="6248400"/>
            <a:ext cx="54864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3955" name="Text Box 19"/>
          <p:cNvSpPr txBox="1">
            <a:spLocks noChangeArrowheads="1"/>
          </p:cNvSpPr>
          <p:nvPr/>
        </p:nvSpPr>
        <p:spPr bwMode="auto">
          <a:xfrm>
            <a:off x="5445125" y="5410200"/>
            <a:ext cx="148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2400">
                <a:solidFill>
                  <a:schemeClr val="bg2"/>
                </a:solidFill>
                <a:ea typeface="新細明體" pitchFamily="18" charset="-120"/>
              </a:rPr>
              <a:t>Substrate</a:t>
            </a:r>
          </a:p>
        </p:txBody>
      </p:sp>
      <p:sp>
        <p:nvSpPr>
          <p:cNvPr id="423956" name="Line 20"/>
          <p:cNvSpPr>
            <a:spLocks noChangeShapeType="1"/>
          </p:cNvSpPr>
          <p:nvPr/>
        </p:nvSpPr>
        <p:spPr bwMode="auto">
          <a:xfrm>
            <a:off x="1016000" y="4343400"/>
            <a:ext cx="6400800" cy="0"/>
          </a:xfrm>
          <a:prstGeom prst="line">
            <a:avLst/>
          </a:prstGeom>
          <a:noFill/>
          <a:ln w="19050">
            <a:solidFill>
              <a:schemeClr val="bg2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423957" name="Object 21"/>
          <p:cNvGraphicFramePr>
            <a:graphicFrameLocks noChangeAspect="1"/>
          </p:cNvGraphicFramePr>
          <p:nvPr/>
        </p:nvGraphicFramePr>
        <p:xfrm>
          <a:off x="7505700" y="4114800"/>
          <a:ext cx="331788" cy="482600"/>
        </p:xfrm>
        <a:graphic>
          <a:graphicData uri="http://schemas.openxmlformats.org/presentationml/2006/ole">
            <p:oleObj spid="_x0000_s1181698" name="Equation" r:id="rId10" imgW="139680" imgH="203040" progId="Equation.DSMT4">
              <p:embed/>
            </p:oleObj>
          </a:graphicData>
        </a:graphic>
      </p:graphicFrame>
      <p:sp>
        <p:nvSpPr>
          <p:cNvPr id="423958" name="Line 22"/>
          <p:cNvSpPr>
            <a:spLocks noChangeShapeType="1"/>
          </p:cNvSpPr>
          <p:nvPr/>
        </p:nvSpPr>
        <p:spPr bwMode="auto">
          <a:xfrm flipV="1">
            <a:off x="4445000" y="3581400"/>
            <a:ext cx="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423959" name="Object 23"/>
          <p:cNvGraphicFramePr>
            <a:graphicFrameLocks noChangeAspect="1"/>
          </p:cNvGraphicFramePr>
          <p:nvPr/>
        </p:nvGraphicFramePr>
        <p:xfrm>
          <a:off x="4549775" y="3276600"/>
          <a:ext cx="352425" cy="457200"/>
        </p:xfrm>
        <a:graphic>
          <a:graphicData uri="http://schemas.openxmlformats.org/presentationml/2006/ole">
            <p:oleObj spid="_x0000_s1181699" name="Equation" r:id="rId11" imgW="126720" imgH="164880" progId="Equation.DSMT4">
              <p:embed/>
            </p:oleObj>
          </a:graphicData>
        </a:graphic>
      </p:graphicFrame>
      <p:graphicFrame>
        <p:nvGraphicFramePr>
          <p:cNvPr id="423960" name="Object 24"/>
          <p:cNvGraphicFramePr>
            <a:graphicFrameLocks noChangeAspect="1"/>
          </p:cNvGraphicFramePr>
          <p:nvPr/>
        </p:nvGraphicFramePr>
        <p:xfrm>
          <a:off x="7340600" y="4783138"/>
          <a:ext cx="352425" cy="492125"/>
        </p:xfrm>
        <a:graphic>
          <a:graphicData uri="http://schemas.openxmlformats.org/presentationml/2006/ole">
            <p:oleObj spid="_x0000_s1181700" name="Equation" r:id="rId12" imgW="126720" imgH="177480" progId="Equation.DSMT4">
              <p:embed/>
            </p:oleObj>
          </a:graphicData>
        </a:graphic>
      </p:graphicFrame>
      <p:sp>
        <p:nvSpPr>
          <p:cNvPr id="423961" name="Rectangle 25"/>
          <p:cNvSpPr>
            <a:spLocks noGrp="1" noChangeArrowheads="1"/>
          </p:cNvSpPr>
          <p:nvPr>
            <p:ph type="title"/>
          </p:nvPr>
        </p:nvSpPr>
        <p:spPr>
          <a:xfrm>
            <a:off x="2209800" y="685800"/>
            <a:ext cx="6705600" cy="407988"/>
          </a:xfrm>
        </p:spPr>
        <p:txBody>
          <a:bodyPr/>
          <a:lstStyle/>
          <a:p>
            <a:r>
              <a:rPr lang="en-US" altLang="zh-TW" sz="1800">
                <a:ea typeface="新細明體" pitchFamily="18" charset="-120"/>
              </a:rPr>
              <a:t>Stress Induced Instability – Asaro-Tiller-Grinfeld Instability</a:t>
            </a:r>
          </a:p>
        </p:txBody>
      </p:sp>
      <p:graphicFrame>
        <p:nvGraphicFramePr>
          <p:cNvPr id="423962" name="Object 26"/>
          <p:cNvGraphicFramePr>
            <a:graphicFrameLocks noChangeAspect="1"/>
          </p:cNvGraphicFramePr>
          <p:nvPr>
            <p:ph sz="half" idx="1"/>
          </p:nvPr>
        </p:nvGraphicFramePr>
        <p:xfrm>
          <a:off x="381000" y="4954588"/>
          <a:ext cx="842963" cy="531812"/>
        </p:xfrm>
        <a:graphic>
          <a:graphicData uri="http://schemas.openxmlformats.org/presentationml/2006/ole">
            <p:oleObj spid="_x0000_s1181701" name="Equation" r:id="rId13" imgW="723600" imgH="457200" progId="Equation.DSMT4">
              <p:embed/>
            </p:oleObj>
          </a:graphicData>
        </a:graphic>
      </p:graphicFrame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536700" y="4119563"/>
            <a:ext cx="3132138" cy="2616200"/>
            <a:chOff x="968" y="2355"/>
            <a:chExt cx="1973" cy="1648"/>
          </a:xfrm>
        </p:grpSpPr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1514" y="2355"/>
              <a:ext cx="1348" cy="1342"/>
              <a:chOff x="1514" y="2355"/>
              <a:chExt cx="1348" cy="1342"/>
            </a:xfrm>
          </p:grpSpPr>
          <p:sp>
            <p:nvSpPr>
              <p:cNvPr id="423965" name="Line 29"/>
              <p:cNvSpPr>
                <a:spLocks noChangeShapeType="1"/>
              </p:cNvSpPr>
              <p:nvPr/>
            </p:nvSpPr>
            <p:spPr bwMode="auto">
              <a:xfrm>
                <a:off x="2090" y="2355"/>
                <a:ext cx="0" cy="1342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66" name="Line 30"/>
              <p:cNvSpPr>
                <a:spLocks noChangeShapeType="1"/>
              </p:cNvSpPr>
              <p:nvPr/>
            </p:nvSpPr>
            <p:spPr bwMode="auto">
              <a:xfrm>
                <a:off x="2186" y="2592"/>
                <a:ext cx="0" cy="109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67" name="Line 31"/>
              <p:cNvSpPr>
                <a:spLocks noChangeShapeType="1"/>
              </p:cNvSpPr>
              <p:nvPr/>
            </p:nvSpPr>
            <p:spPr bwMode="auto">
              <a:xfrm>
                <a:off x="2282" y="2592"/>
                <a:ext cx="0" cy="109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68" name="Line 32"/>
              <p:cNvSpPr>
                <a:spLocks noChangeShapeType="1"/>
              </p:cNvSpPr>
              <p:nvPr/>
            </p:nvSpPr>
            <p:spPr bwMode="auto">
              <a:xfrm>
                <a:off x="2378" y="2592"/>
                <a:ext cx="0" cy="109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69" name="Line 33"/>
              <p:cNvSpPr>
                <a:spLocks noChangeShapeType="1"/>
              </p:cNvSpPr>
              <p:nvPr/>
            </p:nvSpPr>
            <p:spPr bwMode="auto">
              <a:xfrm>
                <a:off x="2474" y="2619"/>
                <a:ext cx="0" cy="1065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70" name="Line 34"/>
              <p:cNvSpPr>
                <a:spLocks noChangeShapeType="1"/>
              </p:cNvSpPr>
              <p:nvPr/>
            </p:nvSpPr>
            <p:spPr bwMode="auto">
              <a:xfrm>
                <a:off x="2570" y="2677"/>
                <a:ext cx="0" cy="1008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71" name="Line 35"/>
              <p:cNvSpPr>
                <a:spLocks noChangeShapeType="1"/>
              </p:cNvSpPr>
              <p:nvPr/>
            </p:nvSpPr>
            <p:spPr bwMode="auto">
              <a:xfrm>
                <a:off x="2666" y="2602"/>
                <a:ext cx="0" cy="109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1514" y="2372"/>
                <a:ext cx="483" cy="1324"/>
                <a:chOff x="1514" y="2372"/>
                <a:chExt cx="483" cy="1324"/>
              </a:xfrm>
            </p:grpSpPr>
            <p:sp>
              <p:nvSpPr>
                <p:cNvPr id="423973" name="Line 37"/>
                <p:cNvSpPr>
                  <a:spLocks noChangeShapeType="1"/>
                </p:cNvSpPr>
                <p:nvPr/>
              </p:nvSpPr>
              <p:spPr bwMode="auto">
                <a:xfrm>
                  <a:off x="1898" y="2592"/>
                  <a:ext cx="0" cy="109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3974" name="Line 38"/>
                <p:cNvSpPr>
                  <a:spLocks noChangeShapeType="1"/>
                </p:cNvSpPr>
                <p:nvPr/>
              </p:nvSpPr>
              <p:spPr bwMode="auto">
                <a:xfrm>
                  <a:off x="1994" y="2592"/>
                  <a:ext cx="0" cy="109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3975" name="Freeform 39"/>
                <p:cNvSpPr>
                  <a:spLocks/>
                </p:cNvSpPr>
                <p:nvPr/>
              </p:nvSpPr>
              <p:spPr bwMode="auto">
                <a:xfrm>
                  <a:off x="1980" y="2372"/>
                  <a:ext cx="17" cy="240"/>
                </a:xfrm>
                <a:custGeom>
                  <a:avLst/>
                  <a:gdLst/>
                  <a:ahLst/>
                  <a:cxnLst>
                    <a:cxn ang="0">
                      <a:pos x="48" y="240"/>
                    </a:cxn>
                    <a:cxn ang="0">
                      <a:pos x="48" y="9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6" h="240">
                      <a:moveTo>
                        <a:pt x="48" y="240"/>
                      </a:moveTo>
                      <a:cubicBezTo>
                        <a:pt x="52" y="188"/>
                        <a:pt x="56" y="136"/>
                        <a:pt x="48" y="96"/>
                      </a:cubicBezTo>
                      <a:cubicBezTo>
                        <a:pt x="40" y="56"/>
                        <a:pt x="20" y="28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3976" name="Freeform 40"/>
                <p:cNvSpPr>
                  <a:spLocks/>
                </p:cNvSpPr>
                <p:nvPr/>
              </p:nvSpPr>
              <p:spPr bwMode="auto">
                <a:xfrm>
                  <a:off x="1882" y="2412"/>
                  <a:ext cx="17" cy="240"/>
                </a:xfrm>
                <a:custGeom>
                  <a:avLst/>
                  <a:gdLst/>
                  <a:ahLst/>
                  <a:cxnLst>
                    <a:cxn ang="0">
                      <a:pos x="48" y="240"/>
                    </a:cxn>
                    <a:cxn ang="0">
                      <a:pos x="48" y="9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6" h="240">
                      <a:moveTo>
                        <a:pt x="48" y="240"/>
                      </a:moveTo>
                      <a:cubicBezTo>
                        <a:pt x="52" y="188"/>
                        <a:pt x="56" y="136"/>
                        <a:pt x="48" y="96"/>
                      </a:cubicBezTo>
                      <a:cubicBezTo>
                        <a:pt x="40" y="56"/>
                        <a:pt x="20" y="28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11" name="Group 41"/>
                <p:cNvGrpSpPr>
                  <a:grpSpLocks/>
                </p:cNvGrpSpPr>
                <p:nvPr/>
              </p:nvGrpSpPr>
              <p:grpSpPr bwMode="auto">
                <a:xfrm>
                  <a:off x="1514" y="2496"/>
                  <a:ext cx="288" cy="1200"/>
                  <a:chOff x="1514" y="2496"/>
                  <a:chExt cx="288" cy="1200"/>
                </a:xfrm>
              </p:grpSpPr>
              <p:sp>
                <p:nvSpPr>
                  <p:cNvPr id="423978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802" y="2592"/>
                    <a:ext cx="0" cy="109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23979" name="Freeform 43"/>
                  <p:cNvSpPr>
                    <a:spLocks/>
                  </p:cNvSpPr>
                  <p:nvPr/>
                </p:nvSpPr>
                <p:spPr bwMode="auto">
                  <a:xfrm>
                    <a:off x="1785" y="2496"/>
                    <a:ext cx="17" cy="240"/>
                  </a:xfrm>
                  <a:custGeom>
                    <a:avLst/>
                    <a:gdLst/>
                    <a:ahLst/>
                    <a:cxnLst>
                      <a:cxn ang="0">
                        <a:pos x="48" y="240"/>
                      </a:cxn>
                      <a:cxn ang="0">
                        <a:pos x="48" y="9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240">
                        <a:moveTo>
                          <a:pt x="48" y="240"/>
                        </a:moveTo>
                        <a:cubicBezTo>
                          <a:pt x="52" y="188"/>
                          <a:pt x="56" y="136"/>
                          <a:pt x="48" y="96"/>
                        </a:cubicBezTo>
                        <a:cubicBezTo>
                          <a:pt x="40" y="56"/>
                          <a:pt x="20" y="28"/>
                          <a:pt x="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2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1514" y="2544"/>
                    <a:ext cx="195" cy="1152"/>
                    <a:chOff x="1514" y="2544"/>
                    <a:chExt cx="195" cy="1152"/>
                  </a:xfrm>
                </p:grpSpPr>
                <p:sp>
                  <p:nvSpPr>
                    <p:cNvPr id="423981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6" y="2602"/>
                      <a:ext cx="0" cy="10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23982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1692" y="2544"/>
                      <a:ext cx="17" cy="240"/>
                    </a:xfrm>
                    <a:custGeom>
                      <a:avLst/>
                      <a:gdLst/>
                      <a:ahLst/>
                      <a:cxnLst>
                        <a:cxn ang="0">
                          <a:pos x="48" y="240"/>
                        </a:cxn>
                        <a:cxn ang="0">
                          <a:pos x="48" y="9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6" h="240">
                          <a:moveTo>
                            <a:pt x="48" y="240"/>
                          </a:moveTo>
                          <a:cubicBezTo>
                            <a:pt x="52" y="188"/>
                            <a:pt x="56" y="136"/>
                            <a:pt x="48" y="96"/>
                          </a:cubicBezTo>
                          <a:cubicBezTo>
                            <a:pt x="40" y="56"/>
                            <a:pt x="20" y="28"/>
                            <a:pt x="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grpSp>
                  <p:nvGrpSpPr>
                    <p:cNvPr id="13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14" y="2592"/>
                      <a:ext cx="98" cy="1104"/>
                      <a:chOff x="1514" y="2592"/>
                      <a:chExt cx="98" cy="1104"/>
                    </a:xfrm>
                  </p:grpSpPr>
                  <p:sp>
                    <p:nvSpPr>
                      <p:cNvPr id="423984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14" y="2602"/>
                        <a:ext cx="0" cy="109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423985" name="Line 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2648"/>
                        <a:ext cx="0" cy="103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423986" name="Freeform 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95" y="2592"/>
                        <a:ext cx="17" cy="2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8" y="240"/>
                          </a:cxn>
                          <a:cxn ang="0">
                            <a:pos x="48" y="96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56" h="240">
                            <a:moveTo>
                              <a:pt x="48" y="240"/>
                            </a:moveTo>
                            <a:cubicBezTo>
                              <a:pt x="52" y="188"/>
                              <a:pt x="56" y="136"/>
                              <a:pt x="48" y="96"/>
                            </a:cubicBezTo>
                            <a:cubicBezTo>
                              <a:pt x="40" y="56"/>
                              <a:pt x="20" y="28"/>
                              <a:pt x="0" y="0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</p:grpSp>
            </p:grpSp>
          </p:grpSp>
          <p:sp>
            <p:nvSpPr>
              <p:cNvPr id="423987" name="Freeform 51"/>
              <p:cNvSpPr>
                <a:spLocks/>
              </p:cNvSpPr>
              <p:nvPr/>
            </p:nvSpPr>
            <p:spPr bwMode="auto">
              <a:xfrm flipH="1">
                <a:off x="2182" y="2389"/>
                <a:ext cx="17" cy="240"/>
              </a:xfrm>
              <a:custGeom>
                <a:avLst/>
                <a:gdLst/>
                <a:ahLst/>
                <a:cxnLst>
                  <a:cxn ang="0">
                    <a:pos x="48" y="240"/>
                  </a:cxn>
                  <a:cxn ang="0">
                    <a:pos x="48" y="96"/>
                  </a:cxn>
                  <a:cxn ang="0">
                    <a:pos x="0" y="0"/>
                  </a:cxn>
                </a:cxnLst>
                <a:rect l="0" t="0" r="r" b="b"/>
                <a:pathLst>
                  <a:path w="56" h="240">
                    <a:moveTo>
                      <a:pt x="48" y="240"/>
                    </a:moveTo>
                    <a:cubicBezTo>
                      <a:pt x="52" y="188"/>
                      <a:pt x="56" y="136"/>
                      <a:pt x="48" y="96"/>
                    </a:cubicBezTo>
                    <a:cubicBezTo>
                      <a:pt x="40" y="56"/>
                      <a:pt x="20" y="28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88" name="Freeform 52"/>
              <p:cNvSpPr>
                <a:spLocks/>
              </p:cNvSpPr>
              <p:nvPr/>
            </p:nvSpPr>
            <p:spPr bwMode="auto">
              <a:xfrm flipH="1">
                <a:off x="2280" y="2435"/>
                <a:ext cx="17" cy="240"/>
              </a:xfrm>
              <a:custGeom>
                <a:avLst/>
                <a:gdLst/>
                <a:ahLst/>
                <a:cxnLst>
                  <a:cxn ang="0">
                    <a:pos x="48" y="240"/>
                  </a:cxn>
                  <a:cxn ang="0">
                    <a:pos x="48" y="96"/>
                  </a:cxn>
                  <a:cxn ang="0">
                    <a:pos x="0" y="0"/>
                  </a:cxn>
                </a:cxnLst>
                <a:rect l="0" t="0" r="r" b="b"/>
                <a:pathLst>
                  <a:path w="56" h="240">
                    <a:moveTo>
                      <a:pt x="48" y="240"/>
                    </a:moveTo>
                    <a:cubicBezTo>
                      <a:pt x="52" y="188"/>
                      <a:pt x="56" y="136"/>
                      <a:pt x="48" y="96"/>
                    </a:cubicBezTo>
                    <a:cubicBezTo>
                      <a:pt x="40" y="56"/>
                      <a:pt x="20" y="28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89" name="Freeform 53"/>
              <p:cNvSpPr>
                <a:spLocks/>
              </p:cNvSpPr>
              <p:nvPr/>
            </p:nvSpPr>
            <p:spPr bwMode="auto">
              <a:xfrm flipH="1">
                <a:off x="2376" y="2496"/>
                <a:ext cx="17" cy="240"/>
              </a:xfrm>
              <a:custGeom>
                <a:avLst/>
                <a:gdLst/>
                <a:ahLst/>
                <a:cxnLst>
                  <a:cxn ang="0">
                    <a:pos x="48" y="240"/>
                  </a:cxn>
                  <a:cxn ang="0">
                    <a:pos x="48" y="96"/>
                  </a:cxn>
                  <a:cxn ang="0">
                    <a:pos x="0" y="0"/>
                  </a:cxn>
                </a:cxnLst>
                <a:rect l="0" t="0" r="r" b="b"/>
                <a:pathLst>
                  <a:path w="56" h="240">
                    <a:moveTo>
                      <a:pt x="48" y="240"/>
                    </a:moveTo>
                    <a:cubicBezTo>
                      <a:pt x="52" y="188"/>
                      <a:pt x="56" y="136"/>
                      <a:pt x="48" y="96"/>
                    </a:cubicBezTo>
                    <a:cubicBezTo>
                      <a:pt x="40" y="56"/>
                      <a:pt x="20" y="28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90" name="Freeform 54"/>
              <p:cNvSpPr>
                <a:spLocks/>
              </p:cNvSpPr>
              <p:nvPr/>
            </p:nvSpPr>
            <p:spPr bwMode="auto">
              <a:xfrm flipH="1">
                <a:off x="2472" y="2544"/>
                <a:ext cx="17" cy="240"/>
              </a:xfrm>
              <a:custGeom>
                <a:avLst/>
                <a:gdLst/>
                <a:ahLst/>
                <a:cxnLst>
                  <a:cxn ang="0">
                    <a:pos x="48" y="240"/>
                  </a:cxn>
                  <a:cxn ang="0">
                    <a:pos x="48" y="96"/>
                  </a:cxn>
                  <a:cxn ang="0">
                    <a:pos x="0" y="0"/>
                  </a:cxn>
                </a:cxnLst>
                <a:rect l="0" t="0" r="r" b="b"/>
                <a:pathLst>
                  <a:path w="56" h="240">
                    <a:moveTo>
                      <a:pt x="48" y="240"/>
                    </a:moveTo>
                    <a:cubicBezTo>
                      <a:pt x="52" y="188"/>
                      <a:pt x="56" y="136"/>
                      <a:pt x="48" y="96"/>
                    </a:cubicBezTo>
                    <a:cubicBezTo>
                      <a:pt x="40" y="56"/>
                      <a:pt x="20" y="28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91" name="Freeform 55"/>
              <p:cNvSpPr>
                <a:spLocks/>
              </p:cNvSpPr>
              <p:nvPr/>
            </p:nvSpPr>
            <p:spPr bwMode="auto">
              <a:xfrm flipH="1">
                <a:off x="2568" y="2592"/>
                <a:ext cx="17" cy="240"/>
              </a:xfrm>
              <a:custGeom>
                <a:avLst/>
                <a:gdLst/>
                <a:ahLst/>
                <a:cxnLst>
                  <a:cxn ang="0">
                    <a:pos x="48" y="240"/>
                  </a:cxn>
                  <a:cxn ang="0">
                    <a:pos x="48" y="96"/>
                  </a:cxn>
                  <a:cxn ang="0">
                    <a:pos x="0" y="0"/>
                  </a:cxn>
                </a:cxnLst>
                <a:rect l="0" t="0" r="r" b="b"/>
                <a:pathLst>
                  <a:path w="56" h="240">
                    <a:moveTo>
                      <a:pt x="48" y="240"/>
                    </a:moveTo>
                    <a:cubicBezTo>
                      <a:pt x="52" y="188"/>
                      <a:pt x="56" y="136"/>
                      <a:pt x="48" y="96"/>
                    </a:cubicBezTo>
                    <a:cubicBezTo>
                      <a:pt x="40" y="56"/>
                      <a:pt x="20" y="28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92" name="Line 56"/>
              <p:cNvSpPr>
                <a:spLocks noChangeShapeType="1"/>
              </p:cNvSpPr>
              <p:nvPr/>
            </p:nvSpPr>
            <p:spPr bwMode="auto">
              <a:xfrm>
                <a:off x="2762" y="2677"/>
                <a:ext cx="0" cy="1008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93" name="Line 57"/>
              <p:cNvSpPr>
                <a:spLocks noChangeShapeType="1"/>
              </p:cNvSpPr>
              <p:nvPr/>
            </p:nvSpPr>
            <p:spPr bwMode="auto">
              <a:xfrm>
                <a:off x="2858" y="2648"/>
                <a:ext cx="0" cy="103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94" name="Freeform 58"/>
              <p:cNvSpPr>
                <a:spLocks/>
              </p:cNvSpPr>
              <p:nvPr/>
            </p:nvSpPr>
            <p:spPr bwMode="auto">
              <a:xfrm>
                <a:off x="2833" y="2550"/>
                <a:ext cx="29" cy="240"/>
              </a:xfrm>
              <a:custGeom>
                <a:avLst/>
                <a:gdLst/>
                <a:ahLst/>
                <a:cxnLst>
                  <a:cxn ang="0">
                    <a:pos x="48" y="240"/>
                  </a:cxn>
                  <a:cxn ang="0">
                    <a:pos x="48" y="96"/>
                  </a:cxn>
                  <a:cxn ang="0">
                    <a:pos x="0" y="0"/>
                  </a:cxn>
                </a:cxnLst>
                <a:rect l="0" t="0" r="r" b="b"/>
                <a:pathLst>
                  <a:path w="56" h="240">
                    <a:moveTo>
                      <a:pt x="48" y="240"/>
                    </a:moveTo>
                    <a:cubicBezTo>
                      <a:pt x="52" y="188"/>
                      <a:pt x="56" y="136"/>
                      <a:pt x="48" y="96"/>
                    </a:cubicBezTo>
                    <a:cubicBezTo>
                      <a:pt x="40" y="56"/>
                      <a:pt x="20" y="28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3995" name="Freeform 59"/>
              <p:cNvSpPr>
                <a:spLocks/>
              </p:cNvSpPr>
              <p:nvPr/>
            </p:nvSpPr>
            <p:spPr bwMode="auto">
              <a:xfrm>
                <a:off x="2746" y="2592"/>
                <a:ext cx="17" cy="240"/>
              </a:xfrm>
              <a:custGeom>
                <a:avLst/>
                <a:gdLst/>
                <a:ahLst/>
                <a:cxnLst>
                  <a:cxn ang="0">
                    <a:pos x="48" y="240"/>
                  </a:cxn>
                  <a:cxn ang="0">
                    <a:pos x="48" y="96"/>
                  </a:cxn>
                  <a:cxn ang="0">
                    <a:pos x="0" y="0"/>
                  </a:cxn>
                </a:cxnLst>
                <a:rect l="0" t="0" r="r" b="b"/>
                <a:pathLst>
                  <a:path w="56" h="240">
                    <a:moveTo>
                      <a:pt x="48" y="240"/>
                    </a:moveTo>
                    <a:cubicBezTo>
                      <a:pt x="52" y="188"/>
                      <a:pt x="56" y="136"/>
                      <a:pt x="48" y="96"/>
                    </a:cubicBezTo>
                    <a:cubicBezTo>
                      <a:pt x="40" y="56"/>
                      <a:pt x="20" y="28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14" name="Group 60"/>
            <p:cNvGrpSpPr>
              <a:grpSpLocks/>
            </p:cNvGrpSpPr>
            <p:nvPr/>
          </p:nvGrpSpPr>
          <p:grpSpPr bwMode="auto">
            <a:xfrm>
              <a:off x="968" y="3502"/>
              <a:ext cx="1973" cy="501"/>
              <a:chOff x="2926" y="1104"/>
              <a:chExt cx="1973" cy="501"/>
            </a:xfrm>
          </p:grpSpPr>
          <p:graphicFrame>
            <p:nvGraphicFramePr>
              <p:cNvPr id="423997" name="Object 61"/>
              <p:cNvGraphicFramePr>
                <a:graphicFrameLocks noChangeAspect="1"/>
              </p:cNvGraphicFramePr>
              <p:nvPr/>
            </p:nvGraphicFramePr>
            <p:xfrm>
              <a:off x="3116" y="1104"/>
              <a:ext cx="282" cy="141"/>
            </p:xfrm>
            <a:graphic>
              <a:graphicData uri="http://schemas.openxmlformats.org/presentationml/2006/ole">
                <p:oleObj spid="_x0000_s1181702" name="Equation" r:id="rId14" imgW="355320" imgH="177480" progId="Equation.DSMT4">
                  <p:embed/>
                </p:oleObj>
              </a:graphicData>
            </a:graphic>
          </p:graphicFrame>
          <p:sp>
            <p:nvSpPr>
              <p:cNvPr id="423998" name="Text Box 62"/>
              <p:cNvSpPr txBox="1">
                <a:spLocks noChangeArrowheads="1"/>
              </p:cNvSpPr>
              <p:nvPr/>
            </p:nvSpPr>
            <p:spPr bwMode="auto">
              <a:xfrm>
                <a:off x="2926" y="1317"/>
                <a:ext cx="197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zh-TW" sz="1200">
                    <a:solidFill>
                      <a:schemeClr val="bg2"/>
                    </a:solidFill>
                    <a:ea typeface="新細明體" pitchFamily="18" charset="-120"/>
                  </a:rPr>
                  <a:t>Schematic plot from Voorhees and Johnson</a:t>
                </a:r>
              </a:p>
              <a:p>
                <a:pPr algn="ctr" eaLnBrk="1" hangingPunct="1"/>
                <a:r>
                  <a:rPr lang="en-US" altLang="zh-TW" sz="1200">
                    <a:solidFill>
                      <a:schemeClr val="bg2"/>
                    </a:solidFill>
                    <a:ea typeface="新細明體" pitchFamily="18" charset="-120"/>
                  </a:rPr>
                  <a:t>Solid State Physics, </a:t>
                </a:r>
                <a:r>
                  <a:rPr lang="en-US" altLang="zh-TW" sz="1200" b="1">
                    <a:solidFill>
                      <a:schemeClr val="bg2"/>
                    </a:solidFill>
                    <a:ea typeface="新細明體" pitchFamily="18" charset="-120"/>
                  </a:rPr>
                  <a:t>59</a:t>
                </a:r>
              </a:p>
            </p:txBody>
          </p:sp>
        </p:grpSp>
      </p:grp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457200" y="1412875"/>
            <a:ext cx="6934200" cy="2473325"/>
            <a:chOff x="480" y="720"/>
            <a:chExt cx="4368" cy="1558"/>
          </a:xfrm>
        </p:grpSpPr>
        <p:pic>
          <p:nvPicPr>
            <p:cNvPr id="424000" name="Picture 64" descr="voor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80" y="720"/>
              <a:ext cx="2352" cy="1558"/>
            </a:xfrm>
            <a:prstGeom prst="rect">
              <a:avLst/>
            </a:prstGeom>
            <a:noFill/>
          </p:spPr>
        </p:pic>
        <p:sp>
          <p:nvSpPr>
            <p:cNvPr id="424001" name="Text Box 65"/>
            <p:cNvSpPr txBox="1">
              <a:spLocks noChangeAspect="1" noChangeArrowheads="1"/>
            </p:cNvSpPr>
            <p:nvPr/>
          </p:nvSpPr>
          <p:spPr bwMode="auto">
            <a:xfrm>
              <a:off x="2832" y="816"/>
              <a:ext cx="2016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1800">
                  <a:solidFill>
                    <a:schemeClr val="bg2"/>
                  </a:solidFill>
                  <a:ea typeface="新細明體" pitchFamily="18" charset="-120"/>
                </a:rPr>
                <a:t>Cullis et al. (1992): 40 nm thick Si</a:t>
              </a:r>
              <a:r>
                <a:rPr lang="en-US" altLang="zh-TW" sz="1800" baseline="-25000">
                  <a:solidFill>
                    <a:schemeClr val="bg2"/>
                  </a:solidFill>
                  <a:ea typeface="新細明體" pitchFamily="18" charset="-120"/>
                </a:rPr>
                <a:t>0.79</a:t>
              </a:r>
              <a:r>
                <a:rPr lang="en-US" altLang="zh-TW" sz="1800">
                  <a:solidFill>
                    <a:schemeClr val="bg2"/>
                  </a:solidFill>
                  <a:ea typeface="新細明體" pitchFamily="18" charset="-120"/>
                </a:rPr>
                <a:t>Ge</a:t>
              </a:r>
              <a:r>
                <a:rPr lang="en-US" altLang="zh-TW" sz="1800" baseline="-25000">
                  <a:solidFill>
                    <a:schemeClr val="bg2"/>
                  </a:solidFill>
                  <a:ea typeface="新細明體" pitchFamily="18" charset="-120"/>
                </a:rPr>
                <a:t>0.21</a:t>
              </a:r>
              <a:r>
                <a:rPr lang="en-US" altLang="zh-TW" sz="1800">
                  <a:solidFill>
                    <a:schemeClr val="bg2"/>
                  </a:solidFill>
                  <a:ea typeface="新細明體" pitchFamily="18" charset="-120"/>
                </a:rPr>
                <a:t> on (001) Si substrate - Grown at 1023 K (Defect-free growth)</a:t>
              </a:r>
            </a:p>
          </p:txBody>
        </p:sp>
      </p:grpSp>
      <p:sp>
        <p:nvSpPr>
          <p:cNvPr id="424002" name="Text Box 66"/>
          <p:cNvSpPr txBox="1">
            <a:spLocks noChangeArrowheads="1"/>
          </p:cNvSpPr>
          <p:nvPr/>
        </p:nvSpPr>
        <p:spPr bwMode="auto">
          <a:xfrm>
            <a:off x="0" y="4648200"/>
            <a:ext cx="1474788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2"/>
                </a:solidFill>
                <a:ea typeface="新細明體" pitchFamily="18" charset="-120"/>
              </a:rPr>
              <a:t>Misfit Parameter</a:t>
            </a:r>
          </a:p>
        </p:txBody>
      </p:sp>
      <p:sp>
        <p:nvSpPr>
          <p:cNvPr id="424012" name="Line 76"/>
          <p:cNvSpPr>
            <a:spLocks noChangeShapeType="1"/>
          </p:cNvSpPr>
          <p:nvPr/>
        </p:nvSpPr>
        <p:spPr bwMode="auto">
          <a:xfrm>
            <a:off x="4953000" y="5029200"/>
            <a:ext cx="0" cy="1219200"/>
          </a:xfrm>
          <a:prstGeom prst="line">
            <a:avLst/>
          </a:prstGeom>
          <a:noFill/>
          <a:ln w="12700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4013" name="Line 77"/>
          <p:cNvSpPr>
            <a:spLocks noChangeShapeType="1"/>
          </p:cNvSpPr>
          <p:nvPr/>
        </p:nvSpPr>
        <p:spPr bwMode="auto">
          <a:xfrm>
            <a:off x="5105400" y="5029200"/>
            <a:ext cx="0" cy="1219200"/>
          </a:xfrm>
          <a:prstGeom prst="line">
            <a:avLst/>
          </a:prstGeom>
          <a:noFill/>
          <a:ln w="12700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4014" name="Line 78"/>
          <p:cNvSpPr>
            <a:spLocks noChangeShapeType="1"/>
          </p:cNvSpPr>
          <p:nvPr/>
        </p:nvSpPr>
        <p:spPr bwMode="auto">
          <a:xfrm>
            <a:off x="5813425" y="4343400"/>
            <a:ext cx="0" cy="685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4015" name="Line 79"/>
          <p:cNvSpPr>
            <a:spLocks noChangeShapeType="1"/>
          </p:cNvSpPr>
          <p:nvPr/>
        </p:nvSpPr>
        <p:spPr bwMode="auto">
          <a:xfrm>
            <a:off x="6042025" y="4343400"/>
            <a:ext cx="0" cy="685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4018" name="Text Box 82"/>
          <p:cNvSpPr txBox="1">
            <a:spLocks noChangeArrowheads="1"/>
          </p:cNvSpPr>
          <p:nvPr/>
        </p:nvSpPr>
        <p:spPr bwMode="auto">
          <a:xfrm>
            <a:off x="4860925" y="6248400"/>
            <a:ext cx="3397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rgbClr val="0000FF"/>
                </a:solidFill>
                <a:ea typeface="新細明體" pitchFamily="18" charset="-120"/>
              </a:rPr>
              <a:t>a</a:t>
            </a:r>
            <a:r>
              <a:rPr lang="en-US" altLang="zh-TW" sz="1400" baseline="-25000">
                <a:solidFill>
                  <a:srgbClr val="0000FF"/>
                </a:solidFill>
                <a:ea typeface="新細明體" pitchFamily="18" charset="-120"/>
              </a:rPr>
              <a:t>s</a:t>
            </a:r>
            <a:endParaRPr lang="en-US" altLang="zh-TW" sz="1400">
              <a:solidFill>
                <a:srgbClr val="0000FF"/>
              </a:solidFill>
              <a:ea typeface="新細明體" pitchFamily="18" charset="-120"/>
            </a:endParaRPr>
          </a:p>
        </p:txBody>
      </p:sp>
      <p:sp>
        <p:nvSpPr>
          <p:cNvPr id="424019" name="Text Box 83"/>
          <p:cNvSpPr txBox="1">
            <a:spLocks noChangeArrowheads="1"/>
          </p:cNvSpPr>
          <p:nvPr/>
        </p:nvSpPr>
        <p:spPr bwMode="auto">
          <a:xfrm>
            <a:off x="5799138" y="5029200"/>
            <a:ext cx="3143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rgbClr val="FF3300"/>
                </a:solidFill>
                <a:ea typeface="新細明體" pitchFamily="18" charset="-120"/>
              </a:rPr>
              <a:t>a</a:t>
            </a:r>
            <a:r>
              <a:rPr lang="en-US" altLang="zh-TW" sz="1400" baseline="-25000">
                <a:solidFill>
                  <a:srgbClr val="FF3300"/>
                </a:solidFill>
                <a:ea typeface="新細明體" pitchFamily="18" charset="-120"/>
              </a:rPr>
              <a:t>f</a:t>
            </a:r>
            <a:endParaRPr lang="en-US" altLang="zh-TW" sz="1400">
              <a:solidFill>
                <a:srgbClr val="FF3300"/>
              </a:solidFill>
              <a:ea typeface="新細明體" pitchFamily="18" charset="-120"/>
            </a:endParaRPr>
          </a:p>
        </p:txBody>
      </p:sp>
      <p:sp>
        <p:nvSpPr>
          <p:cNvPr id="424020" name="Line 84"/>
          <p:cNvSpPr>
            <a:spLocks noChangeShapeType="1"/>
          </p:cNvSpPr>
          <p:nvPr/>
        </p:nvSpPr>
        <p:spPr bwMode="auto">
          <a:xfrm>
            <a:off x="4953000" y="4343400"/>
            <a:ext cx="0" cy="685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24021" name="Line 85"/>
          <p:cNvSpPr>
            <a:spLocks noChangeShapeType="1"/>
          </p:cNvSpPr>
          <p:nvPr/>
        </p:nvSpPr>
        <p:spPr bwMode="auto">
          <a:xfrm>
            <a:off x="5105400" y="4343400"/>
            <a:ext cx="0" cy="685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7" name="Rectangle 5"/>
          <p:cNvSpPr>
            <a:spLocks noGrp="1" noChangeArrowheads="1"/>
          </p:cNvSpPr>
          <p:nvPr>
            <p:ph type="title"/>
          </p:nvPr>
        </p:nvSpPr>
        <p:spPr>
          <a:xfrm>
            <a:off x="2362200" y="685800"/>
            <a:ext cx="6705600" cy="609600"/>
          </a:xfrm>
        </p:spPr>
        <p:txBody>
          <a:bodyPr/>
          <a:lstStyle/>
          <a:p>
            <a:r>
              <a:rPr lang="en-US" altLang="zh-TW" sz="2000">
                <a:ea typeface="新細明體" pitchFamily="18" charset="-120"/>
              </a:rPr>
              <a:t>Later Stage Evolution - Cusp Formation - Dislocations</a:t>
            </a:r>
          </a:p>
        </p:txBody>
      </p:sp>
      <p:pic>
        <p:nvPicPr>
          <p:cNvPr id="43315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676400"/>
            <a:ext cx="4740275" cy="4987925"/>
          </a:xfrm>
          <a:noFill/>
          <a:ln/>
        </p:spPr>
      </p:pic>
      <p:sp>
        <p:nvSpPr>
          <p:cNvPr id="433159" name="Text Box 7"/>
          <p:cNvSpPr txBox="1">
            <a:spLocks noChangeArrowheads="1"/>
          </p:cNvSpPr>
          <p:nvPr/>
        </p:nvSpPr>
        <p:spPr bwMode="auto">
          <a:xfrm>
            <a:off x="5791200" y="5257800"/>
            <a:ext cx="2514600" cy="1069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Si</a:t>
            </a:r>
            <a:r>
              <a:rPr lang="en-US" altLang="zh-TW" baseline="-25000">
                <a:solidFill>
                  <a:schemeClr val="bg2"/>
                </a:solidFill>
                <a:ea typeface="新細明體" pitchFamily="18" charset="-120"/>
              </a:rPr>
              <a:t>0.5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Ge</a:t>
            </a:r>
            <a:r>
              <a:rPr lang="en-US" altLang="zh-TW" baseline="-25000">
                <a:solidFill>
                  <a:schemeClr val="bg2"/>
                </a:solidFill>
                <a:ea typeface="新細明體" pitchFamily="18" charset="-120"/>
              </a:rPr>
              <a:t>0.5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/Si(001)</a:t>
            </a:r>
          </a:p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Jesson et al., Z-Contrast, </a:t>
            </a:r>
          </a:p>
          <a:p>
            <a:r>
              <a:rPr lang="en-US" altLang="zh-TW" i="1">
                <a:solidFill>
                  <a:schemeClr val="bg2"/>
                </a:solidFill>
                <a:ea typeface="新細明體" pitchFamily="18" charset="-120"/>
              </a:rPr>
              <a:t>Oak Ridge Natl. Lab., </a:t>
            </a:r>
          </a:p>
          <a:p>
            <a:r>
              <a:rPr lang="en-US" altLang="zh-TW" i="1">
                <a:solidFill>
                  <a:schemeClr val="bg2"/>
                </a:solidFill>
                <a:ea typeface="新細明體" pitchFamily="18" charset="-120"/>
              </a:rPr>
              <a:t>Phys. Rev. Lett.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 1993</a:t>
            </a:r>
          </a:p>
        </p:txBody>
      </p:sp>
      <p:pic>
        <p:nvPicPr>
          <p:cNvPr id="43316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2749550"/>
            <a:ext cx="4267200" cy="984250"/>
          </a:xfrm>
          <a:noFill/>
          <a:ln/>
        </p:spPr>
      </p:pic>
      <p:sp>
        <p:nvSpPr>
          <p:cNvPr id="433162" name="Oval 10"/>
          <p:cNvSpPr>
            <a:spLocks noChangeArrowheads="1"/>
          </p:cNvSpPr>
          <p:nvPr/>
        </p:nvSpPr>
        <p:spPr bwMode="auto">
          <a:xfrm>
            <a:off x="6629400" y="3124200"/>
            <a:ext cx="609600" cy="609600"/>
          </a:xfrm>
          <a:prstGeom prst="ellips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33163" name="Text Box 11"/>
          <p:cNvSpPr txBox="1">
            <a:spLocks noChangeArrowheads="1"/>
          </p:cNvSpPr>
          <p:nvPr/>
        </p:nvSpPr>
        <p:spPr bwMode="auto">
          <a:xfrm>
            <a:off x="5295900" y="4311650"/>
            <a:ext cx="33147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CC0000"/>
                </a:solidFill>
                <a:ea typeface="新細明體" pitchFamily="18" charset="-120"/>
              </a:rPr>
              <a:t>High stress concentration at the tip</a:t>
            </a:r>
          </a:p>
        </p:txBody>
      </p:sp>
      <p:sp>
        <p:nvSpPr>
          <p:cNvPr id="433164" name="Line 12"/>
          <p:cNvSpPr>
            <a:spLocks noChangeShapeType="1"/>
          </p:cNvSpPr>
          <p:nvPr/>
        </p:nvSpPr>
        <p:spPr bwMode="auto">
          <a:xfrm flipV="1">
            <a:off x="6400800" y="3733800"/>
            <a:ext cx="381000" cy="5334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7772400" cy="6858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Simulation Parameters</a:t>
            </a:r>
          </a:p>
        </p:txBody>
      </p:sp>
      <p:graphicFrame>
        <p:nvGraphicFramePr>
          <p:cNvPr id="738307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1524000" y="4191000"/>
          <a:ext cx="1630363" cy="1828800"/>
        </p:xfrm>
        <a:graphic>
          <a:graphicData uri="http://schemas.openxmlformats.org/presentationml/2006/ole">
            <p:oleObj spid="_x0000_s1184770" name="Equation" r:id="rId4" imgW="1041120" imgH="1168200" progId="Equation.DSMT4">
              <p:embed/>
            </p:oleObj>
          </a:graphicData>
        </a:graphic>
      </p:graphicFrame>
      <p:sp>
        <p:nvSpPr>
          <p:cNvPr id="738308" name="Rectangle 4"/>
          <p:cNvSpPr>
            <a:spLocks noChangeAspect="1" noChangeArrowheads="1"/>
          </p:cNvSpPr>
          <p:nvPr/>
        </p:nvSpPr>
        <p:spPr bwMode="auto">
          <a:xfrm>
            <a:off x="6840538" y="1408113"/>
            <a:ext cx="1236662" cy="4935537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8309" name="Freeform 5"/>
          <p:cNvSpPr>
            <a:spLocks noChangeAspect="1"/>
          </p:cNvSpPr>
          <p:nvPr/>
        </p:nvSpPr>
        <p:spPr bwMode="auto">
          <a:xfrm>
            <a:off x="6826250" y="2016125"/>
            <a:ext cx="1250950" cy="103188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432" y="24"/>
              </a:cxn>
              <a:cxn ang="0">
                <a:pos x="960" y="264"/>
              </a:cxn>
              <a:cxn ang="0">
                <a:pos x="1392" y="72"/>
              </a:cxn>
            </a:cxnLst>
            <a:rect l="0" t="0" r="r" b="b"/>
            <a:pathLst>
              <a:path w="1392" h="272">
                <a:moveTo>
                  <a:pt x="0" y="120"/>
                </a:moveTo>
                <a:cubicBezTo>
                  <a:pt x="136" y="60"/>
                  <a:pt x="272" y="0"/>
                  <a:pt x="432" y="24"/>
                </a:cubicBezTo>
                <a:cubicBezTo>
                  <a:pt x="592" y="48"/>
                  <a:pt x="800" y="256"/>
                  <a:pt x="960" y="264"/>
                </a:cubicBezTo>
                <a:cubicBezTo>
                  <a:pt x="1120" y="272"/>
                  <a:pt x="1256" y="172"/>
                  <a:pt x="1392" y="72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8310" name="Line 6"/>
          <p:cNvSpPr>
            <a:spLocks noChangeAspect="1" noChangeShapeType="1"/>
          </p:cNvSpPr>
          <p:nvPr/>
        </p:nvSpPr>
        <p:spPr bwMode="auto">
          <a:xfrm>
            <a:off x="6850063" y="5732463"/>
            <a:ext cx="1227137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738311" name="Object 7"/>
          <p:cNvGraphicFramePr>
            <a:graphicFrameLocks noChangeAspect="1"/>
          </p:cNvGraphicFramePr>
          <p:nvPr/>
        </p:nvGraphicFramePr>
        <p:xfrm>
          <a:off x="6327775" y="1768475"/>
          <a:ext cx="454025" cy="609600"/>
        </p:xfrm>
        <a:graphic>
          <a:graphicData uri="http://schemas.openxmlformats.org/presentationml/2006/ole">
            <p:oleObj spid="_x0000_s1184771" name="Equation" r:id="rId5" imgW="291960" imgH="393480" progId="Equation.DSMT4">
              <p:embed/>
            </p:oleObj>
          </a:graphicData>
        </a:graphic>
      </p:graphicFrame>
      <p:graphicFrame>
        <p:nvGraphicFramePr>
          <p:cNvPr id="738312" name="Object 8"/>
          <p:cNvGraphicFramePr>
            <a:graphicFrameLocks noChangeAspect="1"/>
          </p:cNvGraphicFramePr>
          <p:nvPr/>
        </p:nvGraphicFramePr>
        <p:xfrm>
          <a:off x="6324600" y="5426075"/>
          <a:ext cx="469900" cy="609600"/>
        </p:xfrm>
        <a:graphic>
          <a:graphicData uri="http://schemas.openxmlformats.org/presentationml/2006/ole">
            <p:oleObj spid="_x0000_s1184772" name="方程式" r:id="rId6" imgW="304560" imgH="393480" progId="Equation.3">
              <p:embed/>
            </p:oleObj>
          </a:graphicData>
        </a:graphic>
      </p:graphicFrame>
      <p:graphicFrame>
        <p:nvGraphicFramePr>
          <p:cNvPr id="738313" name="Object 9"/>
          <p:cNvGraphicFramePr>
            <a:graphicFrameLocks noChangeAspect="1"/>
          </p:cNvGraphicFramePr>
          <p:nvPr/>
        </p:nvGraphicFramePr>
        <p:xfrm>
          <a:off x="6477000" y="1371600"/>
          <a:ext cx="215900" cy="304800"/>
        </p:xfrm>
        <a:graphic>
          <a:graphicData uri="http://schemas.openxmlformats.org/presentationml/2006/ole">
            <p:oleObj spid="_x0000_s1184773" name="方程式" r:id="rId7" imgW="126720" imgH="177480" progId="Equation.3">
              <p:embed/>
            </p:oleObj>
          </a:graphicData>
        </a:graphic>
      </p:graphicFrame>
      <p:graphicFrame>
        <p:nvGraphicFramePr>
          <p:cNvPr id="738314" name="Object 10"/>
          <p:cNvGraphicFramePr>
            <a:graphicFrameLocks noChangeAspect="1"/>
          </p:cNvGraphicFramePr>
          <p:nvPr/>
        </p:nvGraphicFramePr>
        <p:xfrm>
          <a:off x="1533525" y="2114550"/>
          <a:ext cx="3584575" cy="1370013"/>
        </p:xfrm>
        <a:graphic>
          <a:graphicData uri="http://schemas.openxmlformats.org/presentationml/2006/ole">
            <p:oleObj spid="_x0000_s1184774" name="Equation" r:id="rId8" imgW="2184120" imgH="838080" progId="Equation.DSMT4">
              <p:embed/>
            </p:oleObj>
          </a:graphicData>
        </a:graphic>
      </p:graphicFrame>
      <p:sp>
        <p:nvSpPr>
          <p:cNvPr id="738315" name="Text Box 11"/>
          <p:cNvSpPr txBox="1">
            <a:spLocks noChangeArrowheads="1"/>
          </p:cNvSpPr>
          <p:nvPr/>
        </p:nvSpPr>
        <p:spPr bwMode="auto">
          <a:xfrm>
            <a:off x="990600" y="1690688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zh-TW" sz="1800">
                <a:solidFill>
                  <a:schemeClr val="bg2"/>
                </a:solidFill>
                <a:ea typeface="MS PGothic" pitchFamily="34" charset="-128"/>
              </a:rPr>
              <a:t>The PFC model</a:t>
            </a:r>
          </a:p>
        </p:txBody>
      </p:sp>
      <p:sp>
        <p:nvSpPr>
          <p:cNvPr id="738316" name="Text Box 12"/>
          <p:cNvSpPr txBox="1">
            <a:spLocks noChangeArrowheads="1"/>
          </p:cNvSpPr>
          <p:nvPr/>
        </p:nvSpPr>
        <p:spPr bwMode="auto">
          <a:xfrm>
            <a:off x="914400" y="3671888"/>
            <a:ext cx="247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zh-TW" sz="1800">
                <a:solidFill>
                  <a:schemeClr val="bg2"/>
                </a:solidFill>
                <a:ea typeface="MS PGothic" pitchFamily="34" charset="-128"/>
              </a:rPr>
              <a:t>Simulation parameters</a:t>
            </a:r>
          </a:p>
        </p:txBody>
      </p:sp>
      <p:sp>
        <p:nvSpPr>
          <p:cNvPr id="738317" name="Rectangle 13"/>
          <p:cNvSpPr>
            <a:spLocks noChangeArrowheads="1"/>
          </p:cNvSpPr>
          <p:nvPr/>
        </p:nvSpPr>
        <p:spPr bwMode="auto">
          <a:xfrm>
            <a:off x="6840538" y="1404938"/>
            <a:ext cx="1600200" cy="4935537"/>
          </a:xfrm>
          <a:prstGeom prst="rect">
            <a:avLst/>
          </a:prstGeom>
          <a:noFill/>
          <a:ln w="19050">
            <a:solidFill>
              <a:schemeClr val="bg2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8318" name="Freeform 14"/>
          <p:cNvSpPr>
            <a:spLocks/>
          </p:cNvSpPr>
          <p:nvPr/>
        </p:nvSpPr>
        <p:spPr bwMode="auto">
          <a:xfrm>
            <a:off x="6827838" y="1997075"/>
            <a:ext cx="1600200" cy="103188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432" y="24"/>
              </a:cxn>
              <a:cxn ang="0">
                <a:pos x="960" y="264"/>
              </a:cxn>
              <a:cxn ang="0">
                <a:pos x="1392" y="72"/>
              </a:cxn>
            </a:cxnLst>
            <a:rect l="0" t="0" r="r" b="b"/>
            <a:pathLst>
              <a:path w="1392" h="272">
                <a:moveTo>
                  <a:pt x="0" y="120"/>
                </a:moveTo>
                <a:cubicBezTo>
                  <a:pt x="136" y="60"/>
                  <a:pt x="272" y="0"/>
                  <a:pt x="432" y="24"/>
                </a:cubicBezTo>
                <a:cubicBezTo>
                  <a:pt x="592" y="48"/>
                  <a:pt x="800" y="256"/>
                  <a:pt x="960" y="264"/>
                </a:cubicBezTo>
                <a:cubicBezTo>
                  <a:pt x="1120" y="272"/>
                  <a:pt x="1256" y="172"/>
                  <a:pt x="1392" y="72"/>
                </a:cubicBezTo>
              </a:path>
            </a:pathLst>
          </a:custGeom>
          <a:noFill/>
          <a:ln w="19050" cap="flat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8319" name="Line 15"/>
          <p:cNvSpPr>
            <a:spLocks noChangeShapeType="1"/>
          </p:cNvSpPr>
          <p:nvPr/>
        </p:nvSpPr>
        <p:spPr bwMode="auto">
          <a:xfrm>
            <a:off x="6858000" y="5730875"/>
            <a:ext cx="16002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8320" name="Line 16"/>
          <p:cNvSpPr>
            <a:spLocks noChangeShapeType="1"/>
          </p:cNvSpPr>
          <p:nvPr/>
        </p:nvSpPr>
        <p:spPr bwMode="auto">
          <a:xfrm>
            <a:off x="6858000" y="1082675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38321" name="Text Box 17"/>
          <p:cNvSpPr txBox="1">
            <a:spLocks noChangeArrowheads="1"/>
          </p:cNvSpPr>
          <p:nvPr/>
        </p:nvSpPr>
        <p:spPr bwMode="auto">
          <a:xfrm>
            <a:off x="7045325" y="669925"/>
            <a:ext cx="1390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zh-TW">
                <a:ea typeface="MS PGothic" pitchFamily="34" charset="-128"/>
              </a:rPr>
              <a:t>Various sizes</a:t>
            </a:r>
          </a:p>
        </p:txBody>
      </p:sp>
      <p:sp>
        <p:nvSpPr>
          <p:cNvPr id="738322" name="Text Box 18"/>
          <p:cNvSpPr txBox="1">
            <a:spLocks noChangeArrowheads="1"/>
          </p:cNvSpPr>
          <p:nvPr/>
        </p:nvSpPr>
        <p:spPr bwMode="auto">
          <a:xfrm>
            <a:off x="6858000" y="3673475"/>
            <a:ext cx="1152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0" lang="en-US" altLang="zh-TW">
                <a:solidFill>
                  <a:schemeClr val="bg2"/>
                </a:solidFill>
                <a:ea typeface="MS PGothic" pitchFamily="34" charset="-128"/>
              </a:rPr>
              <a:t>Hexagonal</a:t>
            </a:r>
          </a:p>
          <a:p>
            <a:pPr algn="ctr"/>
            <a:r>
              <a:rPr kumimoji="0" lang="en-US" altLang="zh-TW">
                <a:solidFill>
                  <a:schemeClr val="bg2"/>
                </a:solidFill>
                <a:ea typeface="MS PGothic" pitchFamily="34" charset="-128"/>
              </a:rPr>
              <a:t>Phase</a:t>
            </a:r>
          </a:p>
        </p:txBody>
      </p:sp>
      <p:sp>
        <p:nvSpPr>
          <p:cNvPr id="738323" name="Text Box 19"/>
          <p:cNvSpPr txBox="1">
            <a:spLocks noChangeArrowheads="1"/>
          </p:cNvSpPr>
          <p:nvPr/>
        </p:nvSpPr>
        <p:spPr bwMode="auto">
          <a:xfrm>
            <a:off x="6937375" y="1416050"/>
            <a:ext cx="99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0" lang="en-US" altLang="zh-TW">
                <a:solidFill>
                  <a:schemeClr val="bg2"/>
                </a:solidFill>
                <a:ea typeface="MS PGothic" pitchFamily="34" charset="-128"/>
              </a:rPr>
              <a:t>Constant</a:t>
            </a:r>
          </a:p>
          <a:p>
            <a:pPr algn="ctr"/>
            <a:r>
              <a:rPr kumimoji="0" lang="en-US" altLang="zh-TW">
                <a:solidFill>
                  <a:schemeClr val="bg2"/>
                </a:solidFill>
                <a:ea typeface="MS PGothic" pitchFamily="34" charset="-128"/>
              </a:rPr>
              <a:t>Phase</a:t>
            </a:r>
          </a:p>
        </p:txBody>
      </p:sp>
      <p:sp>
        <p:nvSpPr>
          <p:cNvPr id="738324" name="Text Box 20"/>
          <p:cNvSpPr txBox="1">
            <a:spLocks noChangeArrowheads="1"/>
          </p:cNvSpPr>
          <p:nvPr/>
        </p:nvSpPr>
        <p:spPr bwMode="auto">
          <a:xfrm>
            <a:off x="6937375" y="5759450"/>
            <a:ext cx="99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0" lang="en-US" altLang="zh-TW">
                <a:solidFill>
                  <a:schemeClr val="bg2"/>
                </a:solidFill>
                <a:ea typeface="MS PGothic" pitchFamily="34" charset="-128"/>
              </a:rPr>
              <a:t>Constant</a:t>
            </a:r>
          </a:p>
          <a:p>
            <a:pPr algn="ctr"/>
            <a:r>
              <a:rPr kumimoji="0" lang="en-US" altLang="zh-TW">
                <a:solidFill>
                  <a:schemeClr val="bg2"/>
                </a:solidFill>
                <a:ea typeface="MS PGothic" pitchFamily="34" charset="-128"/>
              </a:rPr>
              <a:t>Phase</a:t>
            </a:r>
          </a:p>
        </p:txBody>
      </p:sp>
      <p:sp>
        <p:nvSpPr>
          <p:cNvPr id="738325" name="Line 21"/>
          <p:cNvSpPr>
            <a:spLocks noChangeShapeType="1"/>
          </p:cNvSpPr>
          <p:nvPr/>
        </p:nvSpPr>
        <p:spPr bwMode="auto">
          <a:xfrm>
            <a:off x="6248400" y="6553200"/>
            <a:ext cx="457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38326" name="Line 22"/>
          <p:cNvSpPr>
            <a:spLocks noChangeShapeType="1"/>
          </p:cNvSpPr>
          <p:nvPr/>
        </p:nvSpPr>
        <p:spPr bwMode="auto">
          <a:xfrm>
            <a:off x="8534400" y="6553200"/>
            <a:ext cx="457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38327" name="Text Box 23"/>
          <p:cNvSpPr txBox="1">
            <a:spLocks noChangeArrowheads="1"/>
          </p:cNvSpPr>
          <p:nvPr/>
        </p:nvSpPr>
        <p:spPr bwMode="auto">
          <a:xfrm>
            <a:off x="7189788" y="6369050"/>
            <a:ext cx="9636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2"/>
                </a:solidFill>
                <a:ea typeface="MS PGothic" pitchFamily="34" charset="-128"/>
                <a:sym typeface="Symbol" pitchFamily="18" charset="2"/>
              </a:rPr>
              <a:t>(1+</a:t>
            </a:r>
            <a:r>
              <a:rPr kumimoji="0" lang="en-US" altLang="zh-TW" baseline="-25000">
                <a:solidFill>
                  <a:schemeClr val="bg2"/>
                </a:solidFill>
                <a:ea typeface="MS PGothic" pitchFamily="34" charset="-128"/>
                <a:sym typeface="Symbol" pitchFamily="18" charset="2"/>
              </a:rPr>
              <a:t>xx</a:t>
            </a:r>
            <a:r>
              <a:rPr kumimoji="0" lang="en-US" altLang="zh-TW">
                <a:solidFill>
                  <a:schemeClr val="bg2"/>
                </a:solidFill>
                <a:ea typeface="MS PGothic" pitchFamily="34" charset="-128"/>
                <a:sym typeface="Symbol" pitchFamily="18" charset="2"/>
              </a:rPr>
              <a:t>)L</a:t>
            </a:r>
            <a:r>
              <a:rPr kumimoji="0" lang="en-US" altLang="zh-TW" baseline="-25000">
                <a:solidFill>
                  <a:schemeClr val="bg2"/>
                </a:solidFill>
                <a:ea typeface="MS PGothic" pitchFamily="34" charset="-128"/>
                <a:sym typeface="Symbol" pitchFamily="18" charset="2"/>
              </a:rPr>
              <a:t>x</a:t>
            </a:r>
            <a:endParaRPr kumimoji="0" lang="en-US" altLang="zh-TW">
              <a:solidFill>
                <a:schemeClr val="bg2"/>
              </a:solidFill>
              <a:ea typeface="MS PGothic" pitchFamily="34" charset="-128"/>
              <a:sym typeface="Symbol" pitchFamily="18" charset="2"/>
            </a:endParaRPr>
          </a:p>
        </p:txBody>
      </p:sp>
      <p:graphicFrame>
        <p:nvGraphicFramePr>
          <p:cNvPr id="738328" name="Object 24"/>
          <p:cNvGraphicFramePr>
            <a:graphicFrameLocks noChangeAspect="1"/>
          </p:cNvGraphicFramePr>
          <p:nvPr>
            <p:ph sz="half" idx="1"/>
          </p:nvPr>
        </p:nvGraphicFramePr>
        <p:xfrm>
          <a:off x="3581400" y="4267200"/>
          <a:ext cx="2362200" cy="1490663"/>
        </p:xfrm>
        <a:graphic>
          <a:graphicData uri="http://schemas.openxmlformats.org/presentationml/2006/ole">
            <p:oleObj spid="_x0000_s1184775" name="Equation" r:id="rId9" imgW="1892160" imgH="11937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685800"/>
            <a:ext cx="7772400" cy="7620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Nonlinear Steady State for  a Smaller k</a:t>
            </a:r>
          </a:p>
        </p:txBody>
      </p:sp>
      <p:pic>
        <p:nvPicPr>
          <p:cNvPr id="747524" name="Picture 4" descr="temp_5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2905125"/>
            <a:ext cx="2763838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150813" y="2559050"/>
            <a:ext cx="306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2"/>
                </a:solidFill>
                <a:ea typeface="新細明體" pitchFamily="18" charset="-120"/>
                <a:sym typeface="Symbol" pitchFamily="18" charset="2"/>
              </a:rPr>
              <a:t></a:t>
            </a:r>
          </a:p>
        </p:txBody>
      </p:sp>
      <p:sp>
        <p:nvSpPr>
          <p:cNvPr id="747526" name="Text Box 6"/>
          <p:cNvSpPr txBox="1">
            <a:spLocks noChangeArrowheads="1"/>
          </p:cNvSpPr>
          <p:nvPr/>
        </p:nvSpPr>
        <p:spPr bwMode="auto">
          <a:xfrm>
            <a:off x="2076450" y="4845050"/>
            <a:ext cx="2857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k</a:t>
            </a:r>
          </a:p>
        </p:txBody>
      </p:sp>
      <p:pic>
        <p:nvPicPr>
          <p:cNvPr id="7" name="a3_0_eps_0.25_0.02_4Lx_576Ly_tpfc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90800" y="1371600"/>
            <a:ext cx="6858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71738" y="1371600"/>
            <a:ext cx="7129462" cy="5508625"/>
            <a:chOff x="645" y="864"/>
            <a:chExt cx="4491" cy="3470"/>
          </a:xfrm>
        </p:grpSpPr>
        <p:pic>
          <p:nvPicPr>
            <p:cNvPr id="744451" name="Picture 3" descr="strains_co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5" y="864"/>
              <a:ext cx="4491" cy="3470"/>
            </a:xfrm>
            <a:prstGeom prst="rect">
              <a:avLst/>
            </a:prstGeom>
            <a:noFill/>
            <a:ln/>
          </p:spPr>
        </p:pic>
        <p:graphicFrame>
          <p:nvGraphicFramePr>
            <p:cNvPr id="744452" name="Object 4"/>
            <p:cNvGraphicFramePr>
              <a:graphicFrameLocks noChangeAspect="1"/>
            </p:cNvGraphicFramePr>
            <p:nvPr/>
          </p:nvGraphicFramePr>
          <p:xfrm>
            <a:off x="2880" y="1846"/>
            <a:ext cx="192" cy="170"/>
          </p:xfrm>
          <a:graphic>
            <a:graphicData uri="http://schemas.openxmlformats.org/presentationml/2006/ole">
              <p:oleObj spid="_x0000_s1185800" name="Equation" r:id="rId4" imgW="203040" imgH="228600" progId="Equation.DSMT4">
                <p:embed/>
              </p:oleObj>
            </a:graphicData>
          </a:graphic>
        </p:graphicFrame>
        <p:graphicFrame>
          <p:nvGraphicFramePr>
            <p:cNvPr id="744453" name="Object 5"/>
            <p:cNvGraphicFramePr>
              <a:graphicFrameLocks noChangeAspect="1"/>
            </p:cNvGraphicFramePr>
            <p:nvPr/>
          </p:nvGraphicFramePr>
          <p:xfrm>
            <a:off x="2880" y="1990"/>
            <a:ext cx="200" cy="176"/>
          </p:xfrm>
          <a:graphic>
            <a:graphicData uri="http://schemas.openxmlformats.org/presentationml/2006/ole">
              <p:oleObj spid="_x0000_s1185801" name="Equation" r:id="rId5" imgW="215640" imgH="241200" progId="Equation.DSMT4">
                <p:embed/>
              </p:oleObj>
            </a:graphicData>
          </a:graphic>
        </p:graphicFrame>
      </p:grpSp>
      <p:sp>
        <p:nvSpPr>
          <p:cNvPr id="744454" name="Rectangle 6"/>
          <p:cNvSpPr>
            <a:spLocks noChangeArrowheads="1"/>
          </p:cNvSpPr>
          <p:nvPr/>
        </p:nvSpPr>
        <p:spPr bwMode="auto">
          <a:xfrm>
            <a:off x="2438400" y="7620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Quantitative Comparison of Strain Fields</a:t>
            </a:r>
          </a:p>
        </p:txBody>
      </p:sp>
      <p:pic>
        <p:nvPicPr>
          <p:cNvPr id="744455" name="Picture 7" descr="Untitled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781425"/>
            <a:ext cx="3352800" cy="444500"/>
          </a:xfrm>
          <a:prstGeom prst="rect">
            <a:avLst/>
          </a:prstGeom>
          <a:noFill/>
        </p:spPr>
      </p:pic>
      <p:pic>
        <p:nvPicPr>
          <p:cNvPr id="744456" name="Picture 8" descr="uy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4100" y="4343400"/>
            <a:ext cx="3365500" cy="469900"/>
          </a:xfrm>
          <a:prstGeom prst="rect">
            <a:avLst/>
          </a:prstGeom>
          <a:noFill/>
        </p:spPr>
      </p:pic>
      <p:graphicFrame>
        <p:nvGraphicFramePr>
          <p:cNvPr id="744457" name="Object 9"/>
          <p:cNvGraphicFramePr>
            <a:graphicFrameLocks noChangeAspect="1"/>
          </p:cNvGraphicFramePr>
          <p:nvPr/>
        </p:nvGraphicFramePr>
        <p:xfrm>
          <a:off x="2209800" y="1622425"/>
          <a:ext cx="1041400" cy="360363"/>
        </p:xfrm>
        <a:graphic>
          <a:graphicData uri="http://schemas.openxmlformats.org/presentationml/2006/ole">
            <p:oleObj spid="_x0000_s1185794" name="Equation" r:id="rId8" imgW="660240" imgH="228600" progId="Equation.DSMT4">
              <p:embed/>
            </p:oleObj>
          </a:graphicData>
        </a:graphic>
      </p:graphicFrame>
      <p:graphicFrame>
        <p:nvGraphicFramePr>
          <p:cNvPr id="744458" name="Object 10"/>
          <p:cNvGraphicFramePr>
            <a:graphicFrameLocks noChangeAspect="1"/>
          </p:cNvGraphicFramePr>
          <p:nvPr/>
        </p:nvGraphicFramePr>
        <p:xfrm>
          <a:off x="3822700" y="1452563"/>
          <a:ext cx="4559300" cy="611187"/>
        </p:xfrm>
        <a:graphic>
          <a:graphicData uri="http://schemas.openxmlformats.org/presentationml/2006/ole">
            <p:oleObj spid="_x0000_s1185795" name="Equation" r:id="rId9" imgW="3111480" imgH="419040" progId="Equation.DSMT4">
              <p:embed/>
            </p:oleObj>
          </a:graphicData>
        </a:graphic>
      </p:graphicFrame>
      <p:sp>
        <p:nvSpPr>
          <p:cNvPr id="744459" name="Freeform 11"/>
          <p:cNvSpPr>
            <a:spLocks noChangeAspect="1"/>
          </p:cNvSpPr>
          <p:nvPr/>
        </p:nvSpPr>
        <p:spPr bwMode="auto">
          <a:xfrm>
            <a:off x="685800" y="1622425"/>
            <a:ext cx="1250950" cy="103188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432" y="24"/>
              </a:cxn>
              <a:cxn ang="0">
                <a:pos x="960" y="264"/>
              </a:cxn>
              <a:cxn ang="0">
                <a:pos x="1392" y="72"/>
              </a:cxn>
            </a:cxnLst>
            <a:rect l="0" t="0" r="r" b="b"/>
            <a:pathLst>
              <a:path w="1392" h="272">
                <a:moveTo>
                  <a:pt x="0" y="120"/>
                </a:moveTo>
                <a:cubicBezTo>
                  <a:pt x="136" y="60"/>
                  <a:pt x="272" y="0"/>
                  <a:pt x="432" y="24"/>
                </a:cubicBezTo>
                <a:cubicBezTo>
                  <a:pt x="592" y="48"/>
                  <a:pt x="800" y="256"/>
                  <a:pt x="960" y="264"/>
                </a:cubicBezTo>
                <a:cubicBezTo>
                  <a:pt x="1120" y="272"/>
                  <a:pt x="1256" y="172"/>
                  <a:pt x="1392" y="72"/>
                </a:cubicBez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4460" name="Line 12"/>
          <p:cNvSpPr>
            <a:spLocks noChangeShapeType="1"/>
          </p:cNvSpPr>
          <p:nvPr/>
        </p:nvSpPr>
        <p:spPr bwMode="auto">
          <a:xfrm>
            <a:off x="685800" y="1698625"/>
            <a:ext cx="0" cy="23622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44461" name="Line 13"/>
          <p:cNvSpPr>
            <a:spLocks noChangeShapeType="1"/>
          </p:cNvSpPr>
          <p:nvPr/>
        </p:nvSpPr>
        <p:spPr bwMode="auto">
          <a:xfrm>
            <a:off x="1905000" y="1698625"/>
            <a:ext cx="0" cy="23622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44462" name="Line 14"/>
          <p:cNvSpPr>
            <a:spLocks noChangeShapeType="1"/>
          </p:cNvSpPr>
          <p:nvPr/>
        </p:nvSpPr>
        <p:spPr bwMode="auto">
          <a:xfrm>
            <a:off x="990600" y="1622425"/>
            <a:ext cx="0" cy="2514600"/>
          </a:xfrm>
          <a:prstGeom prst="line">
            <a:avLst/>
          </a:prstGeom>
          <a:noFill/>
          <a:ln w="15875">
            <a:solidFill>
              <a:schemeClr val="bg2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44463" name="Object 15"/>
          <p:cNvGraphicFramePr>
            <a:graphicFrameLocks noChangeAspect="1"/>
          </p:cNvGraphicFramePr>
          <p:nvPr/>
        </p:nvGraphicFramePr>
        <p:xfrm>
          <a:off x="1143000" y="2460625"/>
          <a:ext cx="685800" cy="373063"/>
        </p:xfrm>
        <a:graphic>
          <a:graphicData uri="http://schemas.openxmlformats.org/presentationml/2006/ole">
            <p:oleObj spid="_x0000_s1185796" name="Equation" r:id="rId10" imgW="444240" imgH="241200" progId="Equation.DSMT4">
              <p:embed/>
            </p:oleObj>
          </a:graphicData>
        </a:graphic>
      </p:graphicFrame>
      <p:sp>
        <p:nvSpPr>
          <p:cNvPr id="744464" name="Line 16"/>
          <p:cNvSpPr>
            <a:spLocks noChangeShapeType="1"/>
          </p:cNvSpPr>
          <p:nvPr/>
        </p:nvSpPr>
        <p:spPr bwMode="auto">
          <a:xfrm>
            <a:off x="1295400" y="3222625"/>
            <a:ext cx="0" cy="6858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44465" name="Object 17"/>
          <p:cNvGraphicFramePr>
            <a:graphicFrameLocks noChangeAspect="1"/>
          </p:cNvGraphicFramePr>
          <p:nvPr/>
        </p:nvGraphicFramePr>
        <p:xfrm>
          <a:off x="1460500" y="3576638"/>
          <a:ext cx="215900" cy="255587"/>
        </p:xfrm>
        <a:graphic>
          <a:graphicData uri="http://schemas.openxmlformats.org/presentationml/2006/ole">
            <p:oleObj spid="_x0000_s1185797" name="Equation" r:id="rId11" imgW="139680" imgH="164880" progId="Equation.DSMT4">
              <p:embed/>
            </p:oleObj>
          </a:graphicData>
        </a:graphic>
      </p:graphicFrame>
      <p:sp>
        <p:nvSpPr>
          <p:cNvPr id="744466" name="Text Box 18"/>
          <p:cNvSpPr txBox="1">
            <a:spLocks noChangeArrowheads="1"/>
          </p:cNvSpPr>
          <p:nvPr/>
        </p:nvSpPr>
        <p:spPr bwMode="auto">
          <a:xfrm>
            <a:off x="152400" y="4267200"/>
            <a:ext cx="2614613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 Correct elastic fields</a:t>
            </a:r>
          </a:p>
          <a:p>
            <a:pP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 Elastic fields relax much </a:t>
            </a:r>
          </a:p>
          <a:p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faster than the density field</a:t>
            </a:r>
          </a:p>
        </p:txBody>
      </p:sp>
      <p:graphicFrame>
        <p:nvGraphicFramePr>
          <p:cNvPr id="744467" name="Object 19"/>
          <p:cNvGraphicFramePr>
            <a:graphicFrameLocks noChangeAspect="1"/>
          </p:cNvGraphicFramePr>
          <p:nvPr/>
        </p:nvGraphicFramePr>
        <p:xfrm>
          <a:off x="762000" y="5222875"/>
          <a:ext cx="1600200" cy="492125"/>
        </p:xfrm>
        <a:graphic>
          <a:graphicData uri="http://schemas.openxmlformats.org/presentationml/2006/ole">
            <p:oleObj spid="_x0000_s1185798" name="Equation" r:id="rId12" imgW="1155600" imgH="355320" progId="Equation.DSMT4">
              <p:embed/>
            </p:oleObj>
          </a:graphicData>
        </a:graphic>
      </p:graphicFrame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0" y="5791200"/>
            <a:ext cx="1447800" cy="838200"/>
            <a:chOff x="1392" y="3504"/>
            <a:chExt cx="912" cy="528"/>
          </a:xfrm>
        </p:grpSpPr>
        <p:sp>
          <p:nvSpPr>
            <p:cNvPr id="744468" name="Oval 20"/>
            <p:cNvSpPr>
              <a:spLocks noChangeArrowheads="1"/>
            </p:cNvSpPr>
            <p:nvPr/>
          </p:nvSpPr>
          <p:spPr bwMode="auto">
            <a:xfrm>
              <a:off x="1392" y="360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69" name="Oval 21"/>
            <p:cNvSpPr>
              <a:spLocks noChangeArrowheads="1"/>
            </p:cNvSpPr>
            <p:nvPr/>
          </p:nvSpPr>
          <p:spPr bwMode="auto">
            <a:xfrm>
              <a:off x="1392" y="37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0" name="Oval 22"/>
            <p:cNvSpPr>
              <a:spLocks noChangeArrowheads="1"/>
            </p:cNvSpPr>
            <p:nvPr/>
          </p:nvSpPr>
          <p:spPr bwMode="auto">
            <a:xfrm>
              <a:off x="1584" y="350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1" name="Oval 23"/>
            <p:cNvSpPr>
              <a:spLocks noChangeArrowheads="1"/>
            </p:cNvSpPr>
            <p:nvPr/>
          </p:nvSpPr>
          <p:spPr bwMode="auto">
            <a:xfrm>
              <a:off x="1584" y="36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2" name="Oval 24"/>
            <p:cNvSpPr>
              <a:spLocks noChangeArrowheads="1"/>
            </p:cNvSpPr>
            <p:nvPr/>
          </p:nvSpPr>
          <p:spPr bwMode="auto">
            <a:xfrm>
              <a:off x="1584" y="38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3" name="Oval 25"/>
            <p:cNvSpPr>
              <a:spLocks noChangeArrowheads="1"/>
            </p:cNvSpPr>
            <p:nvPr/>
          </p:nvSpPr>
          <p:spPr bwMode="auto">
            <a:xfrm>
              <a:off x="1776" y="360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4" name="Oval 26"/>
            <p:cNvSpPr>
              <a:spLocks noChangeArrowheads="1"/>
            </p:cNvSpPr>
            <p:nvPr/>
          </p:nvSpPr>
          <p:spPr bwMode="auto">
            <a:xfrm>
              <a:off x="1776" y="37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5" name="Oval 27"/>
            <p:cNvSpPr>
              <a:spLocks noChangeArrowheads="1"/>
            </p:cNvSpPr>
            <p:nvPr/>
          </p:nvSpPr>
          <p:spPr bwMode="auto">
            <a:xfrm>
              <a:off x="1968" y="350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6" name="Oval 28"/>
            <p:cNvSpPr>
              <a:spLocks noChangeArrowheads="1"/>
            </p:cNvSpPr>
            <p:nvPr/>
          </p:nvSpPr>
          <p:spPr bwMode="auto">
            <a:xfrm>
              <a:off x="1968" y="36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7" name="Oval 29"/>
            <p:cNvSpPr>
              <a:spLocks noChangeArrowheads="1"/>
            </p:cNvSpPr>
            <p:nvPr/>
          </p:nvSpPr>
          <p:spPr bwMode="auto">
            <a:xfrm>
              <a:off x="1968" y="388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8" name="Oval 30"/>
            <p:cNvSpPr>
              <a:spLocks noChangeArrowheads="1"/>
            </p:cNvSpPr>
            <p:nvPr/>
          </p:nvSpPr>
          <p:spPr bwMode="auto">
            <a:xfrm>
              <a:off x="2160" y="360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44479" name="Oval 31"/>
            <p:cNvSpPr>
              <a:spLocks noChangeArrowheads="1"/>
            </p:cNvSpPr>
            <p:nvPr/>
          </p:nvSpPr>
          <p:spPr bwMode="auto">
            <a:xfrm>
              <a:off x="2160" y="37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aphicFrame>
        <p:nvGraphicFramePr>
          <p:cNvPr id="744482" name="Object 34"/>
          <p:cNvGraphicFramePr>
            <a:graphicFrameLocks noChangeAspect="1"/>
          </p:cNvGraphicFramePr>
          <p:nvPr/>
        </p:nvGraphicFramePr>
        <p:xfrm>
          <a:off x="1524000" y="6019800"/>
          <a:ext cx="2209800" cy="592138"/>
        </p:xfrm>
        <a:graphic>
          <a:graphicData uri="http://schemas.openxmlformats.org/presentationml/2006/ole">
            <p:oleObj spid="_x0000_s1185799" name="Equation" r:id="rId13" imgW="1803240" imgH="4824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4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6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kc_strains_corrected_linear_f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471613"/>
            <a:ext cx="6477000" cy="5005387"/>
          </a:xfrm>
          <a:prstGeom prst="rect">
            <a:avLst/>
          </a:prstGeom>
          <a:noFill/>
        </p:spPr>
      </p:pic>
      <p:sp>
        <p:nvSpPr>
          <p:cNvPr id="741379" name="Rectangle 3"/>
          <p:cNvSpPr>
            <a:spLocks noChangeArrowheads="1"/>
          </p:cNvSpPr>
          <p:nvPr/>
        </p:nvSpPr>
        <p:spPr bwMode="auto">
          <a:xfrm>
            <a:off x="2209800" y="7620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Critical Wavenumber vs Strain</a:t>
            </a:r>
          </a:p>
        </p:txBody>
      </p:sp>
      <p:sp>
        <p:nvSpPr>
          <p:cNvPr id="741380" name="Text Box 4"/>
          <p:cNvSpPr txBox="1">
            <a:spLocks noChangeArrowheads="1"/>
          </p:cNvSpPr>
          <p:nvPr/>
        </p:nvSpPr>
        <p:spPr bwMode="auto">
          <a:xfrm>
            <a:off x="171450" y="1963738"/>
            <a:ext cx="2800350" cy="8556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Linear perturbation theory</a:t>
            </a:r>
          </a:p>
          <a:p>
            <a:pPr>
              <a:buFontTx/>
              <a:buChar char="-"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 Sharp Interface</a:t>
            </a:r>
          </a:p>
          <a:p>
            <a:pPr>
              <a:buFontTx/>
              <a:buChar char="-"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 Homogeneous Materials</a:t>
            </a:r>
          </a:p>
        </p:txBody>
      </p:sp>
      <p:graphicFrame>
        <p:nvGraphicFramePr>
          <p:cNvPr id="741381" name="Object 5"/>
          <p:cNvGraphicFramePr>
            <a:graphicFrameLocks noChangeAspect="1"/>
          </p:cNvGraphicFramePr>
          <p:nvPr/>
        </p:nvGraphicFramePr>
        <p:xfrm>
          <a:off x="762000" y="2971800"/>
          <a:ext cx="1219200" cy="762000"/>
        </p:xfrm>
        <a:graphic>
          <a:graphicData uri="http://schemas.openxmlformats.org/presentationml/2006/ole">
            <p:oleObj spid="_x0000_s1186818" name="Equation" r:id="rId4" imgW="711000" imgH="444240" progId="Equation.DSMT4">
              <p:embed/>
            </p:oleObj>
          </a:graphicData>
        </a:graphic>
      </p:graphicFrame>
      <p:graphicFrame>
        <p:nvGraphicFramePr>
          <p:cNvPr id="741382" name="Object 6"/>
          <p:cNvGraphicFramePr>
            <a:graphicFrameLocks noChangeAspect="1"/>
          </p:cNvGraphicFramePr>
          <p:nvPr/>
        </p:nvGraphicFramePr>
        <p:xfrm>
          <a:off x="381000" y="4124325"/>
          <a:ext cx="2306638" cy="741363"/>
        </p:xfrm>
        <a:graphic>
          <a:graphicData uri="http://schemas.openxmlformats.org/presentationml/2006/ole">
            <p:oleObj spid="_x0000_s1186819" name="Equation" r:id="rId5" imgW="1346040" imgH="431640" progId="Equation.DSMT4">
              <p:embed/>
            </p:oleObj>
          </a:graphicData>
        </a:graphic>
      </p:graphicFrame>
      <p:sp>
        <p:nvSpPr>
          <p:cNvPr id="741384" name="Text Box 8"/>
          <p:cNvSpPr txBox="1">
            <a:spLocks noChangeArrowheads="1"/>
          </p:cNvSpPr>
          <p:nvPr/>
        </p:nvSpPr>
        <p:spPr bwMode="auto">
          <a:xfrm>
            <a:off x="5470525" y="2851150"/>
            <a:ext cx="14763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2"/>
                </a:solidFill>
                <a:ea typeface="新細明體" pitchFamily="18" charset="-120"/>
              </a:rPr>
              <a:t>PFC simulations</a:t>
            </a:r>
          </a:p>
        </p:txBody>
      </p:sp>
      <p:sp>
        <p:nvSpPr>
          <p:cNvPr id="741385" name="Text Box 9"/>
          <p:cNvSpPr txBox="1">
            <a:spLocks noChangeArrowheads="1"/>
          </p:cNvSpPr>
          <p:nvPr/>
        </p:nvSpPr>
        <p:spPr bwMode="auto">
          <a:xfrm>
            <a:off x="5457825" y="3079750"/>
            <a:ext cx="14763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2"/>
                </a:solidFill>
                <a:ea typeface="新細明體" pitchFamily="18" charset="-120"/>
              </a:rPr>
              <a:t>PFC simulations</a:t>
            </a:r>
          </a:p>
        </p:txBody>
      </p:sp>
      <p:sp>
        <p:nvSpPr>
          <p:cNvPr id="741386" name="Line 10"/>
          <p:cNvSpPr>
            <a:spLocks noChangeShapeType="1"/>
          </p:cNvSpPr>
          <p:nvPr/>
        </p:nvSpPr>
        <p:spPr bwMode="auto">
          <a:xfrm>
            <a:off x="4724400" y="2743200"/>
            <a:ext cx="457200" cy="0"/>
          </a:xfrm>
          <a:prstGeom prst="line">
            <a:avLst/>
          </a:prstGeom>
          <a:noFill/>
          <a:ln w="19050" cap="sq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41387" name="Text Box 11"/>
          <p:cNvSpPr txBox="1">
            <a:spLocks noChangeArrowheads="1"/>
          </p:cNvSpPr>
          <p:nvPr/>
        </p:nvSpPr>
        <p:spPr bwMode="auto">
          <a:xfrm>
            <a:off x="5257800" y="2590800"/>
            <a:ext cx="224631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2"/>
                </a:solidFill>
                <a:ea typeface="新細明體" pitchFamily="18" charset="-120"/>
              </a:rPr>
              <a:t>Classical Elasticity Theory</a:t>
            </a:r>
          </a:p>
        </p:txBody>
      </p:sp>
      <p:sp>
        <p:nvSpPr>
          <p:cNvPr id="741388" name="Line 12"/>
          <p:cNvSpPr>
            <a:spLocks noChangeShapeType="1"/>
          </p:cNvSpPr>
          <p:nvPr/>
        </p:nvSpPr>
        <p:spPr bwMode="auto">
          <a:xfrm>
            <a:off x="7467600" y="2743200"/>
            <a:ext cx="0" cy="381000"/>
          </a:xfrm>
          <a:prstGeom prst="line">
            <a:avLst/>
          </a:prstGeom>
          <a:noFill/>
          <a:ln w="19050" cap="sq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41389" name="Object 13"/>
          <p:cNvGraphicFramePr>
            <a:graphicFrameLocks noChangeAspect="1"/>
          </p:cNvGraphicFramePr>
          <p:nvPr/>
        </p:nvGraphicFramePr>
        <p:xfrm>
          <a:off x="7540625" y="2609850"/>
          <a:ext cx="1603375" cy="590550"/>
        </p:xfrm>
        <a:graphic>
          <a:graphicData uri="http://schemas.openxmlformats.org/presentationml/2006/ole">
            <p:oleObj spid="_x0000_s1186820" name="Equation" r:id="rId6" imgW="1168200" imgH="431640" progId="Equation.DSMT4">
              <p:embed/>
            </p:oleObj>
          </a:graphicData>
        </a:graphic>
      </p:graphicFrame>
      <p:sp>
        <p:nvSpPr>
          <p:cNvPr id="741390" name="Text Box 14"/>
          <p:cNvSpPr txBox="1">
            <a:spLocks noChangeArrowheads="1"/>
          </p:cNvSpPr>
          <p:nvPr/>
        </p:nvSpPr>
        <p:spPr bwMode="auto">
          <a:xfrm>
            <a:off x="6176963" y="4724400"/>
            <a:ext cx="289083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Xie et al., Si</a:t>
            </a:r>
            <a:r>
              <a:rPr lang="en-US" altLang="zh-TW" baseline="-25000">
                <a:solidFill>
                  <a:schemeClr val="bg2"/>
                </a:solidFill>
                <a:ea typeface="新細明體" pitchFamily="18" charset="-120"/>
              </a:rPr>
              <a:t>0.5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Ge</a:t>
            </a:r>
            <a:r>
              <a:rPr lang="en-US" altLang="zh-TW" baseline="-25000">
                <a:solidFill>
                  <a:schemeClr val="bg2"/>
                </a:solidFill>
                <a:ea typeface="新細明體" pitchFamily="18" charset="-120"/>
              </a:rPr>
              <a:t>0.5 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films, PRL</a:t>
            </a:r>
          </a:p>
        </p:txBody>
      </p:sp>
      <p:graphicFrame>
        <p:nvGraphicFramePr>
          <p:cNvPr id="741395" name="Object 19"/>
          <p:cNvGraphicFramePr>
            <a:graphicFrameLocks noChangeAspect="1"/>
          </p:cNvGraphicFramePr>
          <p:nvPr/>
        </p:nvGraphicFramePr>
        <p:xfrm>
          <a:off x="4038600" y="4476750"/>
          <a:ext cx="914400" cy="522288"/>
        </p:xfrm>
        <a:graphic>
          <a:graphicData uri="http://schemas.openxmlformats.org/presentationml/2006/ole">
            <p:oleObj spid="_x0000_s1186821" name="Equation" r:id="rId7" imgW="799920" imgH="457200" progId="Equation.DSMT4">
              <p:embed/>
            </p:oleObj>
          </a:graphicData>
        </a:graphic>
      </p:graphicFrame>
      <p:sp>
        <p:nvSpPr>
          <p:cNvPr id="741396" name="Text Box 20"/>
          <p:cNvSpPr txBox="1">
            <a:spLocks noChangeArrowheads="1"/>
          </p:cNvSpPr>
          <p:nvPr/>
        </p:nvSpPr>
        <p:spPr bwMode="auto">
          <a:xfrm>
            <a:off x="3505200" y="5029200"/>
            <a:ext cx="1427163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2"/>
                </a:solidFill>
                <a:ea typeface="新細明體" pitchFamily="18" charset="-120"/>
                <a:sym typeface="Symbol" pitchFamily="18" charset="2"/>
              </a:rPr>
              <a:t>Linear Elasticity</a:t>
            </a:r>
          </a:p>
        </p:txBody>
      </p:sp>
      <p:sp>
        <p:nvSpPr>
          <p:cNvPr id="741397" name="Rectangle 21"/>
          <p:cNvSpPr>
            <a:spLocks noChangeArrowheads="1"/>
          </p:cNvSpPr>
          <p:nvPr/>
        </p:nvSpPr>
        <p:spPr bwMode="auto">
          <a:xfrm>
            <a:off x="3429000" y="4495800"/>
            <a:ext cx="1905000" cy="1219200"/>
          </a:xfrm>
          <a:prstGeom prst="rect">
            <a:avLst/>
          </a:prstGeom>
          <a:noFill/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1398" name="Text Box 22"/>
          <p:cNvSpPr txBox="1">
            <a:spLocks noChangeArrowheads="1"/>
          </p:cNvSpPr>
          <p:nvPr/>
        </p:nvSpPr>
        <p:spPr bwMode="auto">
          <a:xfrm>
            <a:off x="142875" y="5895975"/>
            <a:ext cx="39719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FF"/>
              </a:buClr>
              <a:buSzPct val="50000"/>
              <a:buFont typeface="Wingdings" pitchFamily="2" charset="2"/>
              <a:buChar char="l"/>
            </a:pPr>
            <a:r>
              <a:rPr lang="zh-TW" altLang="en-US">
                <a:solidFill>
                  <a:srgbClr val="0000FF"/>
                </a:solidFill>
                <a:ea typeface="新細明體" pitchFamily="18" charset="-120"/>
              </a:rPr>
              <a:t> </a:t>
            </a: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k</a:t>
            </a:r>
            <a:r>
              <a:rPr lang="en-US" altLang="zh-TW" baseline="-25000">
                <a:solidFill>
                  <a:srgbClr val="0000FF"/>
                </a:solidFill>
                <a:ea typeface="新細明體" pitchFamily="18" charset="-120"/>
              </a:rPr>
              <a:t>c</a:t>
            </a: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 ~ </a:t>
            </a:r>
            <a:r>
              <a:rPr lang="en-US" altLang="zh-TW">
                <a:solidFill>
                  <a:srgbClr val="0000FF"/>
                </a:solidFill>
                <a:ea typeface="新細明體" pitchFamily="18" charset="-120"/>
                <a:sym typeface="Symbol" pitchFamily="18" charset="2"/>
              </a:rPr>
              <a:t></a:t>
            </a:r>
            <a:r>
              <a:rPr lang="en-US" altLang="zh-TW" baseline="-25000">
                <a:solidFill>
                  <a:srgbClr val="0000FF"/>
                </a:solidFill>
                <a:ea typeface="新細明體" pitchFamily="18" charset="-120"/>
                <a:sym typeface="Symbol" pitchFamily="18" charset="2"/>
              </a:rPr>
              <a:t>xx</a:t>
            </a:r>
            <a:r>
              <a:rPr lang="en-US" altLang="zh-TW" baseline="30000">
                <a:solidFill>
                  <a:srgbClr val="0000FF"/>
                </a:solidFill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>
                <a:solidFill>
                  <a:srgbClr val="0000FF"/>
                </a:solidFill>
                <a:ea typeface="新細明體" pitchFamily="18" charset="-120"/>
                <a:sym typeface="Symbol" pitchFamily="18" charset="2"/>
              </a:rPr>
              <a:t> for small strains</a:t>
            </a:r>
          </a:p>
          <a:p>
            <a:pPr>
              <a:buClr>
                <a:srgbClr val="0000FF"/>
              </a:buCl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  <a:sym typeface="Symbol" pitchFamily="18" charset="2"/>
              </a:rPr>
              <a:t> Nonlinear elasticity modifies length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9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2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PFC modeling of nonlinear elasticity</a:t>
            </a:r>
          </a:p>
        </p:txBody>
      </p:sp>
      <p:pic>
        <p:nvPicPr>
          <p:cNvPr id="75162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981200"/>
            <a:ext cx="5988050" cy="4200525"/>
          </a:xfrm>
          <a:noFill/>
          <a:ln/>
        </p:spPr>
      </p:pic>
      <p:sp>
        <p:nvSpPr>
          <p:cNvPr id="751623" name="Text Box 7"/>
          <p:cNvSpPr txBox="1">
            <a:spLocks noChangeArrowheads="1"/>
          </p:cNvSpPr>
          <p:nvPr/>
        </p:nvSpPr>
        <p:spPr bwMode="auto">
          <a:xfrm>
            <a:off x="3422650" y="4038600"/>
            <a:ext cx="6921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Solid</a:t>
            </a:r>
          </a:p>
        </p:txBody>
      </p:sp>
      <p:sp>
        <p:nvSpPr>
          <p:cNvPr id="751624" name="Text Box 8"/>
          <p:cNvSpPr txBox="1">
            <a:spLocks noChangeArrowheads="1"/>
          </p:cNvSpPr>
          <p:nvPr/>
        </p:nvSpPr>
        <p:spPr bwMode="auto">
          <a:xfrm>
            <a:off x="1371600" y="3443288"/>
            <a:ext cx="7937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2"/>
                </a:solidFill>
                <a:ea typeface="新細明體" pitchFamily="18" charset="-120"/>
              </a:rPr>
              <a:t>Liquid</a:t>
            </a:r>
          </a:p>
        </p:txBody>
      </p:sp>
      <p:graphicFrame>
        <p:nvGraphicFramePr>
          <p:cNvPr id="751627" name="Object 11"/>
          <p:cNvGraphicFramePr>
            <a:graphicFrameLocks noChangeAspect="1"/>
          </p:cNvGraphicFramePr>
          <p:nvPr/>
        </p:nvGraphicFramePr>
        <p:xfrm>
          <a:off x="3276600" y="4419600"/>
          <a:ext cx="949325" cy="503238"/>
        </p:xfrm>
        <a:graphic>
          <a:graphicData uri="http://schemas.openxmlformats.org/presentationml/2006/ole">
            <p:oleObj spid="_x0000_s1187842" name="Equation" r:id="rId4" imgW="431640" imgH="228600" progId="Equation.DSMT4">
              <p:embed/>
            </p:oleObj>
          </a:graphicData>
        </a:graphic>
      </p:graphicFrame>
      <p:sp>
        <p:nvSpPr>
          <p:cNvPr id="751629" name="Line 13"/>
          <p:cNvSpPr>
            <a:spLocks noChangeShapeType="1"/>
          </p:cNvSpPr>
          <p:nvPr/>
        </p:nvSpPr>
        <p:spPr bwMode="auto">
          <a:xfrm flipH="1">
            <a:off x="3810000" y="2057400"/>
            <a:ext cx="990600" cy="5334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51630" name="Line 14"/>
          <p:cNvSpPr>
            <a:spLocks noChangeShapeType="1"/>
          </p:cNvSpPr>
          <p:nvPr/>
        </p:nvSpPr>
        <p:spPr bwMode="auto">
          <a:xfrm flipH="1">
            <a:off x="4038600" y="2057400"/>
            <a:ext cx="914400" cy="7620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51631" name="Object 15"/>
          <p:cNvGraphicFramePr>
            <a:graphicFrameLocks noChangeAspect="1"/>
          </p:cNvGraphicFramePr>
          <p:nvPr/>
        </p:nvGraphicFramePr>
        <p:xfrm>
          <a:off x="4876800" y="1676400"/>
          <a:ext cx="838200" cy="430213"/>
        </p:xfrm>
        <a:graphic>
          <a:graphicData uri="http://schemas.openxmlformats.org/presentationml/2006/ole">
            <p:oleObj spid="_x0000_s1187843" name="Equation" r:id="rId5" imgW="444240" imgH="228600" progId="Equation.DSMT4">
              <p:embed/>
            </p:oleObj>
          </a:graphicData>
        </a:graphic>
      </p:graphicFrame>
      <p:graphicFrame>
        <p:nvGraphicFramePr>
          <p:cNvPr id="751632" name="Object 16"/>
          <p:cNvGraphicFramePr>
            <a:graphicFrameLocks noChangeAspect="1"/>
          </p:cNvGraphicFramePr>
          <p:nvPr/>
        </p:nvGraphicFramePr>
        <p:xfrm>
          <a:off x="1517650" y="6038850"/>
          <a:ext cx="1073150" cy="438150"/>
        </p:xfrm>
        <a:graphic>
          <a:graphicData uri="http://schemas.openxmlformats.org/presentationml/2006/ole">
            <p:oleObj spid="_x0000_s1187844" name="Equation" r:id="rId6" imgW="622080" imgH="253800" progId="Equation.DSMT4">
              <p:embed/>
            </p:oleObj>
          </a:graphicData>
        </a:graphic>
      </p:graphicFrame>
      <p:sp>
        <p:nvSpPr>
          <p:cNvPr id="751633" name="Line 17"/>
          <p:cNvSpPr>
            <a:spLocks noChangeShapeType="1"/>
          </p:cNvSpPr>
          <p:nvPr/>
        </p:nvSpPr>
        <p:spPr bwMode="auto">
          <a:xfrm>
            <a:off x="1447800" y="5791200"/>
            <a:ext cx="304800" cy="228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51634" name="Line 18"/>
          <p:cNvSpPr>
            <a:spLocks noChangeShapeType="1"/>
          </p:cNvSpPr>
          <p:nvPr/>
        </p:nvSpPr>
        <p:spPr bwMode="auto">
          <a:xfrm>
            <a:off x="1524000" y="5334000"/>
            <a:ext cx="304800" cy="6096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51635" name="Text Box 19"/>
          <p:cNvSpPr txBox="1">
            <a:spLocks noChangeArrowheads="1"/>
          </p:cNvSpPr>
          <p:nvPr/>
        </p:nvSpPr>
        <p:spPr bwMode="auto">
          <a:xfrm>
            <a:off x="6324600" y="3838575"/>
            <a:ext cx="26543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FF"/>
              </a:buCl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 Inhomogeneous materials</a:t>
            </a:r>
          </a:p>
          <a:p>
            <a:pPr>
              <a:buClr>
                <a:srgbClr val="0000FF"/>
              </a:buCl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 nonlinear elasticity</a:t>
            </a:r>
            <a:endParaRPr lang="en-US" altLang="zh-TW">
              <a:solidFill>
                <a:srgbClr val="0000FF"/>
              </a:solidFill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Pattern Formation in Biology</a:t>
            </a:r>
          </a:p>
        </p:txBody>
      </p:sp>
      <p:pic>
        <p:nvPicPr>
          <p:cNvPr id="863239" name="Picture 7" descr="giraff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447800"/>
            <a:ext cx="1725613" cy="3810000"/>
          </a:xfrm>
          <a:noFill/>
          <a:ln w="25400">
            <a:solidFill>
              <a:schemeClr val="bg2"/>
            </a:solidFill>
          </a:ln>
        </p:spPr>
      </p:pic>
      <p:pic>
        <p:nvPicPr>
          <p:cNvPr id="863241" name="Picture 9" descr="jagua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200" y="4191000"/>
            <a:ext cx="1474788" cy="1981200"/>
          </a:xfrm>
          <a:noFill/>
          <a:ln w="25400">
            <a:solidFill>
              <a:schemeClr val="bg2"/>
            </a:solidFill>
          </a:ln>
        </p:spPr>
      </p:pic>
      <p:sp>
        <p:nvSpPr>
          <p:cNvPr id="863243" name="Text Box 11"/>
          <p:cNvSpPr txBox="1">
            <a:spLocks noChangeArrowheads="1"/>
          </p:cNvSpPr>
          <p:nvPr/>
        </p:nvSpPr>
        <p:spPr bwMode="auto">
          <a:xfrm>
            <a:off x="311150" y="6172200"/>
            <a:ext cx="20383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 sz="1800" b="1">
                <a:solidFill>
                  <a:srgbClr val="000000"/>
                </a:solidFill>
                <a:ea typeface="新細明體" pitchFamily="18" charset="-120"/>
              </a:rPr>
              <a:t>Lincoln Park Zoo</a:t>
            </a:r>
          </a:p>
          <a:p>
            <a:pPr algn="ctr"/>
            <a:r>
              <a:rPr lang="en-US" altLang="zh-TW" sz="1800" b="1">
                <a:solidFill>
                  <a:srgbClr val="000000"/>
                </a:solidFill>
                <a:ea typeface="新細明體" pitchFamily="18" charset="-120"/>
              </a:rPr>
              <a:t>Chicago</a:t>
            </a:r>
          </a:p>
        </p:txBody>
      </p:sp>
      <p:pic>
        <p:nvPicPr>
          <p:cNvPr id="863246" name="Picture 14" descr="DSC_00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447800"/>
            <a:ext cx="5943600" cy="524668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63244" name="Picture 12" descr="grevys_zebr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6200" y="1981200"/>
            <a:ext cx="1600200" cy="1600200"/>
          </a:xfrm>
          <a:noFill/>
          <a:ln w="25400">
            <a:solidFill>
              <a:schemeClr val="bg2"/>
            </a:solidFill>
          </a:ln>
        </p:spPr>
      </p:pic>
      <p:sp>
        <p:nvSpPr>
          <p:cNvPr id="863248" name="Text Box 16"/>
          <p:cNvSpPr txBox="1">
            <a:spLocks noChangeArrowheads="1"/>
          </p:cNvSpPr>
          <p:nvPr/>
        </p:nvSpPr>
        <p:spPr bwMode="auto">
          <a:xfrm>
            <a:off x="6153150" y="6034088"/>
            <a:ext cx="26098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rgbClr val="000000"/>
                </a:solidFill>
                <a:ea typeface="新細明體" pitchFamily="18" charset="-120"/>
              </a:rPr>
              <a:t>Rural Area, Wisconsin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402" name="Picture 2" descr="kc_strains_corrected_linear_f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95413"/>
            <a:ext cx="6477000" cy="5005387"/>
          </a:xfrm>
          <a:prstGeom prst="rect">
            <a:avLst/>
          </a:prstGeom>
          <a:noFill/>
        </p:spPr>
      </p:pic>
      <p:sp>
        <p:nvSpPr>
          <p:cNvPr id="74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Finite Interface Thickness Effect</a:t>
            </a:r>
          </a:p>
        </p:txBody>
      </p:sp>
      <p:sp>
        <p:nvSpPr>
          <p:cNvPr id="742405" name="Rectangle 5"/>
          <p:cNvSpPr>
            <a:spLocks noChangeArrowheads="1"/>
          </p:cNvSpPr>
          <p:nvPr/>
        </p:nvSpPr>
        <p:spPr bwMode="auto">
          <a:xfrm>
            <a:off x="7162800" y="3810000"/>
            <a:ext cx="1524000" cy="1676400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endParaRPr lang="en-US" altLang="zh-TW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7164388" y="2133600"/>
            <a:ext cx="1524000" cy="1676400"/>
          </a:xfrm>
          <a:prstGeom prst="rect">
            <a:avLst/>
          </a:prstGeom>
          <a:solidFill>
            <a:srgbClr val="CCFFFF">
              <a:alpha val="20000"/>
            </a:srgbClr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endParaRPr lang="zh-TW" altLang="en-US">
              <a:ea typeface="新細明體" pitchFamily="18" charset="-120"/>
            </a:endParaRPr>
          </a:p>
        </p:txBody>
      </p:sp>
      <p:sp>
        <p:nvSpPr>
          <p:cNvPr id="742407" name="Text Box 7"/>
          <p:cNvSpPr txBox="1">
            <a:spLocks noChangeArrowheads="1"/>
          </p:cNvSpPr>
          <p:nvPr/>
        </p:nvSpPr>
        <p:spPr bwMode="auto">
          <a:xfrm>
            <a:off x="7319963" y="5181600"/>
            <a:ext cx="121443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Solid, E=E</a:t>
            </a:r>
            <a:r>
              <a:rPr lang="en-US" altLang="zh-TW" baseline="-25000">
                <a:solidFill>
                  <a:schemeClr val="bg2"/>
                </a:solidFill>
                <a:ea typeface="新細明體" pitchFamily="18" charset="-120"/>
              </a:rPr>
              <a:t>o</a:t>
            </a:r>
            <a:endParaRPr lang="en-US" altLang="zh-TW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742408" name="Text Box 8"/>
          <p:cNvSpPr txBox="1">
            <a:spLocks noChangeArrowheads="1"/>
          </p:cNvSpPr>
          <p:nvPr/>
        </p:nvSpPr>
        <p:spPr bwMode="auto">
          <a:xfrm>
            <a:off x="7315200" y="2178050"/>
            <a:ext cx="12049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Liquid, E=0</a:t>
            </a:r>
          </a:p>
        </p:txBody>
      </p:sp>
      <p:sp>
        <p:nvSpPr>
          <p:cNvPr id="742409" name="Rectangle 9"/>
          <p:cNvSpPr>
            <a:spLocks noChangeArrowheads="1"/>
          </p:cNvSpPr>
          <p:nvPr/>
        </p:nvSpPr>
        <p:spPr bwMode="auto">
          <a:xfrm>
            <a:off x="7162800" y="3429000"/>
            <a:ext cx="1524000" cy="762000"/>
          </a:xfrm>
          <a:prstGeom prst="rect">
            <a:avLst/>
          </a:prstGeom>
          <a:solidFill>
            <a:srgbClr val="00FF00">
              <a:alpha val="60001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2410" name="Text Box 10"/>
          <p:cNvSpPr txBox="1">
            <a:spLocks noChangeArrowheads="1"/>
          </p:cNvSpPr>
          <p:nvPr/>
        </p:nvSpPr>
        <p:spPr bwMode="auto">
          <a:xfrm>
            <a:off x="7589838" y="3625850"/>
            <a:ext cx="715962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E(x,y)</a:t>
            </a:r>
          </a:p>
        </p:txBody>
      </p:sp>
      <p:sp>
        <p:nvSpPr>
          <p:cNvPr id="742411" name="Line 11"/>
          <p:cNvSpPr>
            <a:spLocks noChangeShapeType="1"/>
          </p:cNvSpPr>
          <p:nvPr/>
        </p:nvSpPr>
        <p:spPr bwMode="auto">
          <a:xfrm>
            <a:off x="7162800" y="3505200"/>
            <a:ext cx="15240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42412" name="Text Box 12"/>
          <p:cNvSpPr txBox="1">
            <a:spLocks noChangeArrowheads="1"/>
          </p:cNvSpPr>
          <p:nvPr/>
        </p:nvSpPr>
        <p:spPr bwMode="auto">
          <a:xfrm>
            <a:off x="7408863" y="3016250"/>
            <a:ext cx="11874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2"/>
                </a:solidFill>
                <a:ea typeface="新細明體" pitchFamily="18" charset="-120"/>
                <a:sym typeface="Symbol" pitchFamily="18" charset="2"/>
              </a:rPr>
              <a:t></a:t>
            </a:r>
            <a:r>
              <a:rPr lang="en-US" altLang="zh-TW" baseline="-40000">
                <a:solidFill>
                  <a:schemeClr val="bg2"/>
                </a:solidFill>
                <a:ea typeface="新細明體" pitchFamily="18" charset="-120"/>
                <a:sym typeface="Symbol" pitchFamily="18" charset="2"/>
              </a:rPr>
              <a:t>c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~</a:t>
            </a:r>
            <a:r>
              <a:rPr lang="en-US" altLang="zh-TW" baseline="40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1/2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·</a:t>
            </a:r>
            <a:r>
              <a:rPr lang="en-US" altLang="zh-TW" baseline="-40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xx</a:t>
            </a:r>
            <a:r>
              <a:rPr lang="en-US" altLang="zh-TW" baseline="40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-2</a:t>
            </a:r>
            <a:endParaRPr lang="en-US" altLang="zh-TW">
              <a:solidFill>
                <a:schemeClr val="bg2"/>
              </a:solidFill>
              <a:ea typeface="新細明體" pitchFamily="18" charset="-120"/>
              <a:cs typeface="Arial" charset="0"/>
              <a:sym typeface="Symbol" pitchFamily="18" charset="2"/>
            </a:endParaRPr>
          </a:p>
        </p:txBody>
      </p:sp>
      <p:sp>
        <p:nvSpPr>
          <p:cNvPr id="742413" name="Line 13"/>
          <p:cNvSpPr>
            <a:spLocks noChangeShapeType="1"/>
          </p:cNvSpPr>
          <p:nvPr/>
        </p:nvSpPr>
        <p:spPr bwMode="auto">
          <a:xfrm>
            <a:off x="7086600" y="3429000"/>
            <a:ext cx="0" cy="76200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324600" y="3702050"/>
            <a:ext cx="8239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W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  <a:cs typeface="Arial" charset="0"/>
              </a:rPr>
              <a:t>~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</a:t>
            </a:r>
            <a:r>
              <a:rPr lang="en-US" altLang="zh-TW" baseline="40000">
                <a:solidFill>
                  <a:schemeClr val="bg2"/>
                </a:solidFill>
                <a:ea typeface="新細明體" pitchFamily="18" charset="-120"/>
                <a:cs typeface="Arial" charset="0"/>
                <a:sym typeface="Symbol" pitchFamily="18" charset="2"/>
              </a:rPr>
              <a:t>-1/2</a:t>
            </a:r>
            <a:endParaRPr lang="en-US" altLang="zh-TW">
              <a:solidFill>
                <a:schemeClr val="bg2"/>
              </a:solidFill>
              <a:ea typeface="新細明體" pitchFamily="18" charset="-120"/>
              <a:cs typeface="Arial" charset="0"/>
              <a:sym typeface="Symbol" pitchFamily="18" charset="2"/>
            </a:endParaRP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096000" y="5638800"/>
            <a:ext cx="3019425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Finite interface thickness </a:t>
            </a:r>
            <a:r>
              <a:rPr lang="en-US" altLang="zh-TW" i="1">
                <a:solidFill>
                  <a:schemeClr val="bg2"/>
                </a:solidFill>
                <a:ea typeface="新細明體" pitchFamily="18" charset="-120"/>
              </a:rPr>
              <a:t>W</a:t>
            </a:r>
          </a:p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Elastic constants vary smoothly</a:t>
            </a:r>
          </a:p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across the Interface region </a:t>
            </a:r>
          </a:p>
        </p:txBody>
      </p:sp>
      <p:sp>
        <p:nvSpPr>
          <p:cNvPr id="742418" name="Text Box 18"/>
          <p:cNvSpPr txBox="1">
            <a:spLocks noChangeArrowheads="1"/>
          </p:cNvSpPr>
          <p:nvPr/>
        </p:nvSpPr>
        <p:spPr bwMode="auto">
          <a:xfrm>
            <a:off x="3503613" y="2438400"/>
            <a:ext cx="1296987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2"/>
                </a:solidFill>
                <a:ea typeface="新細明體" pitchFamily="18" charset="-120"/>
              </a:rPr>
              <a:t>Upper bounds</a:t>
            </a: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>
            <a:off x="4191000" y="2667000"/>
            <a:ext cx="304800" cy="381000"/>
          </a:xfrm>
          <a:prstGeom prst="line">
            <a:avLst/>
          </a:prstGeom>
          <a:noFill/>
          <a:ln w="19050" cap="sq">
            <a:solidFill>
              <a:srgbClr val="000000"/>
            </a:solidFill>
            <a:round/>
            <a:headEnd type="none" w="sm" len="sm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>
            <a:off x="4191000" y="2667000"/>
            <a:ext cx="228600" cy="7620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42421" name="Object 21"/>
          <p:cNvGraphicFramePr>
            <a:graphicFrameLocks noChangeAspect="1"/>
          </p:cNvGraphicFramePr>
          <p:nvPr/>
        </p:nvGraphicFramePr>
        <p:xfrm>
          <a:off x="3505200" y="2133600"/>
          <a:ext cx="1371600" cy="361950"/>
        </p:xfrm>
        <a:graphic>
          <a:graphicData uri="http://schemas.openxmlformats.org/presentationml/2006/ole">
            <p:oleObj spid="_x0000_s1188866" name="Equation" r:id="rId5" imgW="914400" imgH="241200" progId="Equation.DSMT4">
              <p:embed/>
            </p:oleObj>
          </a:graphicData>
        </a:graphic>
      </p:graphicFrame>
      <p:sp>
        <p:nvSpPr>
          <p:cNvPr id="742422" name="Text Box 22"/>
          <p:cNvSpPr txBox="1">
            <a:spLocks noChangeArrowheads="1"/>
          </p:cNvSpPr>
          <p:nvPr/>
        </p:nvSpPr>
        <p:spPr bwMode="auto">
          <a:xfrm>
            <a:off x="365125" y="6064250"/>
            <a:ext cx="55784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FF"/>
              </a:buClr>
              <a:buSzPct val="50000"/>
              <a:buFont typeface="Wingdings" pitchFamily="2" charset="2"/>
              <a:buChar char="l"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 Interface thickness is no longer negligible at the nanoscale</a:t>
            </a:r>
            <a:endParaRPr lang="en-US" altLang="zh-TW">
              <a:solidFill>
                <a:srgbClr val="0000FF"/>
              </a:solidFill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685800"/>
            <a:ext cx="7772400" cy="7620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Nonlinear Evolution for k ~ k</a:t>
            </a:r>
            <a:r>
              <a:rPr lang="en-US" altLang="zh-TW" baseline="-25000">
                <a:ea typeface="新細明體" pitchFamily="18" charset="-120"/>
              </a:rPr>
              <a:t>m</a:t>
            </a:r>
            <a:endParaRPr lang="en-US" altLang="zh-TW">
              <a:ea typeface="新細明體" pitchFamily="18" charset="-120"/>
            </a:endParaRPr>
          </a:p>
        </p:txBody>
      </p:sp>
      <p:pic>
        <p:nvPicPr>
          <p:cNvPr id="749572" name="Picture 4" descr="temp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2927350"/>
            <a:ext cx="2522538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9573" name="Text Box 5"/>
          <p:cNvSpPr txBox="1">
            <a:spLocks noChangeArrowheads="1"/>
          </p:cNvSpPr>
          <p:nvPr/>
        </p:nvSpPr>
        <p:spPr bwMode="auto">
          <a:xfrm>
            <a:off x="76200" y="2559050"/>
            <a:ext cx="306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chemeClr val="bg2"/>
                </a:solidFill>
                <a:ea typeface="新細明體" pitchFamily="18" charset="-120"/>
                <a:sym typeface="Symbol" pitchFamily="18" charset="2"/>
              </a:rPr>
              <a:t></a:t>
            </a:r>
          </a:p>
        </p:txBody>
      </p:sp>
      <p:sp>
        <p:nvSpPr>
          <p:cNvPr id="749574" name="Text Box 6"/>
          <p:cNvSpPr txBox="1">
            <a:spLocks noChangeArrowheads="1"/>
          </p:cNvSpPr>
          <p:nvPr/>
        </p:nvSpPr>
        <p:spPr bwMode="auto">
          <a:xfrm>
            <a:off x="2076450" y="4724400"/>
            <a:ext cx="2857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k</a:t>
            </a:r>
          </a:p>
        </p:txBody>
      </p:sp>
      <p:pic>
        <p:nvPicPr>
          <p:cNvPr id="7" name="a3_0_eps_0.25_0.02_4Lx_640Ly_tpfc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286000" y="1371600"/>
            <a:ext cx="7315200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3D Island – BCC Systems</a:t>
            </a:r>
          </a:p>
        </p:txBody>
      </p:sp>
      <p:pic>
        <p:nvPicPr>
          <p:cNvPr id="5" name="3D_island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52800" y="1625400"/>
            <a:ext cx="6672000" cy="50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itchFamily="18" charset="-120"/>
              </a:rPr>
              <a:t>And More …</a:t>
            </a:r>
            <a:endParaRPr lang="en-US" altLang="zh-TW" dirty="0">
              <a:ea typeface="新細明體" pitchFamily="18" charset="-120"/>
            </a:endParaRPr>
          </a:p>
        </p:txBody>
      </p:sp>
      <p:pic>
        <p:nvPicPr>
          <p:cNvPr id="5" name="circular-bicrystal-seed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30845" y="1828800"/>
            <a:ext cx="4484555" cy="3924000"/>
          </a:xfrm>
          <a:prstGeom prst="rect">
            <a:avLst/>
          </a:prstGeom>
        </p:spPr>
      </p:pic>
      <p:grpSp>
        <p:nvGrpSpPr>
          <p:cNvPr id="6" name="Group 19"/>
          <p:cNvGrpSpPr>
            <a:grpSpLocks noChangeAspect="1"/>
          </p:cNvGrpSpPr>
          <p:nvPr/>
        </p:nvGrpSpPr>
        <p:grpSpPr bwMode="auto">
          <a:xfrm>
            <a:off x="228600" y="1752600"/>
            <a:ext cx="4035733" cy="4583433"/>
            <a:chOff x="1417" y="900"/>
            <a:chExt cx="2999" cy="3406"/>
          </a:xfrm>
        </p:grpSpPr>
        <p:pic>
          <p:nvPicPr>
            <p:cNvPr id="7" name="depos_2_remake.mpe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17" y="900"/>
              <a:ext cx="2999" cy="3084"/>
            </a:xfrm>
            <a:prstGeom prst="rect">
              <a:avLst/>
            </a:prstGeom>
            <a:noFill/>
          </p:spPr>
        </p:pic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2210" y="4032"/>
              <a:ext cx="1367" cy="27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TW" sz="1800" b="1" i="1" dirty="0">
                  <a:solidFill>
                    <a:schemeClr val="bg2"/>
                  </a:solidFill>
                  <a:ea typeface="新細明體" pitchFamily="18" charset="-120"/>
                </a:rPr>
                <a:t>VLS </a:t>
              </a:r>
              <a:r>
                <a:rPr lang="en-US" altLang="zh-TW" sz="1800" b="1" i="1" dirty="0" err="1">
                  <a:solidFill>
                    <a:schemeClr val="bg2"/>
                  </a:solidFill>
                  <a:ea typeface="新細明體" pitchFamily="18" charset="-120"/>
                </a:rPr>
                <a:t>nanowires</a:t>
              </a:r>
              <a:endParaRPr lang="en-US" altLang="zh-TW" sz="1800" b="1" i="1" dirty="0">
                <a:solidFill>
                  <a:schemeClr val="bg2"/>
                </a:solidFill>
                <a:ea typeface="新細明體" pitchFamily="18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196513" y="586740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b="1" i="1" dirty="0" err="1" smtClean="0">
                <a:solidFill>
                  <a:srgbClr val="000000"/>
                </a:solidFill>
              </a:rPr>
              <a:t>Nano</a:t>
            </a:r>
            <a:r>
              <a:rPr lang="en-US" altLang="zh-TW" sz="1800" b="1" i="1" dirty="0" smtClean="0">
                <a:solidFill>
                  <a:srgbClr val="000000"/>
                </a:solidFill>
              </a:rPr>
              <a:t>-particles with defects</a:t>
            </a:r>
            <a:endParaRPr lang="zh-TW" altLang="en-US" sz="18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itchFamily="18" charset="-120"/>
              </a:rPr>
              <a:t>And More …</a:t>
            </a:r>
            <a:endParaRPr lang="en-US" altLang="zh-TW" dirty="0">
              <a:ea typeface="新細明體" pitchFamily="18" charset="-120"/>
            </a:endParaRPr>
          </a:p>
        </p:txBody>
      </p:sp>
      <p:pic>
        <p:nvPicPr>
          <p:cNvPr id="4" name="circular-bicrystal-seed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-571500"/>
            <a:ext cx="9144000" cy="800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Pattern Formation - Examples</a:t>
            </a:r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6019800" y="4126468"/>
            <a:ext cx="3023216" cy="2807732"/>
            <a:chOff x="6096000" y="1371600"/>
            <a:chExt cx="3023216" cy="2807732"/>
          </a:xfrm>
        </p:grpSpPr>
        <p:pic>
          <p:nvPicPr>
            <p:cNvPr id="6" name="圖片 5" descr="FileGraphene xyz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1371600"/>
              <a:ext cx="3023216" cy="255600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7019012" y="3840778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 smtClean="0">
                  <a:solidFill>
                    <a:srgbClr val="7030A0"/>
                  </a:solidFill>
                </a:rPr>
                <a:t>Graphene</a:t>
              </a:r>
              <a:endParaRPr lang="zh-TW" alt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0" y="1371600"/>
            <a:ext cx="2977097" cy="2776954"/>
            <a:chOff x="-49952" y="1371600"/>
            <a:chExt cx="2977097" cy="2776954"/>
          </a:xfrm>
        </p:grpSpPr>
        <p:pic>
          <p:nvPicPr>
            <p:cNvPr id="5" name="圖片 4" descr="Saturn_hexagonBetter_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18" y="1371600"/>
              <a:ext cx="2855186" cy="2484000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-49952" y="3810000"/>
              <a:ext cx="2977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7030A0"/>
                  </a:solidFill>
                </a:rPr>
                <a:t>North Pole Hexagon on Saturn</a:t>
              </a:r>
              <a:endParaRPr lang="zh-TW" alt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553200" y="1371600"/>
            <a:ext cx="2413350" cy="2749622"/>
            <a:chOff x="76200" y="4153800"/>
            <a:chExt cx="2413350" cy="2749622"/>
          </a:xfrm>
        </p:grpSpPr>
        <p:pic>
          <p:nvPicPr>
            <p:cNvPr id="10" name="圖片 9" descr="hexagon-snowflake_9426_600x450.jpg"/>
            <p:cNvPicPr>
              <a:picLocks noChangeAspect="1"/>
            </p:cNvPicPr>
            <p:nvPr/>
          </p:nvPicPr>
          <p:blipFill>
            <a:blip r:embed="rId5" cstate="print"/>
            <a:srcRect l="13048" r="13014"/>
            <a:stretch>
              <a:fillRect/>
            </a:stretch>
          </p:blipFill>
          <p:spPr>
            <a:xfrm>
              <a:off x="76200" y="4153800"/>
              <a:ext cx="2413350" cy="2448000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685800" y="6564868"/>
              <a:ext cx="1154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7030A0"/>
                  </a:solidFill>
                </a:rPr>
                <a:t>Ice Crystal</a:t>
              </a:r>
              <a:endParaRPr lang="zh-TW" alt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276600" y="1371600"/>
            <a:ext cx="3048000" cy="2548354"/>
            <a:chOff x="3124200" y="1371600"/>
            <a:chExt cx="3048000" cy="2548354"/>
          </a:xfrm>
        </p:grpSpPr>
        <p:pic>
          <p:nvPicPr>
            <p:cNvPr id="9" name="Saturn_#39;s Strange Hexagon Simulated in Laboratory.mp4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3124200" y="1371600"/>
              <a:ext cx="3048000" cy="228600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3167909" y="3581400"/>
              <a:ext cx="29113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 err="1" smtClean="0">
                  <a:solidFill>
                    <a:srgbClr val="7030A0"/>
                  </a:solidFill>
                </a:rPr>
                <a:t>Agular</a:t>
              </a:r>
              <a:r>
                <a:rPr lang="en-US" altLang="zh-TW" dirty="0" smtClean="0">
                  <a:solidFill>
                    <a:srgbClr val="7030A0"/>
                  </a:solidFill>
                </a:rPr>
                <a:t> et al, Oxford University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895600" y="4267200"/>
            <a:ext cx="3072000" cy="2548354"/>
            <a:chOff x="3429000" y="4191000"/>
            <a:chExt cx="3072000" cy="2548354"/>
          </a:xfrm>
        </p:grpSpPr>
        <p:pic>
          <p:nvPicPr>
            <p:cNvPr id="13" name="圖片 12" descr="FileHoney comb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9000" y="4191000"/>
              <a:ext cx="3072000" cy="2304000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4284686" y="6400800"/>
              <a:ext cx="1277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7030A0"/>
                  </a:solidFill>
                </a:rPr>
                <a:t>Honeycomb</a:t>
              </a:r>
              <a:endParaRPr lang="zh-TW" alt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-76200" y="4462046"/>
            <a:ext cx="2923314" cy="2243554"/>
            <a:chOff x="-76200" y="4267200"/>
            <a:chExt cx="2923314" cy="2243554"/>
          </a:xfrm>
        </p:grpSpPr>
        <p:pic>
          <p:nvPicPr>
            <p:cNvPr id="20" name="圖片 19" descr="Curious Rock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76200" y="4267200"/>
              <a:ext cx="2923314" cy="1944000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173385" y="6172200"/>
              <a:ext cx="25330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 smtClean="0">
                  <a:solidFill>
                    <a:srgbClr val="7030A0"/>
                  </a:solidFill>
                </a:rPr>
                <a:t>Rock Formation in Ireland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Collaborators</a:t>
            </a:r>
            <a:endParaRPr lang="zh-TW" altLang="en-US" dirty="0"/>
          </a:p>
        </p:txBody>
      </p:sp>
      <p:pic>
        <p:nvPicPr>
          <p:cNvPr id="1383426" name="Picture 2" descr="Alain Kar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2481" y="1853625"/>
            <a:ext cx="1943999" cy="1944000"/>
          </a:xfrm>
          <a:prstGeom prst="rect">
            <a:avLst/>
          </a:prstGeom>
          <a:noFill/>
        </p:spPr>
      </p:pic>
      <p:pic>
        <p:nvPicPr>
          <p:cNvPr id="1383428" name="Picture 4" descr="http://pmc.polytechnique.fr/mp/portrait2.GIF"/>
          <p:cNvPicPr>
            <a:picLocks noChangeAspect="1" noChangeArrowheads="1"/>
          </p:cNvPicPr>
          <p:nvPr/>
        </p:nvPicPr>
        <p:blipFill>
          <a:blip r:embed="rId3" cstate="print"/>
          <a:srcRect r="30131"/>
          <a:stretch>
            <a:fillRect/>
          </a:stretch>
        </p:blipFill>
        <p:spPr bwMode="auto">
          <a:xfrm>
            <a:off x="304800" y="1676400"/>
            <a:ext cx="3276600" cy="3060000"/>
          </a:xfrm>
          <a:prstGeom prst="rect">
            <a:avLst/>
          </a:prstGeom>
          <a:noFill/>
        </p:spPr>
      </p:pic>
      <p:pic>
        <p:nvPicPr>
          <p:cNvPr id="1383432" name="Picture 8" descr="http://www.esam.northwestern.edu/images/people/Voorhees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572000"/>
            <a:ext cx="1685925" cy="1962150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-76200" y="4800600"/>
            <a:ext cx="4812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i="1" dirty="0" smtClean="0">
                <a:solidFill>
                  <a:srgbClr val="000000"/>
                </a:solidFill>
              </a:rPr>
              <a:t>Mathis </a:t>
            </a:r>
            <a:r>
              <a:rPr lang="en-US" altLang="zh-TW" b="1" i="1" dirty="0" err="1" smtClean="0">
                <a:solidFill>
                  <a:srgbClr val="000000"/>
                </a:solidFill>
              </a:rPr>
              <a:t>Plapp</a:t>
            </a:r>
            <a:endParaRPr lang="en-US" altLang="zh-TW" b="1" i="1" dirty="0" smtClean="0">
              <a:solidFill>
                <a:srgbClr val="000000"/>
              </a:solidFill>
            </a:endParaRPr>
          </a:p>
          <a:p>
            <a:pPr algn="ctr"/>
            <a:r>
              <a:rPr lang="fr-FR" altLang="zh-TW" dirty="0" smtClean="0">
                <a:solidFill>
                  <a:srgbClr val="000000"/>
                </a:solidFill>
              </a:rPr>
              <a:t>Laboratoire de Physique de la Matière Condensée </a:t>
            </a:r>
            <a:br>
              <a:rPr lang="fr-FR" altLang="zh-TW" dirty="0" smtClean="0">
                <a:solidFill>
                  <a:srgbClr val="000000"/>
                </a:solidFill>
              </a:rPr>
            </a:br>
            <a:r>
              <a:rPr lang="fr-FR" altLang="zh-TW" dirty="0" smtClean="0">
                <a:solidFill>
                  <a:srgbClr val="000000"/>
                </a:solidFill>
              </a:rPr>
              <a:t>Ecole Polytechnique</a:t>
            </a:r>
            <a:endParaRPr lang="zh-TW" altLang="en-US" b="1" i="1" dirty="0">
              <a:solidFill>
                <a:srgbClr val="00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572000" y="3810000"/>
            <a:ext cx="2327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i="1" dirty="0" smtClean="0">
                <a:solidFill>
                  <a:srgbClr val="000000"/>
                </a:solidFill>
              </a:rPr>
              <a:t>Alain Karma</a:t>
            </a:r>
          </a:p>
          <a:p>
            <a:pPr algn="ctr"/>
            <a:r>
              <a:rPr lang="fr-FR" altLang="zh-TW" dirty="0" smtClean="0">
                <a:solidFill>
                  <a:srgbClr val="000000"/>
                </a:solidFill>
              </a:rPr>
              <a:t>Northeatsern University</a:t>
            </a:r>
            <a:endParaRPr lang="zh-TW" altLang="en-US" b="1" i="1" dirty="0">
              <a:solidFill>
                <a:srgbClr val="00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732472" y="5892225"/>
            <a:ext cx="2464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i="1" dirty="0" smtClean="0">
                <a:solidFill>
                  <a:srgbClr val="000000"/>
                </a:solidFill>
              </a:rPr>
              <a:t>Peter W. Voorhees</a:t>
            </a:r>
          </a:p>
          <a:p>
            <a:pPr algn="ctr"/>
            <a:r>
              <a:rPr lang="fr-FR" altLang="zh-TW" dirty="0" smtClean="0">
                <a:solidFill>
                  <a:srgbClr val="000000"/>
                </a:solidFill>
              </a:rPr>
              <a:t>Northwestsern University</a:t>
            </a:r>
            <a:endParaRPr lang="zh-TW" altLang="en-US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Pattern Formation in Biology</a:t>
            </a:r>
          </a:p>
        </p:txBody>
      </p:sp>
      <p:pic>
        <p:nvPicPr>
          <p:cNvPr id="86835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2743200"/>
            <a:ext cx="3292475" cy="2601913"/>
          </a:xfrm>
          <a:noFill/>
          <a:ln/>
        </p:spPr>
      </p:pic>
      <p:sp>
        <p:nvSpPr>
          <p:cNvPr id="868358" name="Text Box 6"/>
          <p:cNvSpPr txBox="1">
            <a:spLocks noChangeArrowheads="1"/>
          </p:cNvSpPr>
          <p:nvPr/>
        </p:nvSpPr>
        <p:spPr bwMode="auto">
          <a:xfrm>
            <a:off x="4568825" y="5514975"/>
            <a:ext cx="448468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Bleb Formation in </a:t>
            </a:r>
            <a:r>
              <a:rPr lang="en-US" altLang="zh-TW" b="1" i="1">
                <a:solidFill>
                  <a:schemeClr val="bg2"/>
                </a:solidFill>
                <a:ea typeface="新細明體" pitchFamily="18" charset="-120"/>
              </a:rPr>
              <a:t>Breast Cancer Cell Nucleus</a:t>
            </a:r>
          </a:p>
          <a:p>
            <a:pPr algn="ctr"/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Goldman Lab, Northwestern University</a:t>
            </a:r>
          </a:p>
        </p:txBody>
      </p:sp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685800" y="1503363"/>
            <a:ext cx="3565525" cy="4668837"/>
            <a:chOff x="192" y="864"/>
            <a:chExt cx="2496" cy="3268"/>
          </a:xfrm>
        </p:grpSpPr>
        <p:pic>
          <p:nvPicPr>
            <p:cNvPr id="868363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864"/>
              <a:ext cx="2496" cy="164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868364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2498"/>
              <a:ext cx="2496" cy="16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  <p:sp>
        <p:nvSpPr>
          <p:cNvPr id="868366" name="Text Box 14"/>
          <p:cNvSpPr txBox="1">
            <a:spLocks noChangeArrowheads="1"/>
          </p:cNvSpPr>
          <p:nvPr/>
        </p:nvSpPr>
        <p:spPr bwMode="auto">
          <a:xfrm>
            <a:off x="-80963" y="6172200"/>
            <a:ext cx="5280026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 dirty="0" err="1">
                <a:solidFill>
                  <a:schemeClr val="bg2"/>
                </a:solidFill>
                <a:ea typeface="新細明體" pitchFamily="18" charset="-120"/>
              </a:rPr>
              <a:t>Confocal</a:t>
            </a:r>
            <a:r>
              <a:rPr lang="en-US" altLang="zh-TW" dirty="0">
                <a:solidFill>
                  <a:schemeClr val="bg2"/>
                </a:solidFill>
                <a:ea typeface="新細明體" pitchFamily="18" charset="-120"/>
              </a:rPr>
              <a:t> </a:t>
            </a:r>
            <a:r>
              <a:rPr lang="en-US" altLang="zh-TW" dirty="0" err="1">
                <a:solidFill>
                  <a:schemeClr val="bg2"/>
                </a:solidFill>
                <a:ea typeface="新細明體" pitchFamily="18" charset="-120"/>
              </a:rPr>
              <a:t>Immunofluorescence</a:t>
            </a:r>
            <a:r>
              <a:rPr lang="en-US" altLang="zh-TW" dirty="0">
                <a:solidFill>
                  <a:schemeClr val="bg2"/>
                </a:solidFill>
                <a:ea typeface="新細明體" pitchFamily="18" charset="-120"/>
              </a:rPr>
              <a:t> of a </a:t>
            </a:r>
            <a:r>
              <a:rPr lang="en-US" altLang="zh-TW" b="1" i="1" dirty="0">
                <a:solidFill>
                  <a:schemeClr val="bg2"/>
                </a:solidFill>
                <a:ea typeface="新細明體" pitchFamily="18" charset="-120"/>
              </a:rPr>
              <a:t>normal cell nucleus</a:t>
            </a:r>
          </a:p>
          <a:p>
            <a:pPr algn="ctr"/>
            <a:r>
              <a:rPr lang="en-US" altLang="zh-TW" dirty="0">
                <a:solidFill>
                  <a:schemeClr val="bg2"/>
                </a:solidFill>
                <a:ea typeface="新細明體" pitchFamily="18" charset="-120"/>
              </a:rPr>
              <a:t>Goldman Lab, Northwestern University</a:t>
            </a:r>
          </a:p>
        </p:txBody>
      </p:sp>
      <p:sp>
        <p:nvSpPr>
          <p:cNvPr id="868367" name="Text Box 15"/>
          <p:cNvSpPr txBox="1">
            <a:spLocks noChangeArrowheads="1"/>
          </p:cNvSpPr>
          <p:nvPr/>
        </p:nvSpPr>
        <p:spPr bwMode="auto">
          <a:xfrm>
            <a:off x="5507038" y="2085975"/>
            <a:ext cx="2341562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Lamin (</a:t>
            </a:r>
            <a:r>
              <a:rPr lang="zh-TW" altLang="en-US">
                <a:solidFill>
                  <a:schemeClr val="bg2"/>
                </a:solidFill>
                <a:ea typeface="新細明體" pitchFamily="18" charset="-120"/>
              </a:rPr>
              <a:t>核纖層蛋白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) A/C</a:t>
            </a:r>
          </a:p>
          <a:p>
            <a:pPr algn="ctr"/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Lamin B1, B2</a:t>
            </a:r>
          </a:p>
        </p:txBody>
      </p:sp>
      <p:sp>
        <p:nvSpPr>
          <p:cNvPr id="868368" name="Text Box 16"/>
          <p:cNvSpPr txBox="1">
            <a:spLocks noChangeArrowheads="1"/>
          </p:cNvSpPr>
          <p:nvPr/>
        </p:nvSpPr>
        <p:spPr bwMode="auto">
          <a:xfrm>
            <a:off x="5029200" y="1400175"/>
            <a:ext cx="352583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Nuclear Lamina (</a:t>
            </a:r>
            <a:r>
              <a:rPr lang="zh-TW" altLang="en-US">
                <a:solidFill>
                  <a:schemeClr val="bg2"/>
                </a:solidFill>
                <a:ea typeface="新細明體" pitchFamily="18" charset="-120"/>
              </a:rPr>
              <a:t>核纖層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)</a:t>
            </a:r>
            <a:r>
              <a:rPr lang="zh-TW" altLang="en-US">
                <a:solidFill>
                  <a:schemeClr val="bg2"/>
                </a:solidFill>
                <a:ea typeface="新細明體" pitchFamily="18" charset="-120"/>
              </a:rPr>
              <a:t>～</a:t>
            </a:r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30-100nm</a:t>
            </a:r>
          </a:p>
          <a:p>
            <a:endParaRPr lang="en-US" altLang="zh-TW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868369" name="Text Box 17"/>
          <p:cNvSpPr txBox="1">
            <a:spLocks noChangeArrowheads="1"/>
          </p:cNvSpPr>
          <p:nvPr/>
        </p:nvSpPr>
        <p:spPr bwMode="auto">
          <a:xfrm>
            <a:off x="4572000" y="1797050"/>
            <a:ext cx="45323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2"/>
                </a:solidFill>
                <a:ea typeface="新細明體" pitchFamily="18" charset="-120"/>
              </a:rPr>
              <a:t>In animal cells, only composed of 2 types lamins</a:t>
            </a:r>
          </a:p>
        </p:txBody>
      </p:sp>
      <p:sp>
        <p:nvSpPr>
          <p:cNvPr id="868370" name="Line 18"/>
          <p:cNvSpPr>
            <a:spLocks noChangeShapeType="1"/>
          </p:cNvSpPr>
          <p:nvPr/>
        </p:nvSpPr>
        <p:spPr bwMode="auto">
          <a:xfrm flipV="1">
            <a:off x="4114800" y="1600200"/>
            <a:ext cx="990600" cy="2286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triangle" w="lg" len="med"/>
            <a:tailEnd type="none" w="sm" len="sm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7620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Crystal Growth at the Nanoscale</a:t>
            </a:r>
          </a:p>
        </p:txBody>
      </p:sp>
      <p:sp>
        <p:nvSpPr>
          <p:cNvPr id="760843" name="Text Box 11"/>
          <p:cNvSpPr txBox="1">
            <a:spLocks noChangeArrowheads="1"/>
          </p:cNvSpPr>
          <p:nvPr/>
        </p:nvSpPr>
        <p:spPr bwMode="auto">
          <a:xfrm>
            <a:off x="6289675" y="5102225"/>
            <a:ext cx="2151063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520063"/>
                </a:solidFill>
                <a:ea typeface="新細明體" pitchFamily="18" charset="-120"/>
              </a:rPr>
              <a:t>Solid-Solid interface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Grain boundaries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Schuh/MIT </a:t>
            </a:r>
          </a:p>
        </p:txBody>
      </p:sp>
      <p:pic>
        <p:nvPicPr>
          <p:cNvPr id="76084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981200"/>
            <a:ext cx="3048000" cy="29352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760846" name="Picture 14" descr="e1=0,15e2=-0,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0" y="1871663"/>
            <a:ext cx="4343400" cy="3157537"/>
          </a:xfrm>
          <a:prstGeom prst="rect">
            <a:avLst/>
          </a:prstGeom>
          <a:noFill/>
        </p:spPr>
      </p:pic>
      <p:sp>
        <p:nvSpPr>
          <p:cNvPr id="760847" name="Text Box 15"/>
          <p:cNvSpPr txBox="1">
            <a:spLocks noChangeArrowheads="1"/>
          </p:cNvSpPr>
          <p:nvPr/>
        </p:nvSpPr>
        <p:spPr bwMode="auto">
          <a:xfrm>
            <a:off x="457200" y="4721225"/>
            <a:ext cx="2265363" cy="1069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520063"/>
                </a:solidFill>
                <a:ea typeface="新細明體" pitchFamily="18" charset="-120"/>
              </a:rPr>
              <a:t>Solid-Liquid interface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Crystal growth from its 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melt with interfacial 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anisotropy</a:t>
            </a:r>
          </a:p>
        </p:txBody>
      </p:sp>
      <p:pic>
        <p:nvPicPr>
          <p:cNvPr id="76084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343150"/>
            <a:ext cx="2392363" cy="2381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60849" name="Text Box 17"/>
          <p:cNvSpPr txBox="1">
            <a:spLocks noChangeArrowheads="1"/>
          </p:cNvSpPr>
          <p:nvPr/>
        </p:nvSpPr>
        <p:spPr bwMode="auto">
          <a:xfrm>
            <a:off x="3154363" y="4765675"/>
            <a:ext cx="2387600" cy="1558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rgbClr val="520063"/>
                </a:solidFill>
                <a:ea typeface="新細明體" pitchFamily="18" charset="-120"/>
              </a:rPr>
              <a:t>Solid-Fluid interface </a:t>
            </a:r>
          </a:p>
          <a:p>
            <a:r>
              <a:rPr lang="en-US" altLang="zh-TW" b="1">
                <a:solidFill>
                  <a:srgbClr val="520063"/>
                </a:solidFill>
                <a:ea typeface="新細明體" pitchFamily="18" charset="-120"/>
              </a:rPr>
              <a:t>under stress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Quantum dots 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InAs/GaAs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Ng et al., </a:t>
            </a:r>
          </a:p>
          <a:p>
            <a:r>
              <a:rPr lang="en-US" altLang="zh-TW">
                <a:solidFill>
                  <a:srgbClr val="520063"/>
                </a:solidFill>
                <a:ea typeface="新細明體" pitchFamily="18" charset="-120"/>
              </a:rPr>
              <a:t>Univ. of Manchester, UK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85800"/>
            <a:ext cx="6705600" cy="609600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Crystal growth – Solid-Liquid interface</a:t>
            </a:r>
          </a:p>
        </p:txBody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663" y="2209800"/>
            <a:ext cx="8364537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Motivation – </a:t>
            </a:r>
            <a:r>
              <a:rPr lang="en-US" altLang="zh-TW" sz="2400" dirty="0">
                <a:solidFill>
                  <a:srgbClr val="CC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 anisotropy vs. crystal structures</a:t>
            </a:r>
          </a:p>
          <a:p>
            <a:pPr>
              <a:lnSpc>
                <a:spcPct val="90000"/>
              </a:lnSpc>
            </a:pPr>
            <a:r>
              <a:rPr lang="en-US" altLang="zh-TW" sz="24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Order-parameter models of equilibrium bcc-liquid interfaces</a:t>
            </a:r>
          </a:p>
          <a:p>
            <a:pPr marL="692150" lvl="1" indent="-347663">
              <a:lnSpc>
                <a:spcPct val="90000"/>
              </a:lnSpc>
            </a:pPr>
            <a:r>
              <a:rPr lang="en-US" altLang="zh-TW" sz="2000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Ginzburg</a:t>
            </a:r>
            <a:r>
              <a:rPr lang="en-US" altLang="zh-TW" sz="20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-Landau </a:t>
            </a:r>
            <a:r>
              <a:rPr lang="en-US" altLang="zh-TW" sz="2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theory</a:t>
            </a:r>
          </a:p>
          <a:p>
            <a:pPr marL="987425" lvl="2" indent="-293688">
              <a:lnSpc>
                <a:spcPct val="90000"/>
              </a:lnSpc>
              <a:buFont typeface="Wingdings" pitchFamily="2" charset="2"/>
              <a:buChar char="l"/>
            </a:pPr>
            <a:r>
              <a:rPr lang="en-US" altLang="zh-TW" sz="18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Density functional theory (DFT) of freezing</a:t>
            </a:r>
          </a:p>
          <a:p>
            <a:pPr marL="987425" lvl="2" indent="-293688">
              <a:lnSpc>
                <a:spcPct val="90000"/>
              </a:lnSpc>
              <a:buFont typeface="Wingdings" pitchFamily="2" charset="2"/>
              <a:buChar char="l"/>
            </a:pPr>
            <a:r>
              <a:rPr lang="en-US" altLang="zh-TW" sz="18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Comparison with MD simulations</a:t>
            </a:r>
          </a:p>
          <a:p>
            <a:pPr marL="692150" lvl="1" indent="-347663">
              <a:lnSpc>
                <a:spcPct val="90000"/>
              </a:lnSpc>
            </a:pPr>
            <a:r>
              <a:rPr lang="en-US" altLang="zh-TW" sz="2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Phase-field crystal model</a:t>
            </a:r>
          </a:p>
          <a:p>
            <a:pPr marL="987425" lvl="2" indent="-293688">
              <a:lnSpc>
                <a:spcPct val="90000"/>
              </a:lnSpc>
              <a:buFont typeface="Wingdings" pitchFamily="2" charset="2"/>
              <a:buChar char="l"/>
            </a:pPr>
            <a:r>
              <a:rPr lang="en-US" altLang="zh-TW" sz="18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Multi-scale analysis</a:t>
            </a:r>
          </a:p>
          <a:p>
            <a:pPr marL="987425" lvl="2" indent="-293688">
              <a:lnSpc>
                <a:spcPct val="90000"/>
              </a:lnSpc>
              <a:buFont typeface="Wingdings" pitchFamily="2" charset="2"/>
              <a:buChar char="l"/>
            </a:pPr>
            <a:r>
              <a:rPr lang="en-US" altLang="zh-TW" sz="18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Determination of phase-field crystal model parameters</a:t>
            </a:r>
          </a:p>
          <a:p>
            <a:pPr marL="987425" lvl="2" indent="-293688">
              <a:lnSpc>
                <a:spcPct val="90000"/>
              </a:lnSpc>
              <a:buFont typeface="Wingdings" pitchFamily="2" charset="2"/>
              <a:buChar char="l"/>
            </a:pPr>
            <a:r>
              <a:rPr lang="en-US" altLang="zh-TW" sz="18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Symbol" pitchFamily="18" charset="2"/>
              </a:rPr>
              <a:t>Comparison with GL theory and MD simulations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altLang="zh-TW" sz="24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ct val="90000"/>
              </a:lnSpc>
            </a:pPr>
            <a:endParaRPr lang="zh-TW" altLang="en-US" sz="24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082" name="Picture 2" descr="stif_pf_a-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447800"/>
            <a:ext cx="3768725" cy="4373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814083" name="Object 3"/>
          <p:cNvGraphicFramePr>
            <a:graphicFrameLocks noChangeAspect="1"/>
          </p:cNvGraphicFramePr>
          <p:nvPr/>
        </p:nvGraphicFramePr>
        <p:xfrm>
          <a:off x="4724400" y="1371600"/>
          <a:ext cx="4114800" cy="1168400"/>
        </p:xfrm>
        <a:graphic>
          <a:graphicData uri="http://schemas.openxmlformats.org/presentationml/2006/ole">
            <p:oleObj spid="_x0000_s1169410" name="Equation" r:id="rId5" imgW="2057400" imgH="583920" progId="Equation.DSMT4">
              <p:embed/>
            </p:oleObj>
          </a:graphicData>
        </a:graphic>
      </p:graphicFrame>
      <p:sp>
        <p:nvSpPr>
          <p:cNvPr id="814084" name="Text Box 4"/>
          <p:cNvSpPr txBox="1">
            <a:spLocks noChangeArrowheads="1"/>
          </p:cNvSpPr>
          <p:nvPr/>
        </p:nvSpPr>
        <p:spPr bwMode="auto">
          <a:xfrm>
            <a:off x="5181600" y="5653088"/>
            <a:ext cx="278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altLang="zh-TW" sz="1800">
                <a:solidFill>
                  <a:srgbClr val="520063"/>
                </a:solidFill>
                <a:ea typeface="新細明體" pitchFamily="18" charset="-120"/>
                <a:cs typeface="Arial" charset="0"/>
              </a:rPr>
              <a:t>Gibbs-Thomson condition</a:t>
            </a:r>
          </a:p>
        </p:txBody>
      </p:sp>
      <p:graphicFrame>
        <p:nvGraphicFramePr>
          <p:cNvPr id="814085" name="Object 5"/>
          <p:cNvGraphicFramePr>
            <a:graphicFrameLocks noChangeAspect="1"/>
          </p:cNvGraphicFramePr>
          <p:nvPr/>
        </p:nvGraphicFramePr>
        <p:xfrm>
          <a:off x="4953000" y="2667000"/>
          <a:ext cx="3273425" cy="1793875"/>
        </p:xfrm>
        <a:graphic>
          <a:graphicData uri="http://schemas.openxmlformats.org/presentationml/2006/ole">
            <p:oleObj spid="_x0000_s1169411" name="Equation" r:id="rId6" imgW="1714320" imgH="939600" progId="Equation.DSMT4">
              <p:embed/>
            </p:oleObj>
          </a:graphicData>
        </a:graphic>
      </p:graphicFrame>
      <p:sp>
        <p:nvSpPr>
          <p:cNvPr id="814086" name="Text Box 6"/>
          <p:cNvSpPr txBox="1">
            <a:spLocks noChangeArrowheads="1"/>
          </p:cNvSpPr>
          <p:nvPr/>
        </p:nvSpPr>
        <p:spPr bwMode="auto">
          <a:xfrm>
            <a:off x="441325" y="6132513"/>
            <a:ext cx="120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kumimoji="0" lang="en-US" altLang="zh-TW" sz="1800">
                <a:solidFill>
                  <a:srgbClr val="520063"/>
                </a:solidFill>
                <a:ea typeface="新細明體" pitchFamily="18" charset="-120"/>
                <a:cs typeface="Arial" charset="0"/>
              </a:rPr>
              <a:t>1/</a:t>
            </a:r>
            <a:r>
              <a:rPr kumimoji="0" lang="en-US" altLang="zh-TW" sz="1800" i="1">
                <a:solidFill>
                  <a:srgbClr val="520063"/>
                </a:solidFill>
                <a:ea typeface="新細明體" pitchFamily="18" charset="-120"/>
                <a:cs typeface="Arial" charset="0"/>
              </a:rPr>
              <a:t>TrS</a:t>
            </a:r>
          </a:p>
          <a:p>
            <a:pPr algn="ctr" eaLnBrk="1" hangingPunct="1"/>
            <a:r>
              <a:rPr kumimoji="0" lang="en-US" altLang="zh-TW" sz="1800" i="1">
                <a:solidFill>
                  <a:srgbClr val="520063"/>
                </a:solidFill>
                <a:ea typeface="新細明體" pitchFamily="18" charset="-120"/>
                <a:cs typeface="Arial" charset="0"/>
              </a:rPr>
              <a:t>(Max </a:t>
            </a:r>
            <a:r>
              <a:rPr kumimoji="0" lang="el-GR" altLang="zh-TW" sz="1800" i="1">
                <a:solidFill>
                  <a:srgbClr val="520063"/>
                </a:solidFill>
                <a:ea typeface="新細明體" pitchFamily="18" charset="-120"/>
                <a:cs typeface="Arial" charset="0"/>
              </a:rPr>
              <a:t>Δ</a:t>
            </a:r>
            <a:r>
              <a:rPr kumimoji="0" lang="en-US" altLang="zh-TW" sz="1800" i="1">
                <a:solidFill>
                  <a:srgbClr val="520063"/>
                </a:solidFill>
                <a:ea typeface="新細明體" pitchFamily="18" charset="-120"/>
                <a:cs typeface="Arial" charset="0"/>
              </a:rPr>
              <a:t>T)</a:t>
            </a:r>
            <a:endParaRPr kumimoji="0" lang="en-US" altLang="zh-TW" sz="1800">
              <a:solidFill>
                <a:srgbClr val="520063"/>
              </a:solidFill>
              <a:ea typeface="新細明體" pitchFamily="18" charset="-120"/>
              <a:cs typeface="Arial" charset="0"/>
            </a:endParaRPr>
          </a:p>
        </p:txBody>
      </p:sp>
      <p:sp>
        <p:nvSpPr>
          <p:cNvPr id="814087" name="Line 7"/>
          <p:cNvSpPr>
            <a:spLocks noChangeShapeType="1"/>
          </p:cNvSpPr>
          <p:nvPr/>
        </p:nvSpPr>
        <p:spPr bwMode="auto">
          <a:xfrm flipV="1">
            <a:off x="838200" y="5562600"/>
            <a:ext cx="0" cy="457200"/>
          </a:xfrm>
          <a:prstGeom prst="line">
            <a:avLst/>
          </a:prstGeom>
          <a:noFill/>
          <a:ln w="22225">
            <a:solidFill>
              <a:srgbClr val="FFCC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14088" name="Line 8"/>
          <p:cNvSpPr>
            <a:spLocks noChangeShapeType="1"/>
          </p:cNvSpPr>
          <p:nvPr/>
        </p:nvSpPr>
        <p:spPr bwMode="auto">
          <a:xfrm flipV="1">
            <a:off x="1219200" y="5638800"/>
            <a:ext cx="1371600" cy="533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14089" name="Text Box 9"/>
          <p:cNvSpPr txBox="1">
            <a:spLocks noChangeArrowheads="1"/>
          </p:cNvSpPr>
          <p:nvPr/>
        </p:nvSpPr>
        <p:spPr bwMode="auto">
          <a:xfrm>
            <a:off x="2346325" y="6132513"/>
            <a:ext cx="253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kumimoji="0" lang="en-US" altLang="zh-TW" sz="1800">
                <a:solidFill>
                  <a:srgbClr val="520063"/>
                </a:solidFill>
                <a:ea typeface="新細明體" pitchFamily="18" charset="-120"/>
                <a:cs typeface="Arial" charset="0"/>
              </a:rPr>
              <a:t>Phase-field simulations</a:t>
            </a:r>
          </a:p>
          <a:p>
            <a:pPr algn="ctr" eaLnBrk="1" hangingPunct="1"/>
            <a:r>
              <a:rPr kumimoji="0" lang="en-US" altLang="zh-TW" sz="1800">
                <a:solidFill>
                  <a:srgbClr val="520063"/>
                </a:solidFill>
                <a:ea typeface="新細明體" pitchFamily="18" charset="-120"/>
                <a:cs typeface="Arial" charset="0"/>
              </a:rPr>
              <a:t>of solidification</a:t>
            </a:r>
          </a:p>
        </p:txBody>
      </p:sp>
      <p:sp>
        <p:nvSpPr>
          <p:cNvPr id="814090" name="Line 10"/>
          <p:cNvSpPr>
            <a:spLocks noChangeShapeType="1"/>
          </p:cNvSpPr>
          <p:nvPr/>
        </p:nvSpPr>
        <p:spPr bwMode="auto">
          <a:xfrm flipV="1">
            <a:off x="3505200" y="5638800"/>
            <a:ext cx="76200" cy="5334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14091" name="Line 11"/>
          <p:cNvSpPr>
            <a:spLocks noChangeShapeType="1"/>
          </p:cNvSpPr>
          <p:nvPr/>
        </p:nvSpPr>
        <p:spPr bwMode="auto">
          <a:xfrm flipH="1" flipV="1">
            <a:off x="2133600" y="5486400"/>
            <a:ext cx="685800" cy="6858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4092" name="Rectangle 1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169412" name="Equation" r:id="rId7" imgW="0" imgH="0" progId="Equation.DSMT4">
              <p:embed/>
            </p:oleObj>
          </a:graphicData>
        </a:graphic>
      </p:graphicFrame>
      <p:graphicFrame>
        <p:nvGraphicFramePr>
          <p:cNvPr id="814093" name="Object 13"/>
          <p:cNvGraphicFramePr>
            <a:graphicFrameLocks noChangeAspect="1"/>
          </p:cNvGraphicFramePr>
          <p:nvPr/>
        </p:nvGraphicFramePr>
        <p:xfrm>
          <a:off x="5033963" y="4648200"/>
          <a:ext cx="3424237" cy="474663"/>
        </p:xfrm>
        <a:graphic>
          <a:graphicData uri="http://schemas.openxmlformats.org/presentationml/2006/ole">
            <p:oleObj spid="_x0000_s1169413" name="Equation" r:id="rId8" imgW="1650960" imgH="228600" progId="Equation.DSMT4">
              <p:embed/>
            </p:oleObj>
          </a:graphicData>
        </a:graphic>
      </p:graphicFrame>
      <p:sp>
        <p:nvSpPr>
          <p:cNvPr id="814094" name="Rectangle 14"/>
          <p:cNvSpPr>
            <a:spLocks noChangeArrowheads="1"/>
          </p:cNvSpPr>
          <p:nvPr/>
        </p:nvSpPr>
        <p:spPr bwMode="auto">
          <a:xfrm>
            <a:off x="2209800" y="685800"/>
            <a:ext cx="670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Univers 55" charset="0"/>
                <a:ea typeface="新細明體" pitchFamily="18" charset="-120"/>
              </a:rPr>
              <a:t>Morphology vs. Anisotropy</a:t>
            </a:r>
          </a:p>
        </p:txBody>
      </p:sp>
      <p:sp>
        <p:nvSpPr>
          <p:cNvPr id="814095" name="Rectangle 15"/>
          <p:cNvSpPr>
            <a:spLocks noChangeArrowheads="1"/>
          </p:cNvSpPr>
          <p:nvPr/>
        </p:nvSpPr>
        <p:spPr bwMode="auto">
          <a:xfrm>
            <a:off x="4876800" y="3505200"/>
            <a:ext cx="2133600" cy="990600"/>
          </a:xfrm>
          <a:prstGeom prst="rect">
            <a:avLst/>
          </a:prstGeom>
          <a:noFill/>
          <a:ln w="254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14097" name="Line 17"/>
          <p:cNvSpPr>
            <a:spLocks noChangeShapeType="1"/>
          </p:cNvSpPr>
          <p:nvPr/>
        </p:nvSpPr>
        <p:spPr bwMode="auto">
          <a:xfrm flipV="1">
            <a:off x="990600" y="5562600"/>
            <a:ext cx="1600200" cy="533400"/>
          </a:xfrm>
          <a:prstGeom prst="line">
            <a:avLst/>
          </a:prstGeom>
          <a:noFill/>
          <a:ln w="22225">
            <a:solidFill>
              <a:srgbClr val="FFCC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14098" name="Text Box 18"/>
          <p:cNvSpPr txBox="1">
            <a:spLocks noChangeArrowheads="1"/>
          </p:cNvSpPr>
          <p:nvPr/>
        </p:nvSpPr>
        <p:spPr bwMode="auto">
          <a:xfrm>
            <a:off x="7175500" y="3854450"/>
            <a:ext cx="15113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CC0000"/>
                </a:solidFill>
                <a:ea typeface="新細明體" pitchFamily="18" charset="-120"/>
              </a:rPr>
              <a:t>Anisotropy of </a:t>
            </a:r>
            <a:r>
              <a:rPr lang="en-US" altLang="zh-TW">
                <a:solidFill>
                  <a:srgbClr val="CC0000"/>
                </a:solidFill>
                <a:latin typeface="Symbol" pitchFamily="18" charset="2"/>
                <a:ea typeface="新細明體" pitchFamily="18" charset="-120"/>
              </a:rPr>
              <a:t>g</a:t>
            </a:r>
            <a:endParaRPr lang="en-US" altLang="zh-TW">
              <a:solidFill>
                <a:srgbClr val="CC0000"/>
              </a:solidFill>
              <a:ea typeface="新細明體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257800" y="61722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b="1" i="1" dirty="0" smtClean="0">
                <a:solidFill>
                  <a:srgbClr val="0000FF"/>
                </a:solidFill>
              </a:rPr>
              <a:t>What causes the anisotropy?</a:t>
            </a:r>
            <a:endParaRPr lang="zh-TW" altLang="en-US" sz="18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FirstSlide"/>
  <p:tag name="BRANCHTO" val="1"/>
</p:tagLst>
</file>

<file path=ppt/theme/theme1.xml><?xml version="1.0" encoding="utf-8"?>
<a:theme xmlns:a="http://schemas.openxmlformats.org/drawingml/2006/main" name="NUtemplate_new">
  <a:themeElements>
    <a:clrScheme name="">
      <a:dk1>
        <a:srgbClr val="FFFFFF"/>
      </a:dk1>
      <a:lt1>
        <a:srgbClr val="FFFFFF"/>
      </a:lt1>
      <a:dk2>
        <a:srgbClr val="FFCC66"/>
      </a:dk2>
      <a:lt2>
        <a:srgbClr val="003300"/>
      </a:lt2>
      <a:accent1>
        <a:srgbClr val="996633"/>
      </a:accent1>
      <a:accent2>
        <a:srgbClr val="0099CC"/>
      </a:accent2>
      <a:accent3>
        <a:srgbClr val="FFFFFF"/>
      </a:accent3>
      <a:accent4>
        <a:srgbClr val="DADADA"/>
      </a:accent4>
      <a:accent5>
        <a:srgbClr val="CAB8AD"/>
      </a:accent5>
      <a:accent6>
        <a:srgbClr val="008AB9"/>
      </a:accent6>
      <a:hlink>
        <a:srgbClr val="FF9933"/>
      </a:hlink>
      <a:folHlink>
        <a:srgbClr val="B2B2B2"/>
      </a:folHlink>
    </a:clrScheme>
    <a:fontScheme name="NUtemplate_new">
      <a:majorFont>
        <a:latin typeface="Univers 55"/>
        <a:ea typeface=""/>
        <a:cs typeface=""/>
      </a:majorFont>
      <a:minorFont>
        <a:latin typeface="Univers 55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Utemplate_new 1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template_new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template_new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Utemplate_new 1">
    <a:dk1>
      <a:srgbClr val="003300"/>
    </a:dk1>
    <a:lt1>
      <a:srgbClr val="FFFFFF"/>
    </a:lt1>
    <a:dk2>
      <a:srgbClr val="336600"/>
    </a:dk2>
    <a:lt2>
      <a:srgbClr val="FFCC66"/>
    </a:lt2>
    <a:accent1>
      <a:srgbClr val="996633"/>
    </a:accent1>
    <a:accent2>
      <a:srgbClr val="0099CC"/>
    </a:accent2>
    <a:accent3>
      <a:srgbClr val="ADB8AA"/>
    </a:accent3>
    <a:accent4>
      <a:srgbClr val="DADADA"/>
    </a:accent4>
    <a:accent5>
      <a:srgbClr val="CAB8AD"/>
    </a:accent5>
    <a:accent6>
      <a:srgbClr val="008AB9"/>
    </a:accent6>
    <a:hlink>
      <a:srgbClr val="FF9933"/>
    </a:hlink>
    <a:folHlink>
      <a:srgbClr val="00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10479</TotalTime>
  <Words>1404</Words>
  <Application>Microsoft Office PowerPoint</Application>
  <PresentationFormat>如螢幕大小 (4:3)</PresentationFormat>
  <Paragraphs>417</Paragraphs>
  <Slides>56</Slides>
  <Notes>33</Notes>
  <HiddenSlides>1</HiddenSlides>
  <MMClips>12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56</vt:i4>
      </vt:variant>
    </vt:vector>
  </HeadingPairs>
  <TitlesOfParts>
    <vt:vector size="59" baseType="lpstr">
      <vt:lpstr>NUtemplate_new</vt:lpstr>
      <vt:lpstr>Equation</vt:lpstr>
      <vt:lpstr>方程式</vt:lpstr>
      <vt:lpstr>From Pattern Formation to  Phase Field Crystal Model</vt:lpstr>
      <vt:lpstr>Pattern Formation in Crystal Growth</vt:lpstr>
      <vt:lpstr>Pattern Formation in Crystal Growth</vt:lpstr>
      <vt:lpstr>Pattern Formation in Macromolecules</vt:lpstr>
      <vt:lpstr>Pattern Formation in Biology</vt:lpstr>
      <vt:lpstr>Pattern Formation in Biology</vt:lpstr>
      <vt:lpstr>Crystal Growth at the Nanoscale</vt:lpstr>
      <vt:lpstr>Crystal growth – Solid-Liquid interface</vt:lpstr>
      <vt:lpstr>投影片 9</vt:lpstr>
      <vt:lpstr>投影片 10</vt:lpstr>
      <vt:lpstr>投影片 11</vt:lpstr>
      <vt:lpstr>投影片 12</vt:lpstr>
      <vt:lpstr>投影片 13</vt:lpstr>
      <vt:lpstr>Anisotropic Density Profiles</vt:lpstr>
      <vt:lpstr>投影片 15</vt:lpstr>
      <vt:lpstr>投影片 16</vt:lpstr>
      <vt:lpstr>Methodology for atomistic simulations</vt:lpstr>
      <vt:lpstr>Methodology for atomistic simulations</vt:lpstr>
      <vt:lpstr>Formulation - Phase Field Crystal</vt:lpstr>
      <vt:lpstr>投影片 20</vt:lpstr>
      <vt:lpstr>投影片 21</vt:lpstr>
      <vt:lpstr>投影片 22</vt:lpstr>
      <vt:lpstr>Order Parameter Profile Comparison</vt:lpstr>
      <vt:lpstr>投影片 24</vt:lpstr>
      <vt:lpstr>投影片 25</vt:lpstr>
      <vt:lpstr>投影片 26</vt:lpstr>
      <vt:lpstr>投影片 27</vt:lpstr>
      <vt:lpstr>投影片 28</vt:lpstr>
      <vt:lpstr>Grain Boundary</vt:lpstr>
      <vt:lpstr>GB sliding and coupling</vt:lpstr>
      <vt:lpstr>Large Misorientations</vt:lpstr>
      <vt:lpstr>Small Orientations</vt:lpstr>
      <vt:lpstr>Small Misorientations</vt:lpstr>
      <vt:lpstr>投影片 34</vt:lpstr>
      <vt:lpstr>Intermediate Misorientations</vt:lpstr>
      <vt:lpstr>Intermediate Misorientations – cont.</vt:lpstr>
      <vt:lpstr>Three-Grain System</vt:lpstr>
      <vt:lpstr>Grain Rotation</vt:lpstr>
      <vt:lpstr>Grain Translation</vt:lpstr>
      <vt:lpstr>投影片 40</vt:lpstr>
      <vt:lpstr>投影片 41</vt:lpstr>
      <vt:lpstr>Self-Assembled Quantum Dots</vt:lpstr>
      <vt:lpstr>Stress Induced Instability – Asaro-Tiller-Grinfeld Instability</vt:lpstr>
      <vt:lpstr>Later Stage Evolution - Cusp Formation - Dislocations</vt:lpstr>
      <vt:lpstr>Simulation Parameters</vt:lpstr>
      <vt:lpstr>Nonlinear Steady State for  a Smaller k</vt:lpstr>
      <vt:lpstr>投影片 47</vt:lpstr>
      <vt:lpstr>投影片 48</vt:lpstr>
      <vt:lpstr>PFC modeling of nonlinear elasticity</vt:lpstr>
      <vt:lpstr>Finite Interface Thickness Effect</vt:lpstr>
      <vt:lpstr>Nonlinear Evolution for k ~ km</vt:lpstr>
      <vt:lpstr>3D Island – BCC Systems</vt:lpstr>
      <vt:lpstr>And More …</vt:lpstr>
      <vt:lpstr>And More …</vt:lpstr>
      <vt:lpstr>Pattern Formation - Examples</vt:lpstr>
      <vt:lpstr>Collaborators</vt:lpstr>
    </vt:vector>
  </TitlesOfParts>
  <Company>Northwestern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your project title here</dc:title>
  <dc:creator>University Relations</dc:creator>
  <cp:lastModifiedBy>KuoAn</cp:lastModifiedBy>
  <cp:revision>2266</cp:revision>
  <dcterms:created xsi:type="dcterms:W3CDTF">2003-11-11T17:39:27Z</dcterms:created>
  <dcterms:modified xsi:type="dcterms:W3CDTF">2011-03-23T06:59:46Z</dcterms:modified>
</cp:coreProperties>
</file>