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7" r:id="rId2"/>
    <p:sldId id="279" r:id="rId3"/>
    <p:sldId id="292" r:id="rId4"/>
    <p:sldId id="260" r:id="rId5"/>
    <p:sldId id="293" r:id="rId6"/>
    <p:sldId id="300" r:id="rId7"/>
    <p:sldId id="296" r:id="rId8"/>
    <p:sldId id="294" r:id="rId9"/>
    <p:sldId id="280" r:id="rId10"/>
    <p:sldId id="299" r:id="rId11"/>
    <p:sldId id="295" r:id="rId12"/>
    <p:sldId id="281" r:id="rId13"/>
    <p:sldId id="297" r:id="rId14"/>
    <p:sldId id="282" r:id="rId15"/>
    <p:sldId id="283" r:id="rId16"/>
    <p:sldId id="284" r:id="rId17"/>
    <p:sldId id="285" r:id="rId18"/>
    <p:sldId id="286" r:id="rId19"/>
    <p:sldId id="298" r:id="rId20"/>
    <p:sldId id="278" r:id="rId21"/>
    <p:sldId id="274" r:id="rId22"/>
    <p:sldId id="267" r:id="rId23"/>
    <p:sldId id="301" r:id="rId24"/>
    <p:sldId id="302" r:id="rId25"/>
    <p:sldId id="268" r:id="rId26"/>
    <p:sldId id="276"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2" charset="0"/>
        <a:ea typeface="宋体" charset="-122"/>
        <a:cs typeface="+mn-cs"/>
      </a:defRPr>
    </a:lvl1pPr>
    <a:lvl2pPr marL="457200" algn="l" rtl="0" fontAlgn="base">
      <a:spcBef>
        <a:spcPct val="0"/>
      </a:spcBef>
      <a:spcAft>
        <a:spcPct val="0"/>
      </a:spcAft>
      <a:defRPr kern="1200">
        <a:solidFill>
          <a:schemeClr val="tx1"/>
        </a:solidFill>
        <a:latin typeface="Calibri" pitchFamily="32" charset="0"/>
        <a:ea typeface="宋体" charset="-122"/>
        <a:cs typeface="+mn-cs"/>
      </a:defRPr>
    </a:lvl2pPr>
    <a:lvl3pPr marL="914400" algn="l" rtl="0" fontAlgn="base">
      <a:spcBef>
        <a:spcPct val="0"/>
      </a:spcBef>
      <a:spcAft>
        <a:spcPct val="0"/>
      </a:spcAft>
      <a:defRPr kern="1200">
        <a:solidFill>
          <a:schemeClr val="tx1"/>
        </a:solidFill>
        <a:latin typeface="Calibri" pitchFamily="32" charset="0"/>
        <a:ea typeface="宋体" charset="-122"/>
        <a:cs typeface="+mn-cs"/>
      </a:defRPr>
    </a:lvl3pPr>
    <a:lvl4pPr marL="1371600" algn="l" rtl="0" fontAlgn="base">
      <a:spcBef>
        <a:spcPct val="0"/>
      </a:spcBef>
      <a:spcAft>
        <a:spcPct val="0"/>
      </a:spcAft>
      <a:defRPr kern="1200">
        <a:solidFill>
          <a:schemeClr val="tx1"/>
        </a:solidFill>
        <a:latin typeface="Calibri" pitchFamily="32" charset="0"/>
        <a:ea typeface="宋体" charset="-122"/>
        <a:cs typeface="+mn-cs"/>
      </a:defRPr>
    </a:lvl4pPr>
    <a:lvl5pPr marL="1828800" algn="l" rtl="0" fontAlgn="base">
      <a:spcBef>
        <a:spcPct val="0"/>
      </a:spcBef>
      <a:spcAft>
        <a:spcPct val="0"/>
      </a:spcAft>
      <a:defRPr kern="1200">
        <a:solidFill>
          <a:schemeClr val="tx1"/>
        </a:solidFill>
        <a:latin typeface="Calibri" pitchFamily="32" charset="0"/>
        <a:ea typeface="宋体" charset="-122"/>
        <a:cs typeface="+mn-cs"/>
      </a:defRPr>
    </a:lvl5pPr>
    <a:lvl6pPr marL="2286000" algn="l" defTabSz="914400" rtl="0" eaLnBrk="1" latinLnBrk="0" hangingPunct="1">
      <a:defRPr kern="1200">
        <a:solidFill>
          <a:schemeClr val="tx1"/>
        </a:solidFill>
        <a:latin typeface="Calibri" pitchFamily="32" charset="0"/>
        <a:ea typeface="宋体" charset="-122"/>
        <a:cs typeface="+mn-cs"/>
      </a:defRPr>
    </a:lvl6pPr>
    <a:lvl7pPr marL="2743200" algn="l" defTabSz="914400" rtl="0" eaLnBrk="1" latinLnBrk="0" hangingPunct="1">
      <a:defRPr kern="1200">
        <a:solidFill>
          <a:schemeClr val="tx1"/>
        </a:solidFill>
        <a:latin typeface="Calibri" pitchFamily="32" charset="0"/>
        <a:ea typeface="宋体" charset="-122"/>
        <a:cs typeface="+mn-cs"/>
      </a:defRPr>
    </a:lvl7pPr>
    <a:lvl8pPr marL="3200400" algn="l" defTabSz="914400" rtl="0" eaLnBrk="1" latinLnBrk="0" hangingPunct="1">
      <a:defRPr kern="1200">
        <a:solidFill>
          <a:schemeClr val="tx1"/>
        </a:solidFill>
        <a:latin typeface="Calibri" pitchFamily="32" charset="0"/>
        <a:ea typeface="宋体" charset="-122"/>
        <a:cs typeface="+mn-cs"/>
      </a:defRPr>
    </a:lvl8pPr>
    <a:lvl9pPr marL="3657600" algn="l" defTabSz="914400" rtl="0" eaLnBrk="1" latinLnBrk="0" hangingPunct="1">
      <a:defRPr kern="1200">
        <a:solidFill>
          <a:schemeClr val="tx1"/>
        </a:solidFill>
        <a:latin typeface="Calibri" pitchFamily="32"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CC"/>
    <a:srgbClr val="000066"/>
    <a:srgbClr val="003300"/>
    <a:srgbClr val="008000"/>
    <a:srgbClr val="CC0099"/>
    <a:srgbClr val="FF5050"/>
    <a:srgbClr val="000099"/>
    <a:srgbClr val="F80617"/>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96" y="-67"/>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571"/>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41F51F-9DA1-47B3-B13D-5656254F1881}" type="datetimeFigureOut">
              <a:rPr lang="zh-CN" altLang="en-US"/>
              <a:pPr>
                <a:defRPr/>
              </a:pPr>
              <a:t>2012/12/29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326629-80FA-4C90-9F8D-85DB1A84E4C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6801BD4-7F90-4BAB-9E91-40E5D8712CE0}" type="slidenum">
              <a:rPr lang="en-US" altLang="zh-CN" smtClean="0"/>
              <a:pPr/>
              <a:t>1</a:t>
            </a:fld>
            <a:endParaRPr lang="en-US" altLang="zh-CN" smtClean="0"/>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91630-2300-47E0-AD30-F7531C443EAF}" type="slidenum">
              <a:rPr lang="en-US"/>
              <a:pPr/>
              <a:t>20</a:t>
            </a:fld>
            <a:endParaRPr lang="en-US"/>
          </a:p>
        </p:txBody>
      </p:sp>
      <p:sp>
        <p:nvSpPr>
          <p:cNvPr id="99330" name="Rectangle 2"/>
          <p:cNvSpPr>
            <a:spLocks noGrp="1" noRot="1" noChangeAspect="1" noChangeArrowheads="1" noTextEdit="1"/>
          </p:cNvSpPr>
          <p:nvPr>
            <p:ph type="sldImg"/>
          </p:nvPr>
        </p:nvSpPr>
        <p:spPr>
          <a:xfrm>
            <a:off x="1144588" y="685800"/>
            <a:ext cx="4572000" cy="3429000"/>
          </a:xfrm>
          <a:ln/>
        </p:spPr>
      </p:sp>
      <p:sp>
        <p:nvSpPr>
          <p:cNvPr id="9933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fld id="{AECB56D0-8278-4F8C-8401-FFE01259F6CF}" type="slidenum">
              <a:rPr lang="en-US" altLang="zh-CN" smtClean="0">
                <a:solidFill>
                  <a:srgbClr val="000000"/>
                </a:solidFill>
                <a:latin typeface="Times New Roman" pitchFamily="16" charset="0"/>
              </a:rPr>
              <a:pP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t>21</a:t>
            </a:fld>
            <a:endParaRPr lang="en-US" altLang="zh-CN" smtClean="0">
              <a:solidFill>
                <a:srgbClr val="000000"/>
              </a:solidFill>
              <a:latin typeface="Times New Roman" pitchFamily="16" charset="0"/>
            </a:endParaRPr>
          </a:p>
        </p:txBody>
      </p:sp>
      <p:sp>
        <p:nvSpPr>
          <p:cNvPr id="22531" name="Rectangle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22532" name="Rectangle 2"/>
          <p:cNvSpPr>
            <a:spLocks noGrp="1" noChangeArrowheads="1"/>
          </p:cNvSpPr>
          <p:nvPr>
            <p:ph type="body" idx="1"/>
          </p:nvPr>
        </p:nvSpPr>
        <p:spPr bwMode="auto">
          <a:xfrm>
            <a:off x="685800" y="4341813"/>
            <a:ext cx="5486400" cy="4114800"/>
          </a:xfrm>
          <a:noFill/>
        </p:spPr>
        <p:txBody>
          <a:bodyPr wrap="none" numCol="1" anchor="ctr"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3C855D7-14F5-4A89-93FD-A47DB9915679}" type="datetime1">
              <a:rPr lang="zh-CN" altLang="en-US" smtClean="0"/>
              <a:pPr>
                <a:defRPr/>
              </a:pPr>
              <a:t>2012/12/29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916BEE-DE6B-4F61-9CEA-F19C4B9D4D3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8868C37-0DBE-40E7-9EF5-EB7E87FFAF68}" type="datetime1">
              <a:rPr lang="zh-CN" altLang="en-US" smtClean="0"/>
              <a:pPr>
                <a:defRPr/>
              </a:pPr>
              <a:t>2012/12/29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A5277B4-6606-4AF9-83CB-6722333834E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76AE2B6-D865-4A38-8D75-DC219FA34534}" type="datetime1">
              <a:rPr lang="zh-CN" altLang="en-US" smtClean="0"/>
              <a:pPr>
                <a:defRPr/>
              </a:pPr>
              <a:t>2012/12/29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98FDF6-F1A8-4BC7-93E2-4FC3535EA51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70AD3C1-4C08-448A-9F3F-CBA61A2B73C1}" type="datetime1">
              <a:rPr lang="zh-CN" altLang="en-US" smtClean="0"/>
              <a:pPr>
                <a:defRPr/>
              </a:pPr>
              <a:t>2012/12/29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ED7C33-E7E9-4757-B193-4419D0EB35B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9B63E3B-732C-4DC7-BCF1-195684660F1B}" type="datetime1">
              <a:rPr lang="zh-CN" altLang="en-US" smtClean="0"/>
              <a:pPr>
                <a:defRPr/>
              </a:pPr>
              <a:t>2012/12/29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5CA7AA3-48D0-49E1-8C57-64ED66488565}"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73E149C-6AB2-49EB-B104-4F15748EDC7E}" type="datetime1">
              <a:rPr lang="zh-CN" altLang="en-US" smtClean="0"/>
              <a:pPr>
                <a:defRPr/>
              </a:pPr>
              <a:t>2012/12/29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D5BCD0-76DF-44B0-9DBF-F2F449CDFAD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2E9FD42-1E7F-48F6-A772-AAF540AF7A88}" type="datetime1">
              <a:rPr lang="zh-CN" altLang="en-US" smtClean="0"/>
              <a:pPr>
                <a:defRPr/>
              </a:pPr>
              <a:t>2012/12/29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0E773CB-847F-4EBB-AD2E-3CE73EE60F8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E828556-B48D-400C-A996-51F3C7F04C02}" type="datetime1">
              <a:rPr lang="zh-CN" altLang="en-US" smtClean="0"/>
              <a:pPr>
                <a:defRPr/>
              </a:pPr>
              <a:t>2012/12/29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F504688-D17B-4DE0-9309-1900B7B5188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001D979-7DEB-4530-A514-BF5DABBCE902}" type="datetime1">
              <a:rPr lang="zh-CN" altLang="en-US" smtClean="0"/>
              <a:pPr>
                <a:defRPr/>
              </a:pPr>
              <a:t>2012/12/29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B08FBDB-4A74-462A-A9FB-BB61036915F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0D5BF42-ECF3-413E-B95E-9C9A41EECF10}" type="datetime1">
              <a:rPr lang="zh-CN" altLang="en-US" smtClean="0"/>
              <a:pPr>
                <a:defRPr/>
              </a:pPr>
              <a:t>2012/12/29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37C08D2-5F27-4153-A588-1AF61573259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E7B1572-D65C-473C-98A0-5417F1F08EA6}" type="datetime1">
              <a:rPr lang="zh-CN" altLang="en-US" smtClean="0"/>
              <a:pPr>
                <a:defRPr/>
              </a:pPr>
              <a:t>2012/12/29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D1085F-78EE-49A8-9E7F-DEB1690F173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9E694D5-E130-4F1F-BB9B-AC8CED805D08}" type="datetime1">
              <a:rPr lang="zh-CN" altLang="en-US" smtClean="0"/>
              <a:pPr>
                <a:defRPr/>
              </a:pPr>
              <a:t>2012/12/29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F675197-EAE2-43D1-8C22-B4D29A4C8B6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2" charset="0"/>
          <a:ea typeface="宋体" charset="-122"/>
        </a:defRPr>
      </a:lvl2pPr>
      <a:lvl3pPr algn="ctr" rtl="0" eaLnBrk="0" fontAlgn="base" hangingPunct="0">
        <a:spcBef>
          <a:spcPct val="0"/>
        </a:spcBef>
        <a:spcAft>
          <a:spcPct val="0"/>
        </a:spcAft>
        <a:defRPr sz="4400">
          <a:solidFill>
            <a:schemeClr val="tx1"/>
          </a:solidFill>
          <a:latin typeface="Calibri" pitchFamily="32" charset="0"/>
          <a:ea typeface="宋体" charset="-122"/>
        </a:defRPr>
      </a:lvl3pPr>
      <a:lvl4pPr algn="ctr" rtl="0" eaLnBrk="0" fontAlgn="base" hangingPunct="0">
        <a:spcBef>
          <a:spcPct val="0"/>
        </a:spcBef>
        <a:spcAft>
          <a:spcPct val="0"/>
        </a:spcAft>
        <a:defRPr sz="4400">
          <a:solidFill>
            <a:schemeClr val="tx1"/>
          </a:solidFill>
          <a:latin typeface="Calibri" pitchFamily="32" charset="0"/>
          <a:ea typeface="宋体" charset="-122"/>
        </a:defRPr>
      </a:lvl4pPr>
      <a:lvl5pPr algn="ctr" rtl="0" eaLnBrk="0" fontAlgn="base" hangingPunct="0">
        <a:spcBef>
          <a:spcPct val="0"/>
        </a:spcBef>
        <a:spcAft>
          <a:spcPct val="0"/>
        </a:spcAft>
        <a:defRPr sz="4400">
          <a:solidFill>
            <a:schemeClr val="tx1"/>
          </a:solidFill>
          <a:latin typeface="Calibri" pitchFamily="32" charset="0"/>
          <a:ea typeface="宋体" charset="-122"/>
        </a:defRPr>
      </a:lvl5pPr>
      <a:lvl6pPr marL="457200" algn="ctr" rtl="0" fontAlgn="base">
        <a:spcBef>
          <a:spcPct val="0"/>
        </a:spcBef>
        <a:spcAft>
          <a:spcPct val="0"/>
        </a:spcAft>
        <a:defRPr sz="4400">
          <a:solidFill>
            <a:schemeClr val="tx1"/>
          </a:solidFill>
          <a:latin typeface="Calibri" pitchFamily="32" charset="0"/>
          <a:ea typeface="宋体" charset="-122"/>
        </a:defRPr>
      </a:lvl6pPr>
      <a:lvl7pPr marL="914400" algn="ctr" rtl="0" fontAlgn="base">
        <a:spcBef>
          <a:spcPct val="0"/>
        </a:spcBef>
        <a:spcAft>
          <a:spcPct val="0"/>
        </a:spcAft>
        <a:defRPr sz="4400">
          <a:solidFill>
            <a:schemeClr val="tx1"/>
          </a:solidFill>
          <a:latin typeface="Calibri" pitchFamily="32" charset="0"/>
          <a:ea typeface="宋体" charset="-122"/>
        </a:defRPr>
      </a:lvl7pPr>
      <a:lvl8pPr marL="1371600" algn="ctr" rtl="0" fontAlgn="base">
        <a:spcBef>
          <a:spcPct val="0"/>
        </a:spcBef>
        <a:spcAft>
          <a:spcPct val="0"/>
        </a:spcAft>
        <a:defRPr sz="4400">
          <a:solidFill>
            <a:schemeClr val="tx1"/>
          </a:solidFill>
          <a:latin typeface="Calibri" pitchFamily="32" charset="0"/>
          <a:ea typeface="宋体" charset="-122"/>
        </a:defRPr>
      </a:lvl8pPr>
      <a:lvl9pPr marL="1828800" algn="ctr" rtl="0" fontAlgn="base">
        <a:spcBef>
          <a:spcPct val="0"/>
        </a:spcBef>
        <a:spcAft>
          <a:spcPct val="0"/>
        </a:spcAft>
        <a:defRPr sz="4400">
          <a:solidFill>
            <a:schemeClr val="tx1"/>
          </a:solidFill>
          <a:latin typeface="Calibri" pitchFamily="32"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1143000" y="5805264"/>
            <a:ext cx="6858000" cy="830997"/>
          </a:xfrm>
        </p:spPr>
        <p:txBody>
          <a:bodyPr>
            <a:spAutoFit/>
          </a:bodyPr>
          <a:lstStyle/>
          <a:p>
            <a:pPr eaLnBrk="1" hangingPunct="1">
              <a:spcBef>
                <a:spcPct val="0"/>
              </a:spcBef>
            </a:pPr>
            <a:r>
              <a:rPr lang="en-US" altLang="zh-CN" sz="1600" dirty="0" smtClean="0">
                <a:solidFill>
                  <a:schemeClr val="tx1"/>
                </a:solidFill>
              </a:rPr>
              <a:t>3rd International Workshop on</a:t>
            </a:r>
          </a:p>
          <a:p>
            <a:pPr eaLnBrk="1" hangingPunct="1">
              <a:spcBef>
                <a:spcPct val="0"/>
              </a:spcBef>
            </a:pPr>
            <a:r>
              <a:rPr lang="en-US" altLang="zh-CN" sz="1600" dirty="0" smtClean="0">
                <a:solidFill>
                  <a:schemeClr val="tx1"/>
                </a:solidFill>
              </a:rPr>
              <a:t>Dark Matter, Dark Energy and Matter-Antimatter Asymmetry</a:t>
            </a:r>
          </a:p>
          <a:p>
            <a:pPr eaLnBrk="1" hangingPunct="1">
              <a:spcBef>
                <a:spcPct val="0"/>
              </a:spcBef>
            </a:pPr>
            <a:r>
              <a:rPr lang="en-US" altLang="zh-CN" sz="1600" dirty="0" smtClean="0">
                <a:solidFill>
                  <a:schemeClr val="tx1"/>
                </a:solidFill>
              </a:rPr>
              <a:t>NTHU &amp; NTU, Dec 27—31, 2012</a:t>
            </a:r>
          </a:p>
        </p:txBody>
      </p:sp>
      <p:sp>
        <p:nvSpPr>
          <p:cNvPr id="8" name="Title 4"/>
          <p:cNvSpPr txBox="1">
            <a:spLocks/>
          </p:cNvSpPr>
          <p:nvPr/>
        </p:nvSpPr>
        <p:spPr>
          <a:xfrm>
            <a:off x="762000" y="1066800"/>
            <a:ext cx="7620000" cy="42088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lnSpc>
                <a:spcPct val="120000"/>
              </a:lnSpc>
              <a:spcAft>
                <a:spcPts val="300"/>
              </a:spcAft>
              <a:defRPr/>
            </a:pPr>
            <a:r>
              <a:rPr lang="en-US" altLang="zh-CN" sz="3600" b="1" dirty="0" smtClean="0">
                <a:solidFill>
                  <a:srgbClr val="000066"/>
                </a:solidFill>
                <a:latin typeface="Arial Unicode MS" pitchFamily="34" charset="-122"/>
                <a:ea typeface="Arial Unicode MS" pitchFamily="34" charset="-122"/>
                <a:cs typeface="Arial Unicode MS" pitchFamily="34" charset="-122"/>
              </a:rPr>
              <a:t>Likelihood of the Matter Power Spectrum in Cosmological Parameter Estimation</a:t>
            </a:r>
            <a:r>
              <a:rPr lang="en-US" altLang="zh-CN" sz="3600" dirty="0" smtClean="0">
                <a:solidFill>
                  <a:srgbClr val="000066"/>
                </a:solidFill>
                <a:latin typeface="Arial Unicode MS" pitchFamily="34" charset="-122"/>
                <a:ea typeface="Arial Unicode MS" pitchFamily="34" charset="-122"/>
                <a:cs typeface="Arial Unicode MS" pitchFamily="34" charset="-122"/>
              </a:rPr>
              <a:t> </a:t>
            </a:r>
            <a:r>
              <a:rPr lang="en-US" sz="3600" dirty="0">
                <a:solidFill>
                  <a:schemeClr val="tx1"/>
                </a:solidFill>
                <a:latin typeface="Arial Unicode MS" pitchFamily="34" charset="-122"/>
                <a:ea typeface="Arial Unicode MS" pitchFamily="34" charset="-122"/>
                <a:cs typeface="Arial Unicode MS" pitchFamily="34" charset="-122"/>
              </a:rPr>
              <a:t/>
            </a:r>
            <a:br>
              <a:rPr lang="en-US" sz="3600" dirty="0">
                <a:solidFill>
                  <a:schemeClr val="tx1"/>
                </a:solidFill>
                <a:latin typeface="Arial Unicode MS" pitchFamily="34" charset="-122"/>
                <a:ea typeface="Arial Unicode MS" pitchFamily="34" charset="-122"/>
                <a:cs typeface="Arial Unicode MS" pitchFamily="34" charset="-122"/>
              </a:rPr>
            </a:br>
            <a:endParaRPr lang="en-US" sz="2400" dirty="0" smtClean="0">
              <a:solidFill>
                <a:schemeClr val="tx1"/>
              </a:solidFill>
              <a:latin typeface="Arial Unicode MS" pitchFamily="34" charset="-122"/>
              <a:ea typeface="Arial Unicode MS" pitchFamily="34" charset="-122"/>
              <a:cs typeface="Arial Unicode MS" pitchFamily="34" charset="-122"/>
            </a:endParaRPr>
          </a:p>
          <a:p>
            <a:pPr algn="ctr" fontAlgn="auto">
              <a:spcAft>
                <a:spcPts val="0"/>
              </a:spcAft>
              <a:defRPr/>
            </a:pPr>
            <a:r>
              <a:rPr lang="en-US" altLang="zh-CN" sz="2400" b="1" dirty="0" smtClean="0">
                <a:ln w="1905"/>
                <a:solidFill>
                  <a:schemeClr val="tx1"/>
                </a:solidFill>
                <a:cs typeface="Times New Roman" pitchFamily="18" charset="0"/>
              </a:rPr>
              <a:t>Hu Zhan</a:t>
            </a:r>
          </a:p>
          <a:p>
            <a:pPr algn="ctr" fontAlgn="auto">
              <a:spcAft>
                <a:spcPts val="0"/>
              </a:spcAft>
              <a:defRPr/>
            </a:pPr>
            <a:r>
              <a:rPr lang="en-US" altLang="zh-CN" sz="2400" b="1" dirty="0" smtClean="0">
                <a:ln w="1905"/>
                <a:solidFill>
                  <a:schemeClr val="tx1"/>
                </a:solidFill>
                <a:cs typeface="Times New Roman" pitchFamily="18" charset="0"/>
              </a:rPr>
              <a:t>National Astronomical Observatories</a:t>
            </a:r>
          </a:p>
          <a:p>
            <a:pPr algn="ctr" fontAlgn="auto">
              <a:spcAft>
                <a:spcPts val="0"/>
              </a:spcAft>
              <a:defRPr/>
            </a:pPr>
            <a:r>
              <a:rPr lang="en-US" altLang="zh-CN" sz="2400" b="1" dirty="0" smtClean="0">
                <a:ln w="1905"/>
                <a:solidFill>
                  <a:schemeClr val="tx1"/>
                </a:solidFill>
                <a:cs typeface="Times New Roman" pitchFamily="18" charset="0"/>
              </a:rPr>
              <a:t>Chinese Academy of Sciences</a:t>
            </a:r>
          </a:p>
          <a:p>
            <a:pPr algn="ctr" fontAlgn="auto">
              <a:spcBef>
                <a:spcPts val="600"/>
              </a:spcBef>
              <a:spcAft>
                <a:spcPts val="0"/>
              </a:spcAft>
              <a:defRPr/>
            </a:pPr>
            <a:r>
              <a:rPr lang="en-US" altLang="zh-CN" sz="2000" dirty="0" smtClean="0">
                <a:ln w="1905"/>
                <a:solidFill>
                  <a:srgbClr val="003300"/>
                </a:solidFill>
                <a:cs typeface="Times New Roman" pitchFamily="18" charset="0"/>
              </a:rPr>
              <a:t>Collaborators: </a:t>
            </a:r>
            <a:r>
              <a:rPr lang="en-US" altLang="zh-CN" sz="2000" b="1" dirty="0" smtClean="0">
                <a:ln w="1905"/>
                <a:solidFill>
                  <a:srgbClr val="003300"/>
                </a:solidFill>
                <a:cs typeface="Times New Roman" pitchFamily="18" charset="0"/>
              </a:rPr>
              <a:t>Lei Sun </a:t>
            </a:r>
            <a:r>
              <a:rPr lang="en-US" altLang="zh-CN" sz="2000" dirty="0" smtClean="0">
                <a:ln w="1905"/>
                <a:solidFill>
                  <a:srgbClr val="003300"/>
                </a:solidFill>
                <a:cs typeface="Times New Roman" pitchFamily="18" charset="0"/>
              </a:rPr>
              <a:t>&amp; </a:t>
            </a:r>
            <a:r>
              <a:rPr lang="en-US" altLang="zh-CN" sz="2000" b="1" dirty="0" smtClean="0">
                <a:ln w="1905"/>
                <a:solidFill>
                  <a:srgbClr val="003300"/>
                </a:solidFill>
                <a:cs typeface="Times New Roman" pitchFamily="18" charset="0"/>
              </a:rPr>
              <a:t>Qiao Wang</a:t>
            </a:r>
            <a:endParaRPr lang="en-US" altLang="zh-CN" sz="2000" b="1" dirty="0" smtClean="0">
              <a:ln w="1905"/>
              <a:solidFill>
                <a:srgbClr val="003300"/>
              </a:solidFill>
              <a:latin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1600" y="1068407"/>
            <a:ext cx="8046000" cy="769441"/>
          </a:xfrm>
          <a:prstGeom prst="rect">
            <a:avLst/>
          </a:prstGeom>
        </p:spPr>
        <p:txBody>
          <a:bodyPr wrap="square">
            <a:spAutoFit/>
          </a:bodyPr>
          <a:lstStyle/>
          <a:p>
            <a:pPr>
              <a:lnSpc>
                <a:spcPct val="110000"/>
              </a:lnSpc>
              <a:spcAft>
                <a:spcPts val="600"/>
              </a:spcAft>
              <a:defRPr/>
            </a:pPr>
            <a:r>
              <a:rPr lang="en-US" altLang="zh-CN" sz="2000" dirty="0" smtClean="0">
                <a:solidFill>
                  <a:schemeClr val="tx1">
                    <a:lumMod val="85000"/>
                    <a:lumOff val="15000"/>
                  </a:schemeClr>
                </a:solidFill>
                <a:latin typeface="Comic Sans MS" pitchFamily="66" charset="0"/>
              </a:rPr>
              <a:t>Recently</a:t>
            </a:r>
            <a:r>
              <a:rPr lang="en-US" altLang="zh-CN" sz="2000" dirty="0">
                <a:solidFill>
                  <a:schemeClr val="tx1">
                    <a:lumMod val="85000"/>
                    <a:lumOff val="15000"/>
                  </a:schemeClr>
                </a:solidFill>
                <a:latin typeface="Comic Sans MS" pitchFamily="66" charset="0"/>
              </a:rPr>
              <a:t>,  </a:t>
            </a:r>
            <a:r>
              <a:rPr lang="en-US" altLang="zh-CN" sz="2000" dirty="0" smtClean="0">
                <a:solidFill>
                  <a:schemeClr val="tx1">
                    <a:lumMod val="85000"/>
                    <a:lumOff val="15000"/>
                  </a:schemeClr>
                </a:solidFill>
                <a:latin typeface="Comic Sans MS" pitchFamily="66" charset="0"/>
              </a:rPr>
              <a:t>it is argued that the determinant should be included in the </a:t>
            </a:r>
            <a:r>
              <a:rPr lang="en-US" altLang="zh-CN" sz="2000" dirty="0" smtClean="0">
                <a:solidFill>
                  <a:schemeClr val="tx1">
                    <a:lumMod val="85000"/>
                    <a:lumOff val="15000"/>
                  </a:schemeClr>
                </a:solidFill>
                <a:latin typeface="Comic Sans MS" pitchFamily="66" charset="0"/>
              </a:rPr>
              <a:t>analysis:</a:t>
            </a:r>
            <a:endParaRPr lang="en-US" altLang="zh-CN" sz="2000" dirty="0">
              <a:solidFill>
                <a:schemeClr val="tx1">
                  <a:lumMod val="85000"/>
                  <a:lumOff val="15000"/>
                </a:schemeClr>
              </a:solidFill>
              <a:latin typeface="Comic Sans MS" pitchFamily="66" charset="0"/>
            </a:endParaRPr>
          </a:p>
        </p:txBody>
      </p:sp>
      <p:sp>
        <p:nvSpPr>
          <p:cNvPr id="2" name="矩形 1"/>
          <p:cNvSpPr/>
          <p:nvPr/>
        </p:nvSpPr>
        <p:spPr>
          <a:xfrm>
            <a:off x="1115616" y="347663"/>
            <a:ext cx="6912768" cy="523220"/>
          </a:xfrm>
          <a:prstGeom prst="rect">
            <a:avLst/>
          </a:prstGeom>
        </p:spPr>
        <p:txBody>
          <a:bodyPr wrap="square">
            <a:spAutoFit/>
          </a:bodyPr>
          <a:lstStyle/>
          <a:p>
            <a:pPr algn="ctr">
              <a:defRPr/>
            </a:pPr>
            <a:r>
              <a:rPr lang="en-US" altLang="zh-CN" sz="2800" b="1" dirty="0" smtClean="0">
                <a:latin typeface="Comic Sans MS" pitchFamily="66" charset="0"/>
              </a:rPr>
              <a:t>Why Reexamine the Issue?</a:t>
            </a:r>
            <a:endParaRPr lang="zh-CN" altLang="en-US" sz="2800" b="1" dirty="0">
              <a:latin typeface="Comic Sans MS" pitchFamily="66" charset="0"/>
            </a:endParaRPr>
          </a:p>
        </p:txBody>
      </p:sp>
      <p:grpSp>
        <p:nvGrpSpPr>
          <p:cNvPr id="20" name="Group 19"/>
          <p:cNvGrpSpPr/>
          <p:nvPr/>
        </p:nvGrpSpPr>
        <p:grpSpPr>
          <a:xfrm>
            <a:off x="615950" y="1988840"/>
            <a:ext cx="8060506" cy="1244600"/>
            <a:chOff x="615950" y="1988840"/>
            <a:chExt cx="8060506" cy="1244600"/>
          </a:xfrm>
        </p:grpSpPr>
        <p:pic>
          <p:nvPicPr>
            <p:cNvPr id="61444" name="Picture 4"/>
            <p:cNvPicPr>
              <a:picLocks noChangeAspect="1" noChangeArrowheads="1"/>
            </p:cNvPicPr>
            <p:nvPr/>
          </p:nvPicPr>
          <p:blipFill>
            <a:blip r:embed="rId2" cstate="print"/>
            <a:srcRect/>
            <a:stretch>
              <a:fillRect/>
            </a:stretch>
          </p:blipFill>
          <p:spPr bwMode="auto">
            <a:xfrm>
              <a:off x="615950" y="1988840"/>
              <a:ext cx="7912100" cy="1244600"/>
            </a:xfrm>
            <a:prstGeom prst="rect">
              <a:avLst/>
            </a:prstGeom>
            <a:noFill/>
            <a:ln w="9525">
              <a:noFill/>
              <a:miter lim="800000"/>
              <a:headEnd/>
              <a:tailEnd/>
            </a:ln>
          </p:spPr>
        </p:pic>
        <p:sp>
          <p:nvSpPr>
            <p:cNvPr id="8" name="TextBox 7"/>
            <p:cNvSpPr txBox="1"/>
            <p:nvPr/>
          </p:nvSpPr>
          <p:spPr>
            <a:xfrm>
              <a:off x="7884368" y="2852936"/>
              <a:ext cx="792088" cy="369332"/>
            </a:xfrm>
            <a:prstGeom prst="rect">
              <a:avLst/>
            </a:prstGeom>
            <a:noFill/>
          </p:spPr>
          <p:txBody>
            <a:bodyPr wrap="square" rtlCol="0">
              <a:spAutoFit/>
            </a:bodyPr>
            <a:lstStyle/>
            <a:p>
              <a:r>
                <a:rPr lang="en-US" altLang="zh-CN" dirty="0" smtClean="0"/>
                <a:t>2009</a:t>
              </a:r>
              <a:endParaRPr lang="zh-CN" altLang="en-US" dirty="0"/>
            </a:p>
          </p:txBody>
        </p:sp>
      </p:grpSp>
      <p:grpSp>
        <p:nvGrpSpPr>
          <p:cNvPr id="19" name="Group 18"/>
          <p:cNvGrpSpPr/>
          <p:nvPr/>
        </p:nvGrpSpPr>
        <p:grpSpPr>
          <a:xfrm>
            <a:off x="1238250" y="3563724"/>
            <a:ext cx="7294190" cy="1017404"/>
            <a:chOff x="1238250" y="3563724"/>
            <a:chExt cx="7294190" cy="1017404"/>
          </a:xfrm>
        </p:grpSpPr>
        <p:pic>
          <p:nvPicPr>
            <p:cNvPr id="61445" name="Picture 5"/>
            <p:cNvPicPr>
              <a:picLocks noChangeAspect="1" noChangeArrowheads="1"/>
            </p:cNvPicPr>
            <p:nvPr/>
          </p:nvPicPr>
          <p:blipFill>
            <a:blip r:embed="rId3" cstate="print"/>
            <a:srcRect/>
            <a:stretch>
              <a:fillRect/>
            </a:stretch>
          </p:blipFill>
          <p:spPr bwMode="auto">
            <a:xfrm>
              <a:off x="1238250" y="3563724"/>
              <a:ext cx="6667500" cy="960120"/>
            </a:xfrm>
            <a:prstGeom prst="rect">
              <a:avLst/>
            </a:prstGeom>
            <a:noFill/>
            <a:ln w="9525">
              <a:noFill/>
              <a:miter lim="800000"/>
              <a:headEnd/>
              <a:tailEnd/>
            </a:ln>
          </p:spPr>
        </p:pic>
        <p:sp>
          <p:nvSpPr>
            <p:cNvPr id="9" name="TextBox 8"/>
            <p:cNvSpPr txBox="1"/>
            <p:nvPr/>
          </p:nvSpPr>
          <p:spPr>
            <a:xfrm>
              <a:off x="7884368" y="4211796"/>
              <a:ext cx="648072" cy="369332"/>
            </a:xfrm>
            <a:prstGeom prst="rect">
              <a:avLst/>
            </a:prstGeom>
            <a:noFill/>
          </p:spPr>
          <p:txBody>
            <a:bodyPr wrap="square" rtlCol="0">
              <a:spAutoFit/>
            </a:bodyPr>
            <a:lstStyle/>
            <a:p>
              <a:r>
                <a:rPr lang="en-US" altLang="zh-CN" dirty="0" smtClean="0"/>
                <a:t>2012</a:t>
              </a:r>
              <a:endParaRPr lang="zh-CN" altLang="en-US" dirty="0" smtClean="0"/>
            </a:p>
          </p:txBody>
        </p:sp>
      </p:grpSp>
      <p:grpSp>
        <p:nvGrpSpPr>
          <p:cNvPr id="18" name="Group 17"/>
          <p:cNvGrpSpPr/>
          <p:nvPr/>
        </p:nvGrpSpPr>
        <p:grpSpPr>
          <a:xfrm>
            <a:off x="0" y="4869160"/>
            <a:ext cx="9144000" cy="1656184"/>
            <a:chOff x="0" y="4869160"/>
            <a:chExt cx="9144000" cy="1656184"/>
          </a:xfrm>
        </p:grpSpPr>
        <p:pic>
          <p:nvPicPr>
            <p:cNvPr id="61442" name="Picture 2"/>
            <p:cNvPicPr>
              <a:picLocks noChangeAspect="1" noChangeArrowheads="1"/>
            </p:cNvPicPr>
            <p:nvPr/>
          </p:nvPicPr>
          <p:blipFill>
            <a:blip r:embed="rId4" cstate="print"/>
            <a:srcRect l="1176"/>
            <a:stretch>
              <a:fillRect/>
            </a:stretch>
          </p:blipFill>
          <p:spPr bwMode="auto">
            <a:xfrm>
              <a:off x="35496" y="5862153"/>
              <a:ext cx="9036496" cy="663191"/>
            </a:xfrm>
            <a:prstGeom prst="rect">
              <a:avLst/>
            </a:prstGeom>
            <a:noFill/>
            <a:ln w="9525">
              <a:noFill/>
              <a:miter lim="800000"/>
              <a:headEnd/>
              <a:tailEnd/>
            </a:ln>
          </p:spPr>
        </p:pic>
        <p:pic>
          <p:nvPicPr>
            <p:cNvPr id="61446" name="Picture 6"/>
            <p:cNvPicPr>
              <a:picLocks noChangeAspect="1" noChangeArrowheads="1"/>
            </p:cNvPicPr>
            <p:nvPr/>
          </p:nvPicPr>
          <p:blipFill>
            <a:blip r:embed="rId5" cstate="print"/>
            <a:srcRect/>
            <a:stretch>
              <a:fillRect/>
            </a:stretch>
          </p:blipFill>
          <p:spPr bwMode="auto">
            <a:xfrm>
              <a:off x="0" y="4869160"/>
              <a:ext cx="9144000" cy="935429"/>
            </a:xfrm>
            <a:prstGeom prst="rect">
              <a:avLst/>
            </a:prstGeom>
            <a:noFill/>
            <a:ln w="9525">
              <a:noFill/>
              <a:miter lim="800000"/>
              <a:headEnd/>
              <a:tailEnd/>
            </a:ln>
          </p:spPr>
        </p:pic>
        <p:sp>
          <p:nvSpPr>
            <p:cNvPr id="11" name="TextBox 10"/>
            <p:cNvSpPr txBox="1"/>
            <p:nvPr/>
          </p:nvSpPr>
          <p:spPr>
            <a:xfrm>
              <a:off x="7884368" y="5390985"/>
              <a:ext cx="648072" cy="369332"/>
            </a:xfrm>
            <a:prstGeom prst="rect">
              <a:avLst/>
            </a:prstGeom>
            <a:noFill/>
          </p:spPr>
          <p:txBody>
            <a:bodyPr wrap="square" rtlCol="0">
              <a:spAutoFit/>
            </a:bodyPr>
            <a:lstStyle/>
            <a:p>
              <a:r>
                <a:rPr lang="en-US" altLang="zh-CN" dirty="0" smtClean="0"/>
                <a:t>2013</a:t>
              </a:r>
              <a:endParaRPr lang="zh-CN" altLang="en-US" dirty="0" smtClean="0"/>
            </a:p>
          </p:txBody>
        </p:sp>
        <p:cxnSp>
          <p:nvCxnSpPr>
            <p:cNvPr id="12" name="Straight Connector 11"/>
            <p:cNvCxnSpPr/>
            <p:nvPr/>
          </p:nvCxnSpPr>
          <p:spPr>
            <a:xfrm>
              <a:off x="7308304" y="6093296"/>
              <a:ext cx="1763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496" y="6309320"/>
              <a:ext cx="90364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496" y="6525344"/>
              <a:ext cx="53285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noChangeArrowheads="1"/>
          </p:cNvPicPr>
          <p:nvPr/>
        </p:nvPicPr>
        <p:blipFill>
          <a:blip r:embed="rId2" cstate="print"/>
          <a:srcRect l="2198" t="1537" r="1099" b="1620"/>
          <a:stretch>
            <a:fillRect/>
          </a:stretch>
        </p:blipFill>
        <p:spPr bwMode="auto">
          <a:xfrm>
            <a:off x="1259632" y="692696"/>
            <a:ext cx="6537869" cy="4680520"/>
          </a:xfrm>
          <a:prstGeom prst="rect">
            <a:avLst/>
          </a:prstGeom>
          <a:noFill/>
          <a:ln>
            <a:noFill/>
          </a:ln>
        </p:spPr>
      </p:pic>
      <p:sp>
        <p:nvSpPr>
          <p:cNvPr id="5127" name="TextBox 2"/>
          <p:cNvSpPr txBox="1">
            <a:spLocks noChangeArrowheads="1"/>
          </p:cNvSpPr>
          <p:nvPr/>
        </p:nvSpPr>
        <p:spPr bwMode="auto">
          <a:xfrm>
            <a:off x="827286" y="4997494"/>
            <a:ext cx="7777162"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2" charset="0"/>
                <a:ea typeface="宋体" charset="-122"/>
              </a:defRPr>
            </a:lvl1pPr>
            <a:lvl2pPr marL="742950" indent="-285750" eaLnBrk="0" hangingPunct="0">
              <a:defRPr>
                <a:solidFill>
                  <a:schemeClr val="tx1"/>
                </a:solidFill>
                <a:latin typeface="Calibri" pitchFamily="32" charset="0"/>
                <a:ea typeface="宋体" charset="-122"/>
              </a:defRPr>
            </a:lvl2pPr>
            <a:lvl3pPr marL="1143000" indent="-228600" eaLnBrk="0" hangingPunct="0">
              <a:defRPr>
                <a:solidFill>
                  <a:schemeClr val="tx1"/>
                </a:solidFill>
                <a:latin typeface="Calibri" pitchFamily="32" charset="0"/>
                <a:ea typeface="宋体" charset="-122"/>
              </a:defRPr>
            </a:lvl3pPr>
            <a:lvl4pPr marL="1600200" indent="-228600" eaLnBrk="0" hangingPunct="0">
              <a:defRPr>
                <a:solidFill>
                  <a:schemeClr val="tx1"/>
                </a:solidFill>
                <a:latin typeface="Calibri" pitchFamily="32" charset="0"/>
                <a:ea typeface="宋体" charset="-122"/>
              </a:defRPr>
            </a:lvl4pPr>
            <a:lvl5pPr marL="2057400" indent="-228600" eaLnBrk="0" hangingPunct="0">
              <a:defRPr>
                <a:solidFill>
                  <a:schemeClr val="tx1"/>
                </a:solidFill>
                <a:latin typeface="Calibri" pitchFamily="32" charset="0"/>
                <a:ea typeface="宋体" charset="-122"/>
              </a:defRPr>
            </a:lvl5pPr>
            <a:lvl6pPr marL="2514600" indent="-228600" eaLnBrk="0" fontAlgn="base" hangingPunct="0">
              <a:spcBef>
                <a:spcPct val="0"/>
              </a:spcBef>
              <a:spcAft>
                <a:spcPct val="0"/>
              </a:spcAft>
              <a:defRPr>
                <a:solidFill>
                  <a:schemeClr val="tx1"/>
                </a:solidFill>
                <a:latin typeface="Calibri" pitchFamily="32" charset="0"/>
                <a:ea typeface="宋体" charset="-122"/>
              </a:defRPr>
            </a:lvl6pPr>
            <a:lvl7pPr marL="2971800" indent="-228600" eaLnBrk="0" fontAlgn="base" hangingPunct="0">
              <a:spcBef>
                <a:spcPct val="0"/>
              </a:spcBef>
              <a:spcAft>
                <a:spcPct val="0"/>
              </a:spcAft>
              <a:defRPr>
                <a:solidFill>
                  <a:schemeClr val="tx1"/>
                </a:solidFill>
                <a:latin typeface="Calibri" pitchFamily="32" charset="0"/>
                <a:ea typeface="宋体" charset="-122"/>
              </a:defRPr>
            </a:lvl7pPr>
            <a:lvl8pPr marL="3429000" indent="-228600" eaLnBrk="0" fontAlgn="base" hangingPunct="0">
              <a:spcBef>
                <a:spcPct val="0"/>
              </a:spcBef>
              <a:spcAft>
                <a:spcPct val="0"/>
              </a:spcAft>
              <a:defRPr>
                <a:solidFill>
                  <a:schemeClr val="tx1"/>
                </a:solidFill>
                <a:latin typeface="Calibri" pitchFamily="32" charset="0"/>
                <a:ea typeface="宋体" charset="-122"/>
              </a:defRPr>
            </a:lvl8pPr>
            <a:lvl9pPr marL="3886200" indent="-228600" eaLnBrk="0" fontAlgn="base" hangingPunct="0">
              <a:spcBef>
                <a:spcPct val="0"/>
              </a:spcBef>
              <a:spcAft>
                <a:spcPct val="0"/>
              </a:spcAft>
              <a:defRPr>
                <a:solidFill>
                  <a:schemeClr val="tx1"/>
                </a:solidFill>
                <a:latin typeface="Calibri" pitchFamily="32" charset="0"/>
                <a:ea typeface="宋体" charset="-122"/>
              </a:defRPr>
            </a:lvl9pPr>
          </a:lstStyle>
          <a:p>
            <a:pPr eaLnBrk="1" hangingPunct="1">
              <a:defRPr/>
            </a:pPr>
            <a:r>
              <a:rPr lang="en-US" altLang="zh-CN" sz="2000" b="1" i="1" dirty="0" smtClean="0">
                <a:solidFill>
                  <a:schemeClr val="tx1">
                    <a:lumMod val="75000"/>
                    <a:lumOff val="25000"/>
                  </a:schemeClr>
                </a:solidFill>
                <a:sym typeface="Wingdings" charset="2"/>
              </a:rPr>
              <a:t>Low </a:t>
            </a:r>
            <a:r>
              <a:rPr lang="en-US" altLang="zh-CN" sz="2000" b="1" i="1" dirty="0" smtClean="0">
                <a:solidFill>
                  <a:schemeClr val="tx1">
                    <a:lumMod val="75000"/>
                    <a:lumOff val="25000"/>
                  </a:schemeClr>
                </a:solidFill>
                <a:latin typeface="Mistral" pitchFamily="66" charset="0"/>
                <a:sym typeface="Wingdings" charset="2"/>
              </a:rPr>
              <a:t>l</a:t>
            </a:r>
            <a:r>
              <a:rPr lang="en-US" altLang="zh-CN" sz="2000" b="1" i="1" dirty="0" smtClean="0">
                <a:solidFill>
                  <a:schemeClr val="tx1">
                    <a:lumMod val="75000"/>
                    <a:lumOff val="25000"/>
                  </a:schemeClr>
                </a:solidFill>
                <a:sym typeface="Wingdings" charset="2"/>
              </a:rPr>
              <a:t>  : </a:t>
            </a:r>
          </a:p>
          <a:p>
            <a:pPr marL="285750" indent="-285750" eaLnBrk="1" hangingPunct="1">
              <a:buFont typeface="Arial" charset="0"/>
              <a:buChar char="•"/>
              <a:defRPr/>
            </a:pPr>
            <a:r>
              <a:rPr lang="en-US" altLang="zh-CN" b="1" i="1" dirty="0" smtClean="0">
                <a:solidFill>
                  <a:srgbClr val="000066"/>
                </a:solidFill>
                <a:sym typeface="Wingdings" charset="2"/>
              </a:rPr>
              <a:t>The complete Gaussian is a biased estimator  with a narrower distribution</a:t>
            </a:r>
          </a:p>
          <a:p>
            <a:pPr eaLnBrk="1" hangingPunct="1">
              <a:defRPr/>
            </a:pPr>
            <a:r>
              <a:rPr lang="en-US" altLang="zh-CN" b="1" i="1" dirty="0" smtClean="0">
                <a:solidFill>
                  <a:srgbClr val="000066"/>
                </a:solidFill>
                <a:sym typeface="Wingdings" charset="2"/>
              </a:rPr>
              <a:t>          </a:t>
            </a:r>
            <a:r>
              <a:rPr lang="en-US" altLang="zh-CN" b="1" i="1" dirty="0" smtClean="0">
                <a:solidFill>
                  <a:srgbClr val="000066"/>
                </a:solidFill>
                <a:sym typeface="Wingdings" pitchFamily="2" charset="2"/>
              </a:rPr>
              <a:t>   </a:t>
            </a:r>
            <a:r>
              <a:rPr lang="en-US" altLang="zh-CN" b="1" i="1" dirty="0" smtClean="0">
                <a:solidFill>
                  <a:srgbClr val="000066"/>
                </a:solidFill>
                <a:sym typeface="Wingdings" charset="2"/>
              </a:rPr>
              <a:t>an underestimate of the mode and errors(?). </a:t>
            </a:r>
          </a:p>
          <a:p>
            <a:pPr marL="285750" indent="-285750" eaLnBrk="1" hangingPunct="1">
              <a:buFont typeface="Arial" charset="0"/>
              <a:buChar char="•"/>
              <a:defRPr/>
            </a:pPr>
            <a:r>
              <a:rPr lang="en-US" altLang="zh-CN" b="1" i="1" dirty="0" smtClean="0">
                <a:solidFill>
                  <a:srgbClr val="000066"/>
                </a:solidFill>
                <a:sym typeface="Wingdings" charset="2"/>
              </a:rPr>
              <a:t>The Gaussian without determinant term: a quite extended distribution </a:t>
            </a:r>
          </a:p>
          <a:p>
            <a:pPr eaLnBrk="1" hangingPunct="1">
              <a:defRPr/>
            </a:pPr>
            <a:r>
              <a:rPr lang="en-US" altLang="zh-CN" b="1" i="1" dirty="0" smtClean="0">
                <a:solidFill>
                  <a:srgbClr val="000066"/>
                </a:solidFill>
                <a:sym typeface="Wingdings" charset="2"/>
              </a:rPr>
              <a:t>          </a:t>
            </a:r>
            <a:r>
              <a:rPr lang="en-US" altLang="zh-CN" b="1" i="1" dirty="0" smtClean="0">
                <a:solidFill>
                  <a:srgbClr val="000066"/>
                </a:solidFill>
                <a:sym typeface="Wingdings" pitchFamily="2" charset="2"/>
              </a:rPr>
              <a:t>   </a:t>
            </a:r>
            <a:r>
              <a:rPr lang="en-US" altLang="zh-CN" b="1" i="1" dirty="0" smtClean="0">
                <a:solidFill>
                  <a:srgbClr val="000066"/>
                </a:solidFill>
                <a:sym typeface="Wingdings" charset="2"/>
              </a:rPr>
              <a:t>an overestimate of mean and  error bars.</a:t>
            </a:r>
          </a:p>
          <a:p>
            <a:pPr eaLnBrk="1" hangingPunct="1">
              <a:defRPr/>
            </a:pPr>
            <a:r>
              <a:rPr lang="en-US" altLang="zh-CN" sz="2000" b="1" i="1" dirty="0" smtClean="0">
                <a:solidFill>
                  <a:schemeClr val="tx1">
                    <a:lumMod val="75000"/>
                    <a:lumOff val="25000"/>
                  </a:schemeClr>
                </a:solidFill>
                <a:sym typeface="Wingdings" charset="2"/>
              </a:rPr>
              <a:t>High </a:t>
            </a:r>
            <a:r>
              <a:rPr lang="en-US" altLang="zh-CN" sz="2000" b="1" i="1" dirty="0" smtClean="0">
                <a:solidFill>
                  <a:schemeClr val="tx1">
                    <a:lumMod val="75000"/>
                    <a:lumOff val="25000"/>
                  </a:schemeClr>
                </a:solidFill>
                <a:latin typeface="Mistral" pitchFamily="66" charset="0"/>
              </a:rPr>
              <a:t>l</a:t>
            </a:r>
            <a:r>
              <a:rPr lang="en-US" altLang="zh-CN" sz="2000" b="1" i="1" dirty="0" smtClean="0">
                <a:solidFill>
                  <a:schemeClr val="tx1">
                    <a:lumMod val="75000"/>
                    <a:lumOff val="25000"/>
                  </a:schemeClr>
                </a:solidFill>
              </a:rPr>
              <a:t>  :  </a:t>
            </a:r>
            <a:r>
              <a:rPr lang="en-US" altLang="zh-CN" sz="2000" b="1" i="1" dirty="0" smtClean="0">
                <a:solidFill>
                  <a:srgbClr val="000066"/>
                </a:solidFill>
              </a:rPr>
              <a:t>all approaching Gaussian.</a:t>
            </a:r>
            <a:endParaRPr lang="zh-CN" altLang="en-US" sz="2000" b="1" i="1" dirty="0" smtClean="0">
              <a:solidFill>
                <a:srgbClr val="000066"/>
              </a:solidFill>
            </a:endParaRPr>
          </a:p>
        </p:txBody>
      </p:sp>
      <p:sp>
        <p:nvSpPr>
          <p:cNvPr id="11" name="TextBox 10"/>
          <p:cNvSpPr txBox="1"/>
          <p:nvPr/>
        </p:nvSpPr>
        <p:spPr>
          <a:xfrm>
            <a:off x="1761357" y="133350"/>
            <a:ext cx="5621287" cy="523220"/>
          </a:xfrm>
          <a:prstGeom prst="rect">
            <a:avLst/>
          </a:prstGeom>
        </p:spPr>
        <p:txBody>
          <a:bodyPr wrap="square">
            <a:spAutoFit/>
          </a:bodyPr>
          <a:lstStyle/>
          <a:p>
            <a:pPr algn="ctr">
              <a:defRPr/>
            </a:pPr>
            <a:r>
              <a:rPr lang="en-US" altLang="zh-CN" sz="2800" b="1" dirty="0">
                <a:latin typeface="Comic Sans MS" pitchFamily="66" charset="0"/>
              </a:rPr>
              <a:t>Likelihood &amp; Posterior of </a:t>
            </a:r>
            <a:r>
              <a:rPr lang="en-US" altLang="zh-CN" sz="2800" b="1" i="1" dirty="0" smtClean="0">
                <a:latin typeface="Comic Sans MS" pitchFamily="66" charset="0"/>
              </a:rPr>
              <a:t>P</a:t>
            </a:r>
            <a:r>
              <a:rPr lang="en-US" altLang="zh-CN" sz="2800" b="1" baseline="-25000" dirty="0" smtClean="0">
                <a:latin typeface="Mistral" pitchFamily="66" charset="0"/>
              </a:rPr>
              <a:t>l</a:t>
            </a:r>
            <a:r>
              <a:rPr lang="en-US" altLang="zh-CN" sz="2800" b="1" dirty="0" smtClean="0">
                <a:latin typeface="Comic Sans MS" pitchFamily="66" charset="0"/>
              </a:rPr>
              <a:t> </a:t>
            </a:r>
            <a:endParaRPr lang="zh-CN" alt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333750" y="1421483"/>
            <a:ext cx="1144588" cy="26511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1425575" y="2324770"/>
            <a:ext cx="3578225" cy="315913"/>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524250" y="3111699"/>
            <a:ext cx="4000500" cy="10953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995936" y="4214813"/>
            <a:ext cx="3494088" cy="396875"/>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1700213" y="5963245"/>
            <a:ext cx="804862" cy="209550"/>
          </a:xfrm>
          <a:prstGeom prst="rect">
            <a:avLst/>
          </a:prstGeom>
          <a:noFill/>
          <a:ln w="9525">
            <a:noFill/>
            <a:miter lim="800000"/>
            <a:headEnd/>
            <a:tailEnd/>
          </a:ln>
          <a:effectLst/>
        </p:spPr>
      </p:pic>
      <p:pic>
        <p:nvPicPr>
          <p:cNvPr id="7176" name="Picture 8"/>
          <p:cNvPicPr>
            <a:picLocks noChangeAspect="1" noChangeArrowheads="1"/>
          </p:cNvPicPr>
          <p:nvPr/>
        </p:nvPicPr>
        <p:blipFill>
          <a:blip r:embed="rId7"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2794000" y="5826720"/>
            <a:ext cx="5824538" cy="482600"/>
          </a:xfrm>
          <a:prstGeom prst="rect">
            <a:avLst/>
          </a:prstGeom>
          <a:noFill/>
          <a:ln w="9525">
            <a:noFill/>
            <a:miter lim="800000"/>
            <a:headEnd/>
            <a:tailEnd/>
          </a:ln>
          <a:effectLst/>
        </p:spPr>
      </p:pic>
      <p:sp>
        <p:nvSpPr>
          <p:cNvPr id="7177" name="矩形 1"/>
          <p:cNvSpPr>
            <a:spLocks noChangeArrowheads="1"/>
          </p:cNvSpPr>
          <p:nvPr/>
        </p:nvSpPr>
        <p:spPr bwMode="auto">
          <a:xfrm>
            <a:off x="1435917" y="204788"/>
            <a:ext cx="6272167" cy="523220"/>
          </a:xfrm>
          <a:prstGeom prst="rect">
            <a:avLst/>
          </a:prstGeom>
        </p:spPr>
        <p:txBody>
          <a:bodyPr wrap="square">
            <a:spAutoFit/>
          </a:bodyPr>
          <a:lstStyle/>
          <a:p>
            <a:pPr algn="ctr">
              <a:defRPr/>
            </a:pPr>
            <a:r>
              <a:rPr lang="en-US" altLang="zh-CN" sz="2800" b="1" dirty="0" smtClean="0">
                <a:latin typeface="Comic Sans MS" pitchFamily="66" charset="0"/>
              </a:rPr>
              <a:t>Simple Analysis of </a:t>
            </a:r>
            <a:r>
              <a:rPr lang="en-US" altLang="zh-CN" sz="2800" b="1" dirty="0" smtClean="0">
                <a:latin typeface="Comic Sans MS" pitchFamily="66" charset="0"/>
              </a:rPr>
              <a:t>the Posterior</a:t>
            </a:r>
            <a:endParaRPr lang="zh-CN" altLang="en-US" sz="2800" b="1" dirty="0">
              <a:latin typeface="Comic Sans MS" pitchFamily="66" charset="0"/>
            </a:endParaRPr>
          </a:p>
        </p:txBody>
      </p:sp>
      <p:sp>
        <p:nvSpPr>
          <p:cNvPr id="3" name="矩形 2"/>
          <p:cNvSpPr/>
          <p:nvPr/>
        </p:nvSpPr>
        <p:spPr>
          <a:xfrm>
            <a:off x="869950" y="1384970"/>
            <a:ext cx="2654300" cy="338138"/>
          </a:xfrm>
          <a:prstGeom prst="rect">
            <a:avLst/>
          </a:prstGeom>
        </p:spPr>
        <p:txBody>
          <a:bodyPr>
            <a:spAutoFit/>
          </a:bodyPr>
          <a:lstStyle/>
          <a:p>
            <a:pPr>
              <a:defRPr/>
            </a:pPr>
            <a:r>
              <a:rPr lang="en-US" altLang="zh-CN" sz="1600" dirty="0">
                <a:solidFill>
                  <a:schemeClr val="tx1">
                    <a:lumMod val="85000"/>
                    <a:lumOff val="15000"/>
                  </a:schemeClr>
                </a:solidFill>
                <a:latin typeface="Comic Sans MS" pitchFamily="66" charset="0"/>
              </a:rPr>
              <a:t>Gamma/ G, nod/G+LN:</a:t>
            </a:r>
            <a:endParaRPr lang="zh-CN" altLang="en-US" sz="1600" dirty="0">
              <a:solidFill>
                <a:schemeClr val="tx1">
                  <a:lumMod val="85000"/>
                  <a:lumOff val="15000"/>
                </a:schemeClr>
              </a:solidFill>
              <a:latin typeface="Comic Sans MS" pitchFamily="66" charset="0"/>
            </a:endParaRPr>
          </a:p>
        </p:txBody>
      </p:sp>
      <p:sp>
        <p:nvSpPr>
          <p:cNvPr id="4" name="矩形 3"/>
          <p:cNvSpPr/>
          <p:nvPr/>
        </p:nvSpPr>
        <p:spPr>
          <a:xfrm>
            <a:off x="846138" y="1821533"/>
            <a:ext cx="2946400" cy="338137"/>
          </a:xfrm>
          <a:prstGeom prst="rect">
            <a:avLst/>
          </a:prstGeom>
        </p:spPr>
        <p:txBody>
          <a:bodyPr wrap="none">
            <a:spAutoFit/>
          </a:bodyPr>
          <a:lstStyle/>
          <a:p>
            <a:pPr>
              <a:defRPr/>
            </a:pPr>
            <a:r>
              <a:rPr lang="en-US" altLang="zh-CN" sz="1600" dirty="0">
                <a:solidFill>
                  <a:schemeClr val="tx1">
                    <a:lumMod val="85000"/>
                    <a:lumOff val="15000"/>
                  </a:schemeClr>
                </a:solidFill>
                <a:latin typeface="Comic Sans MS" pitchFamily="66" charset="0"/>
              </a:rPr>
              <a:t>The complete Gaussian (</a:t>
            </a:r>
            <a:r>
              <a:rPr lang="en-US" altLang="zh-CN" sz="1600" dirty="0" err="1">
                <a:solidFill>
                  <a:schemeClr val="tx1">
                    <a:lumMod val="85000"/>
                    <a:lumOff val="15000"/>
                  </a:schemeClr>
                </a:solidFill>
                <a:latin typeface="Comic Sans MS" pitchFamily="66" charset="0"/>
              </a:rPr>
              <a:t>G,d</a:t>
            </a:r>
            <a:r>
              <a:rPr lang="en-US" altLang="zh-CN" sz="1600" dirty="0">
                <a:solidFill>
                  <a:schemeClr val="tx1">
                    <a:lumMod val="85000"/>
                    <a:lumOff val="15000"/>
                  </a:schemeClr>
                </a:solidFill>
                <a:latin typeface="Comic Sans MS" pitchFamily="66" charset="0"/>
              </a:rPr>
              <a:t>):</a:t>
            </a:r>
            <a:endParaRPr lang="zh-CN" altLang="en-US" sz="1600" dirty="0">
              <a:solidFill>
                <a:schemeClr val="tx1">
                  <a:lumMod val="85000"/>
                  <a:lumOff val="15000"/>
                </a:schemeClr>
              </a:solidFill>
              <a:latin typeface="Comic Sans MS" pitchFamily="66" charset="0"/>
            </a:endParaRPr>
          </a:p>
        </p:txBody>
      </p:sp>
      <p:sp>
        <p:nvSpPr>
          <p:cNvPr id="5" name="矩形 4"/>
          <p:cNvSpPr/>
          <p:nvPr/>
        </p:nvSpPr>
        <p:spPr>
          <a:xfrm>
            <a:off x="5386388" y="2323183"/>
            <a:ext cx="1534394" cy="338554"/>
          </a:xfrm>
          <a:prstGeom prst="rect">
            <a:avLst/>
          </a:prstGeom>
        </p:spPr>
        <p:txBody>
          <a:bodyPr wrap="none">
            <a:spAutoFit/>
          </a:bodyPr>
          <a:lstStyle/>
          <a:p>
            <a:pPr>
              <a:defRPr/>
            </a:pPr>
            <a:r>
              <a:rPr lang="en-US" altLang="zh-CN" sz="1600" dirty="0">
                <a:solidFill>
                  <a:schemeClr val="tx1">
                    <a:lumMod val="85000"/>
                    <a:lumOff val="15000"/>
                  </a:schemeClr>
                </a:solidFill>
                <a:latin typeface="Comic Sans MS" pitchFamily="66" charset="0"/>
              </a:rPr>
              <a:t>with </a:t>
            </a:r>
            <a:r>
              <a:rPr lang="en-US" altLang="zh-CN" sz="1600" dirty="0">
                <a:solidFill>
                  <a:schemeClr val="tx1">
                    <a:lumMod val="85000"/>
                    <a:lumOff val="15000"/>
                  </a:schemeClr>
                </a:solidFill>
                <a:latin typeface="+mn-lt"/>
              </a:rPr>
              <a:t>n</a:t>
            </a:r>
            <a:r>
              <a:rPr lang="en-US" altLang="zh-CN" sz="1600" dirty="0" smtClean="0">
                <a:solidFill>
                  <a:schemeClr val="tx1">
                    <a:lumMod val="85000"/>
                    <a:lumOff val="15000"/>
                  </a:schemeClr>
                </a:solidFill>
                <a:latin typeface="+mn-lt"/>
              </a:rPr>
              <a:t>=(2</a:t>
            </a:r>
            <a:r>
              <a:rPr lang="en-US" altLang="zh-CN" sz="1600" dirty="0" smtClean="0">
                <a:solidFill>
                  <a:schemeClr val="tx1">
                    <a:lumMod val="85000"/>
                    <a:lumOff val="15000"/>
                  </a:schemeClr>
                </a:solidFill>
                <a:latin typeface="Mistral" pitchFamily="66" charset="0"/>
              </a:rPr>
              <a:t>l</a:t>
            </a:r>
            <a:r>
              <a:rPr lang="en-US" altLang="zh-CN" sz="1600" dirty="0" smtClean="0">
                <a:solidFill>
                  <a:schemeClr val="tx1">
                    <a:lumMod val="85000"/>
                    <a:lumOff val="15000"/>
                  </a:schemeClr>
                </a:solidFill>
                <a:latin typeface="+mn-lt"/>
              </a:rPr>
              <a:t>+1)/4</a:t>
            </a:r>
            <a:endParaRPr lang="zh-CN" altLang="en-US" sz="1600" dirty="0">
              <a:solidFill>
                <a:schemeClr val="tx1">
                  <a:lumMod val="85000"/>
                  <a:lumOff val="15000"/>
                </a:schemeClr>
              </a:solidFill>
              <a:latin typeface="+mn-lt"/>
            </a:endParaRPr>
          </a:p>
        </p:txBody>
      </p:sp>
      <p:sp>
        <p:nvSpPr>
          <p:cNvPr id="7181" name="矩形 5"/>
          <p:cNvSpPr>
            <a:spLocks noChangeArrowheads="1"/>
          </p:cNvSpPr>
          <p:nvPr/>
        </p:nvSpPr>
        <p:spPr bwMode="auto">
          <a:xfrm>
            <a:off x="274638" y="2852936"/>
            <a:ext cx="2838450" cy="369888"/>
          </a:xfrm>
          <a:prstGeom prst="rect">
            <a:avLst/>
          </a:prstGeom>
          <a:noFill/>
          <a:ln w="9525">
            <a:noFill/>
            <a:miter lim="800000"/>
            <a:headEnd/>
            <a:tailEnd/>
          </a:ln>
        </p:spPr>
        <p:txBody>
          <a:bodyPr wrap="none">
            <a:spAutoFit/>
          </a:bodyPr>
          <a:lstStyle/>
          <a:p>
            <a:r>
              <a:rPr lang="en-US" altLang="zh-CN">
                <a:solidFill>
                  <a:srgbClr val="000099"/>
                </a:solidFill>
                <a:latin typeface="Comic Sans MS" pitchFamily="66" charset="0"/>
              </a:rPr>
              <a:t>The ensemble averaged: </a:t>
            </a:r>
            <a:endParaRPr lang="zh-CN" altLang="en-US">
              <a:solidFill>
                <a:srgbClr val="000099"/>
              </a:solidFill>
              <a:latin typeface="Comic Sans MS" pitchFamily="66" charset="0"/>
            </a:endParaRPr>
          </a:p>
        </p:txBody>
      </p:sp>
      <p:sp>
        <p:nvSpPr>
          <p:cNvPr id="7182" name="矩形 13"/>
          <p:cNvSpPr>
            <a:spLocks noChangeArrowheads="1"/>
          </p:cNvSpPr>
          <p:nvPr/>
        </p:nvSpPr>
        <p:spPr bwMode="auto">
          <a:xfrm>
            <a:off x="279400" y="908720"/>
            <a:ext cx="4411663" cy="369888"/>
          </a:xfrm>
          <a:prstGeom prst="rect">
            <a:avLst/>
          </a:prstGeom>
          <a:noFill/>
          <a:ln w="9525">
            <a:noFill/>
            <a:miter lim="800000"/>
            <a:headEnd/>
            <a:tailEnd/>
          </a:ln>
        </p:spPr>
        <p:txBody>
          <a:bodyPr wrap="none">
            <a:spAutoFit/>
          </a:bodyPr>
          <a:lstStyle/>
          <a:p>
            <a:r>
              <a:rPr lang="en-US" altLang="zh-CN">
                <a:solidFill>
                  <a:srgbClr val="000099"/>
                </a:solidFill>
                <a:latin typeface="Comic Sans MS" pitchFamily="66" charset="0"/>
              </a:rPr>
              <a:t>Based on one realization (observation): </a:t>
            </a:r>
            <a:endParaRPr lang="zh-CN" altLang="en-US">
              <a:solidFill>
                <a:srgbClr val="000099"/>
              </a:solidFill>
              <a:latin typeface="Comic Sans MS" pitchFamily="66" charset="0"/>
            </a:endParaRPr>
          </a:p>
        </p:txBody>
      </p:sp>
      <p:sp>
        <p:nvSpPr>
          <p:cNvPr id="15" name="矩形 14"/>
          <p:cNvSpPr/>
          <p:nvPr/>
        </p:nvSpPr>
        <p:spPr>
          <a:xfrm>
            <a:off x="968375" y="3251399"/>
            <a:ext cx="2654300" cy="338137"/>
          </a:xfrm>
          <a:prstGeom prst="rect">
            <a:avLst/>
          </a:prstGeom>
        </p:spPr>
        <p:txBody>
          <a:bodyPr>
            <a:spAutoFit/>
          </a:bodyPr>
          <a:lstStyle/>
          <a:p>
            <a:pPr>
              <a:defRPr/>
            </a:pPr>
            <a:r>
              <a:rPr lang="en-US" altLang="zh-CN" sz="1600" dirty="0">
                <a:solidFill>
                  <a:schemeClr val="tx1">
                    <a:lumMod val="85000"/>
                    <a:lumOff val="15000"/>
                  </a:schemeClr>
                </a:solidFill>
                <a:latin typeface="Comic Sans MS" pitchFamily="66" charset="0"/>
              </a:rPr>
              <a:t>Gamma/ G, nod/G+LN:</a:t>
            </a:r>
            <a:endParaRPr lang="zh-CN" altLang="en-US" sz="1600" dirty="0">
              <a:solidFill>
                <a:schemeClr val="tx1">
                  <a:lumMod val="85000"/>
                  <a:lumOff val="15000"/>
                </a:schemeClr>
              </a:solidFill>
              <a:latin typeface="Comic Sans MS" pitchFamily="66" charset="0"/>
            </a:endParaRPr>
          </a:p>
        </p:txBody>
      </p:sp>
      <p:sp>
        <p:nvSpPr>
          <p:cNvPr id="16" name="矩形 15"/>
          <p:cNvSpPr/>
          <p:nvPr/>
        </p:nvSpPr>
        <p:spPr>
          <a:xfrm>
            <a:off x="989013" y="4242991"/>
            <a:ext cx="2944812" cy="338137"/>
          </a:xfrm>
          <a:prstGeom prst="rect">
            <a:avLst/>
          </a:prstGeom>
        </p:spPr>
        <p:txBody>
          <a:bodyPr wrap="none">
            <a:spAutoFit/>
          </a:bodyPr>
          <a:lstStyle/>
          <a:p>
            <a:pPr>
              <a:defRPr/>
            </a:pPr>
            <a:r>
              <a:rPr lang="en-US" altLang="zh-CN" sz="1600" dirty="0">
                <a:solidFill>
                  <a:schemeClr val="tx1">
                    <a:lumMod val="85000"/>
                    <a:lumOff val="15000"/>
                  </a:schemeClr>
                </a:solidFill>
                <a:latin typeface="Comic Sans MS" pitchFamily="66" charset="0"/>
              </a:rPr>
              <a:t>The complete Gaussian (</a:t>
            </a:r>
            <a:r>
              <a:rPr lang="en-US" altLang="zh-CN" sz="1600" dirty="0" err="1">
                <a:solidFill>
                  <a:schemeClr val="tx1">
                    <a:lumMod val="85000"/>
                    <a:lumOff val="15000"/>
                  </a:schemeClr>
                </a:solidFill>
                <a:latin typeface="Comic Sans MS" pitchFamily="66" charset="0"/>
              </a:rPr>
              <a:t>G,d</a:t>
            </a:r>
            <a:r>
              <a:rPr lang="en-US" altLang="zh-CN" sz="1600" dirty="0">
                <a:solidFill>
                  <a:schemeClr val="tx1">
                    <a:lumMod val="85000"/>
                    <a:lumOff val="15000"/>
                  </a:schemeClr>
                </a:solidFill>
                <a:latin typeface="Comic Sans MS" pitchFamily="66" charset="0"/>
              </a:rPr>
              <a:t>):</a:t>
            </a:r>
            <a:endParaRPr lang="zh-CN" altLang="en-US" sz="1600" dirty="0">
              <a:solidFill>
                <a:schemeClr val="tx1">
                  <a:lumMod val="85000"/>
                  <a:lumOff val="15000"/>
                </a:schemeClr>
              </a:solidFill>
              <a:latin typeface="Comic Sans MS" pitchFamily="66" charset="0"/>
            </a:endParaRPr>
          </a:p>
        </p:txBody>
      </p:sp>
      <p:sp>
        <p:nvSpPr>
          <p:cNvPr id="7185" name="矩形 16"/>
          <p:cNvSpPr>
            <a:spLocks noChangeArrowheads="1"/>
          </p:cNvSpPr>
          <p:nvPr/>
        </p:nvSpPr>
        <p:spPr bwMode="auto">
          <a:xfrm>
            <a:off x="319088" y="4725988"/>
            <a:ext cx="2747962" cy="369887"/>
          </a:xfrm>
          <a:prstGeom prst="rect">
            <a:avLst/>
          </a:prstGeom>
          <a:noFill/>
          <a:ln w="9525">
            <a:noFill/>
            <a:miter lim="800000"/>
            <a:headEnd/>
            <a:tailEnd/>
          </a:ln>
        </p:spPr>
        <p:txBody>
          <a:bodyPr wrap="none">
            <a:spAutoFit/>
          </a:bodyPr>
          <a:lstStyle/>
          <a:p>
            <a:r>
              <a:rPr lang="en-US" altLang="zh-CN" dirty="0">
                <a:solidFill>
                  <a:srgbClr val="000099"/>
                </a:solidFill>
                <a:latin typeface="Comic Sans MS" pitchFamily="66" charset="0"/>
              </a:rPr>
              <a:t>Effect on parameter </a:t>
            </a:r>
            <a:r>
              <a:rPr lang="en-US" altLang="zh-CN" b="1" dirty="0">
                <a:solidFill>
                  <a:srgbClr val="000099"/>
                </a:solidFill>
                <a:latin typeface="Comic Sans MS" pitchFamily="66" charset="0"/>
                <a:sym typeface="Symbol" charset="2"/>
              </a:rPr>
              <a:t></a:t>
            </a:r>
            <a:r>
              <a:rPr lang="en-US" altLang="zh-CN" dirty="0">
                <a:solidFill>
                  <a:srgbClr val="000099"/>
                </a:solidFill>
                <a:latin typeface="Comic Sans MS" pitchFamily="66" charset="0"/>
              </a:rPr>
              <a:t>: </a:t>
            </a:r>
            <a:endParaRPr lang="zh-CN" altLang="en-US" dirty="0">
              <a:solidFill>
                <a:srgbClr val="000099"/>
              </a:solidFill>
              <a:latin typeface="Comic Sans MS" pitchFamily="66" charset="0"/>
            </a:endParaRPr>
          </a:p>
        </p:txBody>
      </p:sp>
      <p:sp>
        <p:nvSpPr>
          <p:cNvPr id="7" name="矩形 6"/>
          <p:cNvSpPr/>
          <p:nvPr/>
        </p:nvSpPr>
        <p:spPr>
          <a:xfrm>
            <a:off x="650875" y="5106670"/>
            <a:ext cx="6441405" cy="338554"/>
          </a:xfrm>
          <a:prstGeom prst="rect">
            <a:avLst/>
          </a:prstGeom>
        </p:spPr>
        <p:txBody>
          <a:bodyPr wrap="square">
            <a:spAutoFit/>
          </a:bodyPr>
          <a:lstStyle/>
          <a:p>
            <a:pPr marL="285750" indent="-285750">
              <a:buFont typeface="Arial" charset="0"/>
              <a:buChar char="•"/>
              <a:defRPr/>
            </a:pPr>
            <a:r>
              <a:rPr lang="en-US" altLang="zh-CN" sz="1600" dirty="0" smtClean="0">
                <a:solidFill>
                  <a:schemeClr val="tx1">
                    <a:lumMod val="85000"/>
                    <a:lumOff val="15000"/>
                  </a:schemeClr>
                </a:solidFill>
                <a:latin typeface="Symbol" pitchFamily="18" charset="2"/>
              </a:rPr>
              <a:t>q </a:t>
            </a:r>
            <a:r>
              <a:rPr lang="en-US" altLang="zh-CN" sz="1600" dirty="0" smtClean="0">
                <a:solidFill>
                  <a:schemeClr val="tx1">
                    <a:lumMod val="85000"/>
                    <a:lumOff val="15000"/>
                  </a:schemeClr>
                </a:solidFill>
                <a:latin typeface="Lucida Sans Unicode"/>
                <a:cs typeface="Lucida Sans Unicode"/>
              </a:rPr>
              <a:t>∝</a:t>
            </a:r>
            <a:r>
              <a:rPr lang="en-US" altLang="zh-CN" sz="1600" dirty="0" smtClean="0">
                <a:solidFill>
                  <a:schemeClr val="tx1">
                    <a:lumMod val="85000"/>
                    <a:lumOff val="15000"/>
                  </a:schemeClr>
                </a:solidFill>
                <a:latin typeface="Comic Sans MS" pitchFamily="66" charset="0"/>
              </a:rPr>
              <a:t> </a:t>
            </a:r>
            <a:r>
              <a:rPr lang="en-US" altLang="zh-CN" sz="1600" i="1" dirty="0" smtClean="0">
                <a:solidFill>
                  <a:schemeClr val="tx1">
                    <a:lumMod val="85000"/>
                    <a:lumOff val="15000"/>
                  </a:schemeClr>
                </a:solidFill>
                <a:latin typeface="Comic Sans MS" pitchFamily="66" charset="0"/>
              </a:rPr>
              <a:t>P</a:t>
            </a:r>
            <a:r>
              <a:rPr lang="en-US" altLang="zh-CN" sz="1600" baseline="-25000" dirty="0" smtClean="0">
                <a:solidFill>
                  <a:schemeClr val="tx1">
                    <a:lumMod val="85000"/>
                    <a:lumOff val="15000"/>
                  </a:schemeClr>
                </a:solidFill>
                <a:latin typeface="Mistral" pitchFamily="66" charset="0"/>
              </a:rPr>
              <a:t>l  </a:t>
            </a:r>
            <a:r>
              <a:rPr lang="en-US" altLang="zh-CN" sz="1600" dirty="0" smtClean="0">
                <a:solidFill>
                  <a:schemeClr val="tx1">
                    <a:lumMod val="85000"/>
                    <a:lumOff val="15000"/>
                  </a:schemeClr>
                </a:solidFill>
                <a:sym typeface="Wingdings" pitchFamily="2" charset="2"/>
              </a:rPr>
              <a:t> </a:t>
            </a:r>
            <a:r>
              <a:rPr lang="en-US" altLang="zh-CN" sz="1600" dirty="0" smtClean="0">
                <a:solidFill>
                  <a:schemeClr val="tx1">
                    <a:lumMod val="85000"/>
                    <a:lumOff val="15000"/>
                  </a:schemeClr>
                </a:solidFill>
                <a:latin typeface="Comic Sans MS" pitchFamily="66" charset="0"/>
              </a:rPr>
              <a:t>mode-unbiased  with G, nod/G+LN /</a:t>
            </a:r>
            <a:r>
              <a:rPr lang="en-US" altLang="zh-CN" sz="1600" dirty="0" smtClean="0">
                <a:solidFill>
                  <a:schemeClr val="tx1">
                    <a:lumMod val="85000"/>
                    <a:lumOff val="15000"/>
                  </a:schemeClr>
                </a:solidFill>
                <a:latin typeface="Comic Sans MS" pitchFamily="66" charset="0"/>
              </a:rPr>
              <a:t>Gamma</a:t>
            </a:r>
            <a:endParaRPr lang="en-US" altLang="zh-CN" sz="1600" baseline="-25000" dirty="0">
              <a:solidFill>
                <a:schemeClr val="tx1">
                  <a:lumMod val="85000"/>
                  <a:lumOff val="15000"/>
                </a:schemeClr>
              </a:solidFill>
              <a:latin typeface="Mistral" pitchFamily="66" charset="0"/>
            </a:endParaRPr>
          </a:p>
        </p:txBody>
      </p:sp>
      <p:sp>
        <p:nvSpPr>
          <p:cNvPr id="9" name="矩形 8"/>
          <p:cNvSpPr/>
          <p:nvPr/>
        </p:nvSpPr>
        <p:spPr>
          <a:xfrm>
            <a:off x="650875" y="5493445"/>
            <a:ext cx="5313363" cy="338137"/>
          </a:xfrm>
          <a:prstGeom prst="rect">
            <a:avLst/>
          </a:prstGeom>
        </p:spPr>
        <p:txBody>
          <a:bodyPr>
            <a:spAutoFit/>
          </a:bodyPr>
          <a:lstStyle/>
          <a:p>
            <a:pPr marL="285750" indent="-285750">
              <a:buFont typeface="Arial" charset="0"/>
              <a:buChar char="•"/>
              <a:defRPr/>
            </a:pPr>
            <a:r>
              <a:rPr lang="en-US" altLang="zh-CN" sz="1600" dirty="0">
                <a:solidFill>
                  <a:schemeClr val="tx1">
                    <a:lumMod val="85000"/>
                    <a:lumOff val="15000"/>
                  </a:schemeClr>
                </a:solidFill>
                <a:latin typeface="Comic Sans MS" pitchFamily="66" charset="0"/>
              </a:rPr>
              <a:t>Nonlinear dependence  </a:t>
            </a:r>
            <a:r>
              <a:rPr lang="en-US" altLang="zh-CN" sz="1600" dirty="0">
                <a:solidFill>
                  <a:schemeClr val="tx1">
                    <a:lumMod val="85000"/>
                    <a:lumOff val="15000"/>
                  </a:schemeClr>
                </a:solidFill>
                <a:latin typeface="Comic Sans MS" pitchFamily="66" charset="0"/>
                <a:sym typeface="Wingdings" pitchFamily="2" charset="2"/>
              </a:rPr>
              <a:t> </a:t>
            </a:r>
            <a:r>
              <a:rPr lang="en-US" altLang="zh-CN" sz="1600" dirty="0" smtClean="0">
                <a:solidFill>
                  <a:schemeClr val="tx1">
                    <a:lumMod val="85000"/>
                    <a:lumOff val="15000"/>
                  </a:schemeClr>
                </a:solidFill>
                <a:latin typeface="Comic Sans MS" pitchFamily="66" charset="0"/>
                <a:sym typeface="Wingdings" pitchFamily="2" charset="2"/>
              </a:rPr>
              <a:t>possibly </a:t>
            </a:r>
            <a:r>
              <a:rPr lang="en-US" altLang="zh-CN" sz="1600" dirty="0">
                <a:solidFill>
                  <a:schemeClr val="tx1">
                    <a:lumMod val="85000"/>
                    <a:lumOff val="15000"/>
                  </a:schemeClr>
                </a:solidFill>
                <a:latin typeface="Comic Sans MS" pitchFamily="66" charset="0"/>
                <a:sym typeface="Wingdings" pitchFamily="2" charset="2"/>
              </a:rPr>
              <a:t>biased</a:t>
            </a:r>
          </a:p>
        </p:txBody>
      </p:sp>
      <p:sp>
        <p:nvSpPr>
          <p:cNvPr id="7190" name="矩形 9"/>
          <p:cNvSpPr>
            <a:spLocks noChangeArrowheads="1"/>
          </p:cNvSpPr>
          <p:nvPr/>
        </p:nvSpPr>
        <p:spPr bwMode="auto">
          <a:xfrm>
            <a:off x="1092200" y="5883870"/>
            <a:ext cx="2216150" cy="368300"/>
          </a:xfrm>
          <a:prstGeom prst="rect">
            <a:avLst/>
          </a:prstGeom>
          <a:noFill/>
          <a:ln w="9525">
            <a:noFill/>
            <a:miter lim="800000"/>
            <a:headEnd/>
            <a:tailEnd/>
          </a:ln>
        </p:spPr>
        <p:txBody>
          <a:bodyPr>
            <a:spAutoFit/>
          </a:bodyPr>
          <a:lstStyle/>
          <a:p>
            <a:r>
              <a:rPr lang="en-US" altLang="zh-CN">
                <a:solidFill>
                  <a:schemeClr val="tx1">
                    <a:lumMod val="85000"/>
                    <a:lumOff val="15000"/>
                  </a:schemeClr>
                </a:solidFill>
              </a:rPr>
              <a:t>e.g.                  </a:t>
            </a:r>
            <a:endParaRPr lang="zh-CN" altLang="en-US">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457200" y="293223"/>
            <a:ext cx="8229600" cy="523220"/>
          </a:xfrm>
        </p:spPr>
        <p:txBody>
          <a:bodyPr wrap="square">
            <a:spAutoFit/>
          </a:bodyPr>
          <a:lstStyle/>
          <a:p>
            <a:pPr>
              <a:defRPr/>
            </a:pPr>
            <a:r>
              <a:rPr lang="en-US" altLang="zh-CN" sz="2800" b="1" dirty="0" smtClean="0">
                <a:latin typeface="Comic Sans MS" pitchFamily="66" charset="0"/>
                <a:ea typeface="宋体" charset="-122"/>
                <a:cs typeface="+mn-cs"/>
              </a:rPr>
              <a:t>Outline </a:t>
            </a:r>
            <a:endParaRPr lang="zh-CN" altLang="en-US" sz="2800" b="1" dirty="0" smtClean="0">
              <a:latin typeface="Comic Sans MS" pitchFamily="66" charset="0"/>
              <a:ea typeface="宋体" charset="-122"/>
              <a:cs typeface="+mn-cs"/>
            </a:endParaRPr>
          </a:p>
        </p:txBody>
      </p:sp>
      <p:sp>
        <p:nvSpPr>
          <p:cNvPr id="3" name="内容占位符 2"/>
          <p:cNvSpPr>
            <a:spLocks noGrp="1"/>
          </p:cNvSpPr>
          <p:nvPr>
            <p:ph idx="1"/>
          </p:nvPr>
        </p:nvSpPr>
        <p:spPr>
          <a:xfrm>
            <a:off x="683568" y="1628800"/>
            <a:ext cx="8064698" cy="2554545"/>
          </a:xfrm>
        </p:spPr>
        <p:txBody>
          <a:bodyPr>
            <a:spAutoFit/>
          </a:bodyPr>
          <a:lstStyle/>
          <a:p>
            <a:pPr>
              <a:spcBef>
                <a:spcPts val="1200"/>
              </a:spcBef>
              <a:defRPr/>
            </a:pPr>
            <a:r>
              <a:rPr lang="en-US" altLang="zh-CN" sz="2400" dirty="0" smtClean="0">
                <a:solidFill>
                  <a:schemeClr val="tx1">
                    <a:lumMod val="75000"/>
                    <a:lumOff val="25000"/>
                  </a:schemeClr>
                </a:solidFill>
                <a:latin typeface="Comic Sans MS" pitchFamily="66" charset="0"/>
              </a:rPr>
              <a:t>Likelihood analysis in parameter estimation</a:t>
            </a:r>
          </a:p>
          <a:p>
            <a:pPr>
              <a:spcBef>
                <a:spcPts val="1200"/>
              </a:spcBef>
              <a:defRPr/>
            </a:pPr>
            <a:r>
              <a:rPr lang="en-US" altLang="zh-CN" sz="2400" dirty="0" smtClean="0">
                <a:solidFill>
                  <a:schemeClr val="tx1">
                    <a:lumMod val="75000"/>
                    <a:lumOff val="25000"/>
                  </a:schemeClr>
                </a:solidFill>
                <a:latin typeface="Comic Sans MS" pitchFamily="66" charset="0"/>
              </a:rPr>
              <a:t>Likelihood function of the matter power spectrum</a:t>
            </a:r>
          </a:p>
          <a:p>
            <a:pPr>
              <a:spcBef>
                <a:spcPts val="1200"/>
              </a:spcBef>
              <a:defRPr/>
            </a:pPr>
            <a:r>
              <a:rPr lang="en-US" altLang="zh-CN" sz="2400" dirty="0" smtClean="0">
                <a:solidFill>
                  <a:srgbClr val="C00000"/>
                </a:solidFill>
                <a:latin typeface="Comic Sans MS" pitchFamily="66" charset="0"/>
              </a:rPr>
              <a:t>Example: effects of approximate likelihoods on </a:t>
            </a:r>
            <a:r>
              <a:rPr lang="en-US" altLang="zh-CN" sz="2400" i="1" dirty="0" err="1" smtClean="0">
                <a:solidFill>
                  <a:srgbClr val="C00000"/>
                </a:solidFill>
                <a:latin typeface="Comic Sans MS" pitchFamily="66" charset="0"/>
              </a:rPr>
              <a:t>f</a:t>
            </a:r>
            <a:r>
              <a:rPr lang="en-US" altLang="zh-CN" sz="2400" baseline="-25000" dirty="0" err="1" smtClean="0">
                <a:solidFill>
                  <a:srgbClr val="C00000"/>
                </a:solidFill>
                <a:latin typeface="Comic Sans MS" pitchFamily="66" charset="0"/>
              </a:rPr>
              <a:t>NL</a:t>
            </a:r>
            <a:endParaRPr lang="en-US" altLang="zh-CN" sz="2400" baseline="-25000" dirty="0" smtClean="0">
              <a:solidFill>
                <a:srgbClr val="C00000"/>
              </a:solidFill>
              <a:latin typeface="Comic Sans MS" pitchFamily="66" charset="0"/>
            </a:endParaRPr>
          </a:p>
          <a:p>
            <a:pPr>
              <a:spcBef>
                <a:spcPts val="1200"/>
              </a:spcBef>
              <a:defRPr/>
            </a:pPr>
            <a:r>
              <a:rPr lang="en-US" altLang="zh-CN" sz="2400" dirty="0" smtClean="0">
                <a:solidFill>
                  <a:schemeClr val="tx1">
                    <a:lumMod val="75000"/>
                    <a:lumOff val="25000"/>
                  </a:schemeClr>
                </a:solidFill>
                <a:latin typeface="Comic Sans MS" pitchFamily="66" charset="0"/>
              </a:rPr>
              <a:t>Example: photometric redshift error distribution</a:t>
            </a:r>
          </a:p>
          <a:p>
            <a:pPr>
              <a:spcBef>
                <a:spcPts val="1200"/>
              </a:spcBef>
              <a:defRPr/>
            </a:pPr>
            <a:r>
              <a:rPr lang="en-US" altLang="zh-CN" sz="2400" dirty="0" smtClean="0">
                <a:solidFill>
                  <a:schemeClr val="tx1">
                    <a:lumMod val="75000"/>
                    <a:lumOff val="25000"/>
                  </a:schemeClr>
                </a:solidFill>
                <a:latin typeface="Comic Sans MS" pitchFamily="66" charset="0"/>
              </a:rPr>
              <a:t>Summary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608013" y="1052736"/>
            <a:ext cx="7780411"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2" charset="0"/>
                <a:ea typeface="宋体" charset="-122"/>
              </a:defRPr>
            </a:lvl1pPr>
            <a:lvl2pPr marL="742950" indent="-285750" eaLnBrk="0" hangingPunct="0">
              <a:defRPr>
                <a:solidFill>
                  <a:schemeClr val="tx1"/>
                </a:solidFill>
                <a:latin typeface="Calibri" pitchFamily="32" charset="0"/>
                <a:ea typeface="宋体" charset="-122"/>
              </a:defRPr>
            </a:lvl2pPr>
            <a:lvl3pPr marL="1143000" indent="-228600" eaLnBrk="0" hangingPunct="0">
              <a:defRPr>
                <a:solidFill>
                  <a:schemeClr val="tx1"/>
                </a:solidFill>
                <a:latin typeface="Calibri" pitchFamily="32" charset="0"/>
                <a:ea typeface="宋体" charset="-122"/>
              </a:defRPr>
            </a:lvl3pPr>
            <a:lvl4pPr marL="1600200" indent="-228600" eaLnBrk="0" hangingPunct="0">
              <a:defRPr>
                <a:solidFill>
                  <a:schemeClr val="tx1"/>
                </a:solidFill>
                <a:latin typeface="Calibri" pitchFamily="32" charset="0"/>
                <a:ea typeface="宋体" charset="-122"/>
              </a:defRPr>
            </a:lvl4pPr>
            <a:lvl5pPr marL="2057400" indent="-228600" eaLnBrk="0" hangingPunct="0">
              <a:defRPr>
                <a:solidFill>
                  <a:schemeClr val="tx1"/>
                </a:solidFill>
                <a:latin typeface="Calibri" pitchFamily="32" charset="0"/>
                <a:ea typeface="宋体" charset="-122"/>
              </a:defRPr>
            </a:lvl5pPr>
            <a:lvl6pPr marL="2514600" indent="-228600" eaLnBrk="0" fontAlgn="base" hangingPunct="0">
              <a:spcBef>
                <a:spcPct val="0"/>
              </a:spcBef>
              <a:spcAft>
                <a:spcPct val="0"/>
              </a:spcAft>
              <a:defRPr>
                <a:solidFill>
                  <a:schemeClr val="tx1"/>
                </a:solidFill>
                <a:latin typeface="Calibri" pitchFamily="32" charset="0"/>
                <a:ea typeface="宋体" charset="-122"/>
              </a:defRPr>
            </a:lvl6pPr>
            <a:lvl7pPr marL="2971800" indent="-228600" eaLnBrk="0" fontAlgn="base" hangingPunct="0">
              <a:spcBef>
                <a:spcPct val="0"/>
              </a:spcBef>
              <a:spcAft>
                <a:spcPct val="0"/>
              </a:spcAft>
              <a:defRPr>
                <a:solidFill>
                  <a:schemeClr val="tx1"/>
                </a:solidFill>
                <a:latin typeface="Calibri" pitchFamily="32" charset="0"/>
                <a:ea typeface="宋体" charset="-122"/>
              </a:defRPr>
            </a:lvl7pPr>
            <a:lvl8pPr marL="3429000" indent="-228600" eaLnBrk="0" fontAlgn="base" hangingPunct="0">
              <a:spcBef>
                <a:spcPct val="0"/>
              </a:spcBef>
              <a:spcAft>
                <a:spcPct val="0"/>
              </a:spcAft>
              <a:defRPr>
                <a:solidFill>
                  <a:schemeClr val="tx1"/>
                </a:solidFill>
                <a:latin typeface="Calibri" pitchFamily="32" charset="0"/>
                <a:ea typeface="宋体" charset="-122"/>
              </a:defRPr>
            </a:lvl8pPr>
            <a:lvl9pPr marL="3886200" indent="-228600" eaLnBrk="0" fontAlgn="base" hangingPunct="0">
              <a:spcBef>
                <a:spcPct val="0"/>
              </a:spcBef>
              <a:spcAft>
                <a:spcPct val="0"/>
              </a:spcAft>
              <a:defRPr>
                <a:solidFill>
                  <a:schemeClr val="tx1"/>
                </a:solidFill>
                <a:latin typeface="Calibri" pitchFamily="32" charset="0"/>
                <a:ea typeface="宋体" charset="-122"/>
              </a:defRPr>
            </a:lvl9pPr>
          </a:lstStyle>
          <a:p>
            <a:pPr eaLnBrk="1" hangingPunct="1">
              <a:defRPr/>
            </a:pPr>
            <a:r>
              <a:rPr lang="en-US" altLang="zh-CN" sz="1600" b="1" dirty="0" smtClean="0">
                <a:latin typeface="Comic Sans MS" pitchFamily="66" charset="0"/>
              </a:rPr>
              <a:t>Survey Data Model:  </a:t>
            </a:r>
          </a:p>
          <a:p>
            <a:pPr eaLnBrk="1" hangingPunct="1">
              <a:spcBef>
                <a:spcPts val="1200"/>
              </a:spcBef>
              <a:defRPr/>
            </a:pPr>
            <a:r>
              <a:rPr lang="en-US" altLang="zh-CN" sz="1600" dirty="0" smtClean="0">
                <a:solidFill>
                  <a:schemeClr val="tx1">
                    <a:lumMod val="85000"/>
                    <a:lumOff val="15000"/>
                  </a:schemeClr>
                </a:solidFill>
                <a:latin typeface="Comic Sans MS" pitchFamily="66" charset="0"/>
              </a:rPr>
              <a:t>1 </a:t>
            </a:r>
            <a:r>
              <a:rPr lang="en-US" altLang="zh-CN" sz="1600" dirty="0" smtClean="0">
                <a:solidFill>
                  <a:schemeClr val="tx1">
                    <a:lumMod val="85000"/>
                    <a:lumOff val="15000"/>
                  </a:schemeClr>
                </a:solidFill>
                <a:latin typeface="Comic Sans MS" pitchFamily="66" charset="0"/>
              </a:rPr>
              <a:t>z-bin at z</a:t>
            </a:r>
            <a:r>
              <a:rPr lang="en-US" altLang="zh-CN" sz="1600" baseline="-25000" dirty="0" smtClean="0">
                <a:solidFill>
                  <a:schemeClr val="tx1">
                    <a:lumMod val="85000"/>
                    <a:lumOff val="15000"/>
                  </a:schemeClr>
                </a:solidFill>
                <a:latin typeface="Comic Sans MS" pitchFamily="66" charset="0"/>
              </a:rPr>
              <a:t>m</a:t>
            </a:r>
            <a:r>
              <a:rPr lang="en-US" altLang="zh-CN" sz="1600" dirty="0" smtClean="0">
                <a:solidFill>
                  <a:schemeClr val="tx1">
                    <a:lumMod val="85000"/>
                    <a:lumOff val="15000"/>
                  </a:schemeClr>
                </a:solidFill>
                <a:latin typeface="Comic Sans MS" pitchFamily="66" charset="0"/>
              </a:rPr>
              <a:t>~1, width </a:t>
            </a:r>
            <a:r>
              <a:rPr lang="en-US" altLang="zh-CN" sz="1600" dirty="0" smtClean="0">
                <a:solidFill>
                  <a:schemeClr val="tx1">
                    <a:lumMod val="85000"/>
                    <a:lumOff val="15000"/>
                  </a:schemeClr>
                </a:solidFill>
                <a:latin typeface="Comic Sans MS" pitchFamily="66" charset="0"/>
                <a:sym typeface="Symbol"/>
              </a:rPr>
              <a:t></a:t>
            </a:r>
            <a:r>
              <a:rPr lang="en-US" altLang="zh-CN" sz="1600" dirty="0" smtClean="0">
                <a:solidFill>
                  <a:schemeClr val="tx1">
                    <a:lumMod val="85000"/>
                    <a:lumOff val="15000"/>
                  </a:schemeClr>
                </a:solidFill>
                <a:latin typeface="Comic Sans MS" pitchFamily="66" charset="0"/>
              </a:rPr>
              <a:t>=0.5,  </a:t>
            </a:r>
            <a:r>
              <a:rPr lang="en-US" altLang="zh-CN" sz="1600" dirty="0" smtClean="0">
                <a:solidFill>
                  <a:schemeClr val="tx1">
                    <a:lumMod val="85000"/>
                    <a:lumOff val="15000"/>
                  </a:schemeClr>
                </a:solidFill>
                <a:latin typeface="Mistral" pitchFamily="66" charset="0"/>
              </a:rPr>
              <a:t> l</a:t>
            </a:r>
            <a:r>
              <a:rPr lang="en-US" altLang="zh-CN" sz="1600" dirty="0" smtClean="0">
                <a:solidFill>
                  <a:schemeClr val="tx1">
                    <a:lumMod val="85000"/>
                    <a:lumOff val="15000"/>
                  </a:schemeClr>
                </a:solidFill>
                <a:latin typeface="Comic Sans MS" pitchFamily="66" charset="0"/>
              </a:rPr>
              <a:t>=[2, 1000],  </a:t>
            </a:r>
            <a:r>
              <a:rPr lang="en-US" altLang="zh-CN" sz="1600" dirty="0" err="1" smtClean="0">
                <a:solidFill>
                  <a:schemeClr val="tx1">
                    <a:lumMod val="85000"/>
                    <a:lumOff val="15000"/>
                  </a:schemeClr>
                </a:solidFill>
                <a:latin typeface="Comic Sans MS" pitchFamily="66" charset="0"/>
              </a:rPr>
              <a:t>n</a:t>
            </a:r>
            <a:r>
              <a:rPr lang="en-US" altLang="zh-CN" sz="1600" baseline="-25000" dirty="0" err="1" smtClean="0">
                <a:solidFill>
                  <a:schemeClr val="tx1">
                    <a:lumMod val="85000"/>
                    <a:lumOff val="15000"/>
                  </a:schemeClr>
                </a:solidFill>
                <a:latin typeface="Comic Sans MS" pitchFamily="66" charset="0"/>
              </a:rPr>
              <a:t>g</a:t>
            </a:r>
            <a:r>
              <a:rPr lang="en-US" altLang="zh-CN" sz="1600" dirty="0" smtClean="0">
                <a:solidFill>
                  <a:schemeClr val="tx1">
                    <a:lumMod val="85000"/>
                    <a:lumOff val="15000"/>
                  </a:schemeClr>
                </a:solidFill>
                <a:latin typeface="Comic Sans MS" pitchFamily="66" charset="0"/>
              </a:rPr>
              <a:t>=10/arcmin</a:t>
            </a:r>
            <a:r>
              <a:rPr lang="en-US" altLang="zh-CN" sz="1600" baseline="30000" dirty="0" smtClean="0">
                <a:solidFill>
                  <a:schemeClr val="tx1">
                    <a:lumMod val="85000"/>
                    <a:lumOff val="15000"/>
                  </a:schemeClr>
                </a:solidFill>
                <a:latin typeface="Comic Sans MS" pitchFamily="66" charset="0"/>
              </a:rPr>
              <a:t>2</a:t>
            </a:r>
            <a:r>
              <a:rPr lang="en-US" altLang="zh-CN" sz="1600" dirty="0" smtClean="0">
                <a:solidFill>
                  <a:schemeClr val="tx1">
                    <a:lumMod val="85000"/>
                    <a:lumOff val="15000"/>
                  </a:schemeClr>
                </a:solidFill>
                <a:latin typeface="Comic Sans MS" pitchFamily="66" charset="0"/>
              </a:rPr>
              <a:t>, </a:t>
            </a:r>
            <a:r>
              <a:rPr lang="en-US" altLang="zh-CN" sz="1600" dirty="0" err="1" smtClean="0">
                <a:solidFill>
                  <a:schemeClr val="tx1">
                    <a:lumMod val="85000"/>
                    <a:lumOff val="15000"/>
                  </a:schemeClr>
                </a:solidFill>
                <a:latin typeface="Comic Sans MS" pitchFamily="66" charset="0"/>
              </a:rPr>
              <a:t>f</a:t>
            </a:r>
            <a:r>
              <a:rPr lang="en-US" altLang="zh-CN" sz="1600" baseline="-25000" dirty="0" err="1" smtClean="0">
                <a:solidFill>
                  <a:schemeClr val="tx1">
                    <a:lumMod val="85000"/>
                    <a:lumOff val="15000"/>
                  </a:schemeClr>
                </a:solidFill>
                <a:latin typeface="Comic Sans MS" pitchFamily="66" charset="0"/>
              </a:rPr>
              <a:t>sky</a:t>
            </a:r>
            <a:r>
              <a:rPr lang="en-US" altLang="zh-CN" sz="1600" dirty="0" smtClean="0">
                <a:solidFill>
                  <a:schemeClr val="tx1">
                    <a:lumMod val="85000"/>
                    <a:lumOff val="15000"/>
                  </a:schemeClr>
                </a:solidFill>
                <a:latin typeface="Comic Sans MS" pitchFamily="66" charset="0"/>
              </a:rPr>
              <a:t>=0.5 </a:t>
            </a:r>
          </a:p>
          <a:p>
            <a:pPr eaLnBrk="1" hangingPunct="1">
              <a:defRPr/>
            </a:pPr>
            <a:r>
              <a:rPr lang="en-US" altLang="zh-CN" sz="1600" dirty="0" err="1" smtClean="0">
                <a:solidFill>
                  <a:schemeClr val="tx1">
                    <a:lumMod val="85000"/>
                    <a:lumOff val="15000"/>
                  </a:schemeClr>
                </a:solidFill>
                <a:latin typeface="Comic Sans MS" pitchFamily="66" charset="0"/>
              </a:rPr>
              <a:t>Fiducial</a:t>
            </a:r>
            <a:r>
              <a:rPr lang="en-US" altLang="zh-CN" sz="1600" dirty="0" smtClean="0">
                <a:solidFill>
                  <a:schemeClr val="tx1">
                    <a:lumMod val="85000"/>
                    <a:lumOff val="15000"/>
                  </a:schemeClr>
                </a:solidFill>
                <a:latin typeface="Comic Sans MS" pitchFamily="66" charset="0"/>
              </a:rPr>
              <a:t> </a:t>
            </a:r>
            <a:r>
              <a:rPr lang="en-US" altLang="zh-CN" sz="1600" dirty="0" smtClean="0">
                <a:solidFill>
                  <a:schemeClr val="tx1">
                    <a:lumMod val="85000"/>
                    <a:lumOff val="15000"/>
                  </a:schemeClr>
                </a:solidFill>
                <a:latin typeface="Comic Sans MS" pitchFamily="66" charset="0"/>
              </a:rPr>
              <a:t>“data” </a:t>
            </a:r>
            <a:r>
              <a:rPr lang="en-US" altLang="zh-CN" sz="1600" i="1" dirty="0" smtClean="0">
                <a:solidFill>
                  <a:schemeClr val="tx1">
                    <a:lumMod val="85000"/>
                    <a:lumOff val="15000"/>
                  </a:schemeClr>
                </a:solidFill>
                <a:latin typeface="Comic Sans MS" pitchFamily="66" charset="0"/>
              </a:rPr>
              <a:t>P</a:t>
            </a:r>
            <a:r>
              <a:rPr lang="en-US" altLang="zh-CN" sz="1600" baseline="-25000" dirty="0" smtClean="0">
                <a:solidFill>
                  <a:schemeClr val="tx1">
                    <a:lumMod val="85000"/>
                    <a:lumOff val="15000"/>
                  </a:schemeClr>
                </a:solidFill>
                <a:latin typeface="Mistral" pitchFamily="66" charset="0"/>
              </a:rPr>
              <a:t>l</a:t>
            </a:r>
            <a:r>
              <a:rPr lang="en-US" altLang="zh-CN" sz="1600" dirty="0" smtClean="0">
                <a:solidFill>
                  <a:schemeClr val="tx1">
                    <a:lumMod val="85000"/>
                    <a:lumOff val="15000"/>
                  </a:schemeClr>
                </a:solidFill>
                <a:latin typeface="Comic Sans MS" pitchFamily="66" charset="0"/>
              </a:rPr>
              <a:t> are calculated  theoretically at </a:t>
            </a:r>
            <a:r>
              <a:rPr lang="en-US" altLang="zh-CN" sz="1600" dirty="0" err="1" smtClean="0">
                <a:solidFill>
                  <a:schemeClr val="tx1">
                    <a:lumMod val="85000"/>
                    <a:lumOff val="15000"/>
                  </a:schemeClr>
                </a:solidFill>
                <a:latin typeface="Comic Sans MS" pitchFamily="66" charset="0"/>
              </a:rPr>
              <a:t>fiducial</a:t>
            </a:r>
            <a:r>
              <a:rPr lang="en-US" altLang="zh-CN" sz="1600" dirty="0" smtClean="0">
                <a:solidFill>
                  <a:schemeClr val="tx1">
                    <a:lumMod val="85000"/>
                    <a:lumOff val="15000"/>
                  </a:schemeClr>
                </a:solidFill>
                <a:latin typeface="Comic Sans MS" pitchFamily="66" charset="0"/>
              </a:rPr>
              <a:t> values of parameters.</a:t>
            </a:r>
          </a:p>
        </p:txBody>
      </p:sp>
      <p:sp>
        <p:nvSpPr>
          <p:cNvPr id="4" name="TextBox 3"/>
          <p:cNvSpPr txBox="1"/>
          <p:nvPr/>
        </p:nvSpPr>
        <p:spPr>
          <a:xfrm>
            <a:off x="357188" y="430213"/>
            <a:ext cx="8475662" cy="523220"/>
          </a:xfrm>
          <a:prstGeom prst="rect">
            <a:avLst/>
          </a:prstGeom>
        </p:spPr>
        <p:txBody>
          <a:bodyPr wrap="square">
            <a:spAutoFit/>
          </a:bodyPr>
          <a:lstStyle/>
          <a:p>
            <a:pPr algn="ctr">
              <a:defRPr/>
            </a:pPr>
            <a:r>
              <a:rPr lang="en-US" altLang="zh-CN" sz="2800" b="1" dirty="0" smtClean="0">
                <a:latin typeface="Comic Sans MS" pitchFamily="66" charset="0"/>
              </a:rPr>
              <a:t>Example: </a:t>
            </a:r>
            <a:r>
              <a:rPr lang="en-US" altLang="zh-CN" sz="2800" b="1" i="1" dirty="0" err="1" smtClean="0">
                <a:latin typeface="Comic Sans MS" pitchFamily="66" charset="0"/>
              </a:rPr>
              <a:t>f</a:t>
            </a:r>
            <a:r>
              <a:rPr lang="en-US" altLang="zh-CN" sz="2800" b="1" baseline="-25000" dirty="0" err="1" smtClean="0">
                <a:latin typeface="Comic Sans MS" pitchFamily="66" charset="0"/>
              </a:rPr>
              <a:t>NL</a:t>
            </a:r>
            <a:endParaRPr lang="zh-CN" altLang="en-US" sz="2800" b="1" baseline="-25000" dirty="0">
              <a:latin typeface="Comic Sans MS" pitchFamily="66" charset="0"/>
            </a:endParaRPr>
          </a:p>
        </p:txBody>
      </p:sp>
      <p:sp>
        <p:nvSpPr>
          <p:cNvPr id="8196" name="TextBox 1"/>
          <p:cNvSpPr txBox="1">
            <a:spLocks noChangeArrowheads="1"/>
          </p:cNvSpPr>
          <p:nvPr/>
        </p:nvSpPr>
        <p:spPr bwMode="auto">
          <a:xfrm>
            <a:off x="827088" y="2564904"/>
            <a:ext cx="3787775" cy="338554"/>
          </a:xfrm>
          <a:prstGeom prst="rect">
            <a:avLst/>
          </a:prstGeom>
          <a:noFill/>
          <a:ln w="9525">
            <a:noFill/>
            <a:miter lim="800000"/>
            <a:headEnd/>
            <a:tailEnd/>
          </a:ln>
        </p:spPr>
        <p:txBody>
          <a:bodyPr>
            <a:spAutoFit/>
          </a:bodyPr>
          <a:lstStyle/>
          <a:p>
            <a:r>
              <a:rPr lang="en-US" altLang="zh-CN" sz="1600" dirty="0" smtClean="0">
                <a:solidFill>
                  <a:schemeClr val="tx1">
                    <a:lumMod val="85000"/>
                    <a:lumOff val="15000"/>
                  </a:schemeClr>
                </a:solidFill>
                <a:latin typeface="Comic Sans MS" pitchFamily="66" charset="0"/>
                <a:sym typeface="Symbol" charset="2"/>
              </a:rPr>
              <a:t></a:t>
            </a:r>
            <a:r>
              <a:rPr lang="en-US" altLang="zh-CN" sz="1600" dirty="0">
                <a:solidFill>
                  <a:schemeClr val="tx1">
                    <a:lumMod val="85000"/>
                    <a:lumOff val="15000"/>
                  </a:schemeClr>
                </a:solidFill>
                <a:latin typeface="Comic Sans MS" pitchFamily="66" charset="0"/>
              </a:rPr>
              <a:t>CDM </a:t>
            </a:r>
            <a:r>
              <a:rPr lang="en-US" altLang="zh-CN" sz="1600" dirty="0" smtClean="0">
                <a:solidFill>
                  <a:schemeClr val="tx1">
                    <a:lumMod val="85000"/>
                    <a:lumOff val="15000"/>
                  </a:schemeClr>
                </a:solidFill>
                <a:latin typeface="Comic Sans MS" pitchFamily="66" charset="0"/>
              </a:rPr>
              <a:t>with </a:t>
            </a:r>
            <a:r>
              <a:rPr lang="en-US" altLang="zh-CN" sz="1600" dirty="0">
                <a:solidFill>
                  <a:schemeClr val="tx1">
                    <a:lumMod val="85000"/>
                    <a:lumOff val="15000"/>
                  </a:schemeClr>
                </a:solidFill>
                <a:latin typeface="Comic Sans MS" pitchFamily="66" charset="0"/>
              </a:rPr>
              <a:t>6 </a:t>
            </a:r>
            <a:r>
              <a:rPr lang="en-US" altLang="zh-CN" sz="1600" dirty="0" err="1" smtClean="0">
                <a:solidFill>
                  <a:schemeClr val="tx1">
                    <a:lumMod val="85000"/>
                    <a:lumOff val="15000"/>
                  </a:schemeClr>
                </a:solidFill>
                <a:latin typeface="Comic Sans MS" pitchFamily="66" charset="0"/>
              </a:rPr>
              <a:t>params</a:t>
            </a:r>
            <a:endParaRPr lang="zh-CN" altLang="en-US" sz="1600" dirty="0">
              <a:solidFill>
                <a:schemeClr val="tx1">
                  <a:lumMod val="85000"/>
                  <a:lumOff val="15000"/>
                </a:schemeClr>
              </a:solidFill>
              <a:latin typeface="Comic Sans MS" pitchFamily="66" charset="0"/>
            </a:endParaRPr>
          </a:p>
        </p:txBody>
      </p:sp>
      <p:pic>
        <p:nvPicPr>
          <p:cNvPr id="8197" name="Picture 5"/>
          <p:cNvPicPr>
            <a:picLocks noChangeAspect="1" noChangeArrowheads="1"/>
          </p:cNvPicPr>
          <p:nvPr/>
        </p:nvPicPr>
        <p:blipFill>
          <a:blip r:embed="rId2" cstate="print">
            <a:grayscl/>
          </a:blip>
          <a:srcRect/>
          <a:stretch>
            <a:fillRect/>
          </a:stretch>
        </p:blipFill>
        <p:spPr bwMode="auto">
          <a:xfrm>
            <a:off x="2363663" y="2941514"/>
            <a:ext cx="1992313" cy="271462"/>
          </a:xfrm>
          <a:prstGeom prst="rect">
            <a:avLst/>
          </a:prstGeom>
          <a:noFill/>
          <a:ln w="9525">
            <a:noFill/>
            <a:miter lim="800000"/>
            <a:headEnd/>
            <a:tailEnd/>
          </a:ln>
          <a:effectLst/>
        </p:spPr>
      </p:pic>
      <p:sp>
        <p:nvSpPr>
          <p:cNvPr id="8198" name="TextBox 2"/>
          <p:cNvSpPr txBox="1">
            <a:spLocks noChangeArrowheads="1"/>
          </p:cNvSpPr>
          <p:nvPr/>
        </p:nvSpPr>
        <p:spPr bwMode="auto">
          <a:xfrm>
            <a:off x="827088" y="2905001"/>
            <a:ext cx="1655763" cy="338554"/>
          </a:xfrm>
          <a:prstGeom prst="rect">
            <a:avLst/>
          </a:prstGeom>
          <a:noFill/>
          <a:ln w="9525">
            <a:noFill/>
            <a:miter lim="800000"/>
            <a:headEnd/>
            <a:tailEnd/>
          </a:ln>
        </p:spPr>
        <p:txBody>
          <a:bodyPr>
            <a:spAutoFit/>
          </a:bodyPr>
          <a:lstStyle/>
          <a:p>
            <a:r>
              <a:rPr lang="en-US" altLang="zh-CN" sz="1600" dirty="0" err="1">
                <a:solidFill>
                  <a:schemeClr val="tx1">
                    <a:lumMod val="85000"/>
                    <a:lumOff val="15000"/>
                  </a:schemeClr>
                </a:solidFill>
                <a:latin typeface="Comic Sans MS" pitchFamily="66" charset="0"/>
                <a:sym typeface="Symbol" charset="2"/>
              </a:rPr>
              <a:t>Fiducial</a:t>
            </a:r>
            <a:r>
              <a:rPr lang="en-US" altLang="zh-CN" sz="1600" dirty="0">
                <a:solidFill>
                  <a:schemeClr val="tx1">
                    <a:lumMod val="85000"/>
                    <a:lumOff val="15000"/>
                  </a:schemeClr>
                </a:solidFill>
                <a:latin typeface="Comic Sans MS" pitchFamily="66" charset="0"/>
                <a:sym typeface="Symbol" charset="2"/>
              </a:rPr>
              <a:t> values:</a:t>
            </a:r>
            <a:endParaRPr lang="zh-CN" altLang="en-US" sz="1600" dirty="0">
              <a:solidFill>
                <a:schemeClr val="tx1">
                  <a:lumMod val="85000"/>
                  <a:lumOff val="15000"/>
                </a:schemeClr>
              </a:solidFill>
              <a:latin typeface="Comic Sans MS" pitchFamily="66" charset="0"/>
              <a:sym typeface="Symbol" charset="2"/>
            </a:endParaRPr>
          </a:p>
        </p:txBody>
      </p:sp>
      <p:pic>
        <p:nvPicPr>
          <p:cNvPr id="8199" name="Picture 6"/>
          <p:cNvPicPr>
            <a:picLocks noChangeAspect="1" noChangeArrowheads="1"/>
          </p:cNvPicPr>
          <p:nvPr/>
        </p:nvPicPr>
        <p:blipFill>
          <a:blip r:embed="rId3" cstate="print">
            <a:grayscl/>
          </a:blip>
          <a:srcRect/>
          <a:stretch>
            <a:fillRect/>
          </a:stretch>
        </p:blipFill>
        <p:spPr bwMode="auto">
          <a:xfrm>
            <a:off x="5356920" y="2596654"/>
            <a:ext cx="1006475" cy="244475"/>
          </a:xfrm>
          <a:prstGeom prst="rect">
            <a:avLst/>
          </a:prstGeom>
          <a:noFill/>
          <a:ln w="9525">
            <a:noFill/>
            <a:miter lim="800000"/>
            <a:headEnd/>
            <a:tailEnd/>
          </a:ln>
          <a:effectLst/>
        </p:spPr>
      </p:pic>
      <p:sp>
        <p:nvSpPr>
          <p:cNvPr id="8200" name="TextBox 4"/>
          <p:cNvSpPr txBox="1">
            <a:spLocks noChangeArrowheads="1"/>
          </p:cNvSpPr>
          <p:nvPr/>
        </p:nvSpPr>
        <p:spPr bwMode="auto">
          <a:xfrm>
            <a:off x="4860032" y="2566492"/>
            <a:ext cx="533400" cy="307975"/>
          </a:xfrm>
          <a:prstGeom prst="rect">
            <a:avLst/>
          </a:prstGeom>
          <a:noFill/>
          <a:ln w="9525">
            <a:noFill/>
            <a:miter lim="800000"/>
            <a:headEnd/>
            <a:tailEnd/>
          </a:ln>
        </p:spPr>
        <p:txBody>
          <a:bodyPr>
            <a:spAutoFit/>
          </a:bodyPr>
          <a:lstStyle/>
          <a:p>
            <a:r>
              <a:rPr lang="en-US" altLang="zh-CN" sz="1400" dirty="0">
                <a:solidFill>
                  <a:schemeClr val="tx1">
                    <a:lumMod val="85000"/>
                    <a:lumOff val="15000"/>
                  </a:schemeClr>
                </a:solidFill>
                <a:latin typeface="Comic Sans MS" pitchFamily="66" charset="0"/>
              </a:rPr>
              <a:t>Fix</a:t>
            </a:r>
            <a:endParaRPr lang="zh-CN" altLang="en-US" sz="1400" dirty="0">
              <a:solidFill>
                <a:schemeClr val="tx1">
                  <a:lumMod val="85000"/>
                  <a:lumOff val="15000"/>
                </a:schemeClr>
              </a:solidFill>
              <a:latin typeface="Comic Sans MS" pitchFamily="66" charset="0"/>
            </a:endParaRPr>
          </a:p>
        </p:txBody>
      </p:sp>
      <p:pic>
        <p:nvPicPr>
          <p:cNvPr id="8201" name="Picture 7"/>
          <p:cNvPicPr>
            <a:picLocks noChangeAspect="1" noChangeArrowheads="1"/>
          </p:cNvPicPr>
          <p:nvPr/>
        </p:nvPicPr>
        <p:blipFill>
          <a:blip r:embed="rId4" cstate="print">
            <a:grayscl/>
          </a:blip>
          <a:srcRect/>
          <a:stretch>
            <a:fillRect/>
          </a:stretch>
        </p:blipFill>
        <p:spPr bwMode="auto">
          <a:xfrm>
            <a:off x="2987824" y="2568079"/>
            <a:ext cx="1728787" cy="304800"/>
          </a:xfrm>
          <a:prstGeom prst="rect">
            <a:avLst/>
          </a:prstGeom>
          <a:noFill/>
          <a:ln w="9525">
            <a:noFill/>
            <a:miter lim="800000"/>
            <a:headEnd/>
            <a:tailEnd/>
          </a:ln>
          <a:effectLst/>
        </p:spPr>
      </p:pic>
      <p:sp>
        <p:nvSpPr>
          <p:cNvPr id="8202" name="TextBox 5"/>
          <p:cNvSpPr txBox="1">
            <a:spLocks noChangeArrowheads="1"/>
          </p:cNvSpPr>
          <p:nvPr/>
        </p:nvSpPr>
        <p:spPr bwMode="auto">
          <a:xfrm>
            <a:off x="1259632" y="4869160"/>
            <a:ext cx="2736304" cy="707886"/>
          </a:xfrm>
          <a:prstGeom prst="rect">
            <a:avLst/>
          </a:prstGeom>
          <a:noFill/>
          <a:ln w="9525">
            <a:noFill/>
            <a:miter lim="800000"/>
            <a:headEnd/>
            <a:tailEnd/>
          </a:ln>
        </p:spPr>
        <p:txBody>
          <a:bodyPr wrap="square">
            <a:spAutoFit/>
          </a:bodyPr>
          <a:lstStyle/>
          <a:p>
            <a:pPr algn="ctr"/>
            <a:r>
              <a:rPr lang="en-US" altLang="zh-CN" sz="2000" i="1" dirty="0" err="1">
                <a:solidFill>
                  <a:srgbClr val="C00000"/>
                </a:solidFill>
                <a:latin typeface="Comic Sans MS" pitchFamily="66" charset="0"/>
              </a:rPr>
              <a:t>f</a:t>
            </a:r>
            <a:r>
              <a:rPr lang="en-US" altLang="zh-CN" sz="1600" baseline="-25000" dirty="0" err="1">
                <a:solidFill>
                  <a:srgbClr val="C00000"/>
                </a:solidFill>
                <a:latin typeface="Comic Sans MS" pitchFamily="66" charset="0"/>
              </a:rPr>
              <a:t>NL</a:t>
            </a:r>
            <a:r>
              <a:rPr lang="en-US" altLang="zh-CN" sz="2000" i="1" dirty="0">
                <a:solidFill>
                  <a:srgbClr val="C00000"/>
                </a:solidFill>
                <a:latin typeface="Comic Sans MS" pitchFamily="66" charset="0"/>
              </a:rPr>
              <a:t> </a:t>
            </a:r>
            <a:r>
              <a:rPr lang="en-US" altLang="zh-CN" sz="2000" dirty="0">
                <a:solidFill>
                  <a:srgbClr val="C00000"/>
                </a:solidFill>
                <a:latin typeface="Comic Sans MS" pitchFamily="66" charset="0"/>
              </a:rPr>
              <a:t> </a:t>
            </a:r>
            <a:r>
              <a:rPr lang="en-US" altLang="zh-CN" sz="2000" dirty="0" smtClean="0">
                <a:solidFill>
                  <a:srgbClr val="C00000"/>
                </a:solidFill>
                <a:latin typeface="Comic Sans MS" pitchFamily="66" charset="0"/>
              </a:rPr>
              <a:t>sensitive </a:t>
            </a:r>
            <a:r>
              <a:rPr lang="en-US" altLang="zh-CN" sz="2000" dirty="0">
                <a:solidFill>
                  <a:srgbClr val="C00000"/>
                </a:solidFill>
                <a:latin typeface="Comic Sans MS" pitchFamily="66" charset="0"/>
              </a:rPr>
              <a:t>to low </a:t>
            </a:r>
            <a:r>
              <a:rPr lang="en-US" altLang="zh-CN" sz="2000" dirty="0">
                <a:solidFill>
                  <a:srgbClr val="C00000"/>
                </a:solidFill>
                <a:latin typeface="Mistral" pitchFamily="66" charset="0"/>
              </a:rPr>
              <a:t>l</a:t>
            </a:r>
            <a:r>
              <a:rPr lang="en-US" altLang="zh-CN" sz="2000" dirty="0">
                <a:solidFill>
                  <a:srgbClr val="C00000"/>
                </a:solidFill>
                <a:latin typeface="Comic Sans MS" pitchFamily="66" charset="0"/>
              </a:rPr>
              <a:t> </a:t>
            </a:r>
            <a:r>
              <a:rPr lang="en-US" altLang="zh-CN" sz="2000" dirty="0" smtClean="0">
                <a:solidFill>
                  <a:srgbClr val="C00000"/>
                </a:solidFill>
                <a:latin typeface="Comic Sans MS" pitchFamily="66" charset="0"/>
              </a:rPr>
              <a:t/>
            </a:r>
            <a:br>
              <a:rPr lang="en-US" altLang="zh-CN" sz="2000" dirty="0" smtClean="0">
                <a:solidFill>
                  <a:srgbClr val="C00000"/>
                </a:solidFill>
                <a:latin typeface="Comic Sans MS" pitchFamily="66" charset="0"/>
              </a:rPr>
            </a:br>
            <a:r>
              <a:rPr lang="en-US" altLang="zh-CN" sz="2000" dirty="0" smtClean="0">
                <a:solidFill>
                  <a:srgbClr val="C00000"/>
                </a:solidFill>
                <a:latin typeface="Comic Sans MS" pitchFamily="66" charset="0"/>
              </a:rPr>
              <a:t>(</a:t>
            </a:r>
            <a:r>
              <a:rPr lang="en-US" altLang="zh-CN" sz="2000" dirty="0">
                <a:solidFill>
                  <a:srgbClr val="C00000"/>
                </a:solidFill>
                <a:latin typeface="Comic Sans MS" pitchFamily="66" charset="0"/>
              </a:rPr>
              <a:t>i.e., small k)</a:t>
            </a:r>
            <a:endParaRPr lang="zh-CN" altLang="en-US" sz="2000" dirty="0">
              <a:solidFill>
                <a:srgbClr val="C00000"/>
              </a:solidFill>
              <a:latin typeface="Comic Sans MS" pitchFamily="66" charset="0"/>
            </a:endParaRPr>
          </a:p>
        </p:txBody>
      </p:sp>
      <p:pic>
        <p:nvPicPr>
          <p:cNvPr id="8203" name="Picture 14"/>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899592" y="3767698"/>
            <a:ext cx="3776091" cy="453390"/>
          </a:xfrm>
          <a:prstGeom prst="rect">
            <a:avLst/>
          </a:prstGeom>
          <a:noFill/>
          <a:ln w="9525">
            <a:noFill/>
            <a:miter lim="800000"/>
            <a:headEnd/>
            <a:tailEnd/>
          </a:ln>
          <a:effectLst/>
        </p:spPr>
      </p:pic>
      <p:pic>
        <p:nvPicPr>
          <p:cNvPr id="8204" name="Picture 15"/>
          <p:cNvPicPr>
            <a:picLocks noChangeAspect="1" noChangeArrowheads="1"/>
          </p:cNvPicPr>
          <p:nvPr/>
        </p:nvPicPr>
        <p:blipFill>
          <a:blip r:embed="rId6" cstate="print">
            <a:clrChange>
              <a:clrFrom>
                <a:srgbClr val="FFFFFF"/>
              </a:clrFrom>
              <a:clrTo>
                <a:srgbClr val="FFFFFF">
                  <a:alpha val="0"/>
                </a:srgbClr>
              </a:clrTo>
            </a:clrChange>
            <a:grayscl/>
          </a:blip>
          <a:srcRect l="26470"/>
          <a:stretch>
            <a:fillRect/>
          </a:stretch>
        </p:blipFill>
        <p:spPr bwMode="auto">
          <a:xfrm>
            <a:off x="5220071" y="3798178"/>
            <a:ext cx="1700226" cy="388620"/>
          </a:xfrm>
          <a:prstGeom prst="rect">
            <a:avLst/>
          </a:prstGeom>
          <a:noFill/>
          <a:ln w="9525">
            <a:noFill/>
            <a:miter lim="800000"/>
            <a:headEnd/>
            <a:tailEnd/>
          </a:ln>
          <a:effectLst/>
        </p:spPr>
      </p:pic>
      <p:sp>
        <p:nvSpPr>
          <p:cNvPr id="8205" name="TextBox 1"/>
          <p:cNvSpPr txBox="1">
            <a:spLocks noChangeArrowheads="1"/>
          </p:cNvSpPr>
          <p:nvPr/>
        </p:nvSpPr>
        <p:spPr bwMode="auto">
          <a:xfrm>
            <a:off x="608013" y="3407658"/>
            <a:ext cx="7632848" cy="338554"/>
          </a:xfrm>
          <a:prstGeom prst="rect">
            <a:avLst/>
          </a:prstGeom>
          <a:noFill/>
          <a:ln w="9525">
            <a:noFill/>
            <a:miter lim="800000"/>
            <a:headEnd/>
            <a:tailEnd/>
          </a:ln>
        </p:spPr>
        <p:txBody>
          <a:bodyPr wrap="square">
            <a:spAutoFit/>
          </a:bodyPr>
          <a:lstStyle/>
          <a:p>
            <a:r>
              <a:rPr lang="en-US" altLang="zh-CN" sz="1600" b="1" dirty="0">
                <a:latin typeface="Comic Sans MS" pitchFamily="66" charset="0"/>
              </a:rPr>
              <a:t>Primordial </a:t>
            </a:r>
            <a:r>
              <a:rPr lang="en-US" altLang="zh-CN" sz="1600" b="1" dirty="0" smtClean="0">
                <a:latin typeface="Comic Sans MS" pitchFamily="66" charset="0"/>
              </a:rPr>
              <a:t>non-</a:t>
            </a:r>
            <a:r>
              <a:rPr lang="en-US" altLang="zh-CN" sz="1600" b="1" dirty="0" err="1" smtClean="0">
                <a:latin typeface="Comic Sans MS" pitchFamily="66" charset="0"/>
              </a:rPr>
              <a:t>Gaussianity</a:t>
            </a:r>
            <a:r>
              <a:rPr lang="en-US" altLang="zh-CN" sz="1600" b="1" dirty="0">
                <a:latin typeface="Comic Sans MS" pitchFamily="66" charset="0"/>
              </a:rPr>
              <a:t>, local type,  leads to a scale-dependent bias:</a:t>
            </a:r>
            <a:endParaRPr lang="zh-CN" altLang="en-US" sz="1600" b="1" dirty="0">
              <a:latin typeface="Comic Sans MS" pitchFamily="66" charset="0"/>
            </a:endParaRPr>
          </a:p>
        </p:txBody>
      </p:sp>
      <p:sp>
        <p:nvSpPr>
          <p:cNvPr id="8207" name="TextBox 8"/>
          <p:cNvSpPr txBox="1">
            <a:spLocks noChangeArrowheads="1"/>
          </p:cNvSpPr>
          <p:nvPr/>
        </p:nvSpPr>
        <p:spPr bwMode="auto">
          <a:xfrm>
            <a:off x="608013" y="2204864"/>
            <a:ext cx="4408488" cy="339725"/>
          </a:xfrm>
          <a:prstGeom prst="rect">
            <a:avLst/>
          </a:prstGeom>
          <a:noFill/>
          <a:ln w="9525">
            <a:noFill/>
            <a:miter lim="800000"/>
            <a:headEnd/>
            <a:tailEnd/>
          </a:ln>
        </p:spPr>
        <p:txBody>
          <a:bodyPr>
            <a:spAutoFit/>
          </a:bodyPr>
          <a:lstStyle/>
          <a:p>
            <a:pPr>
              <a:defRPr/>
            </a:pPr>
            <a:r>
              <a:rPr lang="en-US" altLang="zh-CN" sz="1600" b="1" dirty="0" smtClean="0">
                <a:latin typeface="Comic Sans MS" pitchFamily="66" charset="0"/>
              </a:rPr>
              <a:t>Cosmological Parameters:</a:t>
            </a:r>
            <a:endParaRPr lang="zh-CN" altLang="en-US" sz="1600" b="1" dirty="0" smtClean="0">
              <a:latin typeface="Comic Sans MS" pitchFamily="66" charset="0"/>
            </a:endParaRPr>
          </a:p>
        </p:txBody>
      </p:sp>
      <p:grpSp>
        <p:nvGrpSpPr>
          <p:cNvPr id="19" name="Group 18"/>
          <p:cNvGrpSpPr/>
          <p:nvPr/>
        </p:nvGrpSpPr>
        <p:grpSpPr>
          <a:xfrm>
            <a:off x="4355976" y="4233769"/>
            <a:ext cx="3600400" cy="2579607"/>
            <a:chOff x="3635896" y="4233769"/>
            <a:chExt cx="3600400" cy="2579607"/>
          </a:xfrm>
        </p:grpSpPr>
        <p:pic>
          <p:nvPicPr>
            <p:cNvPr id="62466" name="Picture 2"/>
            <p:cNvPicPr>
              <a:picLocks noChangeAspect="1" noChangeArrowheads="1"/>
            </p:cNvPicPr>
            <p:nvPr/>
          </p:nvPicPr>
          <p:blipFill>
            <a:blip r:embed="rId7" cstate="print"/>
            <a:srcRect/>
            <a:stretch>
              <a:fillRect/>
            </a:stretch>
          </p:blipFill>
          <p:spPr bwMode="auto">
            <a:xfrm>
              <a:off x="3635896" y="4233769"/>
              <a:ext cx="3600000" cy="2579607"/>
            </a:xfrm>
            <a:prstGeom prst="rect">
              <a:avLst/>
            </a:prstGeom>
            <a:noFill/>
            <a:ln w="9525">
              <a:noFill/>
              <a:miter lim="800000"/>
              <a:headEnd/>
              <a:tailEnd/>
            </a:ln>
          </p:spPr>
        </p:pic>
        <p:sp>
          <p:nvSpPr>
            <p:cNvPr id="17" name="TextBox 16"/>
            <p:cNvSpPr txBox="1"/>
            <p:nvPr/>
          </p:nvSpPr>
          <p:spPr>
            <a:xfrm>
              <a:off x="5220072" y="5435932"/>
              <a:ext cx="2016224" cy="369332"/>
            </a:xfrm>
            <a:prstGeom prst="rect">
              <a:avLst/>
            </a:prstGeom>
            <a:noFill/>
          </p:spPr>
          <p:txBody>
            <a:bodyPr wrap="square" rtlCol="0">
              <a:spAutoFit/>
            </a:bodyPr>
            <a:lstStyle/>
            <a:p>
              <a:pPr algn="ctr"/>
              <a:r>
                <a:rPr lang="en-US" altLang="zh-CN" b="1" dirty="0" smtClean="0">
                  <a:solidFill>
                    <a:srgbClr val="000066"/>
                  </a:solidFill>
                </a:rPr>
                <a:t>LSST Science Book</a:t>
              </a:r>
              <a:endParaRPr lang="zh-CN" altLang="en-US" b="1" dirty="0">
                <a:solidFill>
                  <a:srgbClr val="000066"/>
                </a:solidFill>
              </a:endParaRPr>
            </a:p>
          </p:txBody>
        </p:sp>
        <p:sp>
          <p:nvSpPr>
            <p:cNvPr id="18" name="Rectangle 17"/>
            <p:cNvSpPr/>
            <p:nvPr/>
          </p:nvSpPr>
          <p:spPr>
            <a:xfrm>
              <a:off x="5364088" y="6093296"/>
              <a:ext cx="1709122" cy="369332"/>
            </a:xfrm>
            <a:prstGeom prst="rect">
              <a:avLst/>
            </a:prstGeom>
          </p:spPr>
          <p:txBody>
            <a:bodyPr wrap="none">
              <a:spAutoFit/>
            </a:bodyPr>
            <a:lstStyle/>
            <a:p>
              <a:r>
                <a:rPr lang="en-US" altLang="zh-CN" dirty="0" smtClean="0"/>
                <a:t>arXiv:0912.0201</a:t>
              </a:r>
              <a:endParaRPr lang="zh-CN" alt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411413" y="1124744"/>
            <a:ext cx="6481762" cy="4835525"/>
          </a:xfrm>
          <a:prstGeom prst="rect">
            <a:avLst/>
          </a:prstGeom>
          <a:noFill/>
          <a:ln w="9525">
            <a:noFill/>
            <a:miter lim="800000"/>
            <a:headEnd/>
            <a:tailEnd/>
          </a:ln>
          <a:effectLst/>
        </p:spPr>
      </p:pic>
      <p:sp>
        <p:nvSpPr>
          <p:cNvPr id="9219" name="TextBox 6"/>
          <p:cNvSpPr txBox="1">
            <a:spLocks noChangeArrowheads="1"/>
          </p:cNvSpPr>
          <p:nvPr/>
        </p:nvSpPr>
        <p:spPr bwMode="auto">
          <a:xfrm>
            <a:off x="180876" y="1413351"/>
            <a:ext cx="2374900" cy="4031873"/>
          </a:xfrm>
          <a:prstGeom prst="rect">
            <a:avLst/>
          </a:prstGeom>
          <a:noFill/>
          <a:ln w="9525">
            <a:noFill/>
            <a:miter lim="800000"/>
            <a:headEnd/>
            <a:tailEnd/>
          </a:ln>
        </p:spPr>
        <p:txBody>
          <a:bodyPr>
            <a:spAutoFit/>
          </a:bodyPr>
          <a:lstStyle/>
          <a:p>
            <a:r>
              <a:rPr lang="en-US" altLang="zh-CN" sz="1600" dirty="0" smtClean="0">
                <a:solidFill>
                  <a:srgbClr val="0000CC"/>
                </a:solidFill>
                <a:latin typeface="Comic Sans MS" pitchFamily="66" charset="0"/>
              </a:rPr>
              <a:t>Input: </a:t>
            </a:r>
            <a:r>
              <a:rPr lang="en-US" altLang="zh-CN" sz="1600" dirty="0" err="1" smtClean="0">
                <a:solidFill>
                  <a:srgbClr val="0000CC"/>
                </a:solidFill>
                <a:latin typeface="Comic Sans MS" pitchFamily="66" charset="0"/>
              </a:rPr>
              <a:t>fiducial</a:t>
            </a:r>
            <a:r>
              <a:rPr lang="en-US" altLang="zh-CN" sz="1600" dirty="0" smtClean="0">
                <a:solidFill>
                  <a:srgbClr val="0000CC"/>
                </a:solidFill>
                <a:latin typeface="Comic Sans MS" pitchFamily="66" charset="0"/>
              </a:rPr>
              <a:t> </a:t>
            </a:r>
            <a:r>
              <a:rPr lang="en-US" altLang="zh-CN" sz="1600" dirty="0" smtClean="0">
                <a:solidFill>
                  <a:srgbClr val="0000CC"/>
                </a:solidFill>
                <a:latin typeface="Comic Sans MS" pitchFamily="66" charset="0"/>
              </a:rPr>
              <a:t>P</a:t>
            </a:r>
            <a:r>
              <a:rPr lang="en-US" altLang="zh-CN" sz="1600" baseline="-25000" dirty="0" smtClean="0">
                <a:solidFill>
                  <a:srgbClr val="0000CC"/>
                </a:solidFill>
                <a:latin typeface="Mistral" pitchFamily="66" charset="0"/>
              </a:rPr>
              <a:t>l</a:t>
            </a:r>
            <a:endParaRPr lang="en-US" altLang="zh-CN" sz="1600" dirty="0" smtClean="0">
              <a:solidFill>
                <a:srgbClr val="0000CC"/>
              </a:solidFill>
              <a:latin typeface="Comic Sans MS" pitchFamily="66" charset="0"/>
            </a:endParaRPr>
          </a:p>
          <a:p>
            <a:endParaRPr lang="en-US" altLang="zh-CN" sz="1600" dirty="0" smtClean="0">
              <a:solidFill>
                <a:srgbClr val="0000CC"/>
              </a:solidFill>
              <a:latin typeface="Comic Sans MS" pitchFamily="66" charset="0"/>
            </a:endParaRPr>
          </a:p>
          <a:p>
            <a:r>
              <a:rPr lang="en-US" altLang="zh-CN" sz="1600" dirty="0" smtClean="0">
                <a:solidFill>
                  <a:srgbClr val="0000CC"/>
                </a:solidFill>
                <a:latin typeface="Comic Sans MS" pitchFamily="66" charset="0"/>
              </a:rPr>
              <a:t>Priors: 20% on </a:t>
            </a:r>
            <a:r>
              <a:rPr lang="en-US" altLang="zh-CN" sz="1600" dirty="0" err="1" smtClean="0">
                <a:solidFill>
                  <a:srgbClr val="0000CC"/>
                </a:solidFill>
                <a:latin typeface="Comic Sans MS" pitchFamily="66" charset="0"/>
              </a:rPr>
              <a:t>b</a:t>
            </a:r>
            <a:r>
              <a:rPr lang="en-US" altLang="zh-CN" sz="1200" dirty="0" err="1" smtClean="0">
                <a:solidFill>
                  <a:srgbClr val="0000CC"/>
                </a:solidFill>
                <a:latin typeface="Comic Sans MS" pitchFamily="66" charset="0"/>
              </a:rPr>
              <a:t>g</a:t>
            </a:r>
            <a:r>
              <a:rPr lang="en-US" altLang="zh-CN" sz="1600" dirty="0" smtClean="0">
                <a:solidFill>
                  <a:srgbClr val="0000CC"/>
                </a:solidFill>
                <a:latin typeface="Comic Sans MS" pitchFamily="66" charset="0"/>
              </a:rPr>
              <a:t> and </a:t>
            </a:r>
            <a:r>
              <a:rPr lang="en-US" altLang="zh-CN" sz="1600" dirty="0" smtClean="0">
                <a:solidFill>
                  <a:srgbClr val="0000CC"/>
                </a:solidFill>
                <a:latin typeface="Comic Sans MS" pitchFamily="66" charset="0"/>
              </a:rPr>
              <a:t>b(</a:t>
            </a:r>
            <a:r>
              <a:rPr lang="en-US" altLang="zh-CN" sz="1600" dirty="0" err="1" smtClean="0">
                <a:solidFill>
                  <a:srgbClr val="0000CC"/>
                </a:solidFill>
                <a:latin typeface="Comic Sans MS" pitchFamily="66" charset="0"/>
              </a:rPr>
              <a:t>k,f</a:t>
            </a:r>
            <a:r>
              <a:rPr lang="en-US" altLang="zh-CN" sz="1600" baseline="-25000" dirty="0" err="1" smtClean="0">
                <a:solidFill>
                  <a:srgbClr val="0000CC"/>
                </a:solidFill>
                <a:latin typeface="Comic Sans MS" pitchFamily="66" charset="0"/>
              </a:rPr>
              <a:t>NL</a:t>
            </a:r>
            <a:r>
              <a:rPr lang="en-US" altLang="zh-CN" sz="1600" dirty="0" smtClean="0">
                <a:solidFill>
                  <a:srgbClr val="0000CC"/>
                </a:solidFill>
                <a:latin typeface="Comic Sans MS" pitchFamily="66" charset="0"/>
              </a:rPr>
              <a:t>)&gt;0.</a:t>
            </a:r>
            <a:endParaRPr lang="en-US" altLang="zh-CN" sz="1600" dirty="0" smtClean="0">
              <a:solidFill>
                <a:srgbClr val="0000CC"/>
              </a:solidFill>
              <a:latin typeface="Comic Sans MS" pitchFamily="66" charset="0"/>
            </a:endParaRPr>
          </a:p>
          <a:p>
            <a:endParaRPr lang="en-US" altLang="zh-CN" sz="1600" dirty="0" smtClean="0">
              <a:solidFill>
                <a:srgbClr val="0000CC"/>
              </a:solidFill>
              <a:latin typeface="Comic Sans MS" pitchFamily="66" charset="0"/>
            </a:endParaRPr>
          </a:p>
          <a:p>
            <a:r>
              <a:rPr lang="en-US" altLang="zh-CN" sz="1600" dirty="0" smtClean="0">
                <a:solidFill>
                  <a:srgbClr val="0000CC"/>
                </a:solidFill>
                <a:latin typeface="Comic Sans MS" pitchFamily="66" charset="0"/>
              </a:rPr>
              <a:t>Given </a:t>
            </a:r>
            <a:r>
              <a:rPr lang="en-US" altLang="zh-CN" sz="1600" dirty="0" smtClean="0">
                <a:solidFill>
                  <a:srgbClr val="0000CC"/>
                </a:solidFill>
                <a:latin typeface="Comic Sans MS" pitchFamily="66" charset="0"/>
              </a:rPr>
              <a:t>the large error </a:t>
            </a:r>
            <a:r>
              <a:rPr lang="en-US" altLang="zh-CN" sz="1600" dirty="0" smtClean="0">
                <a:solidFill>
                  <a:srgbClr val="0000CC"/>
                </a:solidFill>
                <a:latin typeface="Comic Sans MS" pitchFamily="66" charset="0"/>
              </a:rPr>
              <a:t>contours with </a:t>
            </a:r>
            <a:r>
              <a:rPr lang="en-US" altLang="zh-CN" sz="1600" dirty="0">
                <a:solidFill>
                  <a:srgbClr val="0000CC"/>
                </a:solidFill>
                <a:latin typeface="Comic Sans MS" pitchFamily="66" charset="0"/>
              </a:rPr>
              <a:t>6 </a:t>
            </a:r>
            <a:r>
              <a:rPr lang="en-US" altLang="zh-CN" sz="1600" dirty="0" err="1">
                <a:solidFill>
                  <a:srgbClr val="0000CC"/>
                </a:solidFill>
                <a:latin typeface="Comic Sans MS" pitchFamily="66" charset="0"/>
              </a:rPr>
              <a:t>params</a:t>
            </a:r>
            <a:r>
              <a:rPr lang="en-US" altLang="zh-CN" sz="1600" dirty="0">
                <a:solidFill>
                  <a:srgbClr val="0000CC"/>
                </a:solidFill>
                <a:latin typeface="Comic Sans MS" pitchFamily="66" charset="0"/>
              </a:rPr>
              <a:t> </a:t>
            </a:r>
            <a:r>
              <a:rPr lang="en-US" altLang="zh-CN" sz="1600" dirty="0" smtClean="0">
                <a:solidFill>
                  <a:srgbClr val="0000CC"/>
                </a:solidFill>
                <a:latin typeface="Comic Sans MS" pitchFamily="66" charset="0"/>
              </a:rPr>
              <a:t>floating, </a:t>
            </a:r>
            <a:r>
              <a:rPr lang="en-US" altLang="zh-CN" sz="1600" dirty="0">
                <a:solidFill>
                  <a:srgbClr val="0000CC"/>
                </a:solidFill>
                <a:latin typeface="Comic Sans MS" pitchFamily="66" charset="0"/>
              </a:rPr>
              <a:t>none of the </a:t>
            </a:r>
            <a:r>
              <a:rPr lang="en-US" altLang="zh-CN" sz="1600" dirty="0" smtClean="0">
                <a:solidFill>
                  <a:srgbClr val="0000CC"/>
                </a:solidFill>
                <a:latin typeface="Comic Sans MS" pitchFamily="66" charset="0"/>
              </a:rPr>
              <a:t> </a:t>
            </a:r>
            <a:r>
              <a:rPr lang="en-US" altLang="zh-CN" sz="1600" dirty="0">
                <a:solidFill>
                  <a:srgbClr val="0000CC"/>
                </a:solidFill>
                <a:latin typeface="Comic Sans MS" pitchFamily="66" charset="0"/>
              </a:rPr>
              <a:t>likelihoods leads to </a:t>
            </a:r>
            <a:r>
              <a:rPr lang="en-US" altLang="zh-CN" sz="1600" dirty="0" smtClean="0">
                <a:solidFill>
                  <a:srgbClr val="0000CC"/>
                </a:solidFill>
                <a:latin typeface="Comic Sans MS" pitchFamily="66" charset="0"/>
              </a:rPr>
              <a:t>a significant bias.</a:t>
            </a:r>
            <a:endParaRPr lang="en-US" altLang="zh-CN" sz="1600" dirty="0">
              <a:solidFill>
                <a:srgbClr val="0000CC"/>
              </a:solidFill>
              <a:latin typeface="Comic Sans MS" pitchFamily="66" charset="0"/>
            </a:endParaRPr>
          </a:p>
          <a:p>
            <a:endParaRPr lang="en-US" altLang="zh-CN" sz="1600" dirty="0">
              <a:solidFill>
                <a:srgbClr val="0000CC"/>
              </a:solidFill>
              <a:latin typeface="Comic Sans MS" pitchFamily="66" charset="0"/>
            </a:endParaRPr>
          </a:p>
          <a:p>
            <a:r>
              <a:rPr lang="en-US" altLang="zh-CN" sz="1600" dirty="0">
                <a:solidFill>
                  <a:srgbClr val="0000CC"/>
                </a:solidFill>
                <a:latin typeface="Comic Sans MS" pitchFamily="66" charset="0"/>
              </a:rPr>
              <a:t>Based on the </a:t>
            </a:r>
            <a:r>
              <a:rPr lang="en-US" altLang="zh-CN" sz="1600" dirty="0" smtClean="0">
                <a:solidFill>
                  <a:srgbClr val="0000CC"/>
                </a:solidFill>
                <a:latin typeface="Comic Sans MS" pitchFamily="66" charset="0"/>
              </a:rPr>
              <a:t>shape of the error contours, </a:t>
            </a:r>
            <a:r>
              <a:rPr lang="en-US" altLang="zh-CN" sz="1600" dirty="0">
                <a:solidFill>
                  <a:srgbClr val="0000CC"/>
                </a:solidFill>
                <a:latin typeface="Comic Sans MS" pitchFamily="66" charset="0"/>
              </a:rPr>
              <a:t>G+LN </a:t>
            </a:r>
            <a:r>
              <a:rPr lang="en-US" altLang="zh-CN" sz="1600" dirty="0" smtClean="0">
                <a:solidFill>
                  <a:srgbClr val="0000CC"/>
                </a:solidFill>
                <a:latin typeface="Comic Sans MS" pitchFamily="66" charset="0"/>
              </a:rPr>
              <a:t>outperforms the other approximations. </a:t>
            </a:r>
            <a:endParaRPr lang="zh-CN" altLang="en-US" sz="1600" dirty="0">
              <a:solidFill>
                <a:srgbClr val="0000CC"/>
              </a:solidFill>
              <a:latin typeface="Comic Sans MS" pitchFamily="66" charset="0"/>
            </a:endParaRPr>
          </a:p>
        </p:txBody>
      </p:sp>
      <p:sp>
        <p:nvSpPr>
          <p:cNvPr id="4" name="TextBox 3"/>
          <p:cNvSpPr txBox="1"/>
          <p:nvPr/>
        </p:nvSpPr>
        <p:spPr>
          <a:xfrm>
            <a:off x="4499992" y="5949280"/>
            <a:ext cx="2641600" cy="338554"/>
          </a:xfrm>
          <a:prstGeom prst="rect">
            <a:avLst/>
          </a:prstGeom>
          <a:noFill/>
        </p:spPr>
        <p:txBody>
          <a:bodyPr wrap="square">
            <a:spAutoFit/>
          </a:bodyPr>
          <a:lstStyle/>
          <a:p>
            <a:pPr algn="ctr">
              <a:defRPr/>
            </a:pPr>
            <a:r>
              <a:rPr lang="en-US" altLang="zh-CN" sz="1600" dirty="0" smtClean="0">
                <a:solidFill>
                  <a:srgbClr val="000066"/>
                </a:solidFill>
                <a:sym typeface="Symbol"/>
              </a:rPr>
              <a:t>samples </a:t>
            </a:r>
            <a:r>
              <a:rPr lang="en-US" altLang="zh-CN" sz="1600" dirty="0">
                <a:solidFill>
                  <a:srgbClr val="000066"/>
                </a:solidFill>
                <a:sym typeface="Symbol"/>
              </a:rPr>
              <a:t>thinned by ~1/50</a:t>
            </a:r>
            <a:endParaRPr lang="zh-CN" altLang="en-US" sz="1600" dirty="0">
              <a:solidFill>
                <a:srgbClr val="000066"/>
              </a:solidFill>
            </a:endParaRPr>
          </a:p>
        </p:txBody>
      </p:sp>
      <p:sp>
        <p:nvSpPr>
          <p:cNvPr id="9222" name="矩形 1"/>
          <p:cNvSpPr>
            <a:spLocks noChangeArrowheads="1"/>
          </p:cNvSpPr>
          <p:nvPr/>
        </p:nvSpPr>
        <p:spPr bwMode="auto">
          <a:xfrm>
            <a:off x="72000" y="217488"/>
            <a:ext cx="9000000" cy="523220"/>
          </a:xfrm>
          <a:prstGeom prst="rect">
            <a:avLst/>
          </a:prstGeom>
        </p:spPr>
        <p:txBody>
          <a:bodyPr wrap="square">
            <a:spAutoFit/>
          </a:bodyPr>
          <a:lstStyle/>
          <a:p>
            <a:pPr algn="ctr">
              <a:defRPr/>
            </a:pPr>
            <a:r>
              <a:rPr lang="en-US" altLang="zh-CN" sz="2800" b="1" dirty="0">
                <a:latin typeface="Comic Sans MS" pitchFamily="66" charset="0"/>
              </a:rPr>
              <a:t>Effects of Approximate </a:t>
            </a:r>
            <a:r>
              <a:rPr lang="en-US" altLang="zh-CN" sz="2800" b="1" dirty="0" smtClean="0">
                <a:latin typeface="Comic Sans MS" pitchFamily="66" charset="0"/>
              </a:rPr>
              <a:t>likelihoods</a:t>
            </a:r>
            <a:endParaRPr lang="zh-CN" alt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2" cstate="print"/>
          <a:stretch>
            <a:fillRect/>
          </a:stretch>
        </p:blipFill>
        <p:spPr bwMode="auto">
          <a:xfrm>
            <a:off x="1619672" y="1484784"/>
            <a:ext cx="6284595" cy="3749040"/>
          </a:xfrm>
          <a:prstGeom prst="rect">
            <a:avLst/>
          </a:prstGeom>
          <a:noFill/>
          <a:ln w="9525">
            <a:noFill/>
            <a:miter lim="800000"/>
            <a:headEnd/>
            <a:tailEnd/>
          </a:ln>
        </p:spPr>
      </p:pic>
      <p:sp>
        <p:nvSpPr>
          <p:cNvPr id="10243" name="TextBox 7177"/>
          <p:cNvSpPr txBox="1">
            <a:spLocks noChangeArrowheads="1"/>
          </p:cNvSpPr>
          <p:nvPr/>
        </p:nvSpPr>
        <p:spPr bwMode="auto">
          <a:xfrm>
            <a:off x="7884368" y="2021939"/>
            <a:ext cx="1224136" cy="830997"/>
          </a:xfrm>
          <a:prstGeom prst="rect">
            <a:avLst/>
          </a:prstGeom>
          <a:noFill/>
          <a:ln w="9525">
            <a:noFill/>
            <a:miter lim="800000"/>
            <a:headEnd/>
            <a:tailEnd/>
          </a:ln>
        </p:spPr>
        <p:txBody>
          <a:bodyPr wrap="square">
            <a:spAutoFit/>
          </a:bodyPr>
          <a:lstStyle/>
          <a:p>
            <a:r>
              <a:rPr lang="en-US" altLang="zh-CN" sz="1600" dirty="0">
                <a:latin typeface="Comic Sans MS" pitchFamily="66" charset="0"/>
              </a:rPr>
              <a:t>Biased </a:t>
            </a:r>
            <a:r>
              <a:rPr lang="en-US" altLang="zh-CN" sz="1600" dirty="0" smtClean="0">
                <a:latin typeface="Comic Sans MS" pitchFamily="66" charset="0"/>
                <a:sym typeface="Symbol" charset="2"/>
              </a:rPr>
              <a:t>and error too small!</a:t>
            </a:r>
            <a:endParaRPr lang="zh-CN" altLang="en-US" sz="1600" dirty="0">
              <a:latin typeface="Comic Sans MS" pitchFamily="66" charset="0"/>
            </a:endParaRPr>
          </a:p>
        </p:txBody>
      </p:sp>
      <p:sp>
        <p:nvSpPr>
          <p:cNvPr id="10244" name="TextBox 43"/>
          <p:cNvSpPr txBox="1">
            <a:spLocks noChangeArrowheads="1"/>
          </p:cNvSpPr>
          <p:nvPr/>
        </p:nvSpPr>
        <p:spPr bwMode="auto">
          <a:xfrm>
            <a:off x="107504" y="3861048"/>
            <a:ext cx="1512168" cy="830997"/>
          </a:xfrm>
          <a:prstGeom prst="rect">
            <a:avLst/>
          </a:prstGeom>
          <a:noFill/>
          <a:ln w="9525">
            <a:noFill/>
            <a:miter lim="800000"/>
            <a:headEnd/>
            <a:tailEnd/>
          </a:ln>
        </p:spPr>
        <p:txBody>
          <a:bodyPr wrap="square">
            <a:spAutoFit/>
          </a:bodyPr>
          <a:lstStyle/>
          <a:p>
            <a:r>
              <a:rPr lang="en-US" altLang="zh-CN" sz="1600" dirty="0" smtClean="0">
                <a:latin typeface="Comic Sans MS" pitchFamily="66" charset="0"/>
              </a:rPr>
              <a:t>Best match of </a:t>
            </a:r>
            <a:r>
              <a:rPr lang="en-US" altLang="zh-CN" sz="1600" dirty="0">
                <a:latin typeface="Comic Sans MS" pitchFamily="66" charset="0"/>
              </a:rPr>
              <a:t>the </a:t>
            </a:r>
            <a:r>
              <a:rPr lang="en-US" altLang="zh-CN" sz="1600" dirty="0" smtClean="0">
                <a:latin typeface="Comic Sans MS" pitchFamily="66" charset="0"/>
              </a:rPr>
              <a:t>exact case.</a:t>
            </a:r>
            <a:endParaRPr lang="en-US" altLang="zh-CN" sz="1600" dirty="0">
              <a:latin typeface="Comic Sans MS" pitchFamily="66" charset="0"/>
            </a:endParaRPr>
          </a:p>
        </p:txBody>
      </p:sp>
      <p:sp>
        <p:nvSpPr>
          <p:cNvPr id="10245" name="TextBox 44"/>
          <p:cNvSpPr txBox="1">
            <a:spLocks noChangeArrowheads="1"/>
          </p:cNvSpPr>
          <p:nvPr/>
        </p:nvSpPr>
        <p:spPr bwMode="auto">
          <a:xfrm>
            <a:off x="35496" y="1817529"/>
            <a:ext cx="1584176" cy="830997"/>
          </a:xfrm>
          <a:prstGeom prst="rect">
            <a:avLst/>
          </a:prstGeom>
          <a:noFill/>
          <a:ln w="9525">
            <a:noFill/>
            <a:miter lim="800000"/>
            <a:headEnd/>
            <a:tailEnd/>
          </a:ln>
        </p:spPr>
        <p:txBody>
          <a:bodyPr wrap="square">
            <a:spAutoFit/>
          </a:bodyPr>
          <a:lstStyle/>
          <a:p>
            <a:r>
              <a:rPr lang="en-US" altLang="zh-CN" sz="1600" dirty="0" smtClean="0">
                <a:latin typeface="Comic Sans MS" pitchFamily="66" charset="0"/>
              </a:rPr>
              <a:t>Mode u</a:t>
            </a:r>
            <a:r>
              <a:rPr lang="en-US" altLang="zh-CN" sz="1600" dirty="0" smtClean="0">
                <a:latin typeface="Comic Sans MS" pitchFamily="66" charset="0"/>
              </a:rPr>
              <a:t>nbiased </a:t>
            </a:r>
            <a:r>
              <a:rPr lang="en-US" altLang="zh-CN" sz="1600" dirty="0" smtClean="0">
                <a:latin typeface="Comic Sans MS" pitchFamily="66" charset="0"/>
              </a:rPr>
              <a:t>but the error too </a:t>
            </a:r>
            <a:r>
              <a:rPr lang="en-US" altLang="zh-CN" sz="1600" dirty="0" smtClean="0">
                <a:latin typeface="Comic Sans MS" pitchFamily="66" charset="0"/>
              </a:rPr>
              <a:t>large!</a:t>
            </a:r>
            <a:endParaRPr lang="zh-CN" altLang="en-US" sz="1600" dirty="0">
              <a:latin typeface="Comic Sans MS" pitchFamily="66" charset="0"/>
            </a:endParaRPr>
          </a:p>
        </p:txBody>
      </p:sp>
      <p:sp>
        <p:nvSpPr>
          <p:cNvPr id="10246" name="TextBox 1"/>
          <p:cNvSpPr txBox="1">
            <a:spLocks noChangeArrowheads="1"/>
          </p:cNvSpPr>
          <p:nvPr/>
        </p:nvSpPr>
        <p:spPr bwMode="auto">
          <a:xfrm>
            <a:off x="179512" y="940658"/>
            <a:ext cx="5651500" cy="400110"/>
          </a:xfrm>
          <a:prstGeom prst="rect">
            <a:avLst/>
          </a:prstGeom>
          <a:noFill/>
          <a:ln w="9525">
            <a:noFill/>
            <a:miter lim="800000"/>
            <a:headEnd/>
            <a:tailEnd/>
          </a:ln>
        </p:spPr>
        <p:txBody>
          <a:bodyPr>
            <a:spAutoFit/>
          </a:bodyPr>
          <a:lstStyle/>
          <a:p>
            <a:r>
              <a:rPr lang="en-US" altLang="zh-CN" sz="2000" b="1" i="1" dirty="0" smtClean="0"/>
              <a:t>All other parameters fixed:</a:t>
            </a:r>
            <a:endParaRPr lang="zh-CN" altLang="en-US" sz="2000" b="1" i="1" dirty="0"/>
          </a:p>
        </p:txBody>
      </p:sp>
      <p:sp>
        <p:nvSpPr>
          <p:cNvPr id="8" name="矩形 1"/>
          <p:cNvSpPr>
            <a:spLocks noChangeArrowheads="1"/>
          </p:cNvSpPr>
          <p:nvPr/>
        </p:nvSpPr>
        <p:spPr bwMode="auto">
          <a:xfrm>
            <a:off x="72000" y="217488"/>
            <a:ext cx="9000000" cy="523220"/>
          </a:xfrm>
          <a:prstGeom prst="rect">
            <a:avLst/>
          </a:prstGeom>
        </p:spPr>
        <p:txBody>
          <a:bodyPr wrap="square">
            <a:spAutoFit/>
          </a:bodyPr>
          <a:lstStyle/>
          <a:p>
            <a:pPr algn="ctr">
              <a:defRPr/>
            </a:pPr>
            <a:r>
              <a:rPr lang="en-US" altLang="zh-CN" sz="2800" b="1" dirty="0">
                <a:latin typeface="Comic Sans MS" pitchFamily="66" charset="0"/>
              </a:rPr>
              <a:t>Effects of Approximate </a:t>
            </a:r>
            <a:r>
              <a:rPr lang="en-US" altLang="zh-CN" sz="2800" b="1" dirty="0" smtClean="0">
                <a:latin typeface="Comic Sans MS" pitchFamily="66" charset="0"/>
              </a:rPr>
              <a:t>likelihoods</a:t>
            </a:r>
            <a:endParaRPr lang="zh-CN" altLang="en-US" sz="2800" b="1" dirty="0">
              <a:latin typeface="Comic Sans MS" pitchFamily="66" charset="0"/>
            </a:endParaRPr>
          </a:p>
        </p:txBody>
      </p:sp>
      <p:sp>
        <p:nvSpPr>
          <p:cNvPr id="9" name="TextBox 1"/>
          <p:cNvSpPr txBox="1">
            <a:spLocks noChangeArrowheads="1"/>
          </p:cNvSpPr>
          <p:nvPr/>
        </p:nvSpPr>
        <p:spPr bwMode="auto">
          <a:xfrm>
            <a:off x="1763688" y="5301208"/>
            <a:ext cx="5651500" cy="400110"/>
          </a:xfrm>
          <a:prstGeom prst="rect">
            <a:avLst/>
          </a:prstGeom>
          <a:noFill/>
          <a:ln w="9525">
            <a:noFill/>
            <a:miter lim="800000"/>
            <a:headEnd/>
            <a:tailEnd/>
          </a:ln>
        </p:spPr>
        <p:txBody>
          <a:bodyPr>
            <a:spAutoFit/>
          </a:bodyPr>
          <a:lstStyle/>
          <a:p>
            <a:pPr algn="ctr"/>
            <a:r>
              <a:rPr lang="en-US" altLang="zh-CN" sz="2000" dirty="0" smtClean="0"/>
              <a:t>1D mapping of the posterior</a:t>
            </a:r>
            <a:endParaRPr lang="zh-CN"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Box 1"/>
          <p:cNvSpPr txBox="1">
            <a:spLocks noChangeArrowheads="1"/>
          </p:cNvSpPr>
          <p:nvPr/>
        </p:nvSpPr>
        <p:spPr bwMode="auto">
          <a:xfrm>
            <a:off x="755576" y="980728"/>
            <a:ext cx="7776864" cy="135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2" charset="0"/>
                <a:ea typeface="宋体" charset="-122"/>
              </a:defRPr>
            </a:lvl1pPr>
            <a:lvl2pPr marL="742950" indent="-285750" eaLnBrk="0" hangingPunct="0">
              <a:defRPr>
                <a:solidFill>
                  <a:schemeClr val="tx1"/>
                </a:solidFill>
                <a:latin typeface="Calibri" pitchFamily="32" charset="0"/>
                <a:ea typeface="宋体" charset="-122"/>
              </a:defRPr>
            </a:lvl2pPr>
            <a:lvl3pPr marL="1143000" indent="-228600" eaLnBrk="0" hangingPunct="0">
              <a:defRPr>
                <a:solidFill>
                  <a:schemeClr val="tx1"/>
                </a:solidFill>
                <a:latin typeface="Calibri" pitchFamily="32" charset="0"/>
                <a:ea typeface="宋体" charset="-122"/>
              </a:defRPr>
            </a:lvl3pPr>
            <a:lvl4pPr marL="1600200" indent="-228600" eaLnBrk="0" hangingPunct="0">
              <a:defRPr>
                <a:solidFill>
                  <a:schemeClr val="tx1"/>
                </a:solidFill>
                <a:latin typeface="Calibri" pitchFamily="32" charset="0"/>
                <a:ea typeface="宋体" charset="-122"/>
              </a:defRPr>
            </a:lvl4pPr>
            <a:lvl5pPr marL="2057400" indent="-228600" eaLnBrk="0" hangingPunct="0">
              <a:defRPr>
                <a:solidFill>
                  <a:schemeClr val="tx1"/>
                </a:solidFill>
                <a:latin typeface="Calibri" pitchFamily="32" charset="0"/>
                <a:ea typeface="宋体" charset="-122"/>
              </a:defRPr>
            </a:lvl5pPr>
            <a:lvl6pPr marL="2514600" indent="-228600" eaLnBrk="0" fontAlgn="base" hangingPunct="0">
              <a:spcBef>
                <a:spcPct val="0"/>
              </a:spcBef>
              <a:spcAft>
                <a:spcPct val="0"/>
              </a:spcAft>
              <a:defRPr>
                <a:solidFill>
                  <a:schemeClr val="tx1"/>
                </a:solidFill>
                <a:latin typeface="Calibri" pitchFamily="32" charset="0"/>
                <a:ea typeface="宋体" charset="-122"/>
              </a:defRPr>
            </a:lvl6pPr>
            <a:lvl7pPr marL="2971800" indent="-228600" eaLnBrk="0" fontAlgn="base" hangingPunct="0">
              <a:spcBef>
                <a:spcPct val="0"/>
              </a:spcBef>
              <a:spcAft>
                <a:spcPct val="0"/>
              </a:spcAft>
              <a:defRPr>
                <a:solidFill>
                  <a:schemeClr val="tx1"/>
                </a:solidFill>
                <a:latin typeface="Calibri" pitchFamily="32" charset="0"/>
                <a:ea typeface="宋体" charset="-122"/>
              </a:defRPr>
            </a:lvl7pPr>
            <a:lvl8pPr marL="3429000" indent="-228600" eaLnBrk="0" fontAlgn="base" hangingPunct="0">
              <a:spcBef>
                <a:spcPct val="0"/>
              </a:spcBef>
              <a:spcAft>
                <a:spcPct val="0"/>
              </a:spcAft>
              <a:defRPr>
                <a:solidFill>
                  <a:schemeClr val="tx1"/>
                </a:solidFill>
                <a:latin typeface="Calibri" pitchFamily="32" charset="0"/>
                <a:ea typeface="宋体" charset="-122"/>
              </a:defRPr>
            </a:lvl8pPr>
            <a:lvl9pPr marL="3886200" indent="-228600" eaLnBrk="0" fontAlgn="base" hangingPunct="0">
              <a:spcBef>
                <a:spcPct val="0"/>
              </a:spcBef>
              <a:spcAft>
                <a:spcPct val="0"/>
              </a:spcAft>
              <a:defRPr>
                <a:solidFill>
                  <a:schemeClr val="tx1"/>
                </a:solidFill>
                <a:latin typeface="Calibri" pitchFamily="32" charset="0"/>
                <a:ea typeface="宋体" charset="-122"/>
              </a:defRPr>
            </a:lvl9pPr>
          </a:lstStyle>
          <a:p>
            <a:pPr marL="266700" indent="-266700" eaLnBrk="1" hangingPunct="1">
              <a:lnSpc>
                <a:spcPct val="120000"/>
              </a:lnSpc>
              <a:spcAft>
                <a:spcPts val="1200"/>
              </a:spcAft>
              <a:buFont typeface="Wingdings" pitchFamily="2" charset="2"/>
              <a:buChar char="Ø"/>
              <a:defRPr/>
            </a:pPr>
            <a:r>
              <a:rPr lang="en-US" altLang="zh-CN" sz="2000" dirty="0" smtClean="0">
                <a:solidFill>
                  <a:schemeClr val="tx1">
                    <a:lumMod val="75000"/>
                    <a:lumOff val="25000"/>
                  </a:schemeClr>
                </a:solidFill>
                <a:latin typeface="Comic Sans MS" pitchFamily="66" charset="0"/>
              </a:rPr>
              <a:t>10,000 random samples of power </a:t>
            </a:r>
            <a:r>
              <a:rPr lang="en-US" altLang="zh-CN" sz="2000" dirty="0" smtClean="0">
                <a:solidFill>
                  <a:schemeClr val="tx1">
                    <a:lumMod val="75000"/>
                    <a:lumOff val="25000"/>
                  </a:schemeClr>
                </a:solidFill>
                <a:latin typeface="Comic Sans MS" pitchFamily="66" charset="0"/>
              </a:rPr>
              <a:t>spectra </a:t>
            </a:r>
            <a:r>
              <a:rPr lang="en-US" altLang="zh-CN" sz="2000" dirty="0" smtClean="0">
                <a:solidFill>
                  <a:schemeClr val="tx1">
                    <a:lumMod val="75000"/>
                    <a:lumOff val="25000"/>
                  </a:schemeClr>
                </a:solidFill>
                <a:latin typeface="Comic Sans MS" pitchFamily="66" charset="0"/>
              </a:rPr>
              <a:t>following </a:t>
            </a:r>
            <a:r>
              <a:rPr lang="en-US" altLang="zh-CN" sz="2000" dirty="0" smtClean="0">
                <a:solidFill>
                  <a:schemeClr val="tx1">
                    <a:lumMod val="75000"/>
                    <a:lumOff val="25000"/>
                  </a:schemeClr>
                </a:solidFill>
                <a:latin typeface="Comic Sans MS" pitchFamily="66" charset="0"/>
              </a:rPr>
              <a:t>Gamma </a:t>
            </a:r>
            <a:r>
              <a:rPr lang="en-US" altLang="zh-CN" sz="2000" dirty="0" smtClean="0">
                <a:solidFill>
                  <a:schemeClr val="tx1">
                    <a:lumMod val="75000"/>
                    <a:lumOff val="25000"/>
                  </a:schemeClr>
                </a:solidFill>
                <a:latin typeface="Comic Sans MS" pitchFamily="66" charset="0"/>
              </a:rPr>
              <a:t>distributions </a:t>
            </a:r>
          </a:p>
          <a:p>
            <a:pPr marL="266700" indent="-266700" eaLnBrk="1" hangingPunct="1">
              <a:lnSpc>
                <a:spcPct val="120000"/>
              </a:lnSpc>
              <a:spcAft>
                <a:spcPts val="1200"/>
              </a:spcAft>
              <a:buFont typeface="Wingdings" pitchFamily="2" charset="2"/>
              <a:buChar char="Ø"/>
              <a:defRPr/>
            </a:pPr>
            <a:r>
              <a:rPr lang="en-US" altLang="zh-CN" sz="2000" dirty="0" smtClean="0">
                <a:solidFill>
                  <a:schemeClr val="tx1">
                    <a:lumMod val="75000"/>
                    <a:lumOff val="25000"/>
                  </a:schemeClr>
                </a:solidFill>
                <a:latin typeface="Comic Sans MS" pitchFamily="66" charset="0"/>
              </a:rPr>
              <a:t>Only </a:t>
            </a:r>
            <a:r>
              <a:rPr lang="en-US" altLang="zh-CN" sz="2000" dirty="0" err="1" smtClean="0">
                <a:solidFill>
                  <a:schemeClr val="tx1">
                    <a:lumMod val="75000"/>
                    <a:lumOff val="25000"/>
                  </a:schemeClr>
                </a:solidFill>
                <a:latin typeface="Comic Sans MS" pitchFamily="66" charset="0"/>
              </a:rPr>
              <a:t>f</a:t>
            </a:r>
            <a:r>
              <a:rPr lang="en-US" altLang="zh-CN" sz="2000" baseline="-25000" dirty="0" err="1" smtClean="0">
                <a:solidFill>
                  <a:schemeClr val="tx1">
                    <a:lumMod val="75000"/>
                    <a:lumOff val="25000"/>
                  </a:schemeClr>
                </a:solidFill>
                <a:latin typeface="Comic Sans MS" pitchFamily="66" charset="0"/>
              </a:rPr>
              <a:t>NL</a:t>
            </a:r>
            <a:r>
              <a:rPr lang="en-US" altLang="zh-CN" sz="2000" dirty="0" smtClean="0">
                <a:solidFill>
                  <a:schemeClr val="tx1">
                    <a:lumMod val="75000"/>
                    <a:lumOff val="25000"/>
                  </a:schemeClr>
                </a:solidFill>
                <a:latin typeface="Comic Sans MS" pitchFamily="66" charset="0"/>
              </a:rPr>
              <a:t> floating (</a:t>
            </a:r>
            <a:r>
              <a:rPr lang="en-US" altLang="zh-CN" sz="2000" dirty="0" err="1" smtClean="0">
                <a:solidFill>
                  <a:schemeClr val="tx1">
                    <a:lumMod val="75000"/>
                    <a:lumOff val="25000"/>
                  </a:schemeClr>
                </a:solidFill>
                <a:latin typeface="Comic Sans MS" pitchFamily="66" charset="0"/>
              </a:rPr>
              <a:t>fiducial</a:t>
            </a:r>
            <a:r>
              <a:rPr lang="en-US" altLang="zh-CN" sz="2000" dirty="0" smtClean="0">
                <a:solidFill>
                  <a:schemeClr val="tx1">
                    <a:lumMod val="75000"/>
                    <a:lumOff val="25000"/>
                  </a:schemeClr>
                </a:solidFill>
                <a:latin typeface="Comic Sans MS" pitchFamily="66" charset="0"/>
              </a:rPr>
              <a:t> </a:t>
            </a:r>
            <a:r>
              <a:rPr lang="en-US" altLang="zh-CN" sz="2000" dirty="0" err="1" smtClean="0">
                <a:solidFill>
                  <a:schemeClr val="tx1">
                    <a:lumMod val="75000"/>
                    <a:lumOff val="25000"/>
                  </a:schemeClr>
                </a:solidFill>
                <a:latin typeface="Comic Sans MS" pitchFamily="66" charset="0"/>
              </a:rPr>
              <a:t>f</a:t>
            </a:r>
            <a:r>
              <a:rPr lang="en-US" altLang="zh-CN" sz="2000" baseline="-25000" dirty="0" err="1" smtClean="0">
                <a:solidFill>
                  <a:schemeClr val="tx1">
                    <a:lumMod val="75000"/>
                    <a:lumOff val="25000"/>
                  </a:schemeClr>
                </a:solidFill>
                <a:latin typeface="Comic Sans MS" pitchFamily="66" charset="0"/>
              </a:rPr>
              <a:t>NL</a:t>
            </a:r>
            <a:r>
              <a:rPr lang="en-US" altLang="zh-CN" sz="2000" dirty="0" smtClean="0">
                <a:solidFill>
                  <a:schemeClr val="tx1">
                    <a:lumMod val="75000"/>
                    <a:lumOff val="25000"/>
                  </a:schemeClr>
                </a:solidFill>
                <a:latin typeface="Comic Sans MS" pitchFamily="66" charset="0"/>
              </a:rPr>
              <a:t>=0)</a:t>
            </a:r>
            <a:r>
              <a:rPr lang="en-US" altLang="zh-CN" sz="2000" dirty="0" smtClean="0">
                <a:solidFill>
                  <a:schemeClr val="tx1">
                    <a:lumMod val="75000"/>
                    <a:lumOff val="25000"/>
                  </a:schemeClr>
                </a:solidFill>
                <a:latin typeface="Comic Sans MS" pitchFamily="66" charset="0"/>
              </a:rPr>
              <a:t> </a:t>
            </a:r>
            <a:endParaRPr lang="zh-CN" altLang="en-US" sz="2000" dirty="0" smtClean="0">
              <a:solidFill>
                <a:schemeClr val="tx1">
                  <a:lumMod val="75000"/>
                  <a:lumOff val="25000"/>
                </a:schemeClr>
              </a:solidFill>
              <a:latin typeface="Comic Sans MS" pitchFamily="66" charset="0"/>
            </a:endParaRPr>
          </a:p>
        </p:txBody>
      </p:sp>
      <p:grpSp>
        <p:nvGrpSpPr>
          <p:cNvPr id="6" name="Group 5"/>
          <p:cNvGrpSpPr/>
          <p:nvPr/>
        </p:nvGrpSpPr>
        <p:grpSpPr>
          <a:xfrm>
            <a:off x="1619672" y="2484393"/>
            <a:ext cx="5832648" cy="3968943"/>
            <a:chOff x="1475656" y="2420888"/>
            <a:chExt cx="5832648" cy="3968943"/>
          </a:xfrm>
        </p:grpSpPr>
        <p:pic>
          <p:nvPicPr>
            <p:cNvPr id="11267" name="Picture 2"/>
            <p:cNvPicPr>
              <a:picLocks noChangeAspect="1" noChangeArrowheads="1"/>
            </p:cNvPicPr>
            <p:nvPr/>
          </p:nvPicPr>
          <p:blipFill>
            <a:blip r:embed="rId2" cstate="print"/>
            <a:srcRect/>
            <a:stretch>
              <a:fillRect/>
            </a:stretch>
          </p:blipFill>
          <p:spPr bwMode="auto">
            <a:xfrm>
              <a:off x="1475656" y="2420888"/>
              <a:ext cx="5832648" cy="3968943"/>
            </a:xfrm>
            <a:prstGeom prst="rect">
              <a:avLst/>
            </a:prstGeom>
            <a:noFill/>
            <a:ln w="9525">
              <a:noFill/>
              <a:miter lim="800000"/>
              <a:headEnd/>
              <a:tailEnd/>
            </a:ln>
            <a:effectLst/>
          </p:spPr>
        </p:pic>
        <p:sp>
          <p:nvSpPr>
            <p:cNvPr id="11268" name="TextBox 1"/>
            <p:cNvSpPr txBox="1">
              <a:spLocks noChangeArrowheads="1"/>
            </p:cNvSpPr>
            <p:nvPr/>
          </p:nvSpPr>
          <p:spPr bwMode="auto">
            <a:xfrm>
              <a:off x="2627784" y="5229200"/>
              <a:ext cx="3960440" cy="369332"/>
            </a:xfrm>
            <a:prstGeom prst="rect">
              <a:avLst/>
            </a:prstGeom>
            <a:noFill/>
            <a:ln w="9525">
              <a:noFill/>
              <a:miter lim="800000"/>
              <a:headEnd/>
              <a:tailEnd/>
            </a:ln>
          </p:spPr>
          <p:txBody>
            <a:bodyPr wrap="square">
              <a:spAutoFit/>
            </a:bodyPr>
            <a:lstStyle/>
            <a:p>
              <a:pPr algn="ctr"/>
              <a:r>
                <a:rPr lang="en-US" altLang="zh-CN" dirty="0" smtClean="0">
                  <a:solidFill>
                    <a:schemeClr val="accent6">
                      <a:lumMod val="75000"/>
                    </a:schemeClr>
                  </a:solidFill>
                </a:rPr>
                <a:t>first </a:t>
              </a:r>
              <a:r>
                <a:rPr lang="en-US" altLang="zh-CN" dirty="0">
                  <a:solidFill>
                    <a:schemeClr val="accent6">
                      <a:lumMod val="75000"/>
                    </a:schemeClr>
                  </a:solidFill>
                </a:rPr>
                <a:t>100 of </a:t>
              </a:r>
              <a:r>
                <a:rPr lang="en-US" altLang="zh-CN" dirty="0" smtClean="0">
                  <a:solidFill>
                    <a:schemeClr val="accent6">
                      <a:lumMod val="75000"/>
                    </a:schemeClr>
                  </a:solidFill>
                </a:rPr>
                <a:t>the 10</a:t>
              </a:r>
              <a:r>
                <a:rPr lang="en-US" altLang="zh-CN" baseline="30000" dirty="0" smtClean="0">
                  <a:solidFill>
                    <a:schemeClr val="accent6">
                      <a:lumMod val="75000"/>
                    </a:schemeClr>
                  </a:solidFill>
                </a:rPr>
                <a:t>4</a:t>
              </a:r>
              <a:r>
                <a:rPr lang="en-US" altLang="zh-CN" dirty="0" smtClean="0">
                  <a:solidFill>
                    <a:schemeClr val="accent6">
                      <a:lumMod val="75000"/>
                    </a:schemeClr>
                  </a:solidFill>
                </a:rPr>
                <a:t> </a:t>
              </a:r>
              <a:r>
                <a:rPr lang="en-US" altLang="zh-CN" dirty="0">
                  <a:solidFill>
                    <a:schemeClr val="accent6">
                      <a:lumMod val="75000"/>
                    </a:schemeClr>
                  </a:solidFill>
                </a:rPr>
                <a:t>power spectra</a:t>
              </a:r>
              <a:endParaRPr lang="zh-CN" altLang="en-US" dirty="0">
                <a:solidFill>
                  <a:schemeClr val="accent6">
                    <a:lumMod val="75000"/>
                  </a:schemeClr>
                </a:solidFill>
              </a:endParaRPr>
            </a:p>
          </p:txBody>
        </p:sp>
      </p:grpSp>
      <p:sp>
        <p:nvSpPr>
          <p:cNvPr id="11269" name="TextBox 5"/>
          <p:cNvSpPr txBox="1">
            <a:spLocks noChangeArrowheads="1"/>
          </p:cNvSpPr>
          <p:nvPr/>
        </p:nvSpPr>
        <p:spPr bwMode="auto">
          <a:xfrm>
            <a:off x="875507" y="276225"/>
            <a:ext cx="7392987" cy="523220"/>
          </a:xfrm>
          <a:prstGeom prst="rect">
            <a:avLst/>
          </a:prstGeom>
        </p:spPr>
        <p:txBody>
          <a:bodyPr wrap="square">
            <a:spAutoFit/>
          </a:bodyPr>
          <a:lstStyle/>
          <a:p>
            <a:pPr algn="ctr">
              <a:defRPr/>
            </a:pPr>
            <a:r>
              <a:rPr lang="en-US" altLang="zh-CN" sz="2800" b="1" dirty="0" smtClean="0">
                <a:latin typeface="Comic Sans MS" pitchFamily="66" charset="0"/>
              </a:rPr>
              <a:t>Bias of the </a:t>
            </a:r>
            <a:r>
              <a:rPr lang="en-US" altLang="zh-CN" sz="2800" b="1" i="1" dirty="0" err="1" smtClean="0">
                <a:latin typeface="Comic Sans MS" pitchFamily="66" charset="0"/>
              </a:rPr>
              <a:t>f</a:t>
            </a:r>
            <a:r>
              <a:rPr lang="en-US" altLang="zh-CN" sz="2800" b="1" baseline="-25000" dirty="0" err="1" smtClean="0">
                <a:latin typeface="Comic Sans MS" pitchFamily="66" charset="0"/>
              </a:rPr>
              <a:t>NL</a:t>
            </a:r>
            <a:r>
              <a:rPr lang="en-US" altLang="zh-CN" sz="2800" b="1" dirty="0" smtClean="0">
                <a:latin typeface="Comic Sans MS" pitchFamily="66" charset="0"/>
              </a:rPr>
              <a:t> </a:t>
            </a:r>
            <a:r>
              <a:rPr lang="en-US" altLang="zh-CN" sz="2800" b="1" dirty="0" smtClean="0">
                <a:latin typeface="Comic Sans MS" pitchFamily="66" charset="0"/>
              </a:rPr>
              <a:t>Estimators</a:t>
            </a:r>
            <a:endParaRPr lang="zh-CN" alt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41475" y="1052736"/>
            <a:ext cx="58324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2" charset="0"/>
                <a:ea typeface="宋体" charset="-122"/>
              </a:defRPr>
            </a:lvl1pPr>
            <a:lvl2pPr marL="742950" indent="-285750" eaLnBrk="0" hangingPunct="0">
              <a:defRPr>
                <a:solidFill>
                  <a:schemeClr val="tx1"/>
                </a:solidFill>
                <a:latin typeface="Calibri" pitchFamily="32" charset="0"/>
                <a:ea typeface="宋体" charset="-122"/>
              </a:defRPr>
            </a:lvl2pPr>
            <a:lvl3pPr marL="1143000" indent="-228600" eaLnBrk="0" hangingPunct="0">
              <a:defRPr>
                <a:solidFill>
                  <a:schemeClr val="tx1"/>
                </a:solidFill>
                <a:latin typeface="Calibri" pitchFamily="32" charset="0"/>
                <a:ea typeface="宋体" charset="-122"/>
              </a:defRPr>
            </a:lvl3pPr>
            <a:lvl4pPr marL="1600200" indent="-228600" eaLnBrk="0" hangingPunct="0">
              <a:defRPr>
                <a:solidFill>
                  <a:schemeClr val="tx1"/>
                </a:solidFill>
                <a:latin typeface="Calibri" pitchFamily="32" charset="0"/>
                <a:ea typeface="宋体" charset="-122"/>
              </a:defRPr>
            </a:lvl4pPr>
            <a:lvl5pPr marL="2057400" indent="-228600" eaLnBrk="0" hangingPunct="0">
              <a:defRPr>
                <a:solidFill>
                  <a:schemeClr val="tx1"/>
                </a:solidFill>
                <a:latin typeface="Calibri" pitchFamily="32" charset="0"/>
                <a:ea typeface="宋体" charset="-122"/>
              </a:defRPr>
            </a:lvl5pPr>
            <a:lvl6pPr marL="2514600" indent="-228600" eaLnBrk="0" fontAlgn="base" hangingPunct="0">
              <a:spcBef>
                <a:spcPct val="0"/>
              </a:spcBef>
              <a:spcAft>
                <a:spcPct val="0"/>
              </a:spcAft>
              <a:defRPr>
                <a:solidFill>
                  <a:schemeClr val="tx1"/>
                </a:solidFill>
                <a:latin typeface="Calibri" pitchFamily="32" charset="0"/>
                <a:ea typeface="宋体" charset="-122"/>
              </a:defRPr>
            </a:lvl6pPr>
            <a:lvl7pPr marL="2971800" indent="-228600" eaLnBrk="0" fontAlgn="base" hangingPunct="0">
              <a:spcBef>
                <a:spcPct val="0"/>
              </a:spcBef>
              <a:spcAft>
                <a:spcPct val="0"/>
              </a:spcAft>
              <a:defRPr>
                <a:solidFill>
                  <a:schemeClr val="tx1"/>
                </a:solidFill>
                <a:latin typeface="Calibri" pitchFamily="32" charset="0"/>
                <a:ea typeface="宋体" charset="-122"/>
              </a:defRPr>
            </a:lvl7pPr>
            <a:lvl8pPr marL="3429000" indent="-228600" eaLnBrk="0" fontAlgn="base" hangingPunct="0">
              <a:spcBef>
                <a:spcPct val="0"/>
              </a:spcBef>
              <a:spcAft>
                <a:spcPct val="0"/>
              </a:spcAft>
              <a:defRPr>
                <a:solidFill>
                  <a:schemeClr val="tx1"/>
                </a:solidFill>
                <a:latin typeface="Calibri" pitchFamily="32" charset="0"/>
                <a:ea typeface="宋体" charset="-122"/>
              </a:defRPr>
            </a:lvl8pPr>
            <a:lvl9pPr marL="3886200" indent="-228600" eaLnBrk="0" fontAlgn="base" hangingPunct="0">
              <a:spcBef>
                <a:spcPct val="0"/>
              </a:spcBef>
              <a:spcAft>
                <a:spcPct val="0"/>
              </a:spcAft>
              <a:defRPr>
                <a:solidFill>
                  <a:schemeClr val="tx1"/>
                </a:solidFill>
                <a:latin typeface="Calibri" pitchFamily="32" charset="0"/>
                <a:ea typeface="宋体" charset="-122"/>
              </a:defRPr>
            </a:lvl9pPr>
          </a:lstStyle>
          <a:p>
            <a:pPr eaLnBrk="1" hangingPunct="1">
              <a:defRPr/>
            </a:pPr>
            <a:r>
              <a:rPr lang="en-US" altLang="zh-CN" sz="1600" b="1" dirty="0" smtClean="0">
                <a:solidFill>
                  <a:schemeClr val="tx1">
                    <a:lumMod val="75000"/>
                    <a:lumOff val="25000"/>
                  </a:schemeClr>
                </a:solidFill>
                <a:latin typeface="Comic Sans MS" pitchFamily="66" charset="0"/>
              </a:rPr>
              <a:t>Distribution of mean/mode </a:t>
            </a:r>
            <a:r>
              <a:rPr lang="en-US" altLang="zh-CN" sz="1600" b="1" i="1" dirty="0" err="1" smtClean="0">
                <a:solidFill>
                  <a:schemeClr val="tx1">
                    <a:lumMod val="75000"/>
                    <a:lumOff val="25000"/>
                  </a:schemeClr>
                </a:solidFill>
                <a:latin typeface="Comic Sans MS" pitchFamily="66" charset="0"/>
              </a:rPr>
              <a:t>f</a:t>
            </a:r>
            <a:r>
              <a:rPr lang="en-US" altLang="zh-CN" sz="1600" b="1" baseline="-25000" dirty="0" err="1" smtClean="0">
                <a:solidFill>
                  <a:schemeClr val="tx1">
                    <a:lumMod val="75000"/>
                    <a:lumOff val="25000"/>
                  </a:schemeClr>
                </a:solidFill>
                <a:latin typeface="Comic Sans MS" pitchFamily="66" charset="0"/>
              </a:rPr>
              <a:t>NL</a:t>
            </a:r>
            <a:r>
              <a:rPr lang="en-US" altLang="zh-CN" sz="1600" b="1" dirty="0" smtClean="0">
                <a:solidFill>
                  <a:schemeClr val="tx1">
                    <a:lumMod val="75000"/>
                    <a:lumOff val="25000"/>
                  </a:schemeClr>
                </a:solidFill>
                <a:latin typeface="Comic Sans MS" pitchFamily="66" charset="0"/>
              </a:rPr>
              <a:t> of 10,000 realizations </a:t>
            </a:r>
            <a:endParaRPr lang="zh-CN" altLang="en-US" sz="1600" b="1" dirty="0" smtClean="0">
              <a:solidFill>
                <a:schemeClr val="tx1">
                  <a:lumMod val="75000"/>
                  <a:lumOff val="25000"/>
                </a:schemeClr>
              </a:solidFill>
              <a:latin typeface="Comic Sans MS" pitchFamily="66" charset="0"/>
            </a:endParaRPr>
          </a:p>
        </p:txBody>
      </p:sp>
      <p:sp>
        <p:nvSpPr>
          <p:cNvPr id="5" name="TextBox 5"/>
          <p:cNvSpPr txBox="1">
            <a:spLocks noChangeArrowheads="1"/>
          </p:cNvSpPr>
          <p:nvPr/>
        </p:nvSpPr>
        <p:spPr bwMode="auto">
          <a:xfrm>
            <a:off x="875507" y="276225"/>
            <a:ext cx="7392987" cy="523220"/>
          </a:xfrm>
          <a:prstGeom prst="rect">
            <a:avLst/>
          </a:prstGeom>
        </p:spPr>
        <p:txBody>
          <a:bodyPr wrap="square">
            <a:spAutoFit/>
          </a:bodyPr>
          <a:lstStyle/>
          <a:p>
            <a:pPr algn="ctr">
              <a:defRPr/>
            </a:pPr>
            <a:r>
              <a:rPr lang="en-US" altLang="zh-CN" sz="2800" b="1" dirty="0" smtClean="0">
                <a:latin typeface="Comic Sans MS" pitchFamily="66" charset="0"/>
              </a:rPr>
              <a:t>Bias of the </a:t>
            </a:r>
            <a:r>
              <a:rPr lang="en-US" altLang="zh-CN" sz="2800" b="1" i="1" dirty="0" err="1" smtClean="0">
                <a:latin typeface="Comic Sans MS" pitchFamily="66" charset="0"/>
              </a:rPr>
              <a:t>f</a:t>
            </a:r>
            <a:r>
              <a:rPr lang="en-US" altLang="zh-CN" sz="2800" b="1" baseline="-25000" dirty="0" err="1" smtClean="0">
                <a:latin typeface="Comic Sans MS" pitchFamily="66" charset="0"/>
              </a:rPr>
              <a:t>NL</a:t>
            </a:r>
            <a:r>
              <a:rPr lang="en-US" altLang="zh-CN" sz="2800" b="1" dirty="0" smtClean="0">
                <a:latin typeface="Comic Sans MS" pitchFamily="66" charset="0"/>
              </a:rPr>
              <a:t> </a:t>
            </a:r>
            <a:r>
              <a:rPr lang="en-US" altLang="zh-CN" sz="2800" b="1" dirty="0" smtClean="0">
                <a:latin typeface="Comic Sans MS" pitchFamily="66" charset="0"/>
              </a:rPr>
              <a:t>Estimators</a:t>
            </a:r>
            <a:endParaRPr lang="zh-CN" altLang="en-US" sz="2800" b="1" dirty="0">
              <a:latin typeface="Comic Sans MS" pitchFamily="66" charset="0"/>
            </a:endParaRPr>
          </a:p>
        </p:txBody>
      </p:sp>
      <p:grpSp>
        <p:nvGrpSpPr>
          <p:cNvPr id="8" name="Group 7"/>
          <p:cNvGrpSpPr/>
          <p:nvPr/>
        </p:nvGrpSpPr>
        <p:grpSpPr>
          <a:xfrm>
            <a:off x="171450" y="1412776"/>
            <a:ext cx="8801100" cy="5176647"/>
            <a:chOff x="171450" y="1492713"/>
            <a:chExt cx="8801100" cy="5176647"/>
          </a:xfrm>
        </p:grpSpPr>
        <p:pic>
          <p:nvPicPr>
            <p:cNvPr id="12290" name="图片 1"/>
            <p:cNvPicPr>
              <a:picLocks noChangeAspect="1"/>
            </p:cNvPicPr>
            <p:nvPr/>
          </p:nvPicPr>
          <p:blipFill>
            <a:blip r:embed="rId2" cstate="print">
              <a:clrChange>
                <a:clrFrom>
                  <a:srgbClr val="FFFFFF"/>
                </a:clrFrom>
                <a:clrTo>
                  <a:srgbClr val="FFFFFF">
                    <a:alpha val="0"/>
                  </a:srgbClr>
                </a:clrTo>
              </a:clrChange>
            </a:blip>
            <a:stretch>
              <a:fillRect/>
            </a:stretch>
          </p:blipFill>
          <p:spPr bwMode="auto">
            <a:xfrm>
              <a:off x="171450" y="1492713"/>
              <a:ext cx="8801100" cy="5176647"/>
            </a:xfrm>
            <a:prstGeom prst="rect">
              <a:avLst/>
            </a:prstGeom>
            <a:noFill/>
            <a:ln w="9525">
              <a:noFill/>
              <a:miter lim="800000"/>
              <a:headEnd/>
              <a:tailEnd/>
            </a:ln>
          </p:spPr>
        </p:pic>
        <p:sp>
          <p:nvSpPr>
            <p:cNvPr id="7" name="TextBox 6"/>
            <p:cNvSpPr txBox="1"/>
            <p:nvPr/>
          </p:nvSpPr>
          <p:spPr>
            <a:xfrm>
              <a:off x="2915816" y="2780928"/>
              <a:ext cx="1080120" cy="646331"/>
            </a:xfrm>
            <a:prstGeom prst="rect">
              <a:avLst/>
            </a:prstGeom>
            <a:noFill/>
          </p:spPr>
          <p:txBody>
            <a:bodyPr wrap="square" rtlCol="0">
              <a:spAutoFit/>
            </a:bodyPr>
            <a:lstStyle/>
            <a:p>
              <a:pPr algn="r"/>
              <a:r>
                <a:rPr lang="en-US" altLang="zh-CN" b="1" dirty="0" smtClean="0">
                  <a:solidFill>
                    <a:srgbClr val="0000CC"/>
                  </a:solidFill>
                </a:rPr>
                <a:t>Strongly biased</a:t>
              </a:r>
              <a:endParaRPr lang="zh-CN" altLang="en-US" b="1" dirty="0">
                <a:solidFill>
                  <a:srgbClr val="0000CC"/>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457200" y="293223"/>
            <a:ext cx="8229600" cy="523220"/>
          </a:xfrm>
        </p:spPr>
        <p:txBody>
          <a:bodyPr wrap="square">
            <a:spAutoFit/>
          </a:bodyPr>
          <a:lstStyle/>
          <a:p>
            <a:pPr>
              <a:defRPr/>
            </a:pPr>
            <a:r>
              <a:rPr lang="en-US" altLang="zh-CN" sz="2800" b="1" dirty="0" smtClean="0">
                <a:latin typeface="Comic Sans MS" pitchFamily="66" charset="0"/>
                <a:ea typeface="宋体" charset="-122"/>
                <a:cs typeface="+mn-cs"/>
              </a:rPr>
              <a:t>Outline </a:t>
            </a:r>
            <a:endParaRPr lang="zh-CN" altLang="en-US" sz="2800" b="1" dirty="0" smtClean="0">
              <a:latin typeface="Comic Sans MS" pitchFamily="66" charset="0"/>
              <a:ea typeface="宋体" charset="-122"/>
              <a:cs typeface="+mn-cs"/>
            </a:endParaRPr>
          </a:p>
        </p:txBody>
      </p:sp>
      <p:sp>
        <p:nvSpPr>
          <p:cNvPr id="3" name="内容占位符 2"/>
          <p:cNvSpPr>
            <a:spLocks noGrp="1"/>
          </p:cNvSpPr>
          <p:nvPr>
            <p:ph idx="1"/>
          </p:nvPr>
        </p:nvSpPr>
        <p:spPr>
          <a:xfrm>
            <a:off x="683568" y="1628800"/>
            <a:ext cx="8064698" cy="2554545"/>
          </a:xfrm>
        </p:spPr>
        <p:txBody>
          <a:bodyPr>
            <a:spAutoFit/>
          </a:bodyPr>
          <a:lstStyle/>
          <a:p>
            <a:pPr>
              <a:spcBef>
                <a:spcPts val="1200"/>
              </a:spcBef>
              <a:defRPr/>
            </a:pPr>
            <a:r>
              <a:rPr lang="en-US" altLang="zh-CN" sz="2400" dirty="0" smtClean="0">
                <a:solidFill>
                  <a:schemeClr val="tx1">
                    <a:lumMod val="75000"/>
                    <a:lumOff val="25000"/>
                  </a:schemeClr>
                </a:solidFill>
                <a:latin typeface="Comic Sans MS" pitchFamily="66" charset="0"/>
              </a:rPr>
              <a:t>Likelihood analysis in parameter estimation</a:t>
            </a:r>
          </a:p>
          <a:p>
            <a:pPr>
              <a:spcBef>
                <a:spcPts val="1200"/>
              </a:spcBef>
              <a:defRPr/>
            </a:pPr>
            <a:r>
              <a:rPr lang="en-US" altLang="zh-CN" sz="2400" dirty="0" smtClean="0">
                <a:solidFill>
                  <a:schemeClr val="tx1">
                    <a:lumMod val="75000"/>
                    <a:lumOff val="25000"/>
                  </a:schemeClr>
                </a:solidFill>
                <a:latin typeface="Comic Sans MS" pitchFamily="66" charset="0"/>
              </a:rPr>
              <a:t>Likelihood function of the matter power spectrum</a:t>
            </a:r>
          </a:p>
          <a:p>
            <a:pPr>
              <a:spcBef>
                <a:spcPts val="1200"/>
              </a:spcBef>
              <a:defRPr/>
            </a:pPr>
            <a:r>
              <a:rPr lang="en-US" altLang="zh-CN" sz="2400" dirty="0" smtClean="0">
                <a:solidFill>
                  <a:schemeClr val="tx1">
                    <a:lumMod val="75000"/>
                    <a:lumOff val="25000"/>
                  </a:schemeClr>
                </a:solidFill>
                <a:latin typeface="Comic Sans MS" pitchFamily="66" charset="0"/>
              </a:rPr>
              <a:t>Example: effects of approximate likelihoods on </a:t>
            </a:r>
            <a:r>
              <a:rPr lang="en-US" altLang="zh-CN" sz="2400" i="1" dirty="0" err="1" smtClean="0">
                <a:solidFill>
                  <a:schemeClr val="tx1">
                    <a:lumMod val="75000"/>
                    <a:lumOff val="25000"/>
                  </a:schemeClr>
                </a:solidFill>
                <a:latin typeface="Comic Sans MS" pitchFamily="66" charset="0"/>
              </a:rPr>
              <a:t>f</a:t>
            </a:r>
            <a:r>
              <a:rPr lang="en-US" altLang="zh-CN" sz="2400" baseline="-25000" dirty="0" err="1" smtClean="0">
                <a:solidFill>
                  <a:schemeClr val="tx1">
                    <a:lumMod val="75000"/>
                    <a:lumOff val="25000"/>
                  </a:schemeClr>
                </a:solidFill>
                <a:latin typeface="Comic Sans MS" pitchFamily="66" charset="0"/>
              </a:rPr>
              <a:t>NL</a:t>
            </a:r>
            <a:endParaRPr lang="en-US" altLang="zh-CN" sz="2400" baseline="-25000" dirty="0" smtClean="0">
              <a:solidFill>
                <a:schemeClr val="tx1">
                  <a:lumMod val="75000"/>
                  <a:lumOff val="25000"/>
                </a:schemeClr>
              </a:solidFill>
              <a:latin typeface="Comic Sans MS" pitchFamily="66" charset="0"/>
            </a:endParaRPr>
          </a:p>
          <a:p>
            <a:pPr>
              <a:spcBef>
                <a:spcPts val="1200"/>
              </a:spcBef>
              <a:defRPr/>
            </a:pPr>
            <a:r>
              <a:rPr lang="en-US" altLang="zh-CN" sz="2400" dirty="0" smtClean="0">
                <a:solidFill>
                  <a:srgbClr val="C00000"/>
                </a:solidFill>
                <a:latin typeface="Comic Sans MS" pitchFamily="66" charset="0"/>
              </a:rPr>
              <a:t>Example: photometric redshift error distribution</a:t>
            </a:r>
          </a:p>
          <a:p>
            <a:pPr>
              <a:spcBef>
                <a:spcPts val="1200"/>
              </a:spcBef>
              <a:defRPr/>
            </a:pPr>
            <a:r>
              <a:rPr lang="en-US" altLang="zh-CN" sz="2400" dirty="0" smtClean="0">
                <a:solidFill>
                  <a:schemeClr val="tx1">
                    <a:lumMod val="75000"/>
                    <a:lumOff val="25000"/>
                  </a:schemeClr>
                </a:solidFill>
                <a:latin typeface="Comic Sans MS" pitchFamily="66" charset="0"/>
              </a:rPr>
              <a:t>Summary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457200" y="293223"/>
            <a:ext cx="8229600" cy="523220"/>
          </a:xfrm>
        </p:spPr>
        <p:txBody>
          <a:bodyPr wrap="square">
            <a:spAutoFit/>
          </a:bodyPr>
          <a:lstStyle/>
          <a:p>
            <a:pPr>
              <a:defRPr/>
            </a:pPr>
            <a:r>
              <a:rPr lang="en-US" altLang="zh-CN" sz="2800" b="1" dirty="0" smtClean="0">
                <a:latin typeface="Comic Sans MS" pitchFamily="66" charset="0"/>
                <a:ea typeface="宋体" charset="-122"/>
                <a:cs typeface="+mn-cs"/>
              </a:rPr>
              <a:t>Outline </a:t>
            </a:r>
            <a:endParaRPr lang="zh-CN" altLang="en-US" sz="2800" b="1" dirty="0" smtClean="0">
              <a:latin typeface="Comic Sans MS" pitchFamily="66" charset="0"/>
              <a:ea typeface="宋体" charset="-122"/>
              <a:cs typeface="+mn-cs"/>
            </a:endParaRPr>
          </a:p>
        </p:txBody>
      </p:sp>
      <p:sp>
        <p:nvSpPr>
          <p:cNvPr id="3" name="内容占位符 2"/>
          <p:cNvSpPr>
            <a:spLocks noGrp="1"/>
          </p:cNvSpPr>
          <p:nvPr>
            <p:ph idx="1"/>
          </p:nvPr>
        </p:nvSpPr>
        <p:spPr>
          <a:xfrm>
            <a:off x="683568" y="1628800"/>
            <a:ext cx="8064698" cy="2554545"/>
          </a:xfrm>
        </p:spPr>
        <p:txBody>
          <a:bodyPr>
            <a:spAutoFit/>
          </a:bodyPr>
          <a:lstStyle/>
          <a:p>
            <a:pPr>
              <a:spcBef>
                <a:spcPts val="1200"/>
              </a:spcBef>
              <a:defRPr/>
            </a:pPr>
            <a:r>
              <a:rPr lang="en-US" altLang="zh-CN" sz="2400" dirty="0" smtClean="0">
                <a:solidFill>
                  <a:schemeClr val="tx1">
                    <a:lumMod val="75000"/>
                    <a:lumOff val="25000"/>
                  </a:schemeClr>
                </a:solidFill>
                <a:latin typeface="Comic Sans MS" pitchFamily="66" charset="0"/>
              </a:rPr>
              <a:t>Likelihood analysis in parameter estimation</a:t>
            </a:r>
          </a:p>
          <a:p>
            <a:pPr>
              <a:spcBef>
                <a:spcPts val="1200"/>
              </a:spcBef>
              <a:defRPr/>
            </a:pPr>
            <a:r>
              <a:rPr lang="en-US" altLang="zh-CN" sz="2400" dirty="0" smtClean="0">
                <a:solidFill>
                  <a:schemeClr val="tx1">
                    <a:lumMod val="75000"/>
                    <a:lumOff val="25000"/>
                  </a:schemeClr>
                </a:solidFill>
                <a:latin typeface="Comic Sans MS" pitchFamily="66" charset="0"/>
              </a:rPr>
              <a:t>Likelihood function of the matter power spectrum</a:t>
            </a:r>
          </a:p>
          <a:p>
            <a:pPr>
              <a:spcBef>
                <a:spcPts val="1200"/>
              </a:spcBef>
              <a:defRPr/>
            </a:pPr>
            <a:r>
              <a:rPr lang="en-US" altLang="zh-CN" sz="2400" dirty="0" smtClean="0">
                <a:solidFill>
                  <a:schemeClr val="tx1">
                    <a:lumMod val="75000"/>
                    <a:lumOff val="25000"/>
                  </a:schemeClr>
                </a:solidFill>
                <a:latin typeface="Comic Sans MS" pitchFamily="66" charset="0"/>
              </a:rPr>
              <a:t>Example: effects of approximate likelihoods on </a:t>
            </a:r>
            <a:r>
              <a:rPr lang="en-US" altLang="zh-CN" sz="2400" i="1" dirty="0" err="1" smtClean="0">
                <a:solidFill>
                  <a:schemeClr val="tx1">
                    <a:lumMod val="75000"/>
                    <a:lumOff val="25000"/>
                  </a:schemeClr>
                </a:solidFill>
                <a:latin typeface="Comic Sans MS" pitchFamily="66" charset="0"/>
              </a:rPr>
              <a:t>f</a:t>
            </a:r>
            <a:r>
              <a:rPr lang="en-US" altLang="zh-CN" sz="2400" baseline="-25000" dirty="0" err="1" smtClean="0">
                <a:solidFill>
                  <a:schemeClr val="tx1">
                    <a:lumMod val="75000"/>
                    <a:lumOff val="25000"/>
                  </a:schemeClr>
                </a:solidFill>
                <a:latin typeface="Comic Sans MS" pitchFamily="66" charset="0"/>
              </a:rPr>
              <a:t>NL</a:t>
            </a:r>
            <a:endParaRPr lang="en-US" altLang="zh-CN" sz="2400" baseline="-25000" dirty="0" smtClean="0">
              <a:solidFill>
                <a:schemeClr val="tx1">
                  <a:lumMod val="75000"/>
                  <a:lumOff val="25000"/>
                </a:schemeClr>
              </a:solidFill>
              <a:latin typeface="Comic Sans MS" pitchFamily="66" charset="0"/>
            </a:endParaRPr>
          </a:p>
          <a:p>
            <a:pPr>
              <a:spcBef>
                <a:spcPts val="1200"/>
              </a:spcBef>
              <a:defRPr/>
            </a:pPr>
            <a:r>
              <a:rPr lang="en-US" altLang="zh-CN" sz="2400" dirty="0" smtClean="0">
                <a:solidFill>
                  <a:schemeClr val="tx1">
                    <a:lumMod val="75000"/>
                    <a:lumOff val="25000"/>
                  </a:schemeClr>
                </a:solidFill>
                <a:latin typeface="Comic Sans MS" pitchFamily="66" charset="0"/>
              </a:rPr>
              <a:t>Example: photometric redshift error distribution</a:t>
            </a:r>
          </a:p>
          <a:p>
            <a:pPr>
              <a:spcBef>
                <a:spcPts val="1200"/>
              </a:spcBef>
              <a:defRPr/>
            </a:pPr>
            <a:r>
              <a:rPr lang="en-US" altLang="zh-CN" sz="2400" dirty="0" smtClean="0">
                <a:solidFill>
                  <a:schemeClr val="tx1">
                    <a:lumMod val="75000"/>
                    <a:lumOff val="25000"/>
                  </a:schemeClr>
                </a:solidFill>
                <a:latin typeface="Comic Sans MS" pitchFamily="66" charset="0"/>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olorZ_0-0"/>
          <p:cNvPicPr>
            <a:picLocks noChangeAspect="1" noChangeArrowheads="1"/>
          </p:cNvPicPr>
          <p:nvPr/>
        </p:nvPicPr>
        <p:blipFill>
          <a:blip r:embed="rId3"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07" name="Picture 3" descr="ColorZ_1-0"/>
          <p:cNvPicPr>
            <a:picLocks noChangeAspect="1" noChangeArrowheads="1"/>
          </p:cNvPicPr>
          <p:nvPr/>
        </p:nvPicPr>
        <p:blipFill>
          <a:blip r:embed="rId4"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08" name="Picture 4" descr="ColorZ_2-0"/>
          <p:cNvPicPr>
            <a:picLocks noChangeAspect="1" noChangeArrowheads="1"/>
          </p:cNvPicPr>
          <p:nvPr/>
        </p:nvPicPr>
        <p:blipFill>
          <a:blip r:embed="rId5"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09" name="Picture 5" descr="ColorZ_3-0"/>
          <p:cNvPicPr>
            <a:picLocks noChangeAspect="1" noChangeArrowheads="1"/>
          </p:cNvPicPr>
          <p:nvPr/>
        </p:nvPicPr>
        <p:blipFill>
          <a:blip r:embed="rId6"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10" name="Picture 6" descr="ColorZ_4-0"/>
          <p:cNvPicPr>
            <a:picLocks noChangeAspect="1" noChangeArrowheads="1"/>
          </p:cNvPicPr>
          <p:nvPr/>
        </p:nvPicPr>
        <p:blipFill>
          <a:blip r:embed="rId7"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11" name="Picture 7" descr="ColorZ_5-0"/>
          <p:cNvPicPr>
            <a:picLocks noChangeAspect="1" noChangeArrowheads="1"/>
          </p:cNvPicPr>
          <p:nvPr/>
        </p:nvPicPr>
        <p:blipFill>
          <a:blip r:embed="rId8"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12" name="Picture 8" descr="ColorZ_6-0"/>
          <p:cNvPicPr>
            <a:picLocks noChangeAspect="1" noChangeArrowheads="1"/>
          </p:cNvPicPr>
          <p:nvPr/>
        </p:nvPicPr>
        <p:blipFill>
          <a:blip r:embed="rId9" cstate="print"/>
          <a:srcRect l="3763" t="27592" r="3763" b="27592"/>
          <a:stretch>
            <a:fillRect/>
          </a:stretch>
        </p:blipFill>
        <p:spPr bwMode="auto">
          <a:xfrm>
            <a:off x="685800" y="1143000"/>
            <a:ext cx="7766050" cy="3763963"/>
          </a:xfrm>
          <a:prstGeom prst="rect">
            <a:avLst/>
          </a:prstGeom>
          <a:noFill/>
          <a:ln w="9525">
            <a:noFill/>
            <a:miter lim="800000"/>
            <a:headEnd/>
            <a:tailEnd/>
          </a:ln>
        </p:spPr>
      </p:pic>
      <p:pic>
        <p:nvPicPr>
          <p:cNvPr id="98313" name="Picture 9" descr="ColorZ_7-0"/>
          <p:cNvPicPr>
            <a:picLocks noChangeAspect="1" noChangeArrowheads="1"/>
          </p:cNvPicPr>
          <p:nvPr/>
        </p:nvPicPr>
        <p:blipFill>
          <a:blip r:embed="rId10" cstate="print"/>
          <a:srcRect l="3763" t="27592" r="3763" b="27592"/>
          <a:stretch>
            <a:fillRect/>
          </a:stretch>
        </p:blipFill>
        <p:spPr bwMode="auto">
          <a:xfrm>
            <a:off x="685800" y="1143000"/>
            <a:ext cx="7766050" cy="3763962"/>
          </a:xfrm>
          <a:prstGeom prst="rect">
            <a:avLst/>
          </a:prstGeom>
          <a:noFill/>
          <a:ln w="9525">
            <a:noFill/>
            <a:miter lim="800000"/>
            <a:headEnd/>
            <a:tailEnd/>
          </a:ln>
        </p:spPr>
      </p:pic>
      <p:pic>
        <p:nvPicPr>
          <p:cNvPr id="98314" name="Picture 10" descr="ColorZ_8-0"/>
          <p:cNvPicPr>
            <a:picLocks noChangeAspect="1" noChangeArrowheads="1"/>
          </p:cNvPicPr>
          <p:nvPr/>
        </p:nvPicPr>
        <p:blipFill>
          <a:blip r:embed="rId11" cstate="print"/>
          <a:srcRect l="3763" t="27592" r="3763" b="27592"/>
          <a:stretch>
            <a:fillRect/>
          </a:stretch>
        </p:blipFill>
        <p:spPr bwMode="auto">
          <a:xfrm>
            <a:off x="685800" y="1143000"/>
            <a:ext cx="7766050" cy="3763963"/>
          </a:xfrm>
          <a:prstGeom prst="rect">
            <a:avLst/>
          </a:prstGeom>
          <a:noFill/>
          <a:ln w="9525">
            <a:noFill/>
            <a:miter lim="800000"/>
            <a:headEnd/>
            <a:tailEnd/>
          </a:ln>
        </p:spPr>
      </p:pic>
      <p:sp>
        <p:nvSpPr>
          <p:cNvPr id="98315" name="Rectangle 11"/>
          <p:cNvSpPr>
            <a:spLocks noGrp="1" noChangeArrowheads="1"/>
          </p:cNvSpPr>
          <p:nvPr>
            <p:ph type="title"/>
          </p:nvPr>
        </p:nvSpPr>
        <p:spPr>
          <a:xfrm>
            <a:off x="687388" y="336234"/>
            <a:ext cx="7769225" cy="523220"/>
          </a:xfrm>
        </p:spPr>
        <p:txBody>
          <a:bodyPr wrap="square">
            <a:spAutoFit/>
          </a:bodyPr>
          <a:lstStyle/>
          <a:p>
            <a:pPr>
              <a:defRPr/>
            </a:pPr>
            <a:r>
              <a:rPr lang="en-US" altLang="zh-CN" sz="2800" b="1" dirty="0" smtClean="0">
                <a:latin typeface="Comic Sans MS" pitchFamily="66" charset="0"/>
                <a:ea typeface="宋体" charset="-122"/>
                <a:cs typeface="+mn-cs"/>
              </a:rPr>
              <a:t>Photometric Redshifts</a:t>
            </a:r>
            <a:endParaRPr lang="en-US" altLang="zh-CN" sz="2800" b="1" dirty="0">
              <a:latin typeface="Comic Sans MS" pitchFamily="66" charset="0"/>
              <a:ea typeface="宋体"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8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8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8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8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83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83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8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95263" y="5845175"/>
            <a:ext cx="8948737" cy="612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DejaVu Sans" charset="0"/>
                <a:cs typeface="DejaVu Sans" charset="0"/>
              </a:defRPr>
            </a:lvl9pPr>
          </a:lstStyle>
          <a:p>
            <a:pPr eaLnBrk="1">
              <a:lnSpc>
                <a:spcPct val="95000"/>
              </a:lnSpc>
              <a:buSzPct val="45000"/>
              <a:defRPr/>
            </a:pPr>
            <a:r>
              <a:rPr lang="en-US" altLang="zh-CN" b="1" dirty="0" smtClean="0">
                <a:solidFill>
                  <a:srgbClr val="C00000"/>
                </a:solidFill>
                <a:latin typeface="Calibri" pitchFamily="32" charset="0"/>
                <a:ea typeface="宋体" charset="-122"/>
              </a:rPr>
              <a:t>Calibrating photo-z errors to obtain a precision galaxy z-distribution n(z) is crucial for future weak </a:t>
            </a:r>
            <a:r>
              <a:rPr lang="en-US" altLang="zh-CN" b="1" dirty="0" err="1" smtClean="0">
                <a:solidFill>
                  <a:srgbClr val="C00000"/>
                </a:solidFill>
                <a:latin typeface="Calibri" pitchFamily="32" charset="0"/>
                <a:ea typeface="宋体" charset="-122"/>
              </a:rPr>
              <a:t>lensing</a:t>
            </a:r>
            <a:r>
              <a:rPr lang="en-US" altLang="zh-CN" b="1" dirty="0" smtClean="0">
                <a:solidFill>
                  <a:srgbClr val="C00000"/>
                </a:solidFill>
                <a:latin typeface="Calibri" pitchFamily="32" charset="0"/>
                <a:ea typeface="宋体" charset="-122"/>
              </a:rPr>
              <a:t> surveys!</a:t>
            </a:r>
          </a:p>
        </p:txBody>
      </p:sp>
      <p:pic>
        <p:nvPicPr>
          <p:cNvPr id="12291" name="Picture 2"/>
          <p:cNvPicPr>
            <a:picLocks noChangeAspect="1" noChangeArrowheads="1"/>
          </p:cNvPicPr>
          <p:nvPr/>
        </p:nvPicPr>
        <p:blipFill>
          <a:blip r:embed="rId3" cstate="print"/>
          <a:srcRect/>
          <a:stretch>
            <a:fillRect/>
          </a:stretch>
        </p:blipFill>
        <p:spPr bwMode="auto">
          <a:xfrm>
            <a:off x="327025" y="2122488"/>
            <a:ext cx="4440238" cy="3479800"/>
          </a:xfrm>
          <a:prstGeom prst="rect">
            <a:avLst/>
          </a:prstGeom>
          <a:noFill/>
          <a:ln w="9525">
            <a:noFill/>
            <a:round/>
            <a:headEnd/>
            <a:tailEnd/>
          </a:ln>
          <a:effectLst/>
        </p:spPr>
      </p:pic>
      <p:pic>
        <p:nvPicPr>
          <p:cNvPr id="12292" name="Picture 3"/>
          <p:cNvPicPr>
            <a:picLocks noChangeAspect="1" noChangeArrowheads="1"/>
          </p:cNvPicPr>
          <p:nvPr/>
        </p:nvPicPr>
        <p:blipFill>
          <a:blip r:embed="rId4" cstate="print"/>
          <a:srcRect/>
          <a:stretch>
            <a:fillRect/>
          </a:stretch>
        </p:blipFill>
        <p:spPr bwMode="auto">
          <a:xfrm>
            <a:off x="4767263" y="2187575"/>
            <a:ext cx="4167187" cy="3509963"/>
          </a:xfrm>
          <a:prstGeom prst="rect">
            <a:avLst/>
          </a:prstGeom>
          <a:noFill/>
          <a:ln w="9525">
            <a:noFill/>
            <a:round/>
            <a:headEnd/>
            <a:tailEnd/>
          </a:ln>
          <a:effectLst/>
        </p:spPr>
      </p:pic>
      <p:sp>
        <p:nvSpPr>
          <p:cNvPr id="12293" name="Text Box 4"/>
          <p:cNvSpPr txBox="1">
            <a:spLocks noChangeArrowheads="1"/>
          </p:cNvSpPr>
          <p:nvPr/>
        </p:nvSpPr>
        <p:spPr bwMode="auto">
          <a:xfrm rot="-5400000">
            <a:off x="7635082" y="3566319"/>
            <a:ext cx="2286000" cy="312737"/>
          </a:xfrm>
          <a:prstGeom prst="rect">
            <a:avLst/>
          </a:prstGeom>
          <a:noFill/>
          <a:ln w="9525">
            <a:noFill/>
            <a:round/>
            <a:headEnd/>
            <a:tailEnd/>
          </a:ln>
          <a:effectLst/>
        </p:spPr>
        <p:txBody>
          <a:bodyPr lIns="81639" tIns="55188" rIns="81639" bIns="408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1500">
                <a:solidFill>
                  <a:srgbClr val="000000"/>
                </a:solidFill>
                <a:latin typeface="Arial" charset="0"/>
              </a:rPr>
              <a:t>Huterer et al.  (2006)</a:t>
            </a:r>
          </a:p>
        </p:txBody>
      </p:sp>
      <p:sp>
        <p:nvSpPr>
          <p:cNvPr id="4102" name="Text Box 6"/>
          <p:cNvSpPr txBox="1">
            <a:spLocks noChangeArrowheads="1"/>
          </p:cNvSpPr>
          <p:nvPr/>
        </p:nvSpPr>
        <p:spPr bwMode="auto">
          <a:xfrm>
            <a:off x="251520" y="244475"/>
            <a:ext cx="8712967" cy="523220"/>
          </a:xfrm>
          <a:prstGeom prst="rect">
            <a:avLst/>
          </a:prstGeom>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800" b="1" dirty="0" smtClean="0">
                <a:latin typeface="Comic Sans MS" pitchFamily="66" charset="0"/>
              </a:rPr>
              <a:t>Impact of </a:t>
            </a:r>
            <a:r>
              <a:rPr lang="en-US" altLang="zh-CN" sz="2800" b="1" dirty="0">
                <a:latin typeface="Comic Sans MS" pitchFamily="66" charset="0"/>
              </a:rPr>
              <a:t>P</a:t>
            </a:r>
            <a:r>
              <a:rPr lang="en-US" altLang="zh-CN" sz="2800" b="1" dirty="0" smtClean="0">
                <a:latin typeface="Comic Sans MS" pitchFamily="66" charset="0"/>
              </a:rPr>
              <a:t>hoto-z </a:t>
            </a:r>
            <a:r>
              <a:rPr lang="en-US" altLang="zh-CN" sz="2800" b="1" dirty="0" smtClean="0">
                <a:latin typeface="Comic Sans MS" pitchFamily="66" charset="0"/>
              </a:rPr>
              <a:t>E</a:t>
            </a:r>
            <a:r>
              <a:rPr lang="en-US" altLang="zh-CN" sz="2800" b="1" dirty="0" smtClean="0">
                <a:latin typeface="Comic Sans MS" pitchFamily="66" charset="0"/>
              </a:rPr>
              <a:t>rrors </a:t>
            </a:r>
            <a:endParaRPr lang="en-US" altLang="zh-CN" sz="2800" b="1" dirty="0">
              <a:latin typeface="Comic Sans MS" pitchFamily="66" charset="0"/>
            </a:endParaRPr>
          </a:p>
        </p:txBody>
      </p:sp>
      <p:sp>
        <p:nvSpPr>
          <p:cNvPr id="12295" name="Text Box 7"/>
          <p:cNvSpPr txBox="1">
            <a:spLocks noChangeArrowheads="1"/>
          </p:cNvSpPr>
          <p:nvPr/>
        </p:nvSpPr>
        <p:spPr bwMode="auto">
          <a:xfrm>
            <a:off x="260350" y="946150"/>
            <a:ext cx="8034338" cy="1052513"/>
          </a:xfrm>
          <a:prstGeom prst="rect">
            <a:avLst/>
          </a:prstGeom>
          <a:noFill/>
          <a:ln w="9525">
            <a:noFill/>
            <a:miter lim="800000"/>
            <a:headEnd/>
            <a:tailEnd/>
          </a:ln>
          <a:effectLst/>
        </p:spPr>
        <p:txBody>
          <a:bodyPr lIns="82945" tIns="41473" rIns="82945" bIns="41473">
            <a:spAutoFit/>
          </a:bodyPr>
          <a:lstStyle/>
          <a:p>
            <a:pPr>
              <a:spcBef>
                <a:spcPct val="50000"/>
              </a:spcBef>
            </a:pPr>
            <a:r>
              <a:rPr lang="en-US" altLang="zh-CN" b="1" i="1" u="sng" dirty="0">
                <a:solidFill>
                  <a:srgbClr val="000066"/>
                </a:solidFill>
              </a:rPr>
              <a:t>Future large weak lensing surveys:</a:t>
            </a:r>
            <a:r>
              <a:rPr lang="en-US" altLang="zh-CN" b="1" i="1" dirty="0">
                <a:solidFill>
                  <a:srgbClr val="000066"/>
                </a:solidFill>
              </a:rPr>
              <a:t>  </a:t>
            </a:r>
          </a:p>
          <a:p>
            <a:pPr>
              <a:spcBef>
                <a:spcPct val="50000"/>
              </a:spcBef>
            </a:pPr>
            <a:r>
              <a:rPr lang="en-US" altLang="zh-CN" i="1" dirty="0">
                <a:solidFill>
                  <a:srgbClr val="000066"/>
                </a:solidFill>
              </a:rPr>
              <a:t>      </a:t>
            </a:r>
            <a:r>
              <a:rPr lang="en-US" altLang="zh-CN" dirty="0">
                <a:solidFill>
                  <a:srgbClr val="000066"/>
                </a:solidFill>
              </a:rPr>
              <a:t>photo-z measurement is the only feasible way-&gt;an important systematics in constraining cosmological parameters.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39725" y="962174"/>
            <a:ext cx="8347075" cy="1041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49263" eaLnBrk="0">
              <a:defRPr>
                <a:solidFill>
                  <a:schemeClr val="bg1"/>
                </a:solidFill>
                <a:latin typeface="Arial" charset="0"/>
                <a:ea typeface="DejaVu Sans" charset="0"/>
                <a:cs typeface="DejaVu Sans" charset="0"/>
              </a:defRPr>
            </a:lvl1pPr>
            <a:lvl2pPr defTabSz="449263" eaLnBrk="0">
              <a:defRPr>
                <a:solidFill>
                  <a:schemeClr val="bg1"/>
                </a:solidFill>
                <a:latin typeface="Arial" charset="0"/>
                <a:ea typeface="DejaVu Sans" charset="0"/>
                <a:cs typeface="DejaVu Sans" charset="0"/>
              </a:defRPr>
            </a:lvl2pPr>
            <a:lvl3pPr defTabSz="449263" eaLnBrk="0">
              <a:defRPr>
                <a:solidFill>
                  <a:schemeClr val="bg1"/>
                </a:solidFill>
                <a:latin typeface="Arial" charset="0"/>
                <a:ea typeface="DejaVu Sans" charset="0"/>
                <a:cs typeface="DejaVu Sans" charset="0"/>
              </a:defRPr>
            </a:lvl3pPr>
            <a:lvl4pPr defTabSz="449263" eaLnBrk="0">
              <a:defRPr>
                <a:solidFill>
                  <a:schemeClr val="bg1"/>
                </a:solidFill>
                <a:latin typeface="Arial" charset="0"/>
                <a:ea typeface="DejaVu Sans" charset="0"/>
                <a:cs typeface="DejaVu Sans" charset="0"/>
              </a:defRPr>
            </a:lvl4pPr>
            <a:lvl5pPr defTabSz="449263" eaLnBrk="0">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DejaVu Sans" charset="0"/>
                <a:cs typeface="DejaVu Sans" charset="0"/>
              </a:defRPr>
            </a:lvl9pPr>
          </a:lstStyle>
          <a:p>
            <a:pPr eaLnBrk="1">
              <a:lnSpc>
                <a:spcPct val="95000"/>
              </a:lnSpc>
              <a:buSzPct val="45000"/>
              <a:buFont typeface="Wingdings" charset="2"/>
              <a:buNone/>
              <a:defRPr/>
            </a:pPr>
            <a:r>
              <a:rPr lang="en-US" altLang="zh-CN" b="1" dirty="0">
                <a:solidFill>
                  <a:schemeClr val="tx1">
                    <a:lumMod val="65000"/>
                    <a:lumOff val="35000"/>
                  </a:schemeClr>
                </a:solidFill>
                <a:latin typeface="Calibri" pitchFamily="32" charset="0"/>
                <a:ea typeface="宋体" charset="-122"/>
                <a:cs typeface="AR PL ShanHeiSun Uni" charset="0"/>
              </a:rPr>
              <a:t>Consider 5 z-bins for a </a:t>
            </a:r>
            <a:r>
              <a:rPr lang="en-US" altLang="zh-CN" b="1" dirty="0" smtClean="0">
                <a:solidFill>
                  <a:schemeClr val="tx1">
                    <a:lumMod val="65000"/>
                    <a:lumOff val="35000"/>
                  </a:schemeClr>
                </a:solidFill>
                <a:latin typeface="Calibri" pitchFamily="32" charset="0"/>
                <a:ea typeface="宋体" charset="-122"/>
                <a:cs typeface="AR PL ShanHeiSun Uni" charset="0"/>
              </a:rPr>
              <a:t>LSST-style half-sky (</a:t>
            </a:r>
            <a:r>
              <a:rPr lang="en-US" altLang="zh-CN" b="1" dirty="0" err="1" smtClean="0">
                <a:solidFill>
                  <a:schemeClr val="tx1">
                    <a:lumMod val="65000"/>
                    <a:lumOff val="35000"/>
                  </a:schemeClr>
                </a:solidFill>
                <a:latin typeface="Calibri" pitchFamily="32" charset="0"/>
                <a:ea typeface="宋体" charset="-122"/>
                <a:cs typeface="AR PL ShanHeiSun Uni" charset="0"/>
              </a:rPr>
              <a:t>f</a:t>
            </a:r>
            <a:r>
              <a:rPr lang="en-US" altLang="zh-CN" b="1" baseline="-25000" dirty="0" err="1" smtClean="0">
                <a:solidFill>
                  <a:schemeClr val="tx1">
                    <a:lumMod val="65000"/>
                    <a:lumOff val="35000"/>
                  </a:schemeClr>
                </a:solidFill>
                <a:latin typeface="Calibri" pitchFamily="32" charset="0"/>
                <a:ea typeface="宋体" charset="-122"/>
                <a:cs typeface="AR PL ShanHeiSun Uni" charset="0"/>
              </a:rPr>
              <a:t>sky</a:t>
            </a:r>
            <a:r>
              <a:rPr lang="en-US" altLang="zh-CN" b="1" dirty="0" smtClean="0">
                <a:solidFill>
                  <a:schemeClr val="tx1">
                    <a:lumMod val="65000"/>
                    <a:lumOff val="35000"/>
                  </a:schemeClr>
                </a:solidFill>
                <a:latin typeface="Calibri" pitchFamily="32" charset="0"/>
                <a:ea typeface="宋体" charset="-122"/>
                <a:cs typeface="AR PL ShanHeiSun Uni" charset="0"/>
              </a:rPr>
              <a:t>=0.5</a:t>
            </a:r>
            <a:r>
              <a:rPr lang="en-US" altLang="zh-CN" b="1" dirty="0" smtClean="0">
                <a:solidFill>
                  <a:schemeClr val="tx1">
                    <a:lumMod val="65000"/>
                    <a:lumOff val="35000"/>
                  </a:schemeClr>
                </a:solidFill>
                <a:latin typeface="Calibri" pitchFamily="32" charset="0"/>
                <a:ea typeface="宋体" charset="-122"/>
                <a:cs typeface="AR PL ShanHeiSun Uni" charset="0"/>
              </a:rPr>
              <a:t>)  </a:t>
            </a:r>
            <a:r>
              <a:rPr lang="en-US" altLang="zh-CN" b="1" dirty="0">
                <a:solidFill>
                  <a:schemeClr val="tx1">
                    <a:lumMod val="65000"/>
                    <a:lumOff val="35000"/>
                  </a:schemeClr>
                </a:solidFill>
                <a:latin typeface="Calibri" pitchFamily="32" charset="0"/>
                <a:ea typeface="宋体" charset="-122"/>
                <a:cs typeface="AR PL ShanHeiSun Uni" charset="0"/>
              </a:rPr>
              <a:t>survey:  </a:t>
            </a:r>
            <a:endParaRPr lang="en-US" altLang="zh-CN" b="1" dirty="0" smtClean="0">
              <a:solidFill>
                <a:schemeClr val="tx1">
                  <a:lumMod val="65000"/>
                  <a:lumOff val="35000"/>
                </a:schemeClr>
              </a:solidFill>
              <a:latin typeface="Calibri" pitchFamily="32" charset="0"/>
              <a:ea typeface="宋体" charset="-122"/>
              <a:cs typeface="AR PL ShanHeiSun Uni" charset="0"/>
            </a:endParaRPr>
          </a:p>
          <a:p>
            <a:pPr eaLnBrk="1">
              <a:lnSpc>
                <a:spcPct val="110000"/>
              </a:lnSpc>
              <a:spcBef>
                <a:spcPts val="600"/>
              </a:spcBef>
              <a:buSzPct val="45000"/>
              <a:buFont typeface="Wingdings" charset="2"/>
              <a:buNone/>
              <a:defRPr/>
            </a:pPr>
            <a:r>
              <a:rPr lang="en-US" altLang="zh-CN" b="1" dirty="0" smtClean="0">
                <a:solidFill>
                  <a:srgbClr val="0033CC"/>
                </a:solidFill>
                <a:latin typeface="Calibri" pitchFamily="32" charset="0"/>
                <a:ea typeface="宋体" charset="-122"/>
                <a:cs typeface="AR PL ShanHeiSun Uni" charset="0"/>
              </a:rPr>
              <a:t>Each </a:t>
            </a:r>
            <a:r>
              <a:rPr lang="en-US" altLang="zh-CN" b="1" dirty="0" smtClean="0">
                <a:solidFill>
                  <a:srgbClr val="0033CC"/>
                </a:solidFill>
                <a:latin typeface="Calibri" pitchFamily="32" charset="0"/>
                <a:ea typeface="宋体" charset="-122"/>
                <a:cs typeface="AR PL ShanHeiSun Uni" charset="0"/>
              </a:rPr>
              <a:t>bin with a Gaussian shape  (</a:t>
            </a:r>
            <a:r>
              <a:rPr lang="en-US" altLang="zh-CN" b="1" dirty="0" err="1" smtClean="0">
                <a:solidFill>
                  <a:srgbClr val="0033CC"/>
                </a:solidFill>
                <a:latin typeface="Calibri" pitchFamily="32" charset="0"/>
                <a:ea typeface="宋体" charset="-122"/>
                <a:cs typeface="AR PL ShanHeiSun Uni" charset="0"/>
              </a:rPr>
              <a:t>z</a:t>
            </a:r>
            <a:r>
              <a:rPr lang="en-US" altLang="zh-CN" b="1" baseline="-25000" dirty="0" err="1" smtClean="0">
                <a:solidFill>
                  <a:srgbClr val="0033CC"/>
                </a:solidFill>
                <a:latin typeface="Calibri" pitchFamily="32" charset="0"/>
                <a:ea typeface="宋体" charset="-122"/>
                <a:cs typeface="AR PL ShanHeiSun Uni" charset="0"/>
              </a:rPr>
              <a:t>m</a:t>
            </a:r>
            <a:r>
              <a:rPr lang="en-US" altLang="zh-CN" b="1" dirty="0">
                <a:solidFill>
                  <a:srgbClr val="0033CC"/>
                </a:solidFill>
                <a:latin typeface="Calibri" pitchFamily="32" charset="0"/>
                <a:ea typeface="宋体" charset="-122"/>
                <a:cs typeface="AR PL ShanHeiSun Uni" charset="0"/>
              </a:rPr>
              <a:t>, </a:t>
            </a:r>
            <a:r>
              <a:rPr lang="en-US" altLang="zh-CN" b="1" i="1" dirty="0" smtClean="0">
                <a:solidFill>
                  <a:srgbClr val="0033CC"/>
                </a:solidFill>
                <a:latin typeface="Symbol" charset="2"/>
                <a:ea typeface="宋体" charset="-122"/>
                <a:cs typeface="AR PL ShanHeiSun Uni" charset="0"/>
              </a:rPr>
              <a:t></a:t>
            </a:r>
            <a:r>
              <a:rPr lang="en-US" altLang="zh-CN" b="1" i="1" baseline="-25000" dirty="0" smtClean="0">
                <a:solidFill>
                  <a:srgbClr val="0033CC"/>
                </a:solidFill>
                <a:latin typeface="+mn-lt"/>
                <a:ea typeface="宋体" charset="-122"/>
                <a:cs typeface="AR PL ShanHeiSun Uni" charset="0"/>
              </a:rPr>
              <a:t>z</a:t>
            </a:r>
            <a:r>
              <a:rPr lang="en-US" altLang="zh-CN" b="1" dirty="0" smtClean="0">
                <a:solidFill>
                  <a:srgbClr val="0033CC"/>
                </a:solidFill>
                <a:latin typeface="Calibri" pitchFamily="32" charset="0"/>
                <a:ea typeface="宋体" charset="-122"/>
                <a:cs typeface="AR PL ShanHeiSun Uni" charset="0"/>
              </a:rPr>
              <a:t>)</a:t>
            </a:r>
            <a:r>
              <a:rPr lang="en-US" altLang="zh-CN" sz="1400" b="1" i="1" dirty="0" smtClean="0">
                <a:solidFill>
                  <a:srgbClr val="0033CC"/>
                </a:solidFill>
                <a:latin typeface="Calibri" pitchFamily="32" charset="0"/>
                <a:ea typeface="宋体" charset="-122"/>
                <a:cs typeface="AR PL ShanHeiSun Uni" charset="0"/>
              </a:rPr>
              <a:t>i=1,…,5</a:t>
            </a:r>
            <a:r>
              <a:rPr lang="en-US" altLang="zh-CN" b="1" dirty="0" smtClean="0">
                <a:solidFill>
                  <a:srgbClr val="0033CC"/>
                </a:solidFill>
                <a:latin typeface="Calibri" pitchFamily="32" charset="0"/>
                <a:ea typeface="宋体" charset="-122"/>
                <a:cs typeface="AR PL ShanHeiSun Uni" charset="0"/>
              </a:rPr>
              <a:t>,  </a:t>
            </a:r>
            <a:r>
              <a:rPr lang="en-US" altLang="zh-CN" b="1" dirty="0">
                <a:solidFill>
                  <a:srgbClr val="0033CC"/>
                </a:solidFill>
                <a:latin typeface="Calibri" pitchFamily="32" charset="0"/>
                <a:ea typeface="宋体" charset="-122"/>
                <a:cs typeface="AR PL ShanHeiSun Uni" charset="0"/>
              </a:rPr>
              <a:t>with galaxy bias </a:t>
            </a:r>
            <a:r>
              <a:rPr lang="en-US" altLang="zh-CN" b="1" dirty="0" smtClean="0">
                <a:solidFill>
                  <a:srgbClr val="0033CC"/>
                </a:solidFill>
                <a:latin typeface="Calibri" pitchFamily="32" charset="0"/>
                <a:ea typeface="宋体" charset="-122"/>
                <a:cs typeface="AR PL ShanHeiSun Uni" charset="0"/>
              </a:rPr>
              <a:t>b</a:t>
            </a:r>
            <a:r>
              <a:rPr lang="en-US" altLang="zh-CN" sz="1600" b="1" i="1" dirty="0" smtClean="0">
                <a:solidFill>
                  <a:srgbClr val="0033CC"/>
                </a:solidFill>
                <a:latin typeface="Calibri" pitchFamily="32" charset="0"/>
                <a:ea typeface="宋体" charset="-122"/>
                <a:cs typeface="AR PL ShanHeiSun Uni" charset="0"/>
              </a:rPr>
              <a:t>i=1,…,5, </a:t>
            </a:r>
            <a:r>
              <a:rPr lang="en-US" altLang="zh-CN" b="1" dirty="0" smtClean="0">
                <a:solidFill>
                  <a:srgbClr val="0033CC"/>
                </a:solidFill>
                <a:latin typeface="Calibri" pitchFamily="32" charset="0"/>
                <a:ea typeface="宋体" charset="-122"/>
                <a:cs typeface="AR PL ShanHeiSun Uni" charset="0"/>
              </a:rPr>
              <a:t> also  </a:t>
            </a:r>
            <a:r>
              <a:rPr lang="en-US" altLang="zh-CN" b="1" dirty="0">
                <a:solidFill>
                  <a:srgbClr val="0033CC"/>
                </a:solidFill>
                <a:latin typeface="Calibri" pitchFamily="32" charset="0"/>
                <a:ea typeface="宋体" charset="-122"/>
                <a:cs typeface="AR PL ShanHeiSun Uni" charset="0"/>
              </a:rPr>
              <a:t>varied </a:t>
            </a:r>
            <a:r>
              <a:rPr lang="en-US" altLang="zh-CN" b="1" dirty="0" smtClean="0">
                <a:solidFill>
                  <a:srgbClr val="0033CC"/>
                </a:solidFill>
                <a:latin typeface="Calibri" pitchFamily="32" charset="0"/>
                <a:ea typeface="宋体" charset="-122"/>
                <a:cs typeface="AR PL ShanHeiSun Uni" charset="0"/>
              </a:rPr>
              <a:t>and cosmological </a:t>
            </a:r>
            <a:r>
              <a:rPr lang="en-US" altLang="zh-CN" b="1" dirty="0">
                <a:solidFill>
                  <a:srgbClr val="0033CC"/>
                </a:solidFill>
                <a:latin typeface="Calibri" pitchFamily="32" charset="0"/>
                <a:ea typeface="宋体" charset="-122"/>
                <a:cs typeface="AR PL ShanHeiSun Uni" charset="0"/>
              </a:rPr>
              <a:t>parameters fixed .  Thus, 15 </a:t>
            </a:r>
            <a:r>
              <a:rPr lang="en-US" altLang="zh-CN" b="1" dirty="0" err="1" smtClean="0">
                <a:solidFill>
                  <a:srgbClr val="0033CC"/>
                </a:solidFill>
                <a:latin typeface="Calibri" pitchFamily="32" charset="0"/>
                <a:ea typeface="宋体" charset="-122"/>
                <a:cs typeface="AR PL ShanHeiSun Uni" charset="0"/>
              </a:rPr>
              <a:t>varing</a:t>
            </a:r>
            <a:r>
              <a:rPr lang="en-US" altLang="zh-CN" b="1" dirty="0" smtClean="0">
                <a:solidFill>
                  <a:srgbClr val="0033CC"/>
                </a:solidFill>
                <a:latin typeface="Calibri" pitchFamily="32" charset="0"/>
                <a:ea typeface="宋体" charset="-122"/>
                <a:cs typeface="AR PL ShanHeiSun Uni" charset="0"/>
              </a:rPr>
              <a:t> parameters, </a:t>
            </a:r>
            <a:r>
              <a:rPr lang="en-US" altLang="zh-CN" b="1" dirty="0">
                <a:solidFill>
                  <a:srgbClr val="0033CC"/>
                </a:solidFill>
                <a:latin typeface="Calibri" pitchFamily="32" charset="0"/>
                <a:ea typeface="宋体" charset="-122"/>
                <a:cs typeface="AR PL ShanHeiSun Uni" charset="0"/>
              </a:rPr>
              <a:t>in total</a:t>
            </a:r>
            <a:r>
              <a:rPr lang="en-US" altLang="zh-CN" b="1" dirty="0" smtClean="0">
                <a:solidFill>
                  <a:srgbClr val="0033CC"/>
                </a:solidFill>
                <a:latin typeface="Calibri" pitchFamily="32" charset="0"/>
                <a:ea typeface="宋体" charset="-122"/>
                <a:cs typeface="AR PL ShanHeiSun Uni" charset="0"/>
              </a:rPr>
              <a:t>.</a:t>
            </a:r>
            <a:endParaRPr lang="en-US" altLang="zh-CN" b="1" dirty="0">
              <a:solidFill>
                <a:srgbClr val="0033CC"/>
              </a:solidFill>
              <a:latin typeface="Calibri" pitchFamily="32" charset="0"/>
              <a:ea typeface="宋体" charset="-122"/>
              <a:cs typeface="AR PL ShanHeiSun Uni" charset="0"/>
            </a:endParaRPr>
          </a:p>
        </p:txBody>
      </p:sp>
      <p:pic>
        <p:nvPicPr>
          <p:cNvPr id="14339" name="Picture 2"/>
          <p:cNvPicPr>
            <a:picLocks noChangeAspect="1" noChangeArrowheads="1"/>
          </p:cNvPicPr>
          <p:nvPr/>
        </p:nvPicPr>
        <p:blipFill>
          <a:blip r:embed="rId2" cstate="print"/>
          <a:srcRect/>
          <a:stretch>
            <a:fillRect/>
          </a:stretch>
        </p:blipFill>
        <p:spPr bwMode="auto">
          <a:xfrm>
            <a:off x="358775" y="2163167"/>
            <a:ext cx="3649663" cy="2994025"/>
          </a:xfrm>
          <a:prstGeom prst="rect">
            <a:avLst/>
          </a:prstGeom>
          <a:noFill/>
          <a:ln w="9525">
            <a:noFill/>
            <a:miter lim="800000"/>
            <a:headEnd/>
            <a:tailEnd/>
          </a:ln>
          <a:effectLst/>
        </p:spPr>
      </p:pic>
      <p:pic>
        <p:nvPicPr>
          <p:cNvPr id="14341" name="Picture 3"/>
          <p:cNvPicPr>
            <a:picLocks noChangeAspect="1" noChangeArrowheads="1"/>
          </p:cNvPicPr>
          <p:nvPr/>
        </p:nvPicPr>
        <p:blipFill>
          <a:blip r:embed="rId3" cstate="print"/>
          <a:srcRect/>
          <a:stretch>
            <a:fillRect/>
          </a:stretch>
        </p:blipFill>
        <p:spPr bwMode="auto">
          <a:xfrm>
            <a:off x="4113213" y="2163167"/>
            <a:ext cx="4394200" cy="2520950"/>
          </a:xfrm>
          <a:prstGeom prst="rect">
            <a:avLst/>
          </a:prstGeom>
          <a:noFill/>
          <a:ln w="9525">
            <a:noFill/>
            <a:miter lim="800000"/>
            <a:headEnd/>
            <a:tailEnd/>
          </a:ln>
          <a:effectLst/>
        </p:spPr>
      </p:pic>
      <p:sp>
        <p:nvSpPr>
          <p:cNvPr id="6" name="Text Box 15"/>
          <p:cNvSpPr txBox="1">
            <a:spLocks noChangeArrowheads="1"/>
          </p:cNvSpPr>
          <p:nvPr/>
        </p:nvSpPr>
        <p:spPr bwMode="auto">
          <a:xfrm>
            <a:off x="1825625" y="220663"/>
            <a:ext cx="5510213" cy="523220"/>
          </a:xfrm>
          <a:prstGeom prst="rect">
            <a:avLst/>
          </a:prstGeom>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800" b="1" dirty="0" smtClean="0">
                <a:latin typeface="Comic Sans MS" pitchFamily="66" charset="0"/>
              </a:rPr>
              <a:t>Data Model</a:t>
            </a:r>
            <a:endParaRPr lang="en-US" altLang="zh-CN" sz="2800" b="1" dirty="0">
              <a:latin typeface="Comic Sans MS" pitchFamily="66" charset="0"/>
            </a:endParaRPr>
          </a:p>
        </p:txBody>
      </p:sp>
      <p:pic>
        <p:nvPicPr>
          <p:cNvPr id="14343" name="Picture 6"/>
          <p:cNvPicPr>
            <a:picLocks noChangeAspect="1" noChangeArrowheads="1"/>
          </p:cNvPicPr>
          <p:nvPr/>
        </p:nvPicPr>
        <p:blipFill>
          <a:blip r:embed="rId4" cstate="print"/>
          <a:srcRect/>
          <a:stretch>
            <a:fillRect/>
          </a:stretch>
        </p:blipFill>
        <p:spPr bwMode="auto">
          <a:xfrm>
            <a:off x="5292725" y="4720630"/>
            <a:ext cx="1411288" cy="319087"/>
          </a:xfrm>
          <a:prstGeom prst="rect">
            <a:avLst/>
          </a:prstGeom>
          <a:noFill/>
          <a:ln w="9525">
            <a:noFill/>
            <a:miter lim="800000"/>
            <a:headEnd/>
            <a:tailEnd/>
          </a:ln>
          <a:effectLst/>
        </p:spPr>
      </p:pic>
      <p:sp>
        <p:nvSpPr>
          <p:cNvPr id="2" name="TextBox 1"/>
          <p:cNvSpPr txBox="1"/>
          <p:nvPr/>
        </p:nvSpPr>
        <p:spPr>
          <a:xfrm>
            <a:off x="4427538" y="4684117"/>
            <a:ext cx="1176337" cy="368300"/>
          </a:xfrm>
          <a:prstGeom prst="rect">
            <a:avLst/>
          </a:prstGeom>
          <a:noFill/>
        </p:spPr>
        <p:txBody>
          <a:bodyPr>
            <a:spAutoFit/>
          </a:bodyPr>
          <a:lstStyle/>
          <a:p>
            <a:pPr>
              <a:defRPr/>
            </a:pPr>
            <a:r>
              <a:rPr lang="en-US" altLang="zh-CN" dirty="0" err="1">
                <a:solidFill>
                  <a:schemeClr val="tx1">
                    <a:lumMod val="65000"/>
                    <a:lumOff val="35000"/>
                  </a:schemeClr>
                </a:solidFill>
              </a:rPr>
              <a:t>Fiducial</a:t>
            </a:r>
            <a:endParaRPr lang="zh-CN" altLang="en-US" dirty="0">
              <a:solidFill>
                <a:schemeClr val="tx1">
                  <a:lumMod val="65000"/>
                  <a:lumOff val="35000"/>
                </a:schemeClr>
              </a:solidFill>
            </a:endParaRPr>
          </a:p>
        </p:txBody>
      </p:sp>
      <p:sp>
        <p:nvSpPr>
          <p:cNvPr id="3" name="TextBox 2"/>
          <p:cNvSpPr txBox="1"/>
          <p:nvPr/>
        </p:nvSpPr>
        <p:spPr>
          <a:xfrm>
            <a:off x="1006549" y="5373588"/>
            <a:ext cx="7381875" cy="647700"/>
          </a:xfrm>
          <a:prstGeom prst="rect">
            <a:avLst/>
          </a:prstGeom>
          <a:noFill/>
        </p:spPr>
        <p:txBody>
          <a:bodyPr>
            <a:spAutoFit/>
          </a:bodyPr>
          <a:lstStyle/>
          <a:p>
            <a:pPr>
              <a:defRPr/>
            </a:pPr>
            <a:r>
              <a:rPr lang="en-US" altLang="zh-CN" b="1" dirty="0">
                <a:solidFill>
                  <a:schemeClr val="tx1">
                    <a:lumMod val="65000"/>
                    <a:lumOff val="35000"/>
                  </a:schemeClr>
                </a:solidFill>
              </a:rPr>
              <a:t>The </a:t>
            </a:r>
            <a:r>
              <a:rPr lang="en-US" altLang="zh-CN" b="1" dirty="0" smtClean="0">
                <a:solidFill>
                  <a:schemeClr val="tx1">
                    <a:lumMod val="65000"/>
                    <a:lumOff val="35000"/>
                  </a:schemeClr>
                </a:solidFill>
              </a:rPr>
              <a:t>“observation”:  </a:t>
            </a:r>
            <a:endParaRPr lang="en-US" altLang="zh-CN" b="1" dirty="0">
              <a:solidFill>
                <a:schemeClr val="tx1">
                  <a:lumMod val="65000"/>
                  <a:lumOff val="35000"/>
                </a:schemeClr>
              </a:solidFill>
            </a:endParaRPr>
          </a:p>
          <a:p>
            <a:pPr>
              <a:defRPr/>
            </a:pPr>
            <a:r>
              <a:rPr lang="en-US" altLang="zh-CN" b="1" dirty="0" smtClean="0">
                <a:solidFill>
                  <a:srgbClr val="0033CC"/>
                </a:solidFill>
              </a:rPr>
              <a:t>15 </a:t>
            </a:r>
            <a:r>
              <a:rPr lang="en-US" altLang="zh-CN" b="1" dirty="0">
                <a:solidFill>
                  <a:srgbClr val="0033CC"/>
                </a:solidFill>
              </a:rPr>
              <a:t>(</a:t>
            </a:r>
            <a:r>
              <a:rPr lang="en-US" altLang="zh-CN" b="1" dirty="0" err="1">
                <a:solidFill>
                  <a:srgbClr val="0033CC"/>
                </a:solidFill>
              </a:rPr>
              <a:t>cross+auto</a:t>
            </a:r>
            <a:r>
              <a:rPr lang="en-US" altLang="zh-CN" b="1" dirty="0">
                <a:solidFill>
                  <a:srgbClr val="0033CC"/>
                </a:solidFill>
              </a:rPr>
              <a:t>) spectra  in total, </a:t>
            </a:r>
            <a:r>
              <a:rPr lang="en-US" altLang="zh-CN" b="1" dirty="0" smtClean="0">
                <a:solidFill>
                  <a:srgbClr val="0033CC"/>
                </a:solidFill>
              </a:rPr>
              <a:t>held at ensemble average values</a:t>
            </a:r>
            <a:r>
              <a:rPr lang="en-US" altLang="zh-CN" b="1" dirty="0" smtClean="0">
                <a:solidFill>
                  <a:schemeClr val="tx1">
                    <a:lumMod val="65000"/>
                    <a:lumOff val="35000"/>
                  </a:schemeClr>
                </a:solidFill>
              </a:rPr>
              <a:t>. </a:t>
            </a:r>
            <a:endParaRPr lang="zh-CN" altLang="en-US"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print"/>
          <a:srcRect/>
          <a:stretch>
            <a:fillRect/>
          </a:stretch>
        </p:blipFill>
        <p:spPr bwMode="auto">
          <a:xfrm>
            <a:off x="169200" y="709200"/>
            <a:ext cx="8730000" cy="6016871"/>
          </a:xfrm>
          <a:prstGeom prst="rect">
            <a:avLst/>
          </a:prstGeom>
          <a:noFill/>
          <a:ln w="9525">
            <a:noFill/>
            <a:miter lim="800000"/>
            <a:headEnd/>
            <a:tailEnd/>
          </a:ln>
          <a:effectLst/>
        </p:spPr>
      </p:pic>
      <p:sp>
        <p:nvSpPr>
          <p:cNvPr id="22" name="矩形 3"/>
          <p:cNvSpPr>
            <a:spLocks noChangeArrowheads="1"/>
          </p:cNvSpPr>
          <p:nvPr/>
        </p:nvSpPr>
        <p:spPr bwMode="auto">
          <a:xfrm>
            <a:off x="1331640" y="169476"/>
            <a:ext cx="6454011" cy="52322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altLang="zh-CN" sz="2800" b="1" dirty="0" err="1" smtClean="0">
                <a:latin typeface="Comic Sans MS" pitchFamily="66" charset="0"/>
              </a:rPr>
              <a:t>Gaussian+Lognormal</a:t>
            </a:r>
            <a:endParaRPr lang="zh-CN" alt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矩形 3"/>
          <p:cNvSpPr>
            <a:spLocks noChangeArrowheads="1"/>
          </p:cNvSpPr>
          <p:nvPr/>
        </p:nvSpPr>
        <p:spPr bwMode="auto">
          <a:xfrm>
            <a:off x="1331640" y="169476"/>
            <a:ext cx="6454011" cy="52322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altLang="zh-CN" sz="2800" b="1" dirty="0" smtClean="0">
                <a:latin typeface="Comic Sans MS" pitchFamily="66" charset="0"/>
              </a:rPr>
              <a:t>Again, </a:t>
            </a:r>
            <a:r>
              <a:rPr lang="en-US" altLang="zh-CN" sz="2800" b="1" dirty="0" smtClean="0">
                <a:latin typeface="Comic Sans MS" pitchFamily="66" charset="0"/>
              </a:rPr>
              <a:t>Full </a:t>
            </a:r>
            <a:r>
              <a:rPr lang="en-US" altLang="zh-CN" sz="2800" b="1" dirty="0" smtClean="0">
                <a:latin typeface="Comic Sans MS" pitchFamily="66" charset="0"/>
              </a:rPr>
              <a:t>Gaussian Shows Bias</a:t>
            </a:r>
            <a:endParaRPr lang="zh-CN" altLang="en-US" sz="2800" b="1" dirty="0">
              <a:latin typeface="Comic Sans MS" pitchFamily="66" charset="0"/>
            </a:endParaRPr>
          </a:p>
        </p:txBody>
      </p:sp>
      <p:pic>
        <p:nvPicPr>
          <p:cNvPr id="19" name="Picture 2"/>
          <p:cNvPicPr>
            <a:picLocks noChangeAspect="1" noChangeArrowheads="1"/>
          </p:cNvPicPr>
          <p:nvPr/>
        </p:nvPicPr>
        <p:blipFill>
          <a:blip r:embed="rId2" cstate="print"/>
          <a:srcRect r="803"/>
          <a:stretch>
            <a:fillRect/>
          </a:stretch>
        </p:blipFill>
        <p:spPr bwMode="auto">
          <a:xfrm>
            <a:off x="180975" y="707851"/>
            <a:ext cx="8711505" cy="61055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85738" y="754856"/>
            <a:ext cx="7770812" cy="369888"/>
          </a:xfrm>
          <a:prstGeom prst="rect">
            <a:avLst/>
          </a:prstGeom>
          <a:noFill/>
          <a:ln w="9525">
            <a:noFill/>
            <a:miter lim="800000"/>
            <a:headEnd/>
            <a:tailEnd/>
          </a:ln>
        </p:spPr>
        <p:txBody>
          <a:bodyPr>
            <a:spAutoFit/>
          </a:bodyPr>
          <a:lstStyle/>
          <a:p>
            <a:r>
              <a:rPr lang="en-US" altLang="zh-CN" b="1" dirty="0">
                <a:solidFill>
                  <a:srgbClr val="2D2DB9"/>
                </a:solidFill>
              </a:rPr>
              <a:t>Considering the case with a 10% catastrophic failure fraction (</a:t>
            </a:r>
            <a:r>
              <a:rPr lang="en-US" altLang="zh-CN" b="1" dirty="0" err="1" smtClean="0">
                <a:solidFill>
                  <a:srgbClr val="2D2DB9"/>
                </a:solidFill>
              </a:rPr>
              <a:t>f</a:t>
            </a:r>
            <a:r>
              <a:rPr lang="en-US" altLang="zh-CN" b="1" baseline="30000" dirty="0" err="1" smtClean="0">
                <a:solidFill>
                  <a:srgbClr val="2D2DB9"/>
                </a:solidFill>
              </a:rPr>
              <a:t>cata</a:t>
            </a:r>
            <a:r>
              <a:rPr lang="en-US" altLang="zh-CN" b="1" dirty="0">
                <a:solidFill>
                  <a:srgbClr val="2D2DB9"/>
                </a:solidFill>
              </a:rPr>
              <a:t>) in bin-4 :</a:t>
            </a:r>
            <a:endParaRPr lang="zh-CN" altLang="en-US" b="1" dirty="0">
              <a:solidFill>
                <a:srgbClr val="2D2DB9"/>
              </a:solidFill>
            </a:endParaRPr>
          </a:p>
        </p:txBody>
      </p:sp>
      <p:pic>
        <p:nvPicPr>
          <p:cNvPr id="17411" name="Picture 2"/>
          <p:cNvPicPr>
            <a:picLocks noChangeAspect="1" noChangeArrowheads="1"/>
          </p:cNvPicPr>
          <p:nvPr/>
        </p:nvPicPr>
        <p:blipFill>
          <a:blip r:embed="rId2" cstate="print"/>
          <a:srcRect/>
          <a:stretch>
            <a:fillRect/>
          </a:stretch>
        </p:blipFill>
        <p:spPr bwMode="auto">
          <a:xfrm>
            <a:off x="44450" y="1147763"/>
            <a:ext cx="3214688" cy="2641600"/>
          </a:xfrm>
          <a:prstGeom prst="rect">
            <a:avLst/>
          </a:prstGeom>
          <a:noFill/>
          <a:ln w="9525">
            <a:noFill/>
            <a:miter lim="800000"/>
            <a:headEnd/>
            <a:tailEnd/>
          </a:ln>
          <a:effectLst/>
        </p:spPr>
      </p:pic>
      <p:pic>
        <p:nvPicPr>
          <p:cNvPr id="17412" name="Picture 3"/>
          <p:cNvPicPr>
            <a:picLocks noChangeAspect="1" noChangeArrowheads="1"/>
          </p:cNvPicPr>
          <p:nvPr/>
        </p:nvPicPr>
        <p:blipFill>
          <a:blip r:embed="rId3" cstate="print"/>
          <a:srcRect/>
          <a:stretch>
            <a:fillRect/>
          </a:stretch>
        </p:blipFill>
        <p:spPr bwMode="auto">
          <a:xfrm>
            <a:off x="3214688" y="1268413"/>
            <a:ext cx="5929312" cy="5589587"/>
          </a:xfrm>
          <a:prstGeom prst="rect">
            <a:avLst/>
          </a:prstGeom>
          <a:noFill/>
          <a:ln w="9525">
            <a:noFill/>
            <a:miter lim="800000"/>
            <a:headEnd/>
            <a:tailEnd/>
          </a:ln>
          <a:effectLst/>
        </p:spPr>
      </p:pic>
      <p:sp>
        <p:nvSpPr>
          <p:cNvPr id="42" name="Text Box 15"/>
          <p:cNvSpPr txBox="1">
            <a:spLocks noChangeArrowheads="1"/>
          </p:cNvSpPr>
          <p:nvPr/>
        </p:nvSpPr>
        <p:spPr bwMode="auto">
          <a:xfrm>
            <a:off x="863600" y="133350"/>
            <a:ext cx="7416800" cy="523220"/>
          </a:xfrm>
          <a:prstGeom prst="rect">
            <a:avLst/>
          </a:prstGeom>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800" b="1" dirty="0" smtClean="0">
                <a:latin typeface="Comic Sans MS" pitchFamily="66" charset="0"/>
              </a:rPr>
              <a:t>More Complex n(z</a:t>
            </a:r>
            <a:r>
              <a:rPr lang="en-US" altLang="zh-CN" sz="2800" b="1" dirty="0">
                <a:latin typeface="Comic Sans MS" pitchFamily="66" charset="0"/>
              </a:rPr>
              <a:t>)</a:t>
            </a:r>
          </a:p>
        </p:txBody>
      </p:sp>
      <p:sp>
        <p:nvSpPr>
          <p:cNvPr id="17418" name="下弧形箭头 17417"/>
          <p:cNvSpPr/>
          <p:nvPr/>
        </p:nvSpPr>
        <p:spPr>
          <a:xfrm>
            <a:off x="874713" y="3379788"/>
            <a:ext cx="863600" cy="360362"/>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7419" name="TextBox 17418"/>
          <p:cNvSpPr txBox="1"/>
          <p:nvPr/>
        </p:nvSpPr>
        <p:spPr>
          <a:xfrm>
            <a:off x="75456" y="4005064"/>
            <a:ext cx="3200400" cy="2322431"/>
          </a:xfrm>
          <a:prstGeom prst="rect">
            <a:avLst/>
          </a:prstGeom>
          <a:noFill/>
        </p:spPr>
        <p:txBody>
          <a:bodyPr>
            <a:spAutoFit/>
          </a:bodyPr>
          <a:lstStyle/>
          <a:p>
            <a:pPr marL="252000" indent="-252000">
              <a:lnSpc>
                <a:spcPct val="110000"/>
              </a:lnSpc>
              <a:spcAft>
                <a:spcPts val="300"/>
              </a:spcAft>
              <a:buFont typeface="Arial" charset="0"/>
              <a:buChar char="•"/>
              <a:defRPr/>
            </a:pPr>
            <a:r>
              <a:rPr lang="en-US" altLang="zh-CN" sz="1600" dirty="0">
                <a:solidFill>
                  <a:schemeClr val="tx1">
                    <a:lumMod val="65000"/>
                    <a:lumOff val="35000"/>
                  </a:schemeClr>
                </a:solidFill>
              </a:rPr>
              <a:t>n(z) of bin-4: described with 2-Gaussian, with additional </a:t>
            </a:r>
            <a:r>
              <a:rPr lang="en-US" altLang="zh-CN" sz="1600" dirty="0" err="1">
                <a:solidFill>
                  <a:schemeClr val="tx1">
                    <a:lumMod val="65000"/>
                    <a:lumOff val="35000"/>
                  </a:schemeClr>
                </a:solidFill>
              </a:rPr>
              <a:t>params</a:t>
            </a:r>
            <a:r>
              <a:rPr lang="en-US" altLang="zh-CN" sz="1600" dirty="0">
                <a:solidFill>
                  <a:schemeClr val="tx1">
                    <a:lumMod val="65000"/>
                    <a:lumOff val="35000"/>
                  </a:schemeClr>
                </a:solidFill>
              </a:rPr>
              <a:t> (</a:t>
            </a:r>
            <a:r>
              <a:rPr lang="en-US" altLang="zh-CN" sz="1600" dirty="0" err="1" smtClean="0">
                <a:solidFill>
                  <a:schemeClr val="tx1">
                    <a:lumMod val="65000"/>
                    <a:lumOff val="35000"/>
                  </a:schemeClr>
                </a:solidFill>
              </a:rPr>
              <a:t>f</a:t>
            </a:r>
            <a:r>
              <a:rPr lang="en-US" altLang="zh-CN" sz="1600" baseline="30000" dirty="0" err="1" smtClean="0">
                <a:solidFill>
                  <a:schemeClr val="tx1">
                    <a:lumMod val="65000"/>
                    <a:lumOff val="35000"/>
                  </a:schemeClr>
                </a:solidFill>
              </a:rPr>
              <a:t>cata</a:t>
            </a:r>
            <a:r>
              <a:rPr lang="en-US" altLang="zh-CN" sz="1600" dirty="0">
                <a:solidFill>
                  <a:schemeClr val="tx1">
                    <a:lumMod val="65000"/>
                    <a:lumOff val="35000"/>
                  </a:schemeClr>
                </a:solidFill>
              </a:rPr>
              <a:t>, </a:t>
            </a:r>
            <a:r>
              <a:rPr lang="en-US" altLang="zh-CN" sz="1600" dirty="0" err="1" smtClean="0">
                <a:solidFill>
                  <a:schemeClr val="tx1">
                    <a:lumMod val="65000"/>
                    <a:lumOff val="35000"/>
                  </a:schemeClr>
                </a:solidFill>
              </a:rPr>
              <a:t>b</a:t>
            </a:r>
            <a:r>
              <a:rPr lang="en-US" altLang="zh-CN" sz="1600" baseline="30000" dirty="0" err="1" smtClean="0">
                <a:solidFill>
                  <a:schemeClr val="tx1">
                    <a:lumMod val="65000"/>
                    <a:lumOff val="35000"/>
                  </a:schemeClr>
                </a:solidFill>
              </a:rPr>
              <a:t>cata</a:t>
            </a:r>
            <a:r>
              <a:rPr lang="en-US" altLang="zh-CN" sz="1600" dirty="0">
                <a:solidFill>
                  <a:schemeClr val="tx1">
                    <a:lumMod val="65000"/>
                    <a:lumOff val="35000"/>
                  </a:schemeClr>
                </a:solidFill>
              </a:rPr>
              <a:t>, </a:t>
            </a:r>
            <a:r>
              <a:rPr lang="en-US" altLang="zh-CN" sz="1600" dirty="0" err="1" smtClean="0">
                <a:solidFill>
                  <a:schemeClr val="tx1">
                    <a:lumMod val="65000"/>
                    <a:lumOff val="35000"/>
                  </a:schemeClr>
                </a:solidFill>
              </a:rPr>
              <a:t>z</a:t>
            </a:r>
            <a:r>
              <a:rPr lang="en-US" altLang="zh-CN" sz="1600" baseline="-25000" dirty="0" err="1" smtClean="0">
                <a:solidFill>
                  <a:schemeClr val="tx1">
                    <a:lumMod val="65000"/>
                    <a:lumOff val="35000"/>
                  </a:schemeClr>
                </a:solidFill>
              </a:rPr>
              <a:t>m</a:t>
            </a:r>
            <a:r>
              <a:rPr lang="en-US" altLang="zh-CN" sz="1600" baseline="30000" dirty="0" err="1" smtClean="0">
                <a:solidFill>
                  <a:schemeClr val="tx1">
                    <a:lumMod val="65000"/>
                    <a:lumOff val="35000"/>
                  </a:schemeClr>
                </a:solidFill>
              </a:rPr>
              <a:t>cata</a:t>
            </a:r>
            <a:r>
              <a:rPr lang="en-US" altLang="zh-CN" sz="1600" dirty="0">
                <a:solidFill>
                  <a:schemeClr val="tx1">
                    <a:lumMod val="65000"/>
                    <a:lumOff val="35000"/>
                  </a:schemeClr>
                </a:solidFill>
              </a:rPr>
              <a:t>, </a:t>
            </a:r>
            <a:r>
              <a:rPr lang="en-US" altLang="zh-CN" sz="1600" dirty="0">
                <a:solidFill>
                  <a:schemeClr val="tx1">
                    <a:lumMod val="65000"/>
                    <a:lumOff val="35000"/>
                  </a:schemeClr>
                </a:solidFill>
                <a:sym typeface="Symbol"/>
              </a:rPr>
              <a:t></a:t>
            </a:r>
            <a:r>
              <a:rPr lang="en-US" altLang="zh-CN" sz="1600" baseline="-25000" dirty="0" err="1" smtClean="0">
                <a:solidFill>
                  <a:schemeClr val="tx1">
                    <a:lumMod val="65000"/>
                    <a:lumOff val="35000"/>
                  </a:schemeClr>
                </a:solidFill>
                <a:sym typeface="Symbol"/>
              </a:rPr>
              <a:t>z</a:t>
            </a:r>
            <a:r>
              <a:rPr lang="en-US" altLang="zh-CN" sz="1600" baseline="30000" dirty="0" err="1" smtClean="0">
                <a:solidFill>
                  <a:schemeClr val="tx1">
                    <a:lumMod val="65000"/>
                    <a:lumOff val="35000"/>
                  </a:schemeClr>
                </a:solidFill>
                <a:sym typeface="Symbol"/>
              </a:rPr>
              <a:t>cata</a:t>
            </a:r>
            <a:r>
              <a:rPr lang="en-US" altLang="zh-CN" sz="1600" dirty="0">
                <a:solidFill>
                  <a:schemeClr val="tx1">
                    <a:lumMod val="65000"/>
                    <a:lumOff val="35000"/>
                  </a:schemeClr>
                </a:solidFill>
              </a:rPr>
              <a:t>)</a:t>
            </a:r>
          </a:p>
          <a:p>
            <a:pPr marL="252000" indent="-252000">
              <a:lnSpc>
                <a:spcPct val="110000"/>
              </a:lnSpc>
              <a:spcAft>
                <a:spcPts val="300"/>
              </a:spcAft>
              <a:buFont typeface="Arial" charset="0"/>
              <a:buChar char="•"/>
              <a:defRPr/>
            </a:pPr>
            <a:r>
              <a:rPr lang="en-US" altLang="zh-CN" sz="1600" dirty="0">
                <a:solidFill>
                  <a:schemeClr val="tx1">
                    <a:lumMod val="65000"/>
                    <a:lumOff val="35000"/>
                  </a:schemeClr>
                </a:solidFill>
              </a:rPr>
              <a:t>n(z) </a:t>
            </a:r>
            <a:r>
              <a:rPr lang="en-US" altLang="zh-CN" sz="1600" dirty="0" err="1">
                <a:solidFill>
                  <a:schemeClr val="tx1">
                    <a:lumMod val="65000"/>
                    <a:lumOff val="35000"/>
                  </a:schemeClr>
                </a:solidFill>
              </a:rPr>
              <a:t>reconstrution</a:t>
            </a:r>
            <a:r>
              <a:rPr lang="en-US" altLang="zh-CN" sz="1600" dirty="0">
                <a:solidFill>
                  <a:schemeClr val="tx1">
                    <a:lumMod val="65000"/>
                    <a:lumOff val="35000"/>
                  </a:schemeClr>
                </a:solidFill>
              </a:rPr>
              <a:t> of  bins are not significantly disturbed by the catastrophic fraction</a:t>
            </a:r>
          </a:p>
          <a:p>
            <a:pPr marL="252000" indent="-252000">
              <a:lnSpc>
                <a:spcPct val="110000"/>
              </a:lnSpc>
              <a:spcAft>
                <a:spcPts val="300"/>
              </a:spcAft>
              <a:buFont typeface="Arial" charset="0"/>
              <a:buChar char="•"/>
              <a:defRPr/>
            </a:pPr>
            <a:r>
              <a:rPr lang="en-US" altLang="zh-CN" sz="1600" dirty="0">
                <a:solidFill>
                  <a:schemeClr val="tx1">
                    <a:lumMod val="65000"/>
                    <a:lumOff val="35000"/>
                  </a:schemeClr>
                </a:solidFill>
              </a:rPr>
              <a:t>But  </a:t>
            </a:r>
            <a:r>
              <a:rPr lang="en-US" altLang="zh-CN" sz="1600" dirty="0" err="1" smtClean="0">
                <a:solidFill>
                  <a:schemeClr val="tx1">
                    <a:lumMod val="65000"/>
                    <a:lumOff val="35000"/>
                  </a:schemeClr>
                </a:solidFill>
              </a:rPr>
              <a:t>f</a:t>
            </a:r>
            <a:r>
              <a:rPr lang="en-US" altLang="zh-CN" sz="1600" baseline="30000" dirty="0" err="1" smtClean="0">
                <a:solidFill>
                  <a:schemeClr val="tx1">
                    <a:lumMod val="65000"/>
                    <a:lumOff val="35000"/>
                  </a:schemeClr>
                </a:solidFill>
              </a:rPr>
              <a:t>cata</a:t>
            </a:r>
            <a:r>
              <a:rPr lang="en-US" altLang="zh-CN" sz="1600" dirty="0" smtClean="0">
                <a:solidFill>
                  <a:schemeClr val="tx1">
                    <a:lumMod val="65000"/>
                    <a:lumOff val="35000"/>
                  </a:schemeClr>
                </a:solidFill>
              </a:rPr>
              <a:t>  </a:t>
            </a:r>
            <a:r>
              <a:rPr lang="en-US" altLang="zh-CN" sz="1600" dirty="0">
                <a:solidFill>
                  <a:schemeClr val="tx1">
                    <a:lumMod val="65000"/>
                    <a:lumOff val="35000"/>
                  </a:schemeClr>
                </a:solidFill>
              </a:rPr>
              <a:t>closely degenerates with </a:t>
            </a:r>
            <a:r>
              <a:rPr lang="en-US" altLang="zh-CN" sz="1600" dirty="0" err="1" smtClean="0">
                <a:solidFill>
                  <a:schemeClr val="tx1">
                    <a:lumMod val="65000"/>
                    <a:lumOff val="35000"/>
                  </a:schemeClr>
                </a:solidFill>
              </a:rPr>
              <a:t>b</a:t>
            </a:r>
            <a:r>
              <a:rPr lang="en-US" altLang="zh-CN" sz="1600" baseline="30000" dirty="0" err="1" smtClean="0">
                <a:solidFill>
                  <a:schemeClr val="tx1">
                    <a:lumMod val="65000"/>
                    <a:lumOff val="35000"/>
                  </a:schemeClr>
                </a:solidFill>
              </a:rPr>
              <a:t>cata</a:t>
            </a:r>
            <a:endParaRPr lang="zh-CN" altLang="en-US" sz="1600" baseline="30000" dirty="0">
              <a:solidFill>
                <a:schemeClr val="tx1">
                  <a:lumMod val="65000"/>
                  <a:lumOff val="35000"/>
                </a:schemeClr>
              </a:solidFill>
            </a:endParaRPr>
          </a:p>
        </p:txBody>
      </p:sp>
      <p:sp>
        <p:nvSpPr>
          <p:cNvPr id="17420" name="圆角矩形 17419"/>
          <p:cNvSpPr/>
          <p:nvPr/>
        </p:nvSpPr>
        <p:spPr>
          <a:xfrm>
            <a:off x="58738" y="3938588"/>
            <a:ext cx="3200400" cy="2452687"/>
          </a:xfrm>
          <a:prstGeom prst="roundRect">
            <a:avLst/>
          </a:prstGeom>
          <a:no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3135313" y="415925"/>
            <a:ext cx="2660650" cy="523220"/>
          </a:xfrm>
          <a:prstGeom prst="rect">
            <a:avLst/>
          </a:prstGeom>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2800" b="1" dirty="0">
                <a:latin typeface="Comic Sans MS" pitchFamily="66" charset="0"/>
              </a:rPr>
              <a:t>Conclusions                                                                         </a:t>
            </a:r>
          </a:p>
        </p:txBody>
      </p:sp>
      <p:sp>
        <p:nvSpPr>
          <p:cNvPr id="19459" name="矩形 2"/>
          <p:cNvSpPr>
            <a:spLocks noChangeArrowheads="1"/>
          </p:cNvSpPr>
          <p:nvPr/>
        </p:nvSpPr>
        <p:spPr bwMode="auto">
          <a:xfrm>
            <a:off x="467544" y="1136798"/>
            <a:ext cx="8280920" cy="5100514"/>
          </a:xfrm>
          <a:prstGeom prst="rect">
            <a:avLst/>
          </a:prstGeom>
          <a:noFill/>
          <a:ln w="9525">
            <a:noFill/>
            <a:miter lim="800000"/>
            <a:headEnd/>
            <a:tailEnd/>
          </a:ln>
        </p:spPr>
        <p:txBody>
          <a:bodyPr wrap="square" lIns="82945" tIns="41473" rIns="82945" bIns="41473">
            <a:spAutoFit/>
          </a:bodyPr>
          <a:lstStyle/>
          <a:p>
            <a:pPr marL="285750" indent="-285750">
              <a:lnSpc>
                <a:spcPct val="110000"/>
              </a:lnSpc>
              <a:spcBef>
                <a:spcPts val="1200"/>
              </a:spcBef>
              <a:buFont typeface="Symbol" charset="2"/>
              <a:buChar char="¨"/>
            </a:pPr>
            <a:r>
              <a:rPr lang="en-US" altLang="zh-CN" sz="2000" b="1" dirty="0" smtClean="0">
                <a:solidFill>
                  <a:schemeClr val="tx1">
                    <a:lumMod val="75000"/>
                    <a:lumOff val="25000"/>
                  </a:schemeClr>
                </a:solidFill>
                <a:sym typeface="Symbol" charset="2"/>
              </a:rPr>
              <a:t>The likelihood function is </a:t>
            </a:r>
            <a:r>
              <a:rPr lang="en-US" altLang="zh-CN" sz="2000" b="1" dirty="0">
                <a:solidFill>
                  <a:schemeClr val="tx1">
                    <a:lumMod val="75000"/>
                    <a:lumOff val="25000"/>
                  </a:schemeClr>
                </a:solidFill>
                <a:sym typeface="Symbol" charset="2"/>
              </a:rPr>
              <a:t>a key </a:t>
            </a:r>
            <a:r>
              <a:rPr lang="en-US" altLang="zh-CN" sz="2000" b="1" dirty="0" smtClean="0">
                <a:solidFill>
                  <a:schemeClr val="tx1">
                    <a:lumMod val="75000"/>
                    <a:lumOff val="25000"/>
                  </a:schemeClr>
                </a:solidFill>
                <a:sym typeface="Symbol" charset="2"/>
              </a:rPr>
              <a:t>element in </a:t>
            </a:r>
            <a:r>
              <a:rPr lang="en-US" altLang="zh-CN" sz="2000" b="1" dirty="0">
                <a:solidFill>
                  <a:schemeClr val="tx1">
                    <a:lumMod val="75000"/>
                    <a:lumOff val="25000"/>
                  </a:schemeClr>
                </a:solidFill>
                <a:sym typeface="Symbol" charset="2"/>
              </a:rPr>
              <a:t>cosmological parameter estimation </a:t>
            </a:r>
            <a:r>
              <a:rPr lang="en-US" altLang="zh-CN" sz="2000" b="1" dirty="0" smtClean="0">
                <a:solidFill>
                  <a:schemeClr val="tx1">
                    <a:lumMod val="75000"/>
                    <a:lumOff val="25000"/>
                  </a:schemeClr>
                </a:solidFill>
                <a:sym typeface="Symbol" charset="2"/>
              </a:rPr>
              <a:t>and should be modeled accurately.</a:t>
            </a:r>
            <a:endParaRPr lang="en-US" altLang="zh-CN" sz="2000" b="1" dirty="0">
              <a:solidFill>
                <a:schemeClr val="tx1">
                  <a:lumMod val="75000"/>
                  <a:lumOff val="25000"/>
                </a:schemeClr>
              </a:solidFill>
              <a:sym typeface="Symbol" charset="2"/>
            </a:endParaRPr>
          </a:p>
          <a:p>
            <a:pPr marL="285750" indent="-285750">
              <a:lnSpc>
                <a:spcPct val="110000"/>
              </a:lnSpc>
              <a:spcBef>
                <a:spcPts val="1200"/>
              </a:spcBef>
              <a:buFont typeface="Symbol" charset="2"/>
              <a:buChar char="¨"/>
            </a:pPr>
            <a:r>
              <a:rPr lang="en-US" altLang="zh-CN" sz="2000" b="1" dirty="0" smtClean="0">
                <a:solidFill>
                  <a:schemeClr val="tx1">
                    <a:lumMod val="75000"/>
                    <a:lumOff val="25000"/>
                  </a:schemeClr>
                </a:solidFill>
                <a:sym typeface="Symbol" charset="2"/>
              </a:rPr>
              <a:t>Gaussian approximations are commonly used i</a:t>
            </a:r>
            <a:r>
              <a:rPr lang="en-US" altLang="zh-CN" sz="2000" b="1" dirty="0" smtClean="0">
                <a:solidFill>
                  <a:schemeClr val="tx1">
                    <a:lumMod val="75000"/>
                    <a:lumOff val="25000"/>
                  </a:schemeClr>
                </a:solidFill>
                <a:sym typeface="Symbol" charset="2"/>
              </a:rPr>
              <a:t>n analyses of galaxy </a:t>
            </a:r>
            <a:r>
              <a:rPr lang="en-US" altLang="zh-CN" sz="2000" b="1" dirty="0" smtClean="0">
                <a:solidFill>
                  <a:schemeClr val="tx1">
                    <a:lumMod val="75000"/>
                    <a:lumOff val="25000"/>
                  </a:schemeClr>
                </a:solidFill>
                <a:sym typeface="Symbol" charset="2"/>
              </a:rPr>
              <a:t>density fluctuations and weak lensing shear fluctuations, which has been shown to cause biases in CMB analyses. The bias on </a:t>
            </a:r>
            <a:r>
              <a:rPr lang="en-US" altLang="zh-CN" sz="2000" b="1" i="1" dirty="0" err="1" smtClean="0">
                <a:solidFill>
                  <a:schemeClr val="tx1">
                    <a:lumMod val="75000"/>
                    <a:lumOff val="25000"/>
                  </a:schemeClr>
                </a:solidFill>
                <a:sym typeface="Symbol" charset="2"/>
              </a:rPr>
              <a:t>f</a:t>
            </a:r>
            <a:r>
              <a:rPr lang="en-US" altLang="zh-CN" sz="2000" b="1" baseline="-25000" dirty="0" err="1" smtClean="0">
                <a:solidFill>
                  <a:schemeClr val="tx1">
                    <a:lumMod val="75000"/>
                    <a:lumOff val="25000"/>
                  </a:schemeClr>
                </a:solidFill>
                <a:sym typeface="Symbol" charset="2"/>
              </a:rPr>
              <a:t>NL</a:t>
            </a:r>
            <a:r>
              <a:rPr lang="en-US" altLang="zh-CN" sz="2000" b="1" dirty="0" smtClean="0">
                <a:solidFill>
                  <a:schemeClr val="tx1">
                    <a:lumMod val="75000"/>
                    <a:lumOff val="25000"/>
                  </a:schemeClr>
                </a:solidFill>
                <a:sym typeface="Symbol" charset="2"/>
              </a:rPr>
              <a:t> can be  quite significant, because the constraint is most derived from large scales where the Gaussian approximations are poor.</a:t>
            </a:r>
          </a:p>
          <a:p>
            <a:pPr marL="285750" indent="-285750">
              <a:lnSpc>
                <a:spcPct val="110000"/>
              </a:lnSpc>
              <a:spcBef>
                <a:spcPts val="1200"/>
              </a:spcBef>
              <a:buFont typeface="Symbol" charset="2"/>
              <a:buChar char="¨"/>
            </a:pPr>
            <a:r>
              <a:rPr lang="en-US" altLang="zh-CN" sz="2000" b="1" dirty="0" err="1" smtClean="0">
                <a:solidFill>
                  <a:schemeClr val="tx1">
                    <a:lumMod val="75000"/>
                    <a:lumOff val="25000"/>
                  </a:schemeClr>
                </a:solidFill>
                <a:sym typeface="Symbol" charset="2"/>
              </a:rPr>
              <a:t>Gaussian+Lognormal</a:t>
            </a:r>
            <a:r>
              <a:rPr lang="en-US" altLang="zh-CN" sz="2000" b="1" dirty="0" smtClean="0">
                <a:solidFill>
                  <a:schemeClr val="tx1">
                    <a:lumMod val="75000"/>
                    <a:lumOff val="25000"/>
                  </a:schemeClr>
                </a:solidFill>
                <a:sym typeface="Symbol" charset="2"/>
              </a:rPr>
              <a:t> provides a good approximation of the power spectrum likelihood. </a:t>
            </a:r>
            <a:endParaRPr lang="en-US" altLang="zh-CN" sz="2000" b="1" dirty="0">
              <a:solidFill>
                <a:schemeClr val="tx1">
                  <a:lumMod val="75000"/>
                  <a:lumOff val="25000"/>
                </a:schemeClr>
              </a:solidFill>
              <a:sym typeface="Symbol" charset="2"/>
            </a:endParaRPr>
          </a:p>
          <a:p>
            <a:pPr marL="285750" indent="-285750">
              <a:lnSpc>
                <a:spcPct val="110000"/>
              </a:lnSpc>
              <a:spcBef>
                <a:spcPts val="1200"/>
              </a:spcBef>
              <a:buFont typeface="Symbol" charset="2"/>
              <a:buChar char="¨"/>
            </a:pPr>
            <a:r>
              <a:rPr lang="en-US" altLang="zh-CN" sz="2000" b="1" dirty="0" smtClean="0">
                <a:solidFill>
                  <a:schemeClr val="tx1">
                    <a:lumMod val="75000"/>
                    <a:lumOff val="25000"/>
                  </a:schemeClr>
                </a:solidFill>
              </a:rPr>
              <a:t>Even with the exact likelihood of the power spectru</a:t>
            </a:r>
            <a:r>
              <a:rPr lang="en-US" altLang="zh-CN" sz="2000" b="1" dirty="0" smtClean="0">
                <a:solidFill>
                  <a:schemeClr val="tx1">
                    <a:lumMod val="75000"/>
                    <a:lumOff val="25000"/>
                  </a:schemeClr>
                </a:solidFill>
              </a:rPr>
              <a:t>m, biases in the parameters can still exist. </a:t>
            </a:r>
            <a:endParaRPr lang="en-US" altLang="zh-CN" sz="2000" b="1" dirty="0" smtClean="0">
              <a:solidFill>
                <a:schemeClr val="tx1">
                  <a:lumMod val="75000"/>
                  <a:lumOff val="25000"/>
                </a:schemeClr>
              </a:solidFill>
            </a:endParaRPr>
          </a:p>
          <a:p>
            <a:pPr marL="285750" indent="-285750">
              <a:lnSpc>
                <a:spcPct val="110000"/>
              </a:lnSpc>
              <a:spcBef>
                <a:spcPts val="1200"/>
              </a:spcBef>
              <a:buFont typeface="Symbol" charset="2"/>
              <a:buChar char="¨"/>
            </a:pPr>
            <a:r>
              <a:rPr lang="en-US" altLang="zh-CN" sz="2000" b="1" dirty="0" smtClean="0">
                <a:solidFill>
                  <a:schemeClr val="tx1">
                    <a:lumMod val="65000"/>
                    <a:lumOff val="35000"/>
                  </a:schemeClr>
                </a:solidFill>
              </a:rPr>
              <a:t>Angular </a:t>
            </a:r>
            <a:r>
              <a:rPr lang="en-US" altLang="zh-CN" sz="2000" b="1" dirty="0">
                <a:solidFill>
                  <a:schemeClr val="tx1">
                    <a:lumMod val="65000"/>
                    <a:lumOff val="35000"/>
                  </a:schemeClr>
                </a:solidFill>
              </a:rPr>
              <a:t>cross power spectra of galaxy are crucial in self-calibrating the photo-z parameters</a:t>
            </a:r>
            <a:r>
              <a:rPr lang="en-US" altLang="zh-CN" sz="2000" b="1" dirty="0" smtClean="0">
                <a:solidFill>
                  <a:schemeClr val="tx1">
                    <a:lumMod val="65000"/>
                    <a:lumOff val="35000"/>
                  </a:schemeClr>
                </a:solidFill>
              </a:rPr>
              <a:t>.</a:t>
            </a:r>
            <a:endParaRPr lang="en-US" altLang="zh-CN" sz="20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324000"/>
            <a:ext cx="8928992" cy="523220"/>
          </a:xfrm>
          <a:prstGeom prst="rect">
            <a:avLst/>
          </a:prstGeom>
        </p:spPr>
        <p:txBody>
          <a:bodyPr wrap="square">
            <a:spAutoFit/>
          </a:bodyPr>
          <a:lstStyle/>
          <a:p>
            <a:pPr algn="ctr">
              <a:defRPr/>
            </a:pPr>
            <a:r>
              <a:rPr lang="en-US" altLang="zh-CN" sz="2800" b="1" dirty="0" smtClean="0">
                <a:latin typeface="Comic Sans MS" pitchFamily="66" charset="0"/>
              </a:rPr>
              <a:t>Bayesian Inference</a:t>
            </a:r>
            <a:endParaRPr lang="zh-CN" altLang="en-US" sz="2800" dirty="0"/>
          </a:p>
        </p:txBody>
      </p:sp>
      <p:grpSp>
        <p:nvGrpSpPr>
          <p:cNvPr id="6" name="Group 5"/>
          <p:cNvGrpSpPr/>
          <p:nvPr/>
        </p:nvGrpSpPr>
        <p:grpSpPr>
          <a:xfrm>
            <a:off x="827657" y="1095127"/>
            <a:ext cx="7488759" cy="2736455"/>
            <a:chOff x="827657" y="1095127"/>
            <a:chExt cx="7488759" cy="2736455"/>
          </a:xfrm>
        </p:grpSpPr>
        <p:sp>
          <p:nvSpPr>
            <p:cNvPr id="3" name="矩形 2"/>
            <p:cNvSpPr/>
            <p:nvPr/>
          </p:nvSpPr>
          <p:spPr>
            <a:xfrm>
              <a:off x="827657" y="1095127"/>
              <a:ext cx="7488759" cy="2736455"/>
            </a:xfrm>
            <a:prstGeom prst="rect">
              <a:avLst/>
            </a:prstGeom>
          </p:spPr>
          <p:txBody>
            <a:bodyPr wrap="square">
              <a:spAutoFit/>
            </a:bodyPr>
            <a:lstStyle/>
            <a:p>
              <a:pPr marL="285750" indent="-285750">
                <a:lnSpc>
                  <a:spcPct val="110000"/>
                </a:lnSpc>
                <a:spcAft>
                  <a:spcPts val="600"/>
                </a:spcAft>
                <a:defRPr/>
              </a:pPr>
              <a:r>
                <a:rPr lang="en-US" altLang="zh-CN" sz="2400" dirty="0" err="1" smtClean="0">
                  <a:solidFill>
                    <a:schemeClr val="tx1">
                      <a:lumMod val="85000"/>
                      <a:lumOff val="15000"/>
                    </a:schemeClr>
                  </a:solidFill>
                  <a:latin typeface="Comic Sans MS" pitchFamily="66" charset="0"/>
                </a:rPr>
                <a:t>Bayes</a:t>
              </a:r>
              <a:r>
                <a:rPr lang="en-US" altLang="zh-CN" sz="2400" dirty="0" smtClean="0">
                  <a:solidFill>
                    <a:schemeClr val="tx1">
                      <a:lumMod val="85000"/>
                      <a:lumOff val="15000"/>
                    </a:schemeClr>
                  </a:solidFill>
                  <a:latin typeface="Comic Sans MS" pitchFamily="66" charset="0"/>
                </a:rPr>
                <a:t>’ Theorem:</a:t>
              </a:r>
            </a:p>
            <a:p>
              <a:pPr marL="285750" indent="-285750">
                <a:lnSpc>
                  <a:spcPct val="110000"/>
                </a:lnSpc>
                <a:spcAft>
                  <a:spcPts val="0"/>
                </a:spcAft>
                <a:defRPr/>
              </a:pPr>
              <a:endParaRPr lang="en-US" altLang="zh-CN" sz="2400" dirty="0" smtClean="0">
                <a:solidFill>
                  <a:schemeClr val="tx1">
                    <a:lumMod val="85000"/>
                    <a:lumOff val="15000"/>
                  </a:schemeClr>
                </a:solidFill>
                <a:latin typeface="Comic Sans MS" pitchFamily="66" charset="0"/>
              </a:endParaRPr>
            </a:p>
            <a:p>
              <a:pPr>
                <a:lnSpc>
                  <a:spcPct val="110000"/>
                </a:lnSpc>
                <a:spcAft>
                  <a:spcPts val="600"/>
                </a:spcAft>
                <a:defRPr/>
              </a:pPr>
              <a:r>
                <a:rPr lang="en-US" altLang="zh-CN" sz="2400" dirty="0" smtClean="0">
                  <a:solidFill>
                    <a:schemeClr val="tx1">
                      <a:lumMod val="85000"/>
                      <a:lumOff val="15000"/>
                    </a:schemeClr>
                  </a:solidFill>
                  <a:latin typeface="Comic Sans MS" pitchFamily="66" charset="0"/>
                </a:rPr>
                <a:t>                        </a:t>
              </a:r>
              <a:r>
                <a:rPr lang="en-US" altLang="zh-CN" sz="2400" dirty="0" smtClean="0">
                  <a:solidFill>
                    <a:schemeClr val="tx1">
                      <a:lumMod val="85000"/>
                      <a:lumOff val="15000"/>
                    </a:schemeClr>
                  </a:solidFill>
                  <a:latin typeface="Arial Narrow" pitchFamily="34" charset="0"/>
                </a:rPr>
                <a:t>posterior  </a:t>
              </a:r>
              <a:r>
                <a:rPr lang="en-US" altLang="zh-CN" sz="2400" dirty="0" smtClean="0">
                  <a:solidFill>
                    <a:schemeClr val="tx1">
                      <a:lumMod val="85000"/>
                      <a:lumOff val="15000"/>
                    </a:schemeClr>
                  </a:solidFill>
                  <a:latin typeface="Lucida Sans Unicode"/>
                  <a:cs typeface="Lucida Sans Unicode"/>
                </a:rPr>
                <a:t>∝ </a:t>
              </a:r>
              <a:r>
                <a:rPr lang="en-US" altLang="zh-CN" sz="2400" dirty="0" err="1" smtClean="0">
                  <a:solidFill>
                    <a:schemeClr val="tx1">
                      <a:lumMod val="85000"/>
                      <a:lumOff val="15000"/>
                    </a:schemeClr>
                  </a:solidFill>
                  <a:latin typeface="Arial Narrow" pitchFamily="34" charset="0"/>
                </a:rPr>
                <a:t>prior</a:t>
              </a:r>
              <a:r>
                <a:rPr lang="en-US" altLang="zh-CN" sz="2400" dirty="0" err="1" smtClean="0">
                  <a:solidFill>
                    <a:schemeClr val="tx1">
                      <a:lumMod val="85000"/>
                      <a:lumOff val="15000"/>
                    </a:schemeClr>
                  </a:solidFill>
                  <a:latin typeface="宋体"/>
                  <a:ea typeface="宋体"/>
                </a:rPr>
                <a:t>×</a:t>
              </a:r>
              <a:r>
                <a:rPr lang="en-US" altLang="zh-CN" sz="2400" dirty="0" err="1" smtClean="0">
                  <a:solidFill>
                    <a:schemeClr val="tx1">
                      <a:lumMod val="85000"/>
                      <a:lumOff val="15000"/>
                    </a:schemeClr>
                  </a:solidFill>
                  <a:latin typeface="Arial Narrow" pitchFamily="34" charset="0"/>
                </a:rPr>
                <a:t>likelihood</a:t>
              </a:r>
              <a:endParaRPr lang="en-US" altLang="zh-CN" sz="2400" dirty="0" smtClean="0">
                <a:solidFill>
                  <a:schemeClr val="tx1">
                    <a:lumMod val="85000"/>
                    <a:lumOff val="15000"/>
                  </a:schemeClr>
                </a:solidFill>
                <a:latin typeface="Comic Sans MS" pitchFamily="66" charset="0"/>
              </a:endParaRPr>
            </a:p>
            <a:p>
              <a:pPr>
                <a:lnSpc>
                  <a:spcPct val="110000"/>
                </a:lnSpc>
                <a:spcAft>
                  <a:spcPts val="600"/>
                </a:spcAft>
                <a:defRPr/>
              </a:pPr>
              <a:r>
                <a:rPr lang="en-US" altLang="zh-CN" sz="2400" dirty="0" smtClean="0">
                  <a:solidFill>
                    <a:schemeClr val="tx1">
                      <a:lumMod val="85000"/>
                      <a:lumOff val="15000"/>
                    </a:schemeClr>
                  </a:solidFill>
                  <a:latin typeface="Comic Sans MS" pitchFamily="66" charset="0"/>
                </a:rPr>
                <a:t>Parameter Estimation: </a:t>
              </a:r>
            </a:p>
            <a:p>
              <a:pPr marL="358775">
                <a:lnSpc>
                  <a:spcPct val="110000"/>
                </a:lnSpc>
                <a:spcAft>
                  <a:spcPts val="600"/>
                </a:spcAft>
                <a:defRPr/>
              </a:pPr>
              <a:r>
                <a:rPr lang="en-US" altLang="zh-CN" sz="2400" dirty="0" smtClean="0">
                  <a:solidFill>
                    <a:schemeClr val="tx1">
                      <a:lumMod val="85000"/>
                      <a:lumOff val="15000"/>
                    </a:schemeClr>
                  </a:solidFill>
                  <a:latin typeface="Comic Sans MS" pitchFamily="66" charset="0"/>
                </a:rPr>
                <a:t>Mapping the posterior probability of the parameters from the likelihood of the data.</a:t>
              </a:r>
              <a:endParaRPr lang="en-US" altLang="zh-CN" sz="2000" dirty="0" smtClean="0">
                <a:solidFill>
                  <a:schemeClr val="tx1">
                    <a:lumMod val="85000"/>
                    <a:lumOff val="15000"/>
                  </a:schemeClr>
                </a:solidFill>
                <a:latin typeface="Comic Sans MS" pitchFamily="66" charset="0"/>
              </a:endParaRPr>
            </a:p>
          </p:txBody>
        </p:sp>
        <p:graphicFrame>
          <p:nvGraphicFramePr>
            <p:cNvPr id="7" name="Object 6"/>
            <p:cNvGraphicFramePr>
              <a:graphicFrameLocks noChangeAspect="1"/>
            </p:cNvGraphicFramePr>
            <p:nvPr/>
          </p:nvGraphicFramePr>
          <p:xfrm>
            <a:off x="3131840" y="1628800"/>
            <a:ext cx="2871787" cy="431800"/>
          </p:xfrm>
          <a:graphic>
            <a:graphicData uri="http://schemas.openxmlformats.org/presentationml/2006/ole">
              <p:oleObj spid="_x0000_s43010" name="Equation" r:id="rId3" imgW="1434960" imgH="215640" progId="Equation.3">
                <p:embed/>
              </p:oleObj>
            </a:graphicData>
          </a:graphic>
        </p:graphicFrame>
      </p:grpSp>
      <p:sp>
        <p:nvSpPr>
          <p:cNvPr id="8" name="Rectangle 7"/>
          <p:cNvSpPr/>
          <p:nvPr/>
        </p:nvSpPr>
        <p:spPr>
          <a:xfrm>
            <a:off x="827584" y="4365104"/>
            <a:ext cx="7704856" cy="1794337"/>
          </a:xfrm>
          <a:prstGeom prst="rect">
            <a:avLst/>
          </a:prstGeom>
        </p:spPr>
        <p:txBody>
          <a:bodyPr wrap="square">
            <a:spAutoFit/>
          </a:bodyPr>
          <a:lstStyle/>
          <a:p>
            <a:pPr marL="285750" indent="-285750">
              <a:lnSpc>
                <a:spcPct val="110000"/>
              </a:lnSpc>
              <a:spcAft>
                <a:spcPts val="600"/>
              </a:spcAft>
              <a:buFont typeface="Arial" charset="0"/>
              <a:buChar char="•"/>
              <a:defRPr/>
            </a:pPr>
            <a:r>
              <a:rPr lang="en-US" altLang="zh-CN" sz="2400" dirty="0" smtClean="0">
                <a:solidFill>
                  <a:srgbClr val="000066"/>
                </a:solidFill>
                <a:latin typeface="Comic Sans MS" pitchFamily="66" charset="0"/>
              </a:rPr>
              <a:t>Likelihood analysis with Markov Chain Monte Carlo (MCMC) sampling becomes a standard method for cosmological parameter estimation.</a:t>
            </a:r>
          </a:p>
          <a:p>
            <a:pPr marL="285750" indent="-285750">
              <a:lnSpc>
                <a:spcPct val="110000"/>
              </a:lnSpc>
              <a:spcAft>
                <a:spcPts val="600"/>
              </a:spcAft>
              <a:buFont typeface="Arial" charset="0"/>
              <a:buChar char="•"/>
              <a:defRPr/>
            </a:pPr>
            <a:r>
              <a:rPr lang="en-US" altLang="zh-CN" sz="2400" dirty="0" smtClean="0">
                <a:solidFill>
                  <a:srgbClr val="000066"/>
                </a:solidFill>
                <a:latin typeface="Comic Sans MS" pitchFamily="66" charset="0"/>
              </a:rPr>
              <a:t>A crucial element: the likelihood function </a:t>
            </a:r>
            <a:endParaRPr lang="zh-CN" altLang="en-US" sz="2400" dirty="0" err="1" smtClean="0">
              <a:solidFill>
                <a:srgbClr val="000066"/>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621" y="5517232"/>
            <a:ext cx="7488759" cy="1135696"/>
          </a:xfrm>
          <a:prstGeom prst="rect">
            <a:avLst/>
          </a:prstGeom>
        </p:spPr>
        <p:txBody>
          <a:bodyPr wrap="square">
            <a:spAutoFit/>
          </a:bodyPr>
          <a:lstStyle/>
          <a:p>
            <a:pPr algn="ctr">
              <a:lnSpc>
                <a:spcPct val="110000"/>
              </a:lnSpc>
              <a:spcAft>
                <a:spcPts val="600"/>
              </a:spcAft>
              <a:defRPr/>
            </a:pPr>
            <a:r>
              <a:rPr lang="en-US" altLang="zh-CN" sz="2400" dirty="0" smtClean="0">
                <a:solidFill>
                  <a:schemeClr val="tx1">
                    <a:lumMod val="85000"/>
                    <a:lumOff val="15000"/>
                  </a:schemeClr>
                </a:solidFill>
                <a:latin typeface="Comic Sans MS" pitchFamily="66" charset="0"/>
              </a:rPr>
              <a:t>Dimension of temperature data: </a:t>
            </a:r>
            <a:r>
              <a:rPr lang="en-US" altLang="zh-CN" sz="2400" dirty="0" smtClean="0">
                <a:solidFill>
                  <a:schemeClr val="tx1">
                    <a:lumMod val="85000"/>
                    <a:lumOff val="15000"/>
                  </a:schemeClr>
                </a:solidFill>
                <a:latin typeface="Comic Sans MS" pitchFamily="66" charset="0"/>
              </a:rPr>
              <a:t>10</a:t>
            </a:r>
            <a:r>
              <a:rPr lang="en-US" altLang="zh-CN" sz="2400" baseline="30000" dirty="0" smtClean="0">
                <a:solidFill>
                  <a:schemeClr val="tx1">
                    <a:lumMod val="85000"/>
                    <a:lumOff val="15000"/>
                  </a:schemeClr>
                </a:solidFill>
                <a:latin typeface="Comic Sans MS" pitchFamily="66" charset="0"/>
              </a:rPr>
              <a:t>7</a:t>
            </a:r>
            <a:r>
              <a:rPr lang="en-US" altLang="zh-CN" sz="2400" dirty="0" smtClean="0">
                <a:solidFill>
                  <a:schemeClr val="tx1">
                    <a:lumMod val="85000"/>
                    <a:lumOff val="15000"/>
                  </a:schemeClr>
                </a:solidFill>
                <a:latin typeface="Comic Sans MS" pitchFamily="66" charset="0"/>
              </a:rPr>
              <a:t> </a:t>
            </a:r>
            <a:r>
              <a:rPr lang="en-US" altLang="zh-CN" sz="2400" dirty="0" smtClean="0">
                <a:solidFill>
                  <a:schemeClr val="tx1">
                    <a:lumMod val="85000"/>
                    <a:lumOff val="15000"/>
                  </a:schemeClr>
                </a:solidFill>
                <a:latin typeface="Comic Sans MS" pitchFamily="66" charset="0"/>
              </a:rPr>
              <a:t>for WMAP</a:t>
            </a:r>
          </a:p>
          <a:p>
            <a:pPr algn="ctr">
              <a:lnSpc>
                <a:spcPct val="110000"/>
              </a:lnSpc>
              <a:spcBef>
                <a:spcPts val="1200"/>
              </a:spcBef>
              <a:spcAft>
                <a:spcPts val="0"/>
              </a:spcAft>
              <a:defRPr/>
            </a:pPr>
            <a:r>
              <a:rPr lang="en-US" altLang="zh-CN" sz="2400" dirty="0" smtClean="0">
                <a:solidFill>
                  <a:srgbClr val="FF0000"/>
                </a:solidFill>
                <a:latin typeface="Comic Sans MS" pitchFamily="66" charset="0"/>
              </a:rPr>
              <a:t>Direct sampling in full map space is not feasible!</a:t>
            </a:r>
          </a:p>
        </p:txBody>
      </p:sp>
      <p:sp>
        <p:nvSpPr>
          <p:cNvPr id="2" name="矩形 1"/>
          <p:cNvSpPr/>
          <p:nvPr/>
        </p:nvSpPr>
        <p:spPr>
          <a:xfrm>
            <a:off x="107504" y="324000"/>
            <a:ext cx="8928992" cy="523220"/>
          </a:xfrm>
          <a:prstGeom prst="rect">
            <a:avLst/>
          </a:prstGeom>
        </p:spPr>
        <p:txBody>
          <a:bodyPr wrap="square">
            <a:spAutoFit/>
          </a:bodyPr>
          <a:lstStyle/>
          <a:p>
            <a:pPr algn="ctr">
              <a:defRPr/>
            </a:pPr>
            <a:r>
              <a:rPr lang="en-US" altLang="zh-CN" sz="2800" b="1" dirty="0" smtClean="0">
                <a:latin typeface="Comic Sans MS" pitchFamily="66" charset="0"/>
              </a:rPr>
              <a:t>Analysis in Practice</a:t>
            </a:r>
            <a:endParaRPr lang="zh-CN" altLang="en-US" sz="2800" dirty="0"/>
          </a:p>
        </p:txBody>
      </p:sp>
      <p:graphicFrame>
        <p:nvGraphicFramePr>
          <p:cNvPr id="7" name="Object 6"/>
          <p:cNvGraphicFramePr>
            <a:graphicFrameLocks noChangeAspect="1"/>
          </p:cNvGraphicFramePr>
          <p:nvPr/>
        </p:nvGraphicFramePr>
        <p:xfrm>
          <a:off x="1902619" y="4797152"/>
          <a:ext cx="5338763" cy="584200"/>
        </p:xfrm>
        <a:graphic>
          <a:graphicData uri="http://schemas.openxmlformats.org/presentationml/2006/ole">
            <p:oleObj spid="_x0000_s26625" name="Equation" r:id="rId3" imgW="2666880" imgH="291960" progId="Equation.3">
              <p:embed/>
            </p:oleObj>
          </a:graphicData>
        </a:graphic>
      </p:graphicFrame>
      <p:grpSp>
        <p:nvGrpSpPr>
          <p:cNvPr id="12" name="Group 11"/>
          <p:cNvGrpSpPr/>
          <p:nvPr/>
        </p:nvGrpSpPr>
        <p:grpSpPr>
          <a:xfrm>
            <a:off x="1115616" y="1124744"/>
            <a:ext cx="6912769" cy="3456384"/>
            <a:chOff x="1115616" y="1124744"/>
            <a:chExt cx="6912769" cy="3456384"/>
          </a:xfrm>
        </p:grpSpPr>
        <p:pic>
          <p:nvPicPr>
            <p:cNvPr id="26626" name="Picture 2" descr="F:\pre\2006\AAS06.Jan\images\wma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1124744"/>
              <a:ext cx="6912769" cy="3456384"/>
            </a:xfrm>
            <a:prstGeom prst="rect">
              <a:avLst/>
            </a:prstGeom>
            <a:noFill/>
          </p:spPr>
        </p:pic>
        <p:sp>
          <p:nvSpPr>
            <p:cNvPr id="11" name="矩形 2"/>
            <p:cNvSpPr/>
            <p:nvPr/>
          </p:nvSpPr>
          <p:spPr>
            <a:xfrm>
              <a:off x="6804248" y="4077072"/>
              <a:ext cx="1224136" cy="464358"/>
            </a:xfrm>
            <a:prstGeom prst="rect">
              <a:avLst/>
            </a:prstGeom>
          </p:spPr>
          <p:txBody>
            <a:bodyPr wrap="square">
              <a:spAutoFit/>
            </a:bodyPr>
            <a:lstStyle/>
            <a:p>
              <a:pPr marL="285750" indent="-285750">
                <a:lnSpc>
                  <a:spcPct val="110000"/>
                </a:lnSpc>
                <a:spcAft>
                  <a:spcPts val="600"/>
                </a:spcAft>
                <a:defRPr/>
              </a:pPr>
              <a:r>
                <a:rPr lang="en-US" altLang="zh-CN" sz="2400" dirty="0" smtClean="0">
                  <a:solidFill>
                    <a:schemeClr val="tx1">
                      <a:lumMod val="85000"/>
                      <a:lumOff val="15000"/>
                    </a:schemeClr>
                  </a:solidFill>
                  <a:latin typeface="Arial Rounded MT Bold" pitchFamily="34" charset="0"/>
                </a:rPr>
                <a:t>WMAP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4941168"/>
            <a:ext cx="7704856" cy="1794337"/>
          </a:xfrm>
          <a:prstGeom prst="rect">
            <a:avLst/>
          </a:prstGeom>
        </p:spPr>
        <p:txBody>
          <a:bodyPr wrap="square">
            <a:spAutoFit/>
          </a:bodyPr>
          <a:lstStyle/>
          <a:p>
            <a:pPr>
              <a:lnSpc>
                <a:spcPct val="110000"/>
              </a:lnSpc>
              <a:spcAft>
                <a:spcPts val="600"/>
              </a:spcAft>
              <a:defRPr/>
            </a:pPr>
            <a:r>
              <a:rPr lang="en-US" altLang="zh-CN" sz="2400" dirty="0" smtClean="0">
                <a:solidFill>
                  <a:schemeClr val="tx1">
                    <a:lumMod val="85000"/>
                    <a:lumOff val="15000"/>
                  </a:schemeClr>
                </a:solidFill>
                <a:latin typeface="Comic Sans MS" pitchFamily="66" charset="0"/>
              </a:rPr>
              <a:t>Gaussian random field is completely characterized by its power spectrum (PS) </a:t>
            </a:r>
            <a:r>
              <a:rPr lang="en-US" altLang="zh-CN" sz="2400" dirty="0" smtClean="0">
                <a:solidFill>
                  <a:schemeClr val="tx1">
                    <a:lumMod val="85000"/>
                    <a:lumOff val="15000"/>
                  </a:schemeClr>
                </a:solidFill>
                <a:latin typeface="Comic Sans MS" pitchFamily="66" charset="0"/>
                <a:sym typeface="Wingdings" pitchFamily="2" charset="2"/>
              </a:rPr>
              <a:t> “radical compression” with band power (e.g., Bond et al. 2000).</a:t>
            </a:r>
          </a:p>
          <a:p>
            <a:pPr algn="ctr">
              <a:lnSpc>
                <a:spcPct val="110000"/>
              </a:lnSpc>
              <a:spcAft>
                <a:spcPts val="600"/>
              </a:spcAft>
              <a:defRPr/>
            </a:pPr>
            <a:r>
              <a:rPr lang="en-US" altLang="zh-CN" sz="2400" dirty="0" smtClean="0">
                <a:solidFill>
                  <a:srgbClr val="FF0000"/>
                </a:solidFill>
                <a:latin typeface="Comic Sans MS" pitchFamily="66" charset="0"/>
                <a:sym typeface="Wingdings" pitchFamily="2" charset="2"/>
              </a:rPr>
              <a:t>Analysis now feasible + other benefits</a:t>
            </a:r>
            <a:endParaRPr lang="en-US" altLang="zh-CN" sz="2400" dirty="0" smtClean="0">
              <a:solidFill>
                <a:srgbClr val="FF0000"/>
              </a:solidFill>
              <a:latin typeface="Comic Sans MS" pitchFamily="66" charset="0"/>
            </a:endParaRPr>
          </a:p>
        </p:txBody>
      </p:sp>
      <p:sp>
        <p:nvSpPr>
          <p:cNvPr id="2" name="矩形 1"/>
          <p:cNvSpPr/>
          <p:nvPr/>
        </p:nvSpPr>
        <p:spPr>
          <a:xfrm>
            <a:off x="107504" y="324000"/>
            <a:ext cx="8928992" cy="523220"/>
          </a:xfrm>
          <a:prstGeom prst="rect">
            <a:avLst/>
          </a:prstGeom>
        </p:spPr>
        <p:txBody>
          <a:bodyPr wrap="square">
            <a:spAutoFit/>
          </a:bodyPr>
          <a:lstStyle/>
          <a:p>
            <a:pPr algn="ctr">
              <a:defRPr/>
            </a:pPr>
            <a:r>
              <a:rPr lang="en-US" altLang="zh-CN" sz="2800" b="1" dirty="0" smtClean="0">
                <a:latin typeface="Comic Sans MS" pitchFamily="66" charset="0"/>
              </a:rPr>
              <a:t>Analysis in Practice</a:t>
            </a:r>
            <a:endParaRPr lang="zh-CN" altLang="en-US" sz="2800" dirty="0"/>
          </a:p>
        </p:txBody>
      </p:sp>
      <p:grpSp>
        <p:nvGrpSpPr>
          <p:cNvPr id="9" name="Group 8"/>
          <p:cNvGrpSpPr/>
          <p:nvPr/>
        </p:nvGrpSpPr>
        <p:grpSpPr>
          <a:xfrm>
            <a:off x="1331640" y="980728"/>
            <a:ext cx="6200668" cy="3960000"/>
            <a:chOff x="1475656" y="836712"/>
            <a:chExt cx="6200668" cy="3960000"/>
          </a:xfrm>
        </p:grpSpPr>
        <p:pic>
          <p:nvPicPr>
            <p:cNvPr id="8" name="Picture 2"/>
            <p:cNvPicPr>
              <a:picLocks noChangeAspect="1" noChangeArrowheads="1"/>
            </p:cNvPicPr>
            <p:nvPr/>
          </p:nvPicPr>
          <p:blipFill>
            <a:blip r:embed="rId2" cstate="print"/>
            <a:srcRect/>
            <a:stretch>
              <a:fillRect/>
            </a:stretch>
          </p:blipFill>
          <p:spPr bwMode="auto">
            <a:xfrm>
              <a:off x="1475656" y="836712"/>
              <a:ext cx="6200668" cy="3960000"/>
            </a:xfrm>
            <a:prstGeom prst="rect">
              <a:avLst/>
            </a:prstGeom>
            <a:noFill/>
            <a:ln w="9525">
              <a:noFill/>
              <a:miter lim="800000"/>
              <a:headEnd/>
              <a:tailEnd/>
            </a:ln>
          </p:spPr>
        </p:pic>
        <p:sp>
          <p:nvSpPr>
            <p:cNvPr id="11" name="矩形 2"/>
            <p:cNvSpPr/>
            <p:nvPr/>
          </p:nvSpPr>
          <p:spPr>
            <a:xfrm>
              <a:off x="2555776" y="1052736"/>
              <a:ext cx="1224136" cy="464358"/>
            </a:xfrm>
            <a:prstGeom prst="rect">
              <a:avLst/>
            </a:prstGeom>
          </p:spPr>
          <p:txBody>
            <a:bodyPr wrap="square">
              <a:spAutoFit/>
            </a:bodyPr>
            <a:lstStyle/>
            <a:p>
              <a:pPr marL="285750" indent="-285750">
                <a:lnSpc>
                  <a:spcPct val="110000"/>
                </a:lnSpc>
                <a:spcAft>
                  <a:spcPts val="600"/>
                </a:spcAft>
                <a:defRPr/>
              </a:pPr>
              <a:r>
                <a:rPr lang="en-US" altLang="zh-CN" sz="2400" dirty="0" smtClean="0">
                  <a:solidFill>
                    <a:schemeClr val="tx1">
                      <a:lumMod val="85000"/>
                      <a:lumOff val="15000"/>
                    </a:schemeClr>
                  </a:solidFill>
                  <a:latin typeface="Arial Rounded MT Bold" pitchFamily="34" charset="0"/>
                </a:rPr>
                <a:t>WMAP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44624"/>
            <a:ext cx="8928992" cy="523220"/>
          </a:xfrm>
          <a:prstGeom prst="rect">
            <a:avLst/>
          </a:prstGeom>
        </p:spPr>
        <p:txBody>
          <a:bodyPr wrap="square">
            <a:spAutoFit/>
          </a:bodyPr>
          <a:lstStyle/>
          <a:p>
            <a:pPr algn="ctr">
              <a:defRPr/>
            </a:pPr>
            <a:r>
              <a:rPr lang="en-US" altLang="zh-CN" sz="2800" b="1" dirty="0" err="1" smtClean="0">
                <a:latin typeface="Comic Sans MS" pitchFamily="66" charset="0"/>
              </a:rPr>
              <a:t>Tegmark</a:t>
            </a:r>
            <a:r>
              <a:rPr lang="en-US" altLang="zh-CN" sz="2800" b="1" dirty="0" smtClean="0">
                <a:latin typeface="Comic Sans MS" pitchFamily="66" charset="0"/>
              </a:rPr>
              <a:t> 1997</a:t>
            </a:r>
            <a:endParaRPr lang="zh-CN" altLang="en-US" sz="2800" dirty="0"/>
          </a:p>
        </p:txBody>
      </p:sp>
      <p:pic>
        <p:nvPicPr>
          <p:cNvPr id="7" name="Picture 6" descr="tegmark_pipeline.png"/>
          <p:cNvPicPr>
            <a:picLocks noChangeAspect="1"/>
          </p:cNvPicPr>
          <p:nvPr/>
        </p:nvPicPr>
        <p:blipFill>
          <a:blip r:embed="rId2" cstate="print">
            <a:clrChange>
              <a:clrFrom>
                <a:srgbClr val="FFFFFF"/>
              </a:clrFrom>
              <a:clrTo>
                <a:srgbClr val="FFFFFF">
                  <a:alpha val="0"/>
                </a:srgbClr>
              </a:clrTo>
            </a:clrChange>
          </a:blip>
          <a:srcRect b="1196"/>
          <a:stretch>
            <a:fillRect/>
          </a:stretch>
        </p:blipFill>
        <p:spPr>
          <a:xfrm>
            <a:off x="1998758" y="675016"/>
            <a:ext cx="5146484" cy="613835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457200" y="293223"/>
            <a:ext cx="8229600" cy="523220"/>
          </a:xfrm>
        </p:spPr>
        <p:txBody>
          <a:bodyPr wrap="square">
            <a:spAutoFit/>
          </a:bodyPr>
          <a:lstStyle/>
          <a:p>
            <a:pPr>
              <a:defRPr/>
            </a:pPr>
            <a:r>
              <a:rPr lang="en-US" altLang="zh-CN" sz="2800" b="1" dirty="0" smtClean="0">
                <a:latin typeface="Comic Sans MS" pitchFamily="66" charset="0"/>
                <a:ea typeface="宋体" charset="-122"/>
                <a:cs typeface="+mn-cs"/>
              </a:rPr>
              <a:t>Outline </a:t>
            </a:r>
            <a:endParaRPr lang="zh-CN" altLang="en-US" sz="2800" b="1" dirty="0" smtClean="0">
              <a:latin typeface="Comic Sans MS" pitchFamily="66" charset="0"/>
              <a:ea typeface="宋体" charset="-122"/>
              <a:cs typeface="+mn-cs"/>
            </a:endParaRPr>
          </a:p>
        </p:txBody>
      </p:sp>
      <p:sp>
        <p:nvSpPr>
          <p:cNvPr id="3" name="内容占位符 2"/>
          <p:cNvSpPr>
            <a:spLocks noGrp="1"/>
          </p:cNvSpPr>
          <p:nvPr>
            <p:ph idx="1"/>
          </p:nvPr>
        </p:nvSpPr>
        <p:spPr>
          <a:xfrm>
            <a:off x="683568" y="1628800"/>
            <a:ext cx="8064698" cy="2554545"/>
          </a:xfrm>
        </p:spPr>
        <p:txBody>
          <a:bodyPr>
            <a:spAutoFit/>
          </a:bodyPr>
          <a:lstStyle/>
          <a:p>
            <a:pPr>
              <a:spcBef>
                <a:spcPts val="1200"/>
              </a:spcBef>
              <a:defRPr/>
            </a:pPr>
            <a:r>
              <a:rPr lang="en-US" altLang="zh-CN" sz="2400" dirty="0" smtClean="0">
                <a:solidFill>
                  <a:schemeClr val="tx1">
                    <a:lumMod val="75000"/>
                    <a:lumOff val="25000"/>
                  </a:schemeClr>
                </a:solidFill>
                <a:latin typeface="Comic Sans MS" pitchFamily="66" charset="0"/>
              </a:rPr>
              <a:t>Likelihood analysis in parameter estimation</a:t>
            </a:r>
          </a:p>
          <a:p>
            <a:pPr>
              <a:spcBef>
                <a:spcPts val="1200"/>
              </a:spcBef>
              <a:defRPr/>
            </a:pPr>
            <a:r>
              <a:rPr lang="en-US" altLang="zh-CN" sz="2400" dirty="0" smtClean="0">
                <a:solidFill>
                  <a:srgbClr val="C00000"/>
                </a:solidFill>
                <a:latin typeface="Comic Sans MS" pitchFamily="66" charset="0"/>
              </a:rPr>
              <a:t>Likelihood function of the matter power spectrum</a:t>
            </a:r>
          </a:p>
          <a:p>
            <a:pPr>
              <a:spcBef>
                <a:spcPts val="1200"/>
              </a:spcBef>
              <a:defRPr/>
            </a:pPr>
            <a:r>
              <a:rPr lang="en-US" altLang="zh-CN" sz="2400" dirty="0" smtClean="0">
                <a:solidFill>
                  <a:schemeClr val="tx1">
                    <a:lumMod val="75000"/>
                    <a:lumOff val="25000"/>
                  </a:schemeClr>
                </a:solidFill>
                <a:latin typeface="Comic Sans MS" pitchFamily="66" charset="0"/>
              </a:rPr>
              <a:t>Example: effects of approximate likelihoods on </a:t>
            </a:r>
            <a:r>
              <a:rPr lang="en-US" altLang="zh-CN" sz="2400" i="1" dirty="0" err="1" smtClean="0">
                <a:solidFill>
                  <a:schemeClr val="tx1">
                    <a:lumMod val="75000"/>
                    <a:lumOff val="25000"/>
                  </a:schemeClr>
                </a:solidFill>
                <a:latin typeface="Comic Sans MS" pitchFamily="66" charset="0"/>
              </a:rPr>
              <a:t>f</a:t>
            </a:r>
            <a:r>
              <a:rPr lang="en-US" altLang="zh-CN" sz="2400" baseline="-25000" dirty="0" err="1" smtClean="0">
                <a:solidFill>
                  <a:schemeClr val="tx1">
                    <a:lumMod val="75000"/>
                    <a:lumOff val="25000"/>
                  </a:schemeClr>
                </a:solidFill>
                <a:latin typeface="Comic Sans MS" pitchFamily="66" charset="0"/>
              </a:rPr>
              <a:t>NL</a:t>
            </a:r>
            <a:endParaRPr lang="en-US" altLang="zh-CN" sz="2400" baseline="-25000" dirty="0" smtClean="0">
              <a:solidFill>
                <a:schemeClr val="tx1">
                  <a:lumMod val="75000"/>
                  <a:lumOff val="25000"/>
                </a:schemeClr>
              </a:solidFill>
              <a:latin typeface="Comic Sans MS" pitchFamily="66" charset="0"/>
            </a:endParaRPr>
          </a:p>
          <a:p>
            <a:pPr>
              <a:spcBef>
                <a:spcPts val="1200"/>
              </a:spcBef>
              <a:defRPr/>
            </a:pPr>
            <a:r>
              <a:rPr lang="en-US" altLang="zh-CN" sz="2400" dirty="0" smtClean="0">
                <a:solidFill>
                  <a:schemeClr val="tx1">
                    <a:lumMod val="75000"/>
                    <a:lumOff val="25000"/>
                  </a:schemeClr>
                </a:solidFill>
                <a:latin typeface="Comic Sans MS" pitchFamily="66" charset="0"/>
              </a:rPr>
              <a:t>Example: photometric redshift error distribution</a:t>
            </a:r>
          </a:p>
          <a:p>
            <a:pPr>
              <a:spcBef>
                <a:spcPts val="1200"/>
              </a:spcBef>
              <a:defRPr/>
            </a:pPr>
            <a:r>
              <a:rPr lang="en-US" altLang="zh-CN" sz="2400" dirty="0" smtClean="0">
                <a:solidFill>
                  <a:schemeClr val="tx1">
                    <a:lumMod val="75000"/>
                    <a:lumOff val="25000"/>
                  </a:schemeClr>
                </a:solidFill>
                <a:latin typeface="Comic Sans MS" pitchFamily="66" charset="0"/>
              </a:rPr>
              <a:t>Summary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39552" y="1115159"/>
            <a:ext cx="8280920" cy="2169825"/>
            <a:chOff x="539552" y="1052736"/>
            <a:chExt cx="8280920" cy="2169825"/>
          </a:xfrm>
        </p:grpSpPr>
        <p:sp>
          <p:nvSpPr>
            <p:cNvPr id="5122" name="TextBox 16"/>
            <p:cNvSpPr txBox="1">
              <a:spLocks noChangeArrowheads="1"/>
            </p:cNvSpPr>
            <p:nvPr/>
          </p:nvSpPr>
          <p:spPr bwMode="auto">
            <a:xfrm>
              <a:off x="539552" y="1052736"/>
              <a:ext cx="8280920" cy="2169825"/>
            </a:xfrm>
            <a:prstGeom prst="rect">
              <a:avLst/>
            </a:prstGeom>
            <a:noFill/>
            <a:ln w="9525">
              <a:noFill/>
              <a:miter lim="800000"/>
              <a:headEnd/>
              <a:tailEnd/>
            </a:ln>
          </p:spPr>
          <p:txBody>
            <a:bodyPr wrap="square">
              <a:spAutoFit/>
            </a:bodyPr>
            <a:lstStyle/>
            <a:p>
              <a:pPr>
                <a:lnSpc>
                  <a:spcPct val="110000"/>
                </a:lnSpc>
                <a:spcAft>
                  <a:spcPts val="600"/>
                </a:spcAft>
              </a:pPr>
              <a:r>
                <a:rPr lang="en-US" altLang="zh-CN" sz="2000" b="1" dirty="0" smtClean="0">
                  <a:solidFill>
                    <a:schemeClr val="tx1">
                      <a:lumMod val="85000"/>
                      <a:lumOff val="15000"/>
                    </a:schemeClr>
                  </a:solidFill>
                  <a:latin typeface="Comic Sans MS" pitchFamily="66" charset="0"/>
                </a:rPr>
                <a:t>Considering the angular power spectrum of a GRF</a:t>
              </a:r>
            </a:p>
            <a:p>
              <a:pPr>
                <a:lnSpc>
                  <a:spcPct val="110000"/>
                </a:lnSpc>
                <a:spcBef>
                  <a:spcPts val="600"/>
                </a:spcBef>
                <a:spcAft>
                  <a:spcPts val="600"/>
                </a:spcAft>
              </a:pPr>
              <a:r>
                <a:rPr lang="en-US" altLang="zh-CN" sz="2000" b="1" dirty="0" smtClean="0">
                  <a:solidFill>
                    <a:schemeClr val="tx1">
                      <a:lumMod val="85000"/>
                      <a:lumOff val="15000"/>
                    </a:schemeClr>
                  </a:solidFill>
                  <a:latin typeface="Comic Sans MS" pitchFamily="66" charset="0"/>
                </a:rPr>
                <a:t>Likelihood </a:t>
              </a:r>
              <a:r>
                <a:rPr lang="en-US" altLang="zh-CN" sz="2000" b="1" dirty="0">
                  <a:solidFill>
                    <a:schemeClr val="tx1">
                      <a:lumMod val="85000"/>
                      <a:lumOff val="15000"/>
                    </a:schemeClr>
                  </a:solidFill>
                  <a:latin typeface="Comic Sans MS" pitchFamily="66" charset="0"/>
                </a:rPr>
                <a:t>of </a:t>
              </a:r>
              <a:r>
                <a:rPr lang="fr-FR" altLang="zh-CN" sz="2000" b="1" i="1" dirty="0" smtClean="0">
                  <a:solidFill>
                    <a:schemeClr val="tx1">
                      <a:lumMod val="85000"/>
                      <a:lumOff val="15000"/>
                    </a:schemeClr>
                  </a:solidFill>
                </a:rPr>
                <a:t>P</a:t>
              </a:r>
              <a:r>
                <a:rPr lang="fr-FR" altLang="zh-CN" sz="2000" b="1" i="1" baseline="-25000" dirty="0" smtClean="0">
                  <a:solidFill>
                    <a:schemeClr val="tx1">
                      <a:lumMod val="85000"/>
                      <a:lumOff val="15000"/>
                    </a:schemeClr>
                  </a:solidFill>
                  <a:latin typeface="Mistral" pitchFamily="66" charset="0"/>
                </a:rPr>
                <a:t>l</a:t>
              </a:r>
              <a:r>
                <a:rPr lang="fr-FR" altLang="zh-CN" sz="2000" b="1" i="1" dirty="0" smtClean="0">
                  <a:solidFill>
                    <a:schemeClr val="tx1">
                      <a:lumMod val="85000"/>
                      <a:lumOff val="15000"/>
                    </a:schemeClr>
                  </a:solidFill>
                  <a:latin typeface="Mistral" pitchFamily="66" charset="0"/>
                </a:rPr>
                <a:t> </a:t>
              </a:r>
              <a:r>
                <a:rPr lang="en-US" altLang="zh-CN" sz="2000" b="1" i="1" dirty="0" smtClean="0">
                  <a:solidFill>
                    <a:schemeClr val="tx1">
                      <a:lumMod val="85000"/>
                      <a:lumOff val="15000"/>
                    </a:schemeClr>
                  </a:solidFill>
                </a:rPr>
                <a:t> </a:t>
              </a:r>
              <a:r>
                <a:rPr lang="en-US" altLang="zh-CN" sz="2000" b="1" i="1" dirty="0">
                  <a:solidFill>
                    <a:schemeClr val="tx1">
                      <a:lumMod val="85000"/>
                      <a:lumOff val="15000"/>
                    </a:schemeClr>
                  </a:solidFill>
                </a:rPr>
                <a:t>:   </a:t>
              </a:r>
              <a:r>
                <a:rPr lang="en-US" altLang="zh-CN" sz="2000" b="1" dirty="0">
                  <a:solidFill>
                    <a:srgbClr val="0000CC"/>
                  </a:solidFill>
                  <a:latin typeface="Comic Sans MS" pitchFamily="66" charset="0"/>
                </a:rPr>
                <a:t>Gamma </a:t>
              </a:r>
              <a:r>
                <a:rPr lang="en-US" altLang="zh-CN" sz="2000" b="1" dirty="0" smtClean="0">
                  <a:solidFill>
                    <a:srgbClr val="0000CC"/>
                  </a:solidFill>
                  <a:latin typeface="Comic Sans MS" pitchFamily="66" charset="0"/>
                </a:rPr>
                <a:t>distribution</a:t>
              </a:r>
            </a:p>
            <a:p>
              <a:pPr>
                <a:lnSpc>
                  <a:spcPct val="110000"/>
                </a:lnSpc>
                <a:spcAft>
                  <a:spcPts val="600"/>
                </a:spcAft>
              </a:pPr>
              <a:endParaRPr lang="en-US" altLang="zh-CN" sz="2000" b="1" dirty="0" smtClean="0">
                <a:solidFill>
                  <a:srgbClr val="0000CC"/>
                </a:solidFill>
                <a:latin typeface="Comic Sans MS" pitchFamily="66" charset="0"/>
              </a:endParaRPr>
            </a:p>
            <a:p>
              <a:pPr>
                <a:lnSpc>
                  <a:spcPct val="110000"/>
                </a:lnSpc>
                <a:spcAft>
                  <a:spcPts val="600"/>
                </a:spcAft>
              </a:pPr>
              <a:endParaRPr lang="en-US" altLang="zh-CN" sz="2000" b="1" dirty="0" smtClean="0">
                <a:solidFill>
                  <a:srgbClr val="0000CC"/>
                </a:solidFill>
                <a:latin typeface="Comic Sans MS" pitchFamily="66" charset="0"/>
              </a:endParaRPr>
            </a:p>
            <a:p>
              <a:pPr>
                <a:lnSpc>
                  <a:spcPct val="110000"/>
                </a:lnSpc>
                <a:spcAft>
                  <a:spcPts val="600"/>
                </a:spcAft>
              </a:pPr>
              <a:r>
                <a:rPr lang="en-US" altLang="zh-CN" sz="2000" b="1" dirty="0" smtClean="0">
                  <a:solidFill>
                    <a:schemeClr val="tx1">
                      <a:lumMod val="85000"/>
                      <a:lumOff val="15000"/>
                    </a:schemeClr>
                  </a:solidFill>
                  <a:latin typeface="Comic Sans MS" pitchFamily="66" charset="0"/>
                </a:rPr>
                <a:t>Approximations:</a:t>
              </a:r>
              <a:endParaRPr lang="zh-CN" altLang="en-US" sz="2000" b="1" dirty="0">
                <a:solidFill>
                  <a:schemeClr val="tx1">
                    <a:lumMod val="85000"/>
                    <a:lumOff val="15000"/>
                  </a:schemeClr>
                </a:solidFill>
                <a:latin typeface="Comic Sans MS" pitchFamily="66" charset="0"/>
              </a:endParaRPr>
            </a:p>
          </p:txBody>
        </p:sp>
        <p:pic>
          <p:nvPicPr>
            <p:cNvPr id="512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241" y="1700808"/>
              <a:ext cx="5553518" cy="1224136"/>
            </a:xfrm>
            <a:prstGeom prst="rect">
              <a:avLst/>
            </a:prstGeom>
            <a:noFill/>
            <a:ln w="9525">
              <a:noFill/>
              <a:miter lim="800000"/>
              <a:headEnd/>
              <a:tailEnd/>
            </a:ln>
            <a:effectLst/>
          </p:spPr>
        </p:pic>
      </p:grpSp>
      <p:grpSp>
        <p:nvGrpSpPr>
          <p:cNvPr id="25" name="Group 24"/>
          <p:cNvGrpSpPr/>
          <p:nvPr/>
        </p:nvGrpSpPr>
        <p:grpSpPr>
          <a:xfrm>
            <a:off x="686494" y="3212976"/>
            <a:ext cx="8226252" cy="3456384"/>
            <a:chOff x="686494" y="3068960"/>
            <a:chExt cx="8226252" cy="3456384"/>
          </a:xfrm>
        </p:grpSpPr>
        <p:grpSp>
          <p:nvGrpSpPr>
            <p:cNvPr id="24" name="Group 23"/>
            <p:cNvGrpSpPr/>
            <p:nvPr/>
          </p:nvGrpSpPr>
          <p:grpSpPr>
            <a:xfrm>
              <a:off x="686494" y="4968205"/>
              <a:ext cx="7713415" cy="1557139"/>
              <a:chOff x="686494" y="4968205"/>
              <a:chExt cx="7713415" cy="1557139"/>
            </a:xfrm>
          </p:grpSpPr>
          <p:grpSp>
            <p:nvGrpSpPr>
              <p:cNvPr id="23" name="Group 22"/>
              <p:cNvGrpSpPr/>
              <p:nvPr/>
            </p:nvGrpSpPr>
            <p:grpSpPr>
              <a:xfrm>
                <a:off x="4427984" y="4968205"/>
                <a:ext cx="3971925" cy="1557139"/>
                <a:chOff x="4499992" y="5085184"/>
                <a:chExt cx="3971925" cy="1557139"/>
              </a:xfrm>
            </p:grpSpPr>
            <p:pic>
              <p:nvPicPr>
                <p:cNvPr id="512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9992" y="5661248"/>
                  <a:ext cx="3971925" cy="981075"/>
                </a:xfrm>
                <a:prstGeom prst="rect">
                  <a:avLst/>
                </a:prstGeom>
                <a:noFill/>
                <a:ln w="9525">
                  <a:noFill/>
                  <a:miter lim="800000"/>
                  <a:headEnd/>
                  <a:tailEnd/>
                </a:ln>
                <a:effectLst/>
              </p:spPr>
            </p:pic>
            <p:pic>
              <p:nvPicPr>
                <p:cNvPr id="5127"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9992" y="5085184"/>
                  <a:ext cx="3543300" cy="657225"/>
                </a:xfrm>
                <a:prstGeom prst="rect">
                  <a:avLst/>
                </a:prstGeom>
                <a:noFill/>
                <a:ln w="9525">
                  <a:noFill/>
                  <a:miter lim="800000"/>
                  <a:headEnd/>
                  <a:tailEnd/>
                </a:ln>
                <a:effectLst/>
              </p:spPr>
            </p:pic>
          </p:grpSp>
          <p:sp>
            <p:nvSpPr>
              <p:cNvPr id="3" name="矩形 2"/>
              <p:cNvSpPr/>
              <p:nvPr/>
            </p:nvSpPr>
            <p:spPr>
              <a:xfrm>
                <a:off x="686494" y="5157192"/>
                <a:ext cx="3525466" cy="677108"/>
              </a:xfrm>
              <a:prstGeom prst="rect">
                <a:avLst/>
              </a:prstGeom>
            </p:spPr>
            <p:txBody>
              <a:bodyPr wrap="square">
                <a:spAutoFit/>
              </a:bodyPr>
              <a:lstStyle/>
              <a:p>
                <a:pPr marL="173038" indent="-173038">
                  <a:defRPr/>
                </a:pPr>
                <a:r>
                  <a:rPr lang="en-US" altLang="zh-CN" b="1" dirty="0" smtClean="0">
                    <a:solidFill>
                      <a:srgbClr val="0000CC"/>
                    </a:solidFill>
                    <a:latin typeface="Comic Sans MS" pitchFamily="66" charset="0"/>
                    <a:sym typeface="Symbol"/>
                  </a:rPr>
                  <a:t> </a:t>
                </a:r>
                <a:r>
                  <a:rPr lang="en-US" altLang="zh-CN" b="1" dirty="0" err="1" smtClean="0">
                    <a:solidFill>
                      <a:srgbClr val="0000CC"/>
                    </a:solidFill>
                    <a:latin typeface="Comic Sans MS" pitchFamily="66" charset="0"/>
                  </a:rPr>
                  <a:t>Gaussian+Lognormal</a:t>
                </a:r>
                <a:r>
                  <a:rPr lang="en-US" altLang="zh-CN" b="1" dirty="0" smtClean="0">
                    <a:solidFill>
                      <a:srgbClr val="0000CC"/>
                    </a:solidFill>
                    <a:latin typeface="Comic Sans MS" pitchFamily="66" charset="0"/>
                  </a:rPr>
                  <a:t> (G+LN)</a:t>
                </a:r>
                <a:br>
                  <a:rPr lang="en-US" altLang="zh-CN" b="1" dirty="0" smtClean="0">
                    <a:solidFill>
                      <a:srgbClr val="0000CC"/>
                    </a:solidFill>
                    <a:latin typeface="Comic Sans MS" pitchFamily="66" charset="0"/>
                  </a:rPr>
                </a:br>
                <a:r>
                  <a:rPr lang="en-US" altLang="zh-CN" sz="2000" dirty="0" smtClean="0">
                    <a:solidFill>
                      <a:schemeClr val="tx1">
                        <a:lumMod val="85000"/>
                        <a:lumOff val="15000"/>
                      </a:schemeClr>
                    </a:solidFill>
                  </a:rPr>
                  <a:t> </a:t>
                </a:r>
                <a:r>
                  <a:rPr lang="en-US" altLang="zh-CN" b="1" dirty="0" smtClean="0">
                    <a:solidFill>
                      <a:schemeClr val="tx1">
                        <a:lumMod val="85000"/>
                        <a:lumOff val="15000"/>
                      </a:schemeClr>
                    </a:solidFill>
                  </a:rPr>
                  <a:t>(WMAP, Verde </a:t>
                </a:r>
                <a:r>
                  <a:rPr lang="en-US" altLang="zh-CN" b="1" dirty="0">
                    <a:solidFill>
                      <a:schemeClr val="tx1">
                        <a:lumMod val="85000"/>
                        <a:lumOff val="15000"/>
                      </a:schemeClr>
                    </a:solidFill>
                  </a:rPr>
                  <a:t>et al. </a:t>
                </a:r>
                <a:r>
                  <a:rPr lang="en-US" altLang="zh-CN" b="1" dirty="0" smtClean="0">
                    <a:solidFill>
                      <a:schemeClr val="tx1">
                        <a:lumMod val="85000"/>
                        <a:lumOff val="15000"/>
                      </a:schemeClr>
                    </a:solidFill>
                  </a:rPr>
                  <a:t>2003)</a:t>
                </a:r>
                <a:endParaRPr lang="zh-CN" altLang="en-US" b="1" dirty="0">
                  <a:solidFill>
                    <a:schemeClr val="tx1">
                      <a:lumMod val="85000"/>
                      <a:lumOff val="15000"/>
                    </a:schemeClr>
                  </a:solidFill>
                </a:endParaRPr>
              </a:p>
            </p:txBody>
          </p:sp>
        </p:grpSp>
        <p:grpSp>
          <p:nvGrpSpPr>
            <p:cNvPr id="22" name="Group 21"/>
            <p:cNvGrpSpPr/>
            <p:nvPr/>
          </p:nvGrpSpPr>
          <p:grpSpPr>
            <a:xfrm>
              <a:off x="686495" y="4036293"/>
              <a:ext cx="8226251" cy="904875"/>
              <a:chOff x="686495" y="4005064"/>
              <a:chExt cx="8226251" cy="904875"/>
            </a:xfrm>
          </p:grpSpPr>
          <p:pic>
            <p:nvPicPr>
              <p:cNvPr id="5125"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35896" y="4005064"/>
                <a:ext cx="5276850" cy="904875"/>
              </a:xfrm>
              <a:prstGeom prst="rect">
                <a:avLst/>
              </a:prstGeom>
              <a:noFill/>
              <a:ln w="9525">
                <a:noFill/>
                <a:miter lim="800000"/>
                <a:headEnd/>
                <a:tailEnd/>
              </a:ln>
              <a:effectLst/>
            </p:spPr>
          </p:pic>
          <p:sp>
            <p:nvSpPr>
              <p:cNvPr id="5131" name="矩形 3"/>
              <p:cNvSpPr>
                <a:spLocks noChangeArrowheads="1"/>
              </p:cNvSpPr>
              <p:nvPr/>
            </p:nvSpPr>
            <p:spPr bwMode="auto">
              <a:xfrm>
                <a:off x="686495" y="4272835"/>
                <a:ext cx="2934097" cy="369332"/>
              </a:xfrm>
              <a:prstGeom prst="rect">
                <a:avLst/>
              </a:prstGeom>
              <a:noFill/>
              <a:ln w="9525">
                <a:noFill/>
                <a:miter lim="800000"/>
                <a:headEnd/>
                <a:tailEnd/>
              </a:ln>
            </p:spPr>
            <p:txBody>
              <a:bodyPr wrap="square">
                <a:spAutoFit/>
              </a:bodyPr>
              <a:lstStyle/>
              <a:p>
                <a:pPr marL="173038" indent="-173038"/>
                <a:r>
                  <a:rPr lang="en-US" altLang="zh-CN" b="1" dirty="0" smtClean="0">
                    <a:solidFill>
                      <a:srgbClr val="0000CC"/>
                    </a:solidFill>
                    <a:latin typeface="Comic Sans MS" pitchFamily="66" charset="0"/>
                    <a:sym typeface="Symbol" charset="2"/>
                  </a:rPr>
                  <a:t> Gaussian (</a:t>
                </a:r>
                <a:r>
                  <a:rPr lang="en-US" altLang="zh-CN" b="1" dirty="0" err="1">
                    <a:solidFill>
                      <a:srgbClr val="0000CC"/>
                    </a:solidFill>
                    <a:latin typeface="Comic Sans MS" pitchFamily="66" charset="0"/>
                    <a:sym typeface="Symbol" charset="2"/>
                  </a:rPr>
                  <a:t>G,d</a:t>
                </a:r>
                <a:r>
                  <a:rPr lang="en-US" altLang="zh-CN" b="1" dirty="0" smtClean="0">
                    <a:solidFill>
                      <a:srgbClr val="0000CC"/>
                    </a:solidFill>
                    <a:latin typeface="Comic Sans MS" pitchFamily="66" charset="0"/>
                    <a:sym typeface="Symbol" charset="2"/>
                  </a:rPr>
                  <a:t>)</a:t>
                </a:r>
                <a:endParaRPr lang="en-US" altLang="zh-CN" b="1" dirty="0">
                  <a:solidFill>
                    <a:srgbClr val="0000CC"/>
                  </a:solidFill>
                  <a:latin typeface="Comic Sans MS" pitchFamily="66" charset="0"/>
                  <a:sym typeface="Symbol" charset="2"/>
                </a:endParaRPr>
              </a:p>
            </p:txBody>
          </p:sp>
        </p:grpSp>
        <p:grpSp>
          <p:nvGrpSpPr>
            <p:cNvPr id="21" name="Group 20"/>
            <p:cNvGrpSpPr/>
            <p:nvPr/>
          </p:nvGrpSpPr>
          <p:grpSpPr>
            <a:xfrm>
              <a:off x="686495" y="3068960"/>
              <a:ext cx="7527334" cy="936104"/>
              <a:chOff x="686495" y="3068960"/>
              <a:chExt cx="7527334" cy="936104"/>
            </a:xfrm>
          </p:grpSpPr>
          <p:pic>
            <p:nvPicPr>
              <p:cNvPr id="5124"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35896" y="3068960"/>
                <a:ext cx="4577933" cy="936104"/>
              </a:xfrm>
              <a:prstGeom prst="rect">
                <a:avLst/>
              </a:prstGeom>
              <a:noFill/>
              <a:ln w="9525">
                <a:noFill/>
                <a:miter lim="800000"/>
                <a:headEnd/>
                <a:tailEnd/>
              </a:ln>
              <a:effectLst/>
            </p:spPr>
          </p:pic>
          <p:sp>
            <p:nvSpPr>
              <p:cNvPr id="5132" name="矩形 4"/>
              <p:cNvSpPr>
                <a:spLocks noChangeArrowheads="1"/>
              </p:cNvSpPr>
              <p:nvPr/>
            </p:nvSpPr>
            <p:spPr bwMode="auto">
              <a:xfrm>
                <a:off x="686495" y="3213847"/>
                <a:ext cx="2949401" cy="646331"/>
              </a:xfrm>
              <a:prstGeom prst="rect">
                <a:avLst/>
              </a:prstGeom>
              <a:noFill/>
              <a:ln w="9525">
                <a:noFill/>
                <a:miter lim="800000"/>
                <a:headEnd/>
                <a:tailEnd/>
              </a:ln>
            </p:spPr>
            <p:txBody>
              <a:bodyPr wrap="square">
                <a:spAutoFit/>
              </a:bodyPr>
              <a:lstStyle/>
              <a:p>
                <a:pPr marL="173038" indent="-173038"/>
                <a:r>
                  <a:rPr lang="en-US" altLang="zh-CN" b="1" dirty="0" smtClean="0">
                    <a:solidFill>
                      <a:srgbClr val="0000CC"/>
                    </a:solidFill>
                    <a:latin typeface="Comic Sans MS" pitchFamily="66" charset="0"/>
                    <a:sym typeface="Symbol" charset="2"/>
                  </a:rPr>
                  <a:t></a:t>
                </a:r>
                <a:r>
                  <a:rPr lang="en-US" altLang="zh-CN" b="1" i="1" dirty="0" smtClean="0">
                    <a:solidFill>
                      <a:srgbClr val="0000CC"/>
                    </a:solidFill>
                    <a:latin typeface="Comic Sans MS" pitchFamily="66" charset="0"/>
                  </a:rPr>
                  <a:t> </a:t>
                </a:r>
                <a:r>
                  <a:rPr lang="en-US" altLang="zh-CN" b="1" dirty="0">
                    <a:solidFill>
                      <a:srgbClr val="0000CC"/>
                    </a:solidFill>
                    <a:latin typeface="Comic Sans MS" pitchFamily="66" charset="0"/>
                  </a:rPr>
                  <a:t>Gaussian without </a:t>
                </a:r>
                <a:r>
                  <a:rPr lang="en-US" altLang="zh-CN" b="1" dirty="0" smtClean="0">
                    <a:solidFill>
                      <a:srgbClr val="0000CC"/>
                    </a:solidFill>
                    <a:latin typeface="Comic Sans MS" pitchFamily="66" charset="0"/>
                  </a:rPr>
                  <a:t/>
                </a:r>
                <a:br>
                  <a:rPr lang="en-US" altLang="zh-CN" b="1" dirty="0" smtClean="0">
                    <a:solidFill>
                      <a:srgbClr val="0000CC"/>
                    </a:solidFill>
                    <a:latin typeface="Comic Sans MS" pitchFamily="66" charset="0"/>
                  </a:rPr>
                </a:br>
                <a:r>
                  <a:rPr lang="en-US" altLang="zh-CN" b="1" dirty="0" smtClean="0">
                    <a:solidFill>
                      <a:srgbClr val="0000CC"/>
                    </a:solidFill>
                    <a:latin typeface="Comic Sans MS" pitchFamily="66" charset="0"/>
                  </a:rPr>
                  <a:t>determinant </a:t>
                </a:r>
                <a:r>
                  <a:rPr lang="en-US" altLang="zh-CN" b="1" dirty="0">
                    <a:solidFill>
                      <a:srgbClr val="0000CC"/>
                    </a:solidFill>
                    <a:latin typeface="Comic Sans MS" pitchFamily="66" charset="0"/>
                  </a:rPr>
                  <a:t>(</a:t>
                </a:r>
                <a:r>
                  <a:rPr lang="en-US" altLang="zh-CN" b="1" dirty="0" err="1">
                    <a:solidFill>
                      <a:srgbClr val="0000CC"/>
                    </a:solidFill>
                    <a:latin typeface="Comic Sans MS" pitchFamily="66" charset="0"/>
                  </a:rPr>
                  <a:t>G,nod</a:t>
                </a:r>
                <a:r>
                  <a:rPr lang="en-US" altLang="zh-CN" b="1" dirty="0">
                    <a:solidFill>
                      <a:srgbClr val="0000CC"/>
                    </a:solidFill>
                    <a:latin typeface="Comic Sans MS" pitchFamily="66" charset="0"/>
                  </a:rPr>
                  <a:t>) </a:t>
                </a:r>
                <a:r>
                  <a:rPr lang="en-US" altLang="zh-CN" b="1" dirty="0" smtClean="0">
                    <a:solidFill>
                      <a:srgbClr val="0000CC"/>
                    </a:solidFill>
                    <a:latin typeface="Comic Sans MS" pitchFamily="66" charset="0"/>
                  </a:rPr>
                  <a:t> </a:t>
                </a:r>
                <a:endParaRPr lang="zh-CN" altLang="en-US" dirty="0">
                  <a:solidFill>
                    <a:srgbClr val="0000CC"/>
                  </a:solidFill>
                  <a:latin typeface="Comic Sans MS" pitchFamily="66" charset="0"/>
                </a:endParaRPr>
              </a:p>
            </p:txBody>
          </p:sp>
        </p:grpSp>
      </p:grpSp>
      <p:sp>
        <p:nvSpPr>
          <p:cNvPr id="20" name="矩形 1"/>
          <p:cNvSpPr/>
          <p:nvPr/>
        </p:nvSpPr>
        <p:spPr>
          <a:xfrm>
            <a:off x="107504" y="324000"/>
            <a:ext cx="8784976" cy="523220"/>
          </a:xfrm>
          <a:prstGeom prst="rect">
            <a:avLst/>
          </a:prstGeom>
        </p:spPr>
        <p:txBody>
          <a:bodyPr wrap="square">
            <a:spAutoFit/>
          </a:bodyPr>
          <a:lstStyle/>
          <a:p>
            <a:pPr algn="ctr">
              <a:defRPr/>
            </a:pPr>
            <a:r>
              <a:rPr lang="en-US" altLang="zh-CN" sz="2800" b="1" dirty="0" smtClean="0">
                <a:latin typeface="Comic Sans MS" pitchFamily="66" charset="0"/>
              </a:rPr>
              <a:t>Likelihood Function of the Power Spectrum</a:t>
            </a:r>
            <a:endParaRPr lang="zh-CN" alt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9842" y="1068407"/>
            <a:ext cx="8044606" cy="1446550"/>
          </a:xfrm>
          <a:prstGeom prst="rect">
            <a:avLst/>
          </a:prstGeom>
        </p:spPr>
        <p:txBody>
          <a:bodyPr wrap="square">
            <a:spAutoFit/>
          </a:bodyPr>
          <a:lstStyle/>
          <a:p>
            <a:pPr>
              <a:lnSpc>
                <a:spcPct val="110000"/>
              </a:lnSpc>
              <a:spcAft>
                <a:spcPts val="600"/>
              </a:spcAft>
              <a:defRPr/>
            </a:pPr>
            <a:r>
              <a:rPr lang="en-US" altLang="zh-CN" sz="2000" dirty="0" smtClean="0">
                <a:solidFill>
                  <a:schemeClr val="tx1">
                    <a:lumMod val="85000"/>
                    <a:lumOff val="15000"/>
                  </a:schemeClr>
                </a:solidFill>
                <a:latin typeface="Comic Sans MS" pitchFamily="66" charset="0"/>
              </a:rPr>
              <a:t>In analyses of galaxy density fluctuations and weak lensing shear fluctuations, the likelihood of the power spectrum (or correlation function) is commonly assumed to be Gaussian (without the determinant of the covariance, e.g., </a:t>
            </a:r>
            <a:r>
              <a:rPr lang="en-US" altLang="zh-CN" sz="2000" dirty="0" err="1" smtClean="0">
                <a:solidFill>
                  <a:schemeClr val="tx1">
                    <a:lumMod val="85000"/>
                    <a:lumOff val="15000"/>
                  </a:schemeClr>
                </a:solidFill>
                <a:latin typeface="Comic Sans MS" pitchFamily="66" charset="0"/>
              </a:rPr>
              <a:t>Tegmark</a:t>
            </a:r>
            <a:r>
              <a:rPr lang="en-US" altLang="zh-CN" sz="2000" dirty="0" smtClean="0">
                <a:solidFill>
                  <a:schemeClr val="tx1">
                    <a:lumMod val="85000"/>
                    <a:lumOff val="15000"/>
                  </a:schemeClr>
                </a:solidFill>
                <a:latin typeface="Comic Sans MS" pitchFamily="66" charset="0"/>
              </a:rPr>
              <a:t> 1997)!</a:t>
            </a:r>
            <a:endParaRPr lang="en-US" altLang="zh-CN" sz="2000" dirty="0">
              <a:solidFill>
                <a:schemeClr val="tx1">
                  <a:lumMod val="85000"/>
                  <a:lumOff val="15000"/>
                </a:schemeClr>
              </a:solidFill>
              <a:latin typeface="Comic Sans MS" pitchFamily="66" charset="0"/>
            </a:endParaRPr>
          </a:p>
        </p:txBody>
      </p:sp>
      <p:sp>
        <p:nvSpPr>
          <p:cNvPr id="2" name="矩形 1"/>
          <p:cNvSpPr/>
          <p:nvPr/>
        </p:nvSpPr>
        <p:spPr>
          <a:xfrm>
            <a:off x="1115616" y="347663"/>
            <a:ext cx="6912768" cy="523220"/>
          </a:xfrm>
          <a:prstGeom prst="rect">
            <a:avLst/>
          </a:prstGeom>
        </p:spPr>
        <p:txBody>
          <a:bodyPr wrap="square">
            <a:spAutoFit/>
          </a:bodyPr>
          <a:lstStyle/>
          <a:p>
            <a:pPr algn="ctr">
              <a:defRPr/>
            </a:pPr>
            <a:r>
              <a:rPr lang="en-US" altLang="zh-CN" sz="2800" b="1" dirty="0" smtClean="0">
                <a:latin typeface="Comic Sans MS" pitchFamily="66" charset="0"/>
              </a:rPr>
              <a:t>Why Reexamine the Issue?</a:t>
            </a:r>
            <a:endParaRPr lang="zh-CN" altLang="en-US" sz="2800" b="1" dirty="0">
              <a:latin typeface="Comic Sans MS" pitchFamily="66" charset="0"/>
            </a:endParaRPr>
          </a:p>
        </p:txBody>
      </p:sp>
      <p:grpSp>
        <p:nvGrpSpPr>
          <p:cNvPr id="9" name="Group 8"/>
          <p:cNvGrpSpPr/>
          <p:nvPr/>
        </p:nvGrpSpPr>
        <p:grpSpPr>
          <a:xfrm>
            <a:off x="873125" y="2636912"/>
            <a:ext cx="7397750" cy="3835400"/>
            <a:chOff x="873125" y="2636912"/>
            <a:chExt cx="7397750" cy="3835400"/>
          </a:xfrm>
        </p:grpSpPr>
        <p:pic>
          <p:nvPicPr>
            <p:cNvPr id="60418" name="Picture 2"/>
            <p:cNvPicPr>
              <a:picLocks noChangeAspect="1" noChangeArrowheads="1"/>
            </p:cNvPicPr>
            <p:nvPr/>
          </p:nvPicPr>
          <p:blipFill>
            <a:blip r:embed="rId2" cstate="print"/>
            <a:srcRect/>
            <a:stretch>
              <a:fillRect/>
            </a:stretch>
          </p:blipFill>
          <p:spPr bwMode="auto">
            <a:xfrm>
              <a:off x="873125" y="2636912"/>
              <a:ext cx="7397750" cy="3835400"/>
            </a:xfrm>
            <a:prstGeom prst="rect">
              <a:avLst/>
            </a:prstGeom>
            <a:noFill/>
            <a:ln w="9525">
              <a:noFill/>
              <a:miter lim="800000"/>
              <a:headEnd/>
              <a:tailEnd/>
            </a:ln>
          </p:spPr>
        </p:pic>
        <p:cxnSp>
          <p:nvCxnSpPr>
            <p:cNvPr id="6" name="Straight Connector 5"/>
            <p:cNvCxnSpPr/>
            <p:nvPr/>
          </p:nvCxnSpPr>
          <p:spPr>
            <a:xfrm>
              <a:off x="1763688" y="5085184"/>
              <a:ext cx="6408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71600" y="5445224"/>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1009</Words>
  <Application>Microsoft Office PowerPoint</Application>
  <PresentationFormat>On-screen Show (4:3)</PresentationFormat>
  <Paragraphs>146</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主题</vt:lpstr>
      <vt:lpstr>Equation</vt:lpstr>
      <vt:lpstr>Slide 1</vt:lpstr>
      <vt:lpstr>Outline </vt:lpstr>
      <vt:lpstr>Slide 3</vt:lpstr>
      <vt:lpstr>Slide 4</vt:lpstr>
      <vt:lpstr>Slide 5</vt:lpstr>
      <vt:lpstr>Slide 6</vt:lpstr>
      <vt:lpstr>Outline </vt:lpstr>
      <vt:lpstr>Slide 8</vt:lpstr>
      <vt:lpstr>Slide 9</vt:lpstr>
      <vt:lpstr>Slide 10</vt:lpstr>
      <vt:lpstr>Slide 11</vt:lpstr>
      <vt:lpstr>Slide 12</vt:lpstr>
      <vt:lpstr>Outline </vt:lpstr>
      <vt:lpstr>Slide 14</vt:lpstr>
      <vt:lpstr>Slide 15</vt:lpstr>
      <vt:lpstr>Slide 16</vt:lpstr>
      <vt:lpstr>Slide 17</vt:lpstr>
      <vt:lpstr>Slide 18</vt:lpstr>
      <vt:lpstr>Outline </vt:lpstr>
      <vt:lpstr>Photometric Redshifts</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dc:creator>
  <cp:lastModifiedBy>zhan</cp:lastModifiedBy>
  <cp:revision>300</cp:revision>
  <dcterms:modified xsi:type="dcterms:W3CDTF">2012-12-29T04:13:16Z</dcterms:modified>
</cp:coreProperties>
</file>