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4"/>
  </p:notesMasterIdLst>
  <p:sldIdLst>
    <p:sldId id="256" r:id="rId2"/>
    <p:sldId id="257" r:id="rId3"/>
    <p:sldId id="258" r:id="rId4"/>
    <p:sldId id="267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中度样式 2 - 强调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7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image" Target="../media/image10.wmf"/><Relationship Id="rId7" Type="http://schemas.openxmlformats.org/officeDocument/2006/relationships/image" Target="../media/image14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6" Type="http://schemas.openxmlformats.org/officeDocument/2006/relationships/image" Target="../media/image13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7" Type="http://schemas.openxmlformats.org/officeDocument/2006/relationships/image" Target="../media/image22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6" Type="http://schemas.openxmlformats.org/officeDocument/2006/relationships/image" Target="../media/image21.wmf"/><Relationship Id="rId5" Type="http://schemas.openxmlformats.org/officeDocument/2006/relationships/image" Target="../media/image20.wmf"/><Relationship Id="rId4" Type="http://schemas.openxmlformats.org/officeDocument/2006/relationships/image" Target="../media/image19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7" Type="http://schemas.openxmlformats.org/officeDocument/2006/relationships/image" Target="../media/image31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6" Type="http://schemas.openxmlformats.org/officeDocument/2006/relationships/image" Target="../media/image30.wmf"/><Relationship Id="rId5" Type="http://schemas.openxmlformats.org/officeDocument/2006/relationships/image" Target="../media/image29.wmf"/><Relationship Id="rId4" Type="http://schemas.openxmlformats.org/officeDocument/2006/relationships/image" Target="../media/image28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6" Type="http://schemas.openxmlformats.org/officeDocument/2006/relationships/image" Target="../media/image37.wmf"/><Relationship Id="rId5" Type="http://schemas.openxmlformats.org/officeDocument/2006/relationships/image" Target="../media/image36.wmf"/><Relationship Id="rId4" Type="http://schemas.openxmlformats.org/officeDocument/2006/relationships/image" Target="../media/image35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39.wmf"/><Relationship Id="rId1" Type="http://schemas.openxmlformats.org/officeDocument/2006/relationships/image" Target="../media/image38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40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50.wmf"/><Relationship Id="rId13" Type="http://schemas.openxmlformats.org/officeDocument/2006/relationships/image" Target="../media/image55.wmf"/><Relationship Id="rId3" Type="http://schemas.openxmlformats.org/officeDocument/2006/relationships/image" Target="../media/image45.wmf"/><Relationship Id="rId7" Type="http://schemas.openxmlformats.org/officeDocument/2006/relationships/image" Target="../media/image49.wmf"/><Relationship Id="rId12" Type="http://schemas.openxmlformats.org/officeDocument/2006/relationships/image" Target="../media/image54.wmf"/><Relationship Id="rId2" Type="http://schemas.openxmlformats.org/officeDocument/2006/relationships/image" Target="../media/image44.wmf"/><Relationship Id="rId16" Type="http://schemas.openxmlformats.org/officeDocument/2006/relationships/image" Target="../media/image38.wmf"/><Relationship Id="rId1" Type="http://schemas.openxmlformats.org/officeDocument/2006/relationships/image" Target="../media/image43.wmf"/><Relationship Id="rId6" Type="http://schemas.openxmlformats.org/officeDocument/2006/relationships/image" Target="../media/image48.wmf"/><Relationship Id="rId11" Type="http://schemas.openxmlformats.org/officeDocument/2006/relationships/image" Target="../media/image53.wmf"/><Relationship Id="rId5" Type="http://schemas.openxmlformats.org/officeDocument/2006/relationships/image" Target="../media/image47.wmf"/><Relationship Id="rId15" Type="http://schemas.openxmlformats.org/officeDocument/2006/relationships/image" Target="../media/image39.wmf"/><Relationship Id="rId10" Type="http://schemas.openxmlformats.org/officeDocument/2006/relationships/image" Target="../media/image52.wmf"/><Relationship Id="rId4" Type="http://schemas.openxmlformats.org/officeDocument/2006/relationships/image" Target="../media/image46.wmf"/><Relationship Id="rId9" Type="http://schemas.openxmlformats.org/officeDocument/2006/relationships/image" Target="../media/image51.wmf"/><Relationship Id="rId14" Type="http://schemas.openxmlformats.org/officeDocument/2006/relationships/image" Target="../media/image56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58.wmf"/><Relationship Id="rId1" Type="http://schemas.openxmlformats.org/officeDocument/2006/relationships/image" Target="../media/image5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D49B4A-0EEF-468A-AB54-83D5FB15C40E}" type="datetimeFigureOut">
              <a:rPr lang="zh-CN" altLang="en-US" smtClean="0"/>
              <a:t>2016/12/28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AA073F-F092-48C7-BB90-8A36114E6FF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854497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AA073F-F092-48C7-BB90-8A36114E6FF3}" type="slidenum">
              <a:rPr lang="zh-CN" altLang="en-US" smtClean="0"/>
              <a:t>10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081667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AA073F-F092-48C7-BB90-8A36114E6FF3}" type="slidenum">
              <a:rPr lang="zh-CN" altLang="en-US" smtClean="0"/>
              <a:t>11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835243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2016/12/28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72933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2016/12/28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285010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2016/12/28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726254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2016/12/28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64428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2016/12/28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833357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2016/12/28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249954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2016/12/28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133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2016/12/28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16909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2016/12/28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714321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2016/12/28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87033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2016/12/28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881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2016/12/28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6951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4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37.bin"/><Relationship Id="rId5" Type="http://schemas.openxmlformats.org/officeDocument/2006/relationships/image" Target="../media/image42.png"/><Relationship Id="rId4" Type="http://schemas.openxmlformats.org/officeDocument/2006/relationships/image" Target="../media/image41.png"/></Relationships>
</file>

<file path=ppt/slides/_rels/slide1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47.wmf"/><Relationship Id="rId18" Type="http://schemas.openxmlformats.org/officeDocument/2006/relationships/oleObject" Target="../embeddings/oleObject45.bin"/><Relationship Id="rId26" Type="http://schemas.openxmlformats.org/officeDocument/2006/relationships/image" Target="../media/image53.wmf"/><Relationship Id="rId3" Type="http://schemas.openxmlformats.org/officeDocument/2006/relationships/notesSlide" Target="../notesSlides/notesSlide2.xml"/><Relationship Id="rId21" Type="http://schemas.openxmlformats.org/officeDocument/2006/relationships/image" Target="../media/image51.wmf"/><Relationship Id="rId34" Type="http://schemas.openxmlformats.org/officeDocument/2006/relationships/image" Target="../media/image39.wmf"/><Relationship Id="rId7" Type="http://schemas.openxmlformats.org/officeDocument/2006/relationships/image" Target="../media/image44.wmf"/><Relationship Id="rId12" Type="http://schemas.openxmlformats.org/officeDocument/2006/relationships/oleObject" Target="../embeddings/oleObject42.bin"/><Relationship Id="rId17" Type="http://schemas.openxmlformats.org/officeDocument/2006/relationships/image" Target="../media/image49.wmf"/><Relationship Id="rId25" Type="http://schemas.openxmlformats.org/officeDocument/2006/relationships/oleObject" Target="../embeddings/oleObject49.bin"/><Relationship Id="rId33" Type="http://schemas.openxmlformats.org/officeDocument/2006/relationships/oleObject" Target="../embeddings/oleObject53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44.bin"/><Relationship Id="rId20" Type="http://schemas.openxmlformats.org/officeDocument/2006/relationships/oleObject" Target="../embeddings/oleObject46.bin"/><Relationship Id="rId29" Type="http://schemas.openxmlformats.org/officeDocument/2006/relationships/oleObject" Target="../embeddings/oleObject51.bin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39.bin"/><Relationship Id="rId11" Type="http://schemas.openxmlformats.org/officeDocument/2006/relationships/image" Target="../media/image46.wmf"/><Relationship Id="rId24" Type="http://schemas.openxmlformats.org/officeDocument/2006/relationships/oleObject" Target="../embeddings/oleObject48.bin"/><Relationship Id="rId32" Type="http://schemas.openxmlformats.org/officeDocument/2006/relationships/image" Target="../media/image56.wmf"/><Relationship Id="rId5" Type="http://schemas.openxmlformats.org/officeDocument/2006/relationships/image" Target="../media/image43.wmf"/><Relationship Id="rId15" Type="http://schemas.openxmlformats.org/officeDocument/2006/relationships/image" Target="../media/image48.wmf"/><Relationship Id="rId23" Type="http://schemas.openxmlformats.org/officeDocument/2006/relationships/image" Target="../media/image52.wmf"/><Relationship Id="rId28" Type="http://schemas.openxmlformats.org/officeDocument/2006/relationships/image" Target="../media/image54.wmf"/><Relationship Id="rId36" Type="http://schemas.openxmlformats.org/officeDocument/2006/relationships/image" Target="../media/image38.wmf"/><Relationship Id="rId10" Type="http://schemas.openxmlformats.org/officeDocument/2006/relationships/oleObject" Target="../embeddings/oleObject41.bin"/><Relationship Id="rId19" Type="http://schemas.openxmlformats.org/officeDocument/2006/relationships/image" Target="../media/image50.wmf"/><Relationship Id="rId31" Type="http://schemas.openxmlformats.org/officeDocument/2006/relationships/oleObject" Target="../embeddings/oleObject52.bin"/><Relationship Id="rId4" Type="http://schemas.openxmlformats.org/officeDocument/2006/relationships/oleObject" Target="../embeddings/oleObject38.bin"/><Relationship Id="rId9" Type="http://schemas.openxmlformats.org/officeDocument/2006/relationships/image" Target="../media/image45.wmf"/><Relationship Id="rId14" Type="http://schemas.openxmlformats.org/officeDocument/2006/relationships/oleObject" Target="../embeddings/oleObject43.bin"/><Relationship Id="rId22" Type="http://schemas.openxmlformats.org/officeDocument/2006/relationships/oleObject" Target="../embeddings/oleObject47.bin"/><Relationship Id="rId27" Type="http://schemas.openxmlformats.org/officeDocument/2006/relationships/oleObject" Target="../embeddings/oleObject50.bin"/><Relationship Id="rId30" Type="http://schemas.openxmlformats.org/officeDocument/2006/relationships/image" Target="../media/image55.wmf"/><Relationship Id="rId35" Type="http://schemas.openxmlformats.org/officeDocument/2006/relationships/oleObject" Target="../embeddings/oleObject54.bin"/><Relationship Id="rId8" Type="http://schemas.openxmlformats.org/officeDocument/2006/relationships/oleObject" Target="../embeddings/oleObject40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58.wmf"/><Relationship Id="rId5" Type="http://schemas.openxmlformats.org/officeDocument/2006/relationships/oleObject" Target="../embeddings/oleObject56.bin"/><Relationship Id="rId4" Type="http://schemas.openxmlformats.org/officeDocument/2006/relationships/image" Target="../media/image57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4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6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13" Type="http://schemas.openxmlformats.org/officeDocument/2006/relationships/oleObject" Target="../embeddings/oleObject12.bin"/><Relationship Id="rId18" Type="http://schemas.openxmlformats.org/officeDocument/2006/relationships/image" Target="../media/image15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12" Type="http://schemas.openxmlformats.org/officeDocument/2006/relationships/image" Target="../media/image12.wmf"/><Relationship Id="rId17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4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wmf"/><Relationship Id="rId11" Type="http://schemas.openxmlformats.org/officeDocument/2006/relationships/oleObject" Target="../embeddings/oleObject11.bin"/><Relationship Id="rId5" Type="http://schemas.openxmlformats.org/officeDocument/2006/relationships/oleObject" Target="../embeddings/oleObject8.bin"/><Relationship Id="rId15" Type="http://schemas.openxmlformats.org/officeDocument/2006/relationships/oleObject" Target="../embeddings/oleObject13.bin"/><Relationship Id="rId10" Type="http://schemas.openxmlformats.org/officeDocument/2006/relationships/image" Target="../media/image11.wmf"/><Relationship Id="rId4" Type="http://schemas.openxmlformats.org/officeDocument/2006/relationships/image" Target="../media/image8.wmf"/><Relationship Id="rId9" Type="http://schemas.openxmlformats.org/officeDocument/2006/relationships/oleObject" Target="../embeddings/oleObject10.bin"/><Relationship Id="rId14" Type="http://schemas.openxmlformats.org/officeDocument/2006/relationships/image" Target="../media/image13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.bin"/><Relationship Id="rId13" Type="http://schemas.openxmlformats.org/officeDocument/2006/relationships/image" Target="../media/image20.wmf"/><Relationship Id="rId18" Type="http://schemas.openxmlformats.org/officeDocument/2006/relationships/image" Target="../media/image24.png"/><Relationship Id="rId3" Type="http://schemas.openxmlformats.org/officeDocument/2006/relationships/image" Target="../media/image23.png"/><Relationship Id="rId7" Type="http://schemas.openxmlformats.org/officeDocument/2006/relationships/image" Target="../media/image17.wmf"/><Relationship Id="rId12" Type="http://schemas.openxmlformats.org/officeDocument/2006/relationships/oleObject" Target="../embeddings/oleObject19.bin"/><Relationship Id="rId17" Type="http://schemas.openxmlformats.org/officeDocument/2006/relationships/image" Target="../media/image22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1.bin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6.bin"/><Relationship Id="rId11" Type="http://schemas.openxmlformats.org/officeDocument/2006/relationships/image" Target="../media/image19.wmf"/><Relationship Id="rId5" Type="http://schemas.openxmlformats.org/officeDocument/2006/relationships/image" Target="../media/image16.wmf"/><Relationship Id="rId15" Type="http://schemas.openxmlformats.org/officeDocument/2006/relationships/image" Target="../media/image21.wmf"/><Relationship Id="rId10" Type="http://schemas.openxmlformats.org/officeDocument/2006/relationships/oleObject" Target="../embeddings/oleObject18.bin"/><Relationship Id="rId4" Type="http://schemas.openxmlformats.org/officeDocument/2006/relationships/oleObject" Target="../embeddings/oleObject15.bin"/><Relationship Id="rId9" Type="http://schemas.openxmlformats.org/officeDocument/2006/relationships/image" Target="../media/image18.wmf"/><Relationship Id="rId14" Type="http://schemas.openxmlformats.org/officeDocument/2006/relationships/oleObject" Target="../embeddings/oleObject20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13" Type="http://schemas.openxmlformats.org/officeDocument/2006/relationships/oleObject" Target="../embeddings/oleObject27.bin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12" Type="http://schemas.openxmlformats.org/officeDocument/2006/relationships/image" Target="../media/image29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1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26.wmf"/><Relationship Id="rId11" Type="http://schemas.openxmlformats.org/officeDocument/2006/relationships/oleObject" Target="../embeddings/oleObject26.bin"/><Relationship Id="rId5" Type="http://schemas.openxmlformats.org/officeDocument/2006/relationships/oleObject" Target="../embeddings/oleObject23.bin"/><Relationship Id="rId15" Type="http://schemas.openxmlformats.org/officeDocument/2006/relationships/oleObject" Target="../embeddings/oleObject28.bin"/><Relationship Id="rId10" Type="http://schemas.openxmlformats.org/officeDocument/2006/relationships/image" Target="../media/image28.wmf"/><Relationship Id="rId4" Type="http://schemas.openxmlformats.org/officeDocument/2006/relationships/image" Target="../media/image25.wmf"/><Relationship Id="rId9" Type="http://schemas.openxmlformats.org/officeDocument/2006/relationships/oleObject" Target="../embeddings/oleObject25.bin"/><Relationship Id="rId14" Type="http://schemas.openxmlformats.org/officeDocument/2006/relationships/image" Target="../media/image30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13" Type="http://schemas.openxmlformats.org/officeDocument/2006/relationships/oleObject" Target="../embeddings/oleObject34.bin"/><Relationship Id="rId3" Type="http://schemas.openxmlformats.org/officeDocument/2006/relationships/oleObject" Target="../embeddings/oleObject29.bin"/><Relationship Id="rId7" Type="http://schemas.openxmlformats.org/officeDocument/2006/relationships/oleObject" Target="../embeddings/oleObject31.bin"/><Relationship Id="rId12" Type="http://schemas.openxmlformats.org/officeDocument/2006/relationships/image" Target="../media/image3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33.wmf"/><Relationship Id="rId11" Type="http://schemas.openxmlformats.org/officeDocument/2006/relationships/oleObject" Target="../embeddings/oleObject33.bin"/><Relationship Id="rId5" Type="http://schemas.openxmlformats.org/officeDocument/2006/relationships/oleObject" Target="../embeddings/oleObject30.bin"/><Relationship Id="rId15" Type="http://schemas.openxmlformats.org/officeDocument/2006/relationships/image" Target="../media/image23.png"/><Relationship Id="rId10" Type="http://schemas.openxmlformats.org/officeDocument/2006/relationships/image" Target="../media/image35.wmf"/><Relationship Id="rId4" Type="http://schemas.openxmlformats.org/officeDocument/2006/relationships/image" Target="../media/image32.wmf"/><Relationship Id="rId9" Type="http://schemas.openxmlformats.org/officeDocument/2006/relationships/oleObject" Target="../embeddings/oleObject32.bin"/><Relationship Id="rId14" Type="http://schemas.openxmlformats.org/officeDocument/2006/relationships/image" Target="../media/image37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9.wmf"/><Relationship Id="rId5" Type="http://schemas.openxmlformats.org/officeDocument/2006/relationships/oleObject" Target="../embeddings/oleObject36.bin"/><Relationship Id="rId4" Type="http://schemas.openxmlformats.org/officeDocument/2006/relationships/image" Target="../media/image3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Observational Constraints on the Running </a:t>
            </a:r>
            <a:r>
              <a:rPr lang="en-US" altLang="zh-CN" dirty="0"/>
              <a:t>V</a:t>
            </a:r>
            <a:r>
              <a:rPr lang="en-US" altLang="zh-CN" dirty="0" smtClean="0"/>
              <a:t>acuum </a:t>
            </a:r>
            <a:r>
              <a:rPr lang="en-US" altLang="zh-CN" dirty="0"/>
              <a:t>M</a:t>
            </a:r>
            <a:r>
              <a:rPr lang="en-US" altLang="zh-CN" dirty="0" smtClean="0"/>
              <a:t>odel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Student’s name:  Lu Yin </a:t>
            </a:r>
          </a:p>
          <a:p>
            <a:r>
              <a:rPr lang="en-US" altLang="zh-CN" dirty="0" smtClean="0"/>
              <a:t> National </a:t>
            </a:r>
            <a:r>
              <a:rPr lang="en-US" altLang="zh-CN" dirty="0" err="1" smtClean="0"/>
              <a:t>Tsing</a:t>
            </a:r>
            <a:r>
              <a:rPr lang="en-US" altLang="zh-CN" dirty="0" smtClean="0"/>
              <a:t> </a:t>
            </a:r>
            <a:r>
              <a:rPr lang="en-US" altLang="zh-CN" dirty="0" err="1" smtClean="0"/>
              <a:t>Hua</a:t>
            </a:r>
            <a:r>
              <a:rPr lang="en-US" altLang="zh-CN" dirty="0" smtClean="0"/>
              <a:t> University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778673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6146" name="Picture 2" descr="C:\Users\yinlu\Desktop\2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700808"/>
            <a:ext cx="4362896" cy="36897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7" name="Picture 3" descr="C:\Users\yinlu\Desktop\1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8177" y="1731054"/>
            <a:ext cx="4306590" cy="36421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矩形 3"/>
          <p:cNvSpPr/>
          <p:nvPr/>
        </p:nvSpPr>
        <p:spPr>
          <a:xfrm>
            <a:off x="2391276" y="1916832"/>
            <a:ext cx="45719" cy="14401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bg1"/>
              </a:solidFill>
            </a:endParaRPr>
          </a:p>
        </p:txBody>
      </p:sp>
      <p:graphicFrame>
        <p:nvGraphicFramePr>
          <p:cNvPr id="5" name="内容占位符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21617745"/>
              </p:ext>
            </p:extLst>
          </p:nvPr>
        </p:nvGraphicFramePr>
        <p:xfrm>
          <a:off x="2371611" y="1920960"/>
          <a:ext cx="113910" cy="1233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6" name="公式" r:id="rId6" imgW="152280" imgH="164880" progId="Equation.3">
                  <p:embed/>
                </p:oleObj>
              </mc:Choice>
              <mc:Fallback>
                <p:oleObj name="公式" r:id="rId6" imgW="152280" imgH="1648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371611" y="1920960"/>
                        <a:ext cx="113910" cy="12338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92480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Box 27"/>
          <p:cNvSpPr txBox="1"/>
          <p:nvPr/>
        </p:nvSpPr>
        <p:spPr>
          <a:xfrm>
            <a:off x="467544" y="1628800"/>
            <a:ext cx="82089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/>
              <a:t>Fitting results for the RVM with</a:t>
            </a:r>
            <a:endParaRPr lang="zh-CN" altLang="en-US" sz="2800" dirty="0"/>
          </a:p>
        </p:txBody>
      </p:sp>
      <p:graphicFrame>
        <p:nvGraphicFramePr>
          <p:cNvPr id="9" name="表格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2468664"/>
              </p:ext>
            </p:extLst>
          </p:nvPr>
        </p:nvGraphicFramePr>
        <p:xfrm>
          <a:off x="395536" y="2288881"/>
          <a:ext cx="8496944" cy="3759953"/>
        </p:xfrm>
        <a:graphic>
          <a:graphicData uri="http://schemas.openxmlformats.org/drawingml/2006/table">
            <a:tbl>
              <a:tblPr bandRow="1">
                <a:tableStyleId>{7DF18680-E054-41AD-8BC1-D1AEF772440D}</a:tableStyleId>
              </a:tblPr>
              <a:tblGrid>
                <a:gridCol w="1833245"/>
                <a:gridCol w="1644101"/>
                <a:gridCol w="1644101"/>
                <a:gridCol w="1644101"/>
                <a:gridCol w="1731396"/>
              </a:tblGrid>
              <a:tr h="876786">
                <a:tc>
                  <a:txBody>
                    <a:bodyPr/>
                    <a:lstStyle/>
                    <a:p>
                      <a:r>
                        <a:rPr lang="en-US" altLang="zh-CN" sz="2400" dirty="0" smtClean="0"/>
                        <a:t>parameter</a:t>
                      </a:r>
                      <a:endParaRPr lang="zh-CN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2400" dirty="0" smtClean="0"/>
                        <a:t>RVM</a:t>
                      </a:r>
                      <a:endParaRPr lang="zh-CN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2400" dirty="0" smtClean="0"/>
                        <a:t>RVM+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2400" dirty="0" smtClean="0"/>
                        <a:t>RVM+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2400" dirty="0" smtClean="0"/>
                        <a:t>RVM+</a:t>
                      </a:r>
                    </a:p>
                    <a:p>
                      <a:r>
                        <a:rPr lang="en-US" altLang="zh-CN" sz="2400" dirty="0" smtClean="0"/>
                        <a:t>+</a:t>
                      </a:r>
                      <a:endParaRPr lang="zh-CN" altLang="en-US" sz="2000" dirty="0"/>
                    </a:p>
                  </a:txBody>
                  <a:tcPr/>
                </a:tc>
              </a:tr>
              <a:tr h="947814">
                <a:tc>
                  <a:txBody>
                    <a:bodyPr/>
                    <a:lstStyle/>
                    <a:p>
                      <a:r>
                        <a:rPr lang="en-US" altLang="zh-CN" sz="2000" dirty="0" smtClean="0"/>
                        <a:t>   Model</a:t>
                      </a:r>
                      <a:r>
                        <a:rPr lang="en-US" altLang="zh-CN" sz="2000" baseline="0" dirty="0" smtClean="0"/>
                        <a:t> </a:t>
                      </a:r>
                      <a:r>
                        <a:rPr lang="en-US" altLang="zh-CN" sz="2000" dirty="0" smtClean="0"/>
                        <a:t>parameter</a:t>
                      </a:r>
                    </a:p>
                    <a:p>
                      <a:r>
                        <a:rPr lang="en-US" altLang="zh-CN" dirty="0" smtClean="0"/>
                        <a:t>   (           )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altLang="zh-CN" dirty="0" smtClean="0"/>
                    </a:p>
                    <a:p>
                      <a:endParaRPr lang="en-US" altLang="zh-CN" dirty="0" smtClean="0"/>
                    </a:p>
                    <a:p>
                      <a:r>
                        <a:rPr lang="en-US" altLang="zh-CN" dirty="0" smtClean="0"/>
                        <a:t>(68% C.L.)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 smtClean="0"/>
                        <a:t>(68% C.L.)</a:t>
                      </a:r>
                      <a:endParaRPr lang="zh-CN" alt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 smtClean="0"/>
                        <a:t>(68% C.L.)</a:t>
                      </a:r>
                      <a:endParaRPr lang="zh-CN" alt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 smtClean="0"/>
                        <a:t>(68% C.L.)</a:t>
                      </a:r>
                      <a:endParaRPr lang="zh-CN" altLang="en-US" dirty="0" smtClean="0"/>
                    </a:p>
                  </a:txBody>
                  <a:tcPr/>
                </a:tc>
              </a:tr>
              <a:tr h="901967">
                <a:tc>
                  <a:txBody>
                    <a:bodyPr/>
                    <a:lstStyle/>
                    <a:p>
                      <a:r>
                        <a:rPr lang="en-US" altLang="zh-CN" sz="2000" dirty="0" smtClean="0"/>
                        <a:t>CDM density</a:t>
                      </a:r>
                    </a:p>
                    <a:p>
                      <a:r>
                        <a:rPr lang="en-US" altLang="zh-CN" dirty="0" smtClean="0"/>
                        <a:t>   (           )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</a:tr>
              <a:tr h="945841"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altLang="zh-CN" sz="2000" dirty="0" smtClean="0"/>
                    </a:p>
                    <a:p>
                      <a:r>
                        <a:rPr lang="en-US" altLang="zh-CN" sz="2000" dirty="0" smtClean="0"/>
                        <a:t>    13490.4 </a:t>
                      </a:r>
                      <a:r>
                        <a:rPr lang="zh-CN" altLang="en-US" sz="2000" dirty="0" smtClean="0"/>
                        <a:t>（ </a:t>
                      </a:r>
                      <a:r>
                        <a:rPr lang="zh-CN" altLang="en-US" sz="2000" baseline="0" dirty="0" smtClean="0"/>
                        <a:t>     </a:t>
                      </a:r>
                      <a:r>
                        <a:rPr lang="en-US" altLang="zh-CN" sz="1800" dirty="0" smtClean="0">
                          <a:latin typeface="Microsoft PhagsPa"/>
                        </a:rPr>
                        <a:t>~-1.1</a:t>
                      </a:r>
                      <a:r>
                        <a:rPr lang="zh-CN" altLang="en-US" sz="2000" dirty="0" smtClean="0">
                          <a:latin typeface="Microsoft PhagsPa"/>
                        </a:rPr>
                        <a:t>）</a:t>
                      </a:r>
                      <a:endParaRPr lang="zh-CN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altLang="zh-CN" sz="2000" dirty="0" smtClean="0"/>
                    </a:p>
                    <a:p>
                      <a:r>
                        <a:rPr lang="en-US" altLang="zh-CN" sz="2000" dirty="0" smtClean="0"/>
                        <a:t>   13509.8</a:t>
                      </a:r>
                      <a:endParaRPr lang="zh-CN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altLang="zh-CN" sz="2000" dirty="0" smtClean="0"/>
                    </a:p>
                    <a:p>
                      <a:r>
                        <a:rPr lang="en-US" altLang="zh-CN" sz="2000" dirty="0" smtClean="0"/>
                        <a:t>   13511.4</a:t>
                      </a:r>
                      <a:endParaRPr lang="zh-CN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altLang="zh-CN" sz="2000" dirty="0" smtClean="0"/>
                    </a:p>
                    <a:p>
                      <a:r>
                        <a:rPr lang="en-US" altLang="zh-CN" sz="2000" dirty="0" smtClean="0"/>
                        <a:t>   13531.2</a:t>
                      </a:r>
                      <a:endParaRPr lang="zh-CN" altLang="en-US" sz="2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graphicFrame>
        <p:nvGraphicFramePr>
          <p:cNvPr id="5" name="对象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3497145"/>
              </p:ext>
            </p:extLst>
          </p:nvPr>
        </p:nvGraphicFramePr>
        <p:xfrm>
          <a:off x="821734" y="3790167"/>
          <a:ext cx="437898" cy="3295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24" name="公式" r:id="rId4" imgW="330120" imgH="215640" progId="Equation.3">
                  <p:embed/>
                </p:oleObj>
              </mc:Choice>
              <mc:Fallback>
                <p:oleObj name="公式" r:id="rId4" imgW="330120" imgH="2156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821734" y="3790167"/>
                        <a:ext cx="437898" cy="32956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对象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67125"/>
              </p:ext>
            </p:extLst>
          </p:nvPr>
        </p:nvGraphicFramePr>
        <p:xfrm>
          <a:off x="818713" y="4437112"/>
          <a:ext cx="512927" cy="3480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25" name="公式" r:id="rId6" imgW="355320" imgH="241200" progId="Equation.3">
                  <p:embed/>
                </p:oleObj>
              </mc:Choice>
              <mc:Fallback>
                <p:oleObj name="公式" r:id="rId6" imgW="355320" imgH="241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818713" y="4437112"/>
                        <a:ext cx="512927" cy="34805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对象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667692"/>
              </p:ext>
            </p:extLst>
          </p:nvPr>
        </p:nvGraphicFramePr>
        <p:xfrm>
          <a:off x="611560" y="5229200"/>
          <a:ext cx="1114229" cy="504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26" name="公式" r:id="rId8" imgW="533160" imgH="241200" progId="Equation.3">
                  <p:embed/>
                </p:oleObj>
              </mc:Choice>
              <mc:Fallback>
                <p:oleObj name="公式" r:id="rId8" imgW="533160" imgH="241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611560" y="5229200"/>
                        <a:ext cx="1114229" cy="50405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对象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8626920"/>
              </p:ext>
            </p:extLst>
          </p:nvPr>
        </p:nvGraphicFramePr>
        <p:xfrm>
          <a:off x="2339752" y="4468057"/>
          <a:ext cx="1385344" cy="2506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27" name="公式" r:id="rId10" imgW="1002960" imgH="164880" progId="Equation.3">
                  <p:embed/>
                </p:oleObj>
              </mc:Choice>
              <mc:Fallback>
                <p:oleObj name="公式" r:id="rId10" imgW="1002960" imgH="1648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339752" y="4468057"/>
                        <a:ext cx="1385344" cy="2506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对象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2423742"/>
              </p:ext>
            </p:extLst>
          </p:nvPr>
        </p:nvGraphicFramePr>
        <p:xfrm>
          <a:off x="5652120" y="4437112"/>
          <a:ext cx="1450429" cy="2880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28" name="公式" r:id="rId12" imgW="990360" imgH="164880" progId="Equation.3">
                  <p:embed/>
                </p:oleObj>
              </mc:Choice>
              <mc:Fallback>
                <p:oleObj name="公式" r:id="rId12" imgW="990360" imgH="1648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5652120" y="4437112"/>
                        <a:ext cx="1450429" cy="28803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对象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5750152"/>
              </p:ext>
            </p:extLst>
          </p:nvPr>
        </p:nvGraphicFramePr>
        <p:xfrm>
          <a:off x="5652120" y="3316661"/>
          <a:ext cx="1008112" cy="4256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29" name="公式" r:id="rId14" imgW="571320" imgH="241200" progId="Equation.3">
                  <p:embed/>
                </p:oleObj>
              </mc:Choice>
              <mc:Fallback>
                <p:oleObj name="公式" r:id="rId14" imgW="571320" imgH="241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5652120" y="3316661"/>
                        <a:ext cx="1008112" cy="42564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对象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1077192"/>
              </p:ext>
            </p:extLst>
          </p:nvPr>
        </p:nvGraphicFramePr>
        <p:xfrm>
          <a:off x="3988356" y="3329790"/>
          <a:ext cx="1087699" cy="45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30" name="公式" r:id="rId16" imgW="571320" imgH="241200" progId="Equation.3">
                  <p:embed/>
                </p:oleObj>
              </mc:Choice>
              <mc:Fallback>
                <p:oleObj name="公式" r:id="rId16" imgW="571320" imgH="241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3988356" y="3329790"/>
                        <a:ext cx="1087699" cy="4592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对象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7311798"/>
              </p:ext>
            </p:extLst>
          </p:nvPr>
        </p:nvGraphicFramePr>
        <p:xfrm>
          <a:off x="7236296" y="3340026"/>
          <a:ext cx="1008112" cy="4256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31" name="公式" r:id="rId18" imgW="571320" imgH="241200" progId="Equation.3">
                  <p:embed/>
                </p:oleObj>
              </mc:Choice>
              <mc:Fallback>
                <p:oleObj name="公式" r:id="rId18" imgW="571320" imgH="241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7236296" y="3340026"/>
                        <a:ext cx="1008112" cy="42564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对象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2821512"/>
              </p:ext>
            </p:extLst>
          </p:nvPr>
        </p:nvGraphicFramePr>
        <p:xfrm>
          <a:off x="2339752" y="3284984"/>
          <a:ext cx="1138476" cy="4806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32" name="公式" r:id="rId20" imgW="571320" imgH="241200" progId="Equation.3">
                  <p:embed/>
                </p:oleObj>
              </mc:Choice>
              <mc:Fallback>
                <p:oleObj name="公式" r:id="rId20" imgW="571320" imgH="241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2339752" y="3284984"/>
                        <a:ext cx="1138476" cy="4806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1" name="直接连接符 20"/>
          <p:cNvCxnSpPr/>
          <p:nvPr/>
        </p:nvCxnSpPr>
        <p:spPr>
          <a:xfrm>
            <a:off x="2123728" y="2276872"/>
            <a:ext cx="0" cy="37444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4" name="对象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271978"/>
              </p:ext>
            </p:extLst>
          </p:nvPr>
        </p:nvGraphicFramePr>
        <p:xfrm>
          <a:off x="3923927" y="4437112"/>
          <a:ext cx="1633119" cy="2880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33" name="公式" r:id="rId22" imgW="990360" imgH="164880" progId="Equation.3">
                  <p:embed/>
                </p:oleObj>
              </mc:Choice>
              <mc:Fallback>
                <p:oleObj name="公式" r:id="rId22" imgW="990360" imgH="164880" progId="Equation.3">
                  <p:embed/>
                  <p:pic>
                    <p:nvPicPr>
                      <p:cNvPr id="0" name="对象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3927" y="4437112"/>
                        <a:ext cx="1633119" cy="28803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对象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5602855"/>
              </p:ext>
            </p:extLst>
          </p:nvPr>
        </p:nvGraphicFramePr>
        <p:xfrm>
          <a:off x="7239573" y="4437112"/>
          <a:ext cx="1452161" cy="2880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34" name="公式" r:id="rId24" imgW="990360" imgH="164880" progId="Equation.3">
                  <p:embed/>
                </p:oleObj>
              </mc:Choice>
              <mc:Fallback>
                <p:oleObj name="公式" r:id="rId24" imgW="990360" imgH="164880" progId="Equation.3">
                  <p:embed/>
                  <p:pic>
                    <p:nvPicPr>
                      <p:cNvPr id="0" name="对象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9573" y="4437112"/>
                        <a:ext cx="1452161" cy="28803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对象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6512429"/>
              </p:ext>
            </p:extLst>
          </p:nvPr>
        </p:nvGraphicFramePr>
        <p:xfrm>
          <a:off x="5148064" y="1665113"/>
          <a:ext cx="2016224" cy="4569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35" name="公式" r:id="rId25" imgW="1066680" imgH="241200" progId="Equation.3">
                  <p:embed/>
                </p:oleObj>
              </mc:Choice>
              <mc:Fallback>
                <p:oleObj name="公式" r:id="rId25" imgW="1066680" imgH="241200" progId="Equation.3">
                  <p:embed/>
                  <p:pic>
                    <p:nvPicPr>
                      <p:cNvPr id="0" name="对象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8064" y="1665113"/>
                        <a:ext cx="2016224" cy="45699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对象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7229225"/>
              </p:ext>
            </p:extLst>
          </p:nvPr>
        </p:nvGraphicFramePr>
        <p:xfrm>
          <a:off x="2483768" y="5635972"/>
          <a:ext cx="379268" cy="3133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36" name="公式" r:id="rId27" imgW="291960" imgH="241200" progId="Equation.3">
                  <p:embed/>
                </p:oleObj>
              </mc:Choice>
              <mc:Fallback>
                <p:oleObj name="公式" r:id="rId27" imgW="291960" imgH="241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2483768" y="5635972"/>
                        <a:ext cx="379268" cy="31330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0" name="直接连接符 29"/>
          <p:cNvCxnSpPr/>
          <p:nvPr/>
        </p:nvCxnSpPr>
        <p:spPr>
          <a:xfrm>
            <a:off x="2051720" y="2276872"/>
            <a:ext cx="0" cy="37444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对象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5794922"/>
              </p:ext>
            </p:extLst>
          </p:nvPr>
        </p:nvGraphicFramePr>
        <p:xfrm>
          <a:off x="7380312" y="2708921"/>
          <a:ext cx="623615" cy="4320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37" name="公式" r:id="rId29" imgW="330120" imgH="228600" progId="Equation.3">
                  <p:embed/>
                </p:oleObj>
              </mc:Choice>
              <mc:Fallback>
                <p:oleObj name="公式" r:id="rId29" imgW="330120" imgH="228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0"/>
                      <a:stretch>
                        <a:fillRect/>
                      </a:stretch>
                    </p:blipFill>
                    <p:spPr>
                      <a:xfrm>
                        <a:off x="7380312" y="2708921"/>
                        <a:ext cx="623615" cy="43204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对象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3016593"/>
              </p:ext>
            </p:extLst>
          </p:nvPr>
        </p:nvGraphicFramePr>
        <p:xfrm>
          <a:off x="8028384" y="2276872"/>
          <a:ext cx="576064" cy="4927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38" name="公式" r:id="rId31" imgW="266400" imgH="228600" progId="Equation.3">
                  <p:embed/>
                </p:oleObj>
              </mc:Choice>
              <mc:Fallback>
                <p:oleObj name="公式" r:id="rId31" imgW="266400" imgH="228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2"/>
                      <a:stretch>
                        <a:fillRect/>
                      </a:stretch>
                    </p:blipFill>
                    <p:spPr>
                      <a:xfrm>
                        <a:off x="8028384" y="2276872"/>
                        <a:ext cx="576064" cy="49271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对象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5878105"/>
              </p:ext>
            </p:extLst>
          </p:nvPr>
        </p:nvGraphicFramePr>
        <p:xfrm>
          <a:off x="4702751" y="2276873"/>
          <a:ext cx="589329" cy="504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39" name="公式" r:id="rId33" imgW="266400" imgH="228600" progId="Equation.3">
                  <p:embed/>
                </p:oleObj>
              </mc:Choice>
              <mc:Fallback>
                <p:oleObj name="公式" r:id="rId33" imgW="266400" imgH="228600" progId="Equation.3">
                  <p:embed/>
                  <p:pic>
                    <p:nvPicPr>
                      <p:cNvPr id="0" name="对象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02751" y="2276873"/>
                        <a:ext cx="589329" cy="50405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对象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6548774"/>
              </p:ext>
            </p:extLst>
          </p:nvPr>
        </p:nvGraphicFramePr>
        <p:xfrm>
          <a:off x="6372199" y="2348880"/>
          <a:ext cx="583537" cy="4042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40" name="公式" r:id="rId35" imgW="330120" imgH="228600" progId="Equation.3">
                  <p:embed/>
                </p:oleObj>
              </mc:Choice>
              <mc:Fallback>
                <p:oleObj name="公式" r:id="rId35" imgW="330120" imgH="228600" progId="Equation.3">
                  <p:embed/>
                  <p:pic>
                    <p:nvPicPr>
                      <p:cNvPr id="0" name="对象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72199" y="2348880"/>
                        <a:ext cx="583537" cy="40428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68175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zh-CN" sz="4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Summary</a:t>
            </a:r>
            <a:endParaRPr lang="zh-CN" altLang="en-US" sz="40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95536" y="1196752"/>
            <a:ext cx="8229600" cy="4525963"/>
          </a:xfrm>
        </p:spPr>
        <p:txBody>
          <a:bodyPr/>
          <a:lstStyle/>
          <a:p>
            <a:r>
              <a:rPr lang="en-US" altLang="zh-CN" dirty="0" smtClean="0"/>
              <a:t>The running vacuum model scenario is </a:t>
            </a:r>
            <a:r>
              <a:rPr lang="en-US" altLang="zh-CN" dirty="0"/>
              <a:t>sui</a:t>
            </a:r>
            <a:r>
              <a:rPr lang="en-US" altLang="zh-CN" dirty="0" smtClean="0"/>
              <a:t>table to describe the last-time accelerating universe at the background level.</a:t>
            </a:r>
          </a:p>
          <a:p>
            <a:r>
              <a:rPr lang="en-US" altLang="zh-CN" dirty="0"/>
              <a:t>By performing the global fit from the observational data , we have obtained that</a:t>
            </a:r>
          </a:p>
          <a:p>
            <a:pPr marL="0" indent="0">
              <a:buNone/>
            </a:pPr>
            <a:r>
              <a:rPr lang="en-US" altLang="zh-CN" dirty="0"/>
              <a:t>           </a:t>
            </a:r>
            <a:r>
              <a:rPr lang="en-US" altLang="zh-CN" dirty="0" smtClean="0"/>
              <a:t>&lt;         , </a:t>
            </a:r>
            <a:r>
              <a:rPr lang="en-US" altLang="zh-CN" dirty="0"/>
              <a:t>implying that the current </a:t>
            </a:r>
            <a:r>
              <a:rPr lang="en-US" altLang="zh-CN" dirty="0" smtClean="0"/>
              <a:t>data       </a:t>
            </a:r>
            <a:r>
              <a:rPr lang="en-US" altLang="zh-CN" dirty="0" err="1" smtClean="0">
                <a:solidFill>
                  <a:schemeClr val="bg1"/>
                </a:solidFill>
              </a:rPr>
              <a:t>lll</a:t>
            </a:r>
            <a:r>
              <a:rPr lang="en-US" altLang="zh-CN" dirty="0" smtClean="0">
                <a:solidFill>
                  <a:schemeClr val="bg1"/>
                </a:solidFill>
              </a:rPr>
              <a:t> </a:t>
            </a:r>
            <a:r>
              <a:rPr lang="en-US" altLang="zh-CN" dirty="0" smtClean="0"/>
              <a:t>prefers RVM.</a:t>
            </a:r>
            <a:endParaRPr lang="zh-CN" altLang="en-US" dirty="0"/>
          </a:p>
          <a:p>
            <a:pPr marL="0" indent="0">
              <a:buNone/>
            </a:pPr>
            <a:endParaRPr lang="zh-CN" altLang="en-US" dirty="0"/>
          </a:p>
        </p:txBody>
      </p:sp>
      <p:graphicFrame>
        <p:nvGraphicFramePr>
          <p:cNvPr id="4" name="对象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1990412"/>
              </p:ext>
            </p:extLst>
          </p:nvPr>
        </p:nvGraphicFramePr>
        <p:xfrm>
          <a:off x="899592" y="3861048"/>
          <a:ext cx="498475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6" name="公式" r:id="rId3" imgW="279360" imgH="241200" progId="Equation.3">
                  <p:embed/>
                </p:oleObj>
              </mc:Choice>
              <mc:Fallback>
                <p:oleObj name="公式" r:id="rId3" imgW="279360" imgH="241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99592" y="3861048"/>
                        <a:ext cx="498475" cy="43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对象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581212"/>
              </p:ext>
            </p:extLst>
          </p:nvPr>
        </p:nvGraphicFramePr>
        <p:xfrm>
          <a:off x="1835696" y="3861048"/>
          <a:ext cx="611187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7" name="公式" r:id="rId5" imgW="342720" imgH="241200" progId="Equation.3">
                  <p:embed/>
                </p:oleObj>
              </mc:Choice>
              <mc:Fallback>
                <p:oleObj name="公式" r:id="rId5" imgW="342720" imgH="241200" progId="Equation.3">
                  <p:embed/>
                  <p:pic>
                    <p:nvPicPr>
                      <p:cNvPr id="0" name="对象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696" y="3861048"/>
                        <a:ext cx="611187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788024" y="4509120"/>
            <a:ext cx="36724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6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Thank you</a:t>
            </a:r>
            <a:endParaRPr lang="zh-CN" altLang="en-US" sz="60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310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/>
          <a:lstStyle/>
          <a:p>
            <a:pPr marL="0" indent="0">
              <a:buNone/>
            </a:pPr>
            <a:r>
              <a:rPr lang="en-US" altLang="zh-CN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Outline</a:t>
            </a:r>
          </a:p>
          <a:p>
            <a:pPr marL="0" indent="0">
              <a:buNone/>
            </a:pPr>
            <a:endParaRPr lang="en-US" altLang="zh-CN" dirty="0" smtClean="0"/>
          </a:p>
          <a:p>
            <a:r>
              <a:rPr lang="en-US" altLang="zh-CN" dirty="0" smtClean="0"/>
              <a:t>Introduce the running vacuum model(RVM)</a:t>
            </a:r>
          </a:p>
          <a:p>
            <a:endParaRPr lang="en-US" altLang="zh-CN" dirty="0" smtClean="0"/>
          </a:p>
          <a:p>
            <a:r>
              <a:rPr lang="en-US" altLang="zh-CN" dirty="0" smtClean="0"/>
              <a:t>Observational constraints on RVM</a:t>
            </a:r>
          </a:p>
          <a:p>
            <a:endParaRPr lang="en-US" altLang="zh-CN" dirty="0" smtClean="0"/>
          </a:p>
          <a:p>
            <a:r>
              <a:rPr lang="en-US" altLang="zh-CN" dirty="0" smtClean="0"/>
              <a:t>Summary</a:t>
            </a:r>
          </a:p>
        </p:txBody>
      </p:sp>
    </p:spTree>
    <p:extLst>
      <p:ext uri="{BB962C8B-B14F-4D97-AF65-F5344CB8AC3E}">
        <p14:creationId xmlns:p14="http://schemas.microsoft.com/office/powerpoint/2010/main" val="4158627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The Einstein equation is given by</a:t>
            </a:r>
          </a:p>
          <a:p>
            <a:endParaRPr lang="en-US" altLang="zh-CN" dirty="0" smtClean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set                 ,                   is the Ricci scalar</a:t>
            </a:r>
          </a:p>
          <a:p>
            <a:pPr marL="0" indent="0">
              <a:buNone/>
            </a:pPr>
            <a:r>
              <a:rPr lang="en-US" altLang="zh-CN" dirty="0" smtClean="0"/>
              <a:t>and       is the energy-momentum tensor of matter and radiation</a:t>
            </a:r>
            <a:endParaRPr lang="en-US" altLang="zh-CN" dirty="0"/>
          </a:p>
          <a:p>
            <a:r>
              <a:rPr lang="en-US" altLang="zh-CN" dirty="0"/>
              <a:t> </a:t>
            </a:r>
            <a:r>
              <a:rPr lang="en-US" altLang="zh-CN" dirty="0" smtClean="0"/>
              <a:t>                  is the time-dependent cosmological constant </a:t>
            </a:r>
          </a:p>
          <a:p>
            <a:endParaRPr lang="zh-CN" altLang="en-US" dirty="0"/>
          </a:p>
        </p:txBody>
      </p:sp>
      <p:graphicFrame>
        <p:nvGraphicFramePr>
          <p:cNvPr id="5" name="对象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3604730"/>
              </p:ext>
            </p:extLst>
          </p:nvPr>
        </p:nvGraphicFramePr>
        <p:xfrm>
          <a:off x="1638300" y="2133600"/>
          <a:ext cx="5722938" cy="1216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3" name="公式" r:id="rId3" imgW="2031840" imgH="431640" progId="Equation.3">
                  <p:embed/>
                </p:oleObj>
              </mc:Choice>
              <mc:Fallback>
                <p:oleObj name="公式" r:id="rId3" imgW="2031840" imgH="4316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638300" y="2133600"/>
                        <a:ext cx="5722938" cy="12160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对象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6770091"/>
              </p:ext>
            </p:extLst>
          </p:nvPr>
        </p:nvGraphicFramePr>
        <p:xfrm>
          <a:off x="4508500" y="3321050"/>
          <a:ext cx="1270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4" name="公式" r:id="rId5" imgW="126720" imgH="215640" progId="Equation.3">
                  <p:embed/>
                </p:oleObj>
              </mc:Choice>
              <mc:Fallback>
                <p:oleObj name="公式" r:id="rId5" imgW="126720" imgH="2156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508500" y="3321050"/>
                        <a:ext cx="1270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对象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1908350"/>
              </p:ext>
            </p:extLst>
          </p:nvPr>
        </p:nvGraphicFramePr>
        <p:xfrm>
          <a:off x="1187624" y="3446711"/>
          <a:ext cx="1363662" cy="414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5" name="公式" r:id="rId7" imgW="583920" imgH="177480" progId="Equation.3">
                  <p:embed/>
                </p:oleObj>
              </mc:Choice>
              <mc:Fallback>
                <p:oleObj name="公式" r:id="rId7" imgW="583920" imgH="177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187624" y="3446711"/>
                        <a:ext cx="1363662" cy="4143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对象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6048349"/>
              </p:ext>
            </p:extLst>
          </p:nvPr>
        </p:nvGraphicFramePr>
        <p:xfrm>
          <a:off x="1187624" y="3933056"/>
          <a:ext cx="648072" cy="5764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6" name="公式" r:id="rId9" imgW="215640" imgH="266400" progId="Equation.3">
                  <p:embed/>
                </p:oleObj>
              </mc:Choice>
              <mc:Fallback>
                <p:oleObj name="公式" r:id="rId9" imgW="215640" imgH="2664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187624" y="3933056"/>
                        <a:ext cx="648072" cy="57640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对象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735521"/>
              </p:ext>
            </p:extLst>
          </p:nvPr>
        </p:nvGraphicFramePr>
        <p:xfrm>
          <a:off x="755576" y="5083921"/>
          <a:ext cx="1800200" cy="5053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7" name="公式" r:id="rId11" imgW="723600" imgH="203040" progId="Equation.3">
                  <p:embed/>
                </p:oleObj>
              </mc:Choice>
              <mc:Fallback>
                <p:oleObj name="公式" r:id="rId11" imgW="723600" imgH="2030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755576" y="5083921"/>
                        <a:ext cx="1800200" cy="50531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对象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8466167"/>
              </p:ext>
            </p:extLst>
          </p:nvPr>
        </p:nvGraphicFramePr>
        <p:xfrm>
          <a:off x="2771800" y="3429000"/>
          <a:ext cx="1688024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8" name="公式" r:id="rId13" imgW="812520" imgH="266400" progId="Equation.3">
                  <p:embed/>
                </p:oleObj>
              </mc:Choice>
              <mc:Fallback>
                <p:oleObj name="公式" r:id="rId13" imgW="812520" imgH="2664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2771800" y="3429000"/>
                        <a:ext cx="1688024" cy="57606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467544" y="427937"/>
            <a:ext cx="82809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Introduce the </a:t>
            </a:r>
            <a:r>
              <a:rPr lang="en-US" altLang="zh-CN" sz="4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running vacuum model</a:t>
            </a:r>
            <a:endParaRPr lang="zh-CN" altLang="en-US" sz="40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7452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8194" name="Picture 2" descr="C:\Users\yinlu\Desktop\99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3" y="980728"/>
            <a:ext cx="7519057" cy="5164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48814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7544" y="332656"/>
            <a:ext cx="8229600" cy="6264696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Considering the FLRW metric</a:t>
            </a:r>
          </a:p>
          <a:p>
            <a:endParaRPr lang="en-US" altLang="zh-CN" dirty="0"/>
          </a:p>
          <a:p>
            <a:r>
              <a:rPr lang="en-US" altLang="zh-CN" dirty="0" smtClean="0"/>
              <a:t>We obtain the </a:t>
            </a:r>
            <a:r>
              <a:rPr lang="en-US" altLang="zh-CN" dirty="0" err="1" smtClean="0"/>
              <a:t>Friedmann</a:t>
            </a:r>
            <a:r>
              <a:rPr lang="en-US" altLang="zh-CN" dirty="0" smtClean="0"/>
              <a:t> equations </a:t>
            </a:r>
          </a:p>
          <a:p>
            <a:endParaRPr lang="en-US" altLang="zh-CN" dirty="0"/>
          </a:p>
          <a:p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en-US" altLang="zh-CN" dirty="0" smtClean="0"/>
              <a:t>where                            ,      is the conformal time</a:t>
            </a:r>
          </a:p>
          <a:p>
            <a:pPr marL="0" indent="0">
              <a:buNone/>
            </a:pPr>
            <a:r>
              <a:rPr lang="en-US" altLang="zh-CN" dirty="0" smtClean="0"/>
              <a:t>                        and                                </a:t>
            </a:r>
          </a:p>
          <a:p>
            <a:pPr marL="0" indent="0">
              <a:buNone/>
            </a:pPr>
            <a:r>
              <a:rPr lang="en-US" altLang="zh-CN" dirty="0" smtClean="0"/>
              <a:t>the equation of state(</a:t>
            </a:r>
            <a:r>
              <a:rPr lang="en-US" altLang="zh-CN" dirty="0" err="1" smtClean="0"/>
              <a:t>EoS</a:t>
            </a:r>
            <a:r>
              <a:rPr lang="en-US" altLang="zh-CN" dirty="0" smtClean="0"/>
              <a:t>) given by</a:t>
            </a:r>
          </a:p>
          <a:p>
            <a:pPr marL="0" indent="0">
              <a:buNone/>
            </a:pPr>
            <a:endParaRPr lang="zh-CN" altLang="en-US" dirty="0"/>
          </a:p>
        </p:txBody>
      </p:sp>
      <p:graphicFrame>
        <p:nvGraphicFramePr>
          <p:cNvPr id="4" name="对象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3362023"/>
              </p:ext>
            </p:extLst>
          </p:nvPr>
        </p:nvGraphicFramePr>
        <p:xfrm>
          <a:off x="985838" y="908050"/>
          <a:ext cx="4752975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2" name="公式" r:id="rId3" imgW="2095200" imgH="253800" progId="Equation.3">
                  <p:embed/>
                </p:oleObj>
              </mc:Choice>
              <mc:Fallback>
                <p:oleObj name="公式" r:id="rId3" imgW="2095200" imgH="2538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85838" y="908050"/>
                        <a:ext cx="4752975" cy="5762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对象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9189725"/>
              </p:ext>
            </p:extLst>
          </p:nvPr>
        </p:nvGraphicFramePr>
        <p:xfrm>
          <a:off x="1144588" y="1989138"/>
          <a:ext cx="3038475" cy="954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3" name="公式" r:id="rId5" imgW="1333440" imgH="419040" progId="Equation.3">
                  <p:embed/>
                </p:oleObj>
              </mc:Choice>
              <mc:Fallback>
                <p:oleObj name="公式" r:id="rId5" imgW="1333440" imgH="4190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144588" y="1989138"/>
                        <a:ext cx="3038475" cy="9540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对象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4218437"/>
              </p:ext>
            </p:extLst>
          </p:nvPr>
        </p:nvGraphicFramePr>
        <p:xfrm>
          <a:off x="1141413" y="2924175"/>
          <a:ext cx="5021262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4" name="公式" r:id="rId7" imgW="2247840" imgH="419040" progId="Equation.3">
                  <p:embed/>
                </p:oleObj>
              </mc:Choice>
              <mc:Fallback>
                <p:oleObj name="公式" r:id="rId7" imgW="2247840" imgH="4190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141413" y="2924175"/>
                        <a:ext cx="5021262" cy="9366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对象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5359426"/>
              </p:ext>
            </p:extLst>
          </p:nvPr>
        </p:nvGraphicFramePr>
        <p:xfrm>
          <a:off x="1763688" y="3933056"/>
          <a:ext cx="2349261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5" name="公式" r:id="rId9" imgW="1104840" imgH="203040" progId="Equation.3">
                  <p:embed/>
                </p:oleObj>
              </mc:Choice>
              <mc:Fallback>
                <p:oleObj name="公式" r:id="rId9" imgW="1104840" imgH="2030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763688" y="3933056"/>
                        <a:ext cx="2349261" cy="43204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对象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928283"/>
              </p:ext>
            </p:extLst>
          </p:nvPr>
        </p:nvGraphicFramePr>
        <p:xfrm>
          <a:off x="4499992" y="4005064"/>
          <a:ext cx="288032" cy="3413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6" name="公式" r:id="rId11" imgW="126720" imgH="139680" progId="Equation.3">
                  <p:embed/>
                </p:oleObj>
              </mc:Choice>
              <mc:Fallback>
                <p:oleObj name="公式" r:id="rId11" imgW="126720" imgH="1396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4499992" y="4005064"/>
                        <a:ext cx="288032" cy="3413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对象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9985476"/>
              </p:ext>
            </p:extLst>
          </p:nvPr>
        </p:nvGraphicFramePr>
        <p:xfrm>
          <a:off x="539552" y="4437113"/>
          <a:ext cx="2232248" cy="5151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7" name="公式" r:id="rId13" imgW="990360" imgH="228600" progId="Equation.3">
                  <p:embed/>
                </p:oleObj>
              </mc:Choice>
              <mc:Fallback>
                <p:oleObj name="公式" r:id="rId13" imgW="990360" imgH="228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539552" y="4437113"/>
                        <a:ext cx="2232248" cy="51513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对象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5641898"/>
              </p:ext>
            </p:extLst>
          </p:nvPr>
        </p:nvGraphicFramePr>
        <p:xfrm>
          <a:off x="3419872" y="4509120"/>
          <a:ext cx="2880320" cy="5082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8" name="公式" r:id="rId15" imgW="1295280" imgH="228600" progId="Equation.3">
                  <p:embed/>
                </p:oleObj>
              </mc:Choice>
              <mc:Fallback>
                <p:oleObj name="公式" r:id="rId15" imgW="1295280" imgH="228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3419872" y="4509120"/>
                        <a:ext cx="2880320" cy="50829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对象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7140383"/>
              </p:ext>
            </p:extLst>
          </p:nvPr>
        </p:nvGraphicFramePr>
        <p:xfrm>
          <a:off x="2339752" y="5517232"/>
          <a:ext cx="4248472" cy="11908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9" name="公式" r:id="rId17" imgW="1676160" imgH="469800" progId="Equation.3">
                  <p:embed/>
                </p:oleObj>
              </mc:Choice>
              <mc:Fallback>
                <p:oleObj name="公式" r:id="rId17" imgW="1676160" imgH="4698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2339752" y="5517232"/>
                        <a:ext cx="4248472" cy="11908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75527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1" name="Picture 9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2276872"/>
            <a:ext cx="3024336" cy="72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5328592"/>
          </a:xfrm>
        </p:spPr>
        <p:txBody>
          <a:bodyPr/>
          <a:lstStyle/>
          <a:p>
            <a:r>
              <a:rPr lang="en-US" altLang="zh-CN" dirty="0" smtClean="0"/>
              <a:t>We consider     to be a function of the Hubble parameter </a:t>
            </a:r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en-US" altLang="zh-CN" dirty="0" smtClean="0"/>
              <a:t>where     and     are two free parameters, </a:t>
            </a:r>
          </a:p>
          <a:p>
            <a:r>
              <a:rPr lang="en-US" altLang="zh-CN" dirty="0" smtClean="0"/>
              <a:t>From the conservation equation</a:t>
            </a:r>
          </a:p>
          <a:p>
            <a:pPr marL="0" indent="0">
              <a:buNone/>
            </a:pPr>
            <a:r>
              <a:rPr lang="en-US" altLang="zh-CN" dirty="0" smtClean="0"/>
              <a:t>we have </a:t>
            </a:r>
            <a:endParaRPr lang="zh-CN" altLang="en-US" dirty="0"/>
          </a:p>
        </p:txBody>
      </p:sp>
      <p:graphicFrame>
        <p:nvGraphicFramePr>
          <p:cNvPr id="4" name="对象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3561750"/>
              </p:ext>
            </p:extLst>
          </p:nvPr>
        </p:nvGraphicFramePr>
        <p:xfrm>
          <a:off x="3059832" y="1484784"/>
          <a:ext cx="305216" cy="360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71" name="公式" r:id="rId4" imgW="152280" imgH="164880" progId="Equation.3">
                  <p:embed/>
                </p:oleObj>
              </mc:Choice>
              <mc:Fallback>
                <p:oleObj name="公式" r:id="rId4" imgW="152280" imgH="1648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059832" y="1484784"/>
                        <a:ext cx="305216" cy="3600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对象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9312998"/>
              </p:ext>
            </p:extLst>
          </p:nvPr>
        </p:nvGraphicFramePr>
        <p:xfrm>
          <a:off x="3203848" y="2276872"/>
          <a:ext cx="2703512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72" name="公式" r:id="rId6" imgW="1066680" imgH="241200" progId="Equation.3">
                  <p:embed/>
                </p:oleObj>
              </mc:Choice>
              <mc:Fallback>
                <p:oleObj name="公式" r:id="rId6" imgW="1066680" imgH="241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203848" y="2276872"/>
                        <a:ext cx="2703512" cy="612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对象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3712240"/>
              </p:ext>
            </p:extLst>
          </p:nvPr>
        </p:nvGraphicFramePr>
        <p:xfrm>
          <a:off x="1695090" y="3143126"/>
          <a:ext cx="423540" cy="3578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73" name="公式" r:id="rId8" imgW="126720" imgH="139680" progId="Equation.3">
                  <p:embed/>
                </p:oleObj>
              </mc:Choice>
              <mc:Fallback>
                <p:oleObj name="公式" r:id="rId8" imgW="126720" imgH="1396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695090" y="3143126"/>
                        <a:ext cx="423540" cy="3578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对象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1487226"/>
              </p:ext>
            </p:extLst>
          </p:nvPr>
        </p:nvGraphicFramePr>
        <p:xfrm>
          <a:off x="2747797" y="3140968"/>
          <a:ext cx="384043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74" name="公式" r:id="rId10" imgW="203040" imgH="228600" progId="Equation.3">
                  <p:embed/>
                </p:oleObj>
              </mc:Choice>
              <mc:Fallback>
                <p:oleObj name="公式" r:id="rId10" imgW="203040" imgH="228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747797" y="3140968"/>
                        <a:ext cx="384043" cy="43204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对象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3959135"/>
              </p:ext>
            </p:extLst>
          </p:nvPr>
        </p:nvGraphicFramePr>
        <p:xfrm>
          <a:off x="7308304" y="3140968"/>
          <a:ext cx="1049260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75" name="公式" r:id="rId12" imgW="431640" imgH="177480" progId="Equation.3">
                  <p:embed/>
                </p:oleObj>
              </mc:Choice>
              <mc:Fallback>
                <p:oleObj name="公式" r:id="rId12" imgW="431640" imgH="177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7308304" y="3140968"/>
                        <a:ext cx="1049260" cy="43204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对象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3054943"/>
              </p:ext>
            </p:extLst>
          </p:nvPr>
        </p:nvGraphicFramePr>
        <p:xfrm>
          <a:off x="6228184" y="3645024"/>
          <a:ext cx="2664296" cy="5828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76" name="公式" r:id="rId14" imgW="1218960" imgH="266400" progId="Equation.3">
                  <p:embed/>
                </p:oleObj>
              </mc:Choice>
              <mc:Fallback>
                <p:oleObj name="公式" r:id="rId14" imgW="1218960" imgH="2664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6228184" y="3645024"/>
                        <a:ext cx="2664296" cy="58281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对象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2847194"/>
              </p:ext>
            </p:extLst>
          </p:nvPr>
        </p:nvGraphicFramePr>
        <p:xfrm>
          <a:off x="2606675" y="4653136"/>
          <a:ext cx="4506913" cy="614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77" name="公式" r:id="rId16" imgW="1676160" imgH="228600" progId="Equation.3">
                  <p:embed/>
                </p:oleObj>
              </mc:Choice>
              <mc:Fallback>
                <p:oleObj name="公式" r:id="rId16" imgW="1676160" imgH="228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2606675" y="4653136"/>
                        <a:ext cx="4506913" cy="6143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300" name="Picture 228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6860" y="5445224"/>
            <a:ext cx="59055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37583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67544" y="764704"/>
            <a:ext cx="8208912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  Resulting </a:t>
            </a:r>
            <a:r>
              <a:rPr lang="en-US" altLang="zh-CN" sz="3200" dirty="0"/>
              <a:t>in that dark energy unavoidably </a:t>
            </a:r>
            <a:r>
              <a:rPr lang="en-US" altLang="zh-CN" sz="3200" dirty="0" smtClean="0"/>
              <a:t>couples </a:t>
            </a:r>
            <a:r>
              <a:rPr lang="en-US" altLang="zh-CN" sz="3200" dirty="0"/>
              <a:t>to matter and radiation </a:t>
            </a:r>
            <a:r>
              <a:rPr lang="en-US" altLang="zh-CN" sz="3200" dirty="0" smtClean="0"/>
              <a:t>, given by</a:t>
            </a:r>
          </a:p>
          <a:p>
            <a:endParaRPr lang="en-US" altLang="zh-CN" dirty="0" smtClean="0"/>
          </a:p>
          <a:p>
            <a:endParaRPr lang="en-US" altLang="zh-CN" sz="3200" dirty="0" smtClean="0"/>
          </a:p>
          <a:p>
            <a:endParaRPr lang="en-US" altLang="zh-CN" sz="3200" dirty="0" smtClean="0"/>
          </a:p>
          <a:p>
            <a:r>
              <a:rPr lang="en-US" altLang="zh-CN" sz="3200" dirty="0"/>
              <a:t> </a:t>
            </a:r>
            <a:r>
              <a:rPr lang="en-US" altLang="zh-CN" sz="3200" dirty="0" smtClean="0"/>
              <a:t>        is </a:t>
            </a:r>
            <a:r>
              <a:rPr lang="en-US" altLang="zh-CN" sz="3200" dirty="0"/>
              <a:t>the decay rate of the </a:t>
            </a:r>
            <a:r>
              <a:rPr lang="en-US" altLang="zh-CN" sz="3200" dirty="0" smtClean="0"/>
              <a:t>dark energy </a:t>
            </a:r>
          </a:p>
          <a:p>
            <a:r>
              <a:rPr lang="en-US" altLang="zh-CN" sz="3200" dirty="0"/>
              <a:t> </a:t>
            </a:r>
            <a:r>
              <a:rPr lang="en-US" altLang="zh-CN" sz="3200" dirty="0" smtClean="0"/>
              <a:t>  taken </a:t>
            </a:r>
            <a:r>
              <a:rPr lang="en-US" altLang="zh-CN" sz="3200" dirty="0"/>
              <a:t>to be</a:t>
            </a:r>
          </a:p>
          <a:p>
            <a:endParaRPr lang="en-US" altLang="zh-CN" sz="3200" dirty="0" smtClean="0"/>
          </a:p>
          <a:p>
            <a:r>
              <a:rPr lang="en-US" altLang="zh-CN" sz="3200" dirty="0" smtClean="0"/>
              <a:t> </a:t>
            </a:r>
          </a:p>
          <a:p>
            <a:r>
              <a:rPr lang="en-US" altLang="zh-CN" sz="3200" dirty="0"/>
              <a:t> </a:t>
            </a:r>
            <a:r>
              <a:rPr lang="en-US" altLang="zh-CN" sz="3200" dirty="0" smtClean="0"/>
              <a:t> Then </a:t>
            </a:r>
            <a:r>
              <a:rPr lang="en-US" altLang="zh-CN" sz="3200" dirty="0"/>
              <a:t>we get</a:t>
            </a:r>
          </a:p>
          <a:p>
            <a:r>
              <a:rPr lang="en-US" altLang="zh-CN" sz="3200" dirty="0" smtClean="0"/>
              <a:t>where                  and       is </a:t>
            </a:r>
            <a:r>
              <a:rPr lang="en-US" altLang="zh-CN" sz="3200" dirty="0"/>
              <a:t>the energy density of matter or radiation </a:t>
            </a:r>
            <a:r>
              <a:rPr lang="en-US" altLang="zh-CN" sz="3200" dirty="0" smtClean="0"/>
              <a:t>at </a:t>
            </a:r>
            <a:endParaRPr lang="zh-CN" altLang="en-US" sz="3200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dirty="0"/>
          </a:p>
        </p:txBody>
      </p:sp>
      <p:graphicFrame>
        <p:nvGraphicFramePr>
          <p:cNvPr id="4" name="内容占位符 3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43997109"/>
              </p:ext>
            </p:extLst>
          </p:nvPr>
        </p:nvGraphicFramePr>
        <p:xfrm>
          <a:off x="2323268" y="2204864"/>
          <a:ext cx="4497463" cy="5339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3" name="公式" r:id="rId3" imgW="2031840" imgH="241200" progId="Equation.3">
                  <p:embed/>
                </p:oleObj>
              </mc:Choice>
              <mc:Fallback>
                <p:oleObj name="公式" r:id="rId3" imgW="2031840" imgH="241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23268" y="2204864"/>
                        <a:ext cx="4497463" cy="53397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对象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7638180"/>
              </p:ext>
            </p:extLst>
          </p:nvPr>
        </p:nvGraphicFramePr>
        <p:xfrm>
          <a:off x="1763688" y="3933056"/>
          <a:ext cx="5973762" cy="917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4" name="公式" r:id="rId5" imgW="2984400" imgH="457200" progId="Equation.3">
                  <p:embed/>
                </p:oleObj>
              </mc:Choice>
              <mc:Fallback>
                <p:oleObj name="公式" r:id="rId5" imgW="2984400" imgH="457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763688" y="3933056"/>
                        <a:ext cx="5973762" cy="9175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对象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92155"/>
              </p:ext>
            </p:extLst>
          </p:nvPr>
        </p:nvGraphicFramePr>
        <p:xfrm>
          <a:off x="2824261" y="4865683"/>
          <a:ext cx="3691955" cy="6508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5" name="公式" r:id="rId7" imgW="1371600" imgH="266400" progId="Equation.3">
                  <p:embed/>
                </p:oleObj>
              </mc:Choice>
              <mc:Fallback>
                <p:oleObj name="公式" r:id="rId7" imgW="1371600" imgH="2664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824261" y="4865683"/>
                        <a:ext cx="3691955" cy="6508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对象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1167464"/>
              </p:ext>
            </p:extLst>
          </p:nvPr>
        </p:nvGraphicFramePr>
        <p:xfrm>
          <a:off x="1691680" y="5589240"/>
          <a:ext cx="1442609" cy="4196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6" name="公式" r:id="rId9" imgW="698400" imgH="203040" progId="Equation.3">
                  <p:embed/>
                </p:oleObj>
              </mc:Choice>
              <mc:Fallback>
                <p:oleObj name="公式" r:id="rId9" imgW="698400" imgH="2030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691680" y="5589240"/>
                        <a:ext cx="1442609" cy="41966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对象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0906439"/>
              </p:ext>
            </p:extLst>
          </p:nvPr>
        </p:nvGraphicFramePr>
        <p:xfrm>
          <a:off x="3900488" y="5505450"/>
          <a:ext cx="552450" cy="481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7" name="公式" r:id="rId11" imgW="291960" imgH="253800" progId="Equation.3">
                  <p:embed/>
                </p:oleObj>
              </mc:Choice>
              <mc:Fallback>
                <p:oleObj name="公式" r:id="rId11" imgW="291960" imgH="2538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3900488" y="5505450"/>
                        <a:ext cx="552450" cy="4810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对象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9808268"/>
              </p:ext>
            </p:extLst>
          </p:nvPr>
        </p:nvGraphicFramePr>
        <p:xfrm>
          <a:off x="764903" y="2996952"/>
          <a:ext cx="566737" cy="490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8" name="公式" r:id="rId13" imgW="279360" imgH="241200" progId="Equation.3">
                  <p:embed/>
                </p:oleObj>
              </mc:Choice>
              <mc:Fallback>
                <p:oleObj name="公式" r:id="rId13" imgW="279360" imgH="241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764903" y="2996952"/>
                        <a:ext cx="566737" cy="4905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椭圆 4"/>
          <p:cNvSpPr/>
          <p:nvPr/>
        </p:nvSpPr>
        <p:spPr>
          <a:xfrm>
            <a:off x="539552" y="1052736"/>
            <a:ext cx="72008" cy="72008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>
                <a:solidFill>
                  <a:schemeClr val="tx1"/>
                </a:solidFill>
              </a:rPr>
              <a:t>    </a:t>
            </a:r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15" name="椭圆 14"/>
          <p:cNvSpPr/>
          <p:nvPr/>
        </p:nvSpPr>
        <p:spPr>
          <a:xfrm>
            <a:off x="611560" y="5229200"/>
            <a:ext cx="72008" cy="72008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>
                <a:solidFill>
                  <a:schemeClr val="tx1"/>
                </a:solidFill>
              </a:rPr>
              <a:t>    </a:t>
            </a:r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16" name="椭圆 15"/>
          <p:cNvSpPr/>
          <p:nvPr/>
        </p:nvSpPr>
        <p:spPr>
          <a:xfrm>
            <a:off x="611560" y="3284984"/>
            <a:ext cx="72008" cy="72008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>
                <a:solidFill>
                  <a:schemeClr val="tx1"/>
                </a:solidFill>
              </a:rPr>
              <a:t>    </a:t>
            </a:r>
            <a:endParaRPr lang="zh-CN" altLang="en-US" dirty="0">
              <a:solidFill>
                <a:schemeClr val="tx1"/>
              </a:solidFill>
            </a:endParaRPr>
          </a:p>
        </p:txBody>
      </p:sp>
      <p:graphicFrame>
        <p:nvGraphicFramePr>
          <p:cNvPr id="11" name="对象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0173192"/>
              </p:ext>
            </p:extLst>
          </p:nvPr>
        </p:nvGraphicFramePr>
        <p:xfrm>
          <a:off x="4211961" y="5994736"/>
          <a:ext cx="1008112" cy="3971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9" name="公式" r:id="rId15" imgW="419040" imgH="164880" progId="Equation.3">
                  <p:embed/>
                </p:oleObj>
              </mc:Choice>
              <mc:Fallback>
                <p:oleObj name="公式" r:id="rId15" imgW="419040" imgH="1648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4211961" y="5994736"/>
                        <a:ext cx="1008112" cy="39713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86170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467544" y="116632"/>
            <a:ext cx="8208912" cy="72635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  The </a:t>
            </a:r>
            <a:r>
              <a:rPr lang="en-US" altLang="zh-CN" sz="3200" dirty="0"/>
              <a:t>metric perturbation </a:t>
            </a:r>
            <a:r>
              <a:rPr lang="en-US" altLang="zh-CN" sz="3200" dirty="0" smtClean="0"/>
              <a:t>is given by</a:t>
            </a:r>
            <a:endParaRPr lang="en-US" altLang="zh-CN" sz="3200" dirty="0"/>
          </a:p>
          <a:p>
            <a:endParaRPr lang="en-US" altLang="zh-CN" sz="3200" dirty="0"/>
          </a:p>
          <a:p>
            <a:endParaRPr lang="en-US" altLang="zh-CN" sz="3200" dirty="0"/>
          </a:p>
          <a:p>
            <a:endParaRPr lang="en-US" altLang="zh-CN" sz="3200" dirty="0"/>
          </a:p>
          <a:p>
            <a:r>
              <a:rPr lang="en-US" altLang="zh-CN" sz="3200" dirty="0" err="1"/>
              <a:t>i</a:t>
            </a:r>
            <a:r>
              <a:rPr lang="en-US" altLang="zh-CN" sz="3200" dirty="0" err="1" smtClean="0"/>
              <a:t>,j</a:t>
            </a:r>
            <a:r>
              <a:rPr lang="en-US" altLang="zh-CN" sz="3200" dirty="0" smtClean="0"/>
              <a:t>=1,2,3 </a:t>
            </a:r>
            <a:r>
              <a:rPr lang="en-US" altLang="zh-CN" sz="3200" dirty="0"/>
              <a:t>h and     </a:t>
            </a:r>
            <a:r>
              <a:rPr lang="en-US" altLang="zh-CN" sz="3200" dirty="0" smtClean="0"/>
              <a:t>are </a:t>
            </a:r>
            <a:r>
              <a:rPr lang="en-US" altLang="zh-CN" sz="3200" dirty="0"/>
              <a:t>two scalar perturbation in the synchronous gauge</a:t>
            </a:r>
          </a:p>
          <a:p>
            <a:r>
              <a:rPr lang="en-US" altLang="zh-CN" sz="3200" dirty="0" smtClean="0"/>
              <a:t>  the </a:t>
            </a:r>
            <a:r>
              <a:rPr lang="en-US" altLang="zh-CN" sz="3200" dirty="0"/>
              <a:t>matter and radiation density perturbation </a:t>
            </a:r>
          </a:p>
          <a:p>
            <a:endParaRPr lang="en-US" altLang="zh-CN" sz="3200" dirty="0"/>
          </a:p>
          <a:p>
            <a:endParaRPr lang="en-US" altLang="zh-CN" sz="3200" dirty="0"/>
          </a:p>
          <a:p>
            <a:endParaRPr lang="en-US" altLang="zh-CN" sz="3200" dirty="0"/>
          </a:p>
          <a:p>
            <a:endParaRPr lang="en-US" altLang="zh-CN" sz="3200" dirty="0"/>
          </a:p>
          <a:p>
            <a:endParaRPr lang="en-US" altLang="zh-CN" sz="3200" dirty="0" smtClean="0"/>
          </a:p>
          <a:p>
            <a:r>
              <a:rPr lang="en-US" altLang="zh-CN" sz="3200" dirty="0" smtClean="0"/>
              <a:t>  where                           and                     </a:t>
            </a:r>
            <a:endParaRPr lang="en-US" altLang="zh-CN" sz="3200" dirty="0"/>
          </a:p>
          <a:p>
            <a:endParaRPr lang="en-US" altLang="zh-CN" sz="3200" dirty="0"/>
          </a:p>
          <a:p>
            <a:endParaRPr lang="zh-CN" altLang="en-US" dirty="0"/>
          </a:p>
        </p:txBody>
      </p:sp>
      <p:graphicFrame>
        <p:nvGraphicFramePr>
          <p:cNvPr id="4" name="内容占位符 3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78831058"/>
              </p:ext>
            </p:extLst>
          </p:nvPr>
        </p:nvGraphicFramePr>
        <p:xfrm>
          <a:off x="1793875" y="711200"/>
          <a:ext cx="5370513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90" name="公式" r:id="rId3" imgW="2603160" imgH="253800" progId="Equation.3">
                  <p:embed/>
                </p:oleObj>
              </mc:Choice>
              <mc:Fallback>
                <p:oleObj name="公式" r:id="rId3" imgW="2603160" imgH="2538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793875" y="711200"/>
                        <a:ext cx="5370513" cy="5238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对象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2963575"/>
              </p:ext>
            </p:extLst>
          </p:nvPr>
        </p:nvGraphicFramePr>
        <p:xfrm>
          <a:off x="755576" y="1280036"/>
          <a:ext cx="7488831" cy="8528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91" name="公式" r:id="rId5" imgW="3568680" imgH="406080" progId="Equation.3">
                  <p:embed/>
                </p:oleObj>
              </mc:Choice>
              <mc:Fallback>
                <p:oleObj name="公式" r:id="rId5" imgW="3568680" imgH="4060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55576" y="1280036"/>
                        <a:ext cx="7488831" cy="8528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对象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7924996"/>
              </p:ext>
            </p:extLst>
          </p:nvPr>
        </p:nvGraphicFramePr>
        <p:xfrm>
          <a:off x="358775" y="3748395"/>
          <a:ext cx="8677721" cy="19404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92" name="公式" r:id="rId7" imgW="4203360" imgH="939600" progId="Equation.3">
                  <p:embed/>
                </p:oleObj>
              </mc:Choice>
              <mc:Fallback>
                <p:oleObj name="公式" r:id="rId7" imgW="4203360" imgH="939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58775" y="3748395"/>
                        <a:ext cx="8677721" cy="194047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对象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0633154"/>
              </p:ext>
            </p:extLst>
          </p:nvPr>
        </p:nvGraphicFramePr>
        <p:xfrm>
          <a:off x="1834456" y="6021288"/>
          <a:ext cx="2449512" cy="500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93" name="公式" r:id="rId9" imgW="1180800" imgH="241200" progId="Equation.3">
                  <p:embed/>
                </p:oleObj>
              </mc:Choice>
              <mc:Fallback>
                <p:oleObj name="公式" r:id="rId9" imgW="1180800" imgH="241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834456" y="6021288"/>
                        <a:ext cx="2449512" cy="5000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对象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9884887"/>
              </p:ext>
            </p:extLst>
          </p:nvPr>
        </p:nvGraphicFramePr>
        <p:xfrm>
          <a:off x="4961855" y="5949280"/>
          <a:ext cx="2130425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94" name="公式" r:id="rId11" imgW="939600" imgH="253800" progId="Equation.3">
                  <p:embed/>
                </p:oleObj>
              </mc:Choice>
              <mc:Fallback>
                <p:oleObj name="公式" r:id="rId11" imgW="939600" imgH="2538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4961855" y="5949280"/>
                        <a:ext cx="2130425" cy="574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对象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2473812"/>
              </p:ext>
            </p:extLst>
          </p:nvPr>
        </p:nvGraphicFramePr>
        <p:xfrm>
          <a:off x="2987824" y="2276872"/>
          <a:ext cx="300774" cy="365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95" name="公式" r:id="rId13" imgW="126720" imgH="164880" progId="Equation.3">
                  <p:embed/>
                </p:oleObj>
              </mc:Choice>
              <mc:Fallback>
                <p:oleObj name="公式" r:id="rId13" imgW="126720" imgH="1648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2987824" y="2276872"/>
                        <a:ext cx="300774" cy="3654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椭圆 11"/>
          <p:cNvSpPr/>
          <p:nvPr/>
        </p:nvSpPr>
        <p:spPr>
          <a:xfrm>
            <a:off x="539552" y="404664"/>
            <a:ext cx="72008" cy="72008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>
                <a:solidFill>
                  <a:schemeClr val="tx1"/>
                </a:solidFill>
              </a:rPr>
              <a:t>    </a:t>
            </a:r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13" name="椭圆 12"/>
          <p:cNvSpPr/>
          <p:nvPr/>
        </p:nvSpPr>
        <p:spPr>
          <a:xfrm>
            <a:off x="539552" y="3284984"/>
            <a:ext cx="72008" cy="72008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>
                <a:solidFill>
                  <a:schemeClr val="tx1"/>
                </a:solidFill>
              </a:rPr>
              <a:t>    </a:t>
            </a:r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3" name="矩形 2"/>
          <p:cNvSpPr/>
          <p:nvPr/>
        </p:nvSpPr>
        <p:spPr>
          <a:xfrm>
            <a:off x="7740352" y="3717032"/>
            <a:ext cx="1296144" cy="100811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5203" name="Picture 83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1022" y="4725144"/>
            <a:ext cx="1273386" cy="1030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92941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altLang="zh-CN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Observational constraints on RVM</a:t>
            </a:r>
            <a:r>
              <a:rPr lang="en-US" altLang="zh-CN" dirty="0"/>
              <a:t/>
            </a:r>
            <a:br>
              <a:rPr lang="en-US" altLang="zh-CN" dirty="0"/>
            </a:b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23528" y="1412776"/>
            <a:ext cx="9433048" cy="4741987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We use the </a:t>
            </a:r>
            <a:r>
              <a:rPr lang="en-US" altLang="zh-CN" b="1" dirty="0" err="1" smtClean="0"/>
              <a:t>CosmoMC</a:t>
            </a:r>
            <a:r>
              <a:rPr lang="en-US" altLang="zh-CN" dirty="0" smtClean="0"/>
              <a:t> program to perform the </a:t>
            </a:r>
          </a:p>
          <a:p>
            <a:pPr marL="0" indent="0">
              <a:buNone/>
            </a:pPr>
            <a:r>
              <a:rPr lang="en-US" altLang="zh-CN" dirty="0" smtClean="0"/>
              <a:t>    global fitting for the RVM</a:t>
            </a:r>
          </a:p>
          <a:p>
            <a:r>
              <a:rPr lang="en-US" altLang="zh-CN" dirty="0" smtClean="0"/>
              <a:t>Dataset:     </a:t>
            </a:r>
          </a:p>
          <a:p>
            <a:pPr marL="0" indent="0">
              <a:buNone/>
            </a:pPr>
            <a:r>
              <a:rPr lang="en-US" altLang="zh-CN" dirty="0" smtClean="0"/>
              <a:t>        </a:t>
            </a:r>
            <a:r>
              <a:rPr lang="en-US" altLang="zh-CN" sz="2800" dirty="0" smtClean="0"/>
              <a:t>CMB : Planck 2015 </a:t>
            </a:r>
          </a:p>
          <a:p>
            <a:pPr marL="0" indent="0">
              <a:buNone/>
            </a:pPr>
            <a:r>
              <a:rPr lang="en-US" altLang="zh-CN" sz="1600" dirty="0" smtClean="0"/>
              <a:t>              (TT, TE, EE, </a:t>
            </a:r>
            <a:r>
              <a:rPr lang="en-US" altLang="zh-CN" sz="1600" dirty="0" err="1" smtClean="0"/>
              <a:t>lowTEB</a:t>
            </a:r>
            <a:r>
              <a:rPr lang="en-US" altLang="zh-CN" sz="1600" dirty="0" smtClean="0"/>
              <a:t>, low-l polarization and lensing from SMICA)</a:t>
            </a:r>
          </a:p>
          <a:p>
            <a:pPr marL="0" indent="0">
              <a:buNone/>
            </a:pPr>
            <a:r>
              <a:rPr lang="en-US" altLang="zh-CN" dirty="0" smtClean="0"/>
              <a:t>        </a:t>
            </a:r>
            <a:r>
              <a:rPr lang="en-US" altLang="zh-CN" sz="2800" dirty="0" smtClean="0"/>
              <a:t>BAO </a:t>
            </a:r>
            <a:r>
              <a:rPr lang="en-US" altLang="zh-CN" sz="2800" dirty="0"/>
              <a:t>: </a:t>
            </a:r>
            <a:r>
              <a:rPr lang="en-US" altLang="zh-CN" sz="2800" dirty="0" smtClean="0"/>
              <a:t>Baryon </a:t>
            </a:r>
            <a:r>
              <a:rPr lang="en-US" altLang="zh-CN" sz="2800" dirty="0"/>
              <a:t>acoustic oscillation data </a:t>
            </a:r>
            <a:r>
              <a:rPr lang="en-US" altLang="zh-CN" sz="2800" dirty="0" smtClean="0"/>
              <a:t>from BOSS</a:t>
            </a:r>
          </a:p>
          <a:p>
            <a:pPr marL="0" indent="0">
              <a:buNone/>
            </a:pPr>
            <a:r>
              <a:rPr lang="en-US" altLang="zh-CN" sz="2800" dirty="0" smtClean="0"/>
              <a:t>         Weak </a:t>
            </a:r>
            <a:r>
              <a:rPr lang="en-US" altLang="zh-CN" sz="2800" dirty="0"/>
              <a:t>lensing</a:t>
            </a:r>
          </a:p>
          <a:p>
            <a:pPr marL="0" indent="0">
              <a:buNone/>
            </a:pPr>
            <a:r>
              <a:rPr lang="en-US" altLang="zh-CN" dirty="0" smtClean="0"/>
              <a:t>               </a:t>
            </a:r>
            <a:r>
              <a:rPr lang="en-US" altLang="zh-CN" sz="2800" dirty="0" smtClean="0"/>
              <a:t>data and        data</a:t>
            </a:r>
            <a:endParaRPr lang="zh-CN" altLang="en-US" sz="2800" dirty="0"/>
          </a:p>
        </p:txBody>
      </p:sp>
      <p:sp>
        <p:nvSpPr>
          <p:cNvPr id="4" name="矩形 3"/>
          <p:cNvSpPr/>
          <p:nvPr/>
        </p:nvSpPr>
        <p:spPr>
          <a:xfrm flipV="1">
            <a:off x="899592" y="3501008"/>
            <a:ext cx="72008" cy="720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 flipV="1">
            <a:off x="899592" y="4365104"/>
            <a:ext cx="72008" cy="720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矩形 5"/>
          <p:cNvSpPr/>
          <p:nvPr/>
        </p:nvSpPr>
        <p:spPr>
          <a:xfrm flipV="1">
            <a:off x="899592" y="4869160"/>
            <a:ext cx="72008" cy="720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矩形 6"/>
          <p:cNvSpPr/>
          <p:nvPr/>
        </p:nvSpPr>
        <p:spPr>
          <a:xfrm flipV="1">
            <a:off x="899592" y="5445224"/>
            <a:ext cx="72008" cy="720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8" name="对象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6344092"/>
              </p:ext>
            </p:extLst>
          </p:nvPr>
        </p:nvGraphicFramePr>
        <p:xfrm>
          <a:off x="1115617" y="5263640"/>
          <a:ext cx="576063" cy="3976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6" name="公式" r:id="rId3" imgW="330200" imgH="228600" progId="Equation.3">
                  <p:embed/>
                </p:oleObj>
              </mc:Choice>
              <mc:Fallback>
                <p:oleObj name="公式" r:id="rId3" imgW="330200" imgH="228600" progId="Equation.3">
                  <p:embed/>
                  <p:pic>
                    <p:nvPicPr>
                      <p:cNvPr id="0" name="对象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7" y="5263640"/>
                        <a:ext cx="576063" cy="39760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对象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7884127"/>
              </p:ext>
            </p:extLst>
          </p:nvPr>
        </p:nvGraphicFramePr>
        <p:xfrm>
          <a:off x="3111295" y="5190221"/>
          <a:ext cx="596609" cy="5100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7" name="公式" r:id="rId5" imgW="266584" imgH="228501" progId="Equation.3">
                  <p:embed/>
                </p:oleObj>
              </mc:Choice>
              <mc:Fallback>
                <p:oleObj name="公式" r:id="rId5" imgW="266584" imgH="228501" progId="Equation.3">
                  <p:embed/>
                  <p:pic>
                    <p:nvPicPr>
                      <p:cNvPr id="0" name="对象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1295" y="5190221"/>
                        <a:ext cx="596609" cy="51000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00315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2162</TotalTime>
  <Words>350</Words>
  <Application>Microsoft Office PowerPoint</Application>
  <PresentationFormat>全屏显示(4:3)</PresentationFormat>
  <Paragraphs>105</Paragraphs>
  <Slides>12</Slides>
  <Notes>2</Notes>
  <HiddenSlides>0</HiddenSlides>
  <MMClips>0</MMClips>
  <ScaleCrop>false</ScaleCrop>
  <HeadingPairs>
    <vt:vector size="6" baseType="variant"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14" baseType="lpstr">
      <vt:lpstr>Office 主题​​</vt:lpstr>
      <vt:lpstr>公式</vt:lpstr>
      <vt:lpstr>Observational Constraints on the Running Vacuum Model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Observational constraints on RVM </vt:lpstr>
      <vt:lpstr>PowerPoint 演示文稿</vt:lpstr>
      <vt:lpstr>PowerPoint 演示文稿</vt:lpstr>
      <vt:lpstr>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Observational constraints on the running vacuum model</dc:title>
  <dc:creator>yinlu</dc:creator>
  <cp:lastModifiedBy>yinlu</cp:lastModifiedBy>
  <cp:revision>77</cp:revision>
  <dcterms:created xsi:type="dcterms:W3CDTF">2016-12-24T03:25:37Z</dcterms:created>
  <dcterms:modified xsi:type="dcterms:W3CDTF">2016-12-28T16:14:09Z</dcterms:modified>
</cp:coreProperties>
</file>