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65" r:id="rId4"/>
    <p:sldId id="264" r:id="rId5"/>
    <p:sldId id="263" r:id="rId6"/>
    <p:sldId id="266" r:id="rId7"/>
    <p:sldId id="268" r:id="rId8"/>
    <p:sldId id="259" r:id="rId9"/>
    <p:sldId id="261" r:id="rId10"/>
    <p:sldId id="262" r:id="rId11"/>
    <p:sldId id="257" r:id="rId12"/>
    <p:sldId id="26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971" autoAdjust="0"/>
  </p:normalViewPr>
  <p:slideViewPr>
    <p:cSldViewPr snapToGrid="0">
      <p:cViewPr varScale="1">
        <p:scale>
          <a:sx n="64" d="100"/>
          <a:sy n="64" d="100"/>
        </p:scale>
        <p:origin x="7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20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72377" y="2514600"/>
            <a:ext cx="8915399" cy="2262781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Observational Constraints on Viable f(R) Gravity Models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072378" y="4777381"/>
            <a:ext cx="8915399" cy="1126283"/>
          </a:xfrm>
        </p:spPr>
        <p:txBody>
          <a:bodyPr>
            <a:normAutofit/>
          </a:bodyPr>
          <a:lstStyle/>
          <a:p>
            <a:r>
              <a:rPr lang="en-US" altLang="zh-TW" sz="2800" dirty="0" smtClean="0">
                <a:solidFill>
                  <a:schemeClr val="tx1"/>
                </a:solidFill>
              </a:rPr>
              <a:t>Yow-Chun Chen (National Tsing-Hua University)</a:t>
            </a:r>
          </a:p>
          <a:p>
            <a:r>
              <a:rPr lang="en-US" altLang="zh-TW" sz="2800" dirty="0">
                <a:solidFill>
                  <a:schemeClr val="tx1"/>
                </a:solidFill>
              </a:rPr>
              <a:t>Collaborators: Chao-</a:t>
            </a:r>
            <a:r>
              <a:rPr lang="en-US" altLang="zh-TW" sz="2800" dirty="0" err="1">
                <a:solidFill>
                  <a:schemeClr val="tx1"/>
                </a:solidFill>
              </a:rPr>
              <a:t>Qiang</a:t>
            </a:r>
            <a:r>
              <a:rPr lang="en-US" altLang="zh-TW" sz="2800" dirty="0">
                <a:solidFill>
                  <a:schemeClr val="tx1"/>
                </a:solidFill>
              </a:rPr>
              <a:t> </a:t>
            </a:r>
            <a:r>
              <a:rPr lang="en-US" altLang="zh-TW" sz="2800" dirty="0" err="1" smtClean="0">
                <a:solidFill>
                  <a:schemeClr val="tx1"/>
                </a:solidFill>
              </a:rPr>
              <a:t>Geng</a:t>
            </a:r>
            <a:r>
              <a:rPr lang="en-US" altLang="zh-TW" sz="2800" dirty="0">
                <a:solidFill>
                  <a:schemeClr val="tx1"/>
                </a:solidFill>
              </a:rPr>
              <a:t>, Chung-Chi Lee 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00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90255" y="624110"/>
            <a:ext cx="9814357" cy="1280890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Observational Constraints on </a:t>
            </a:r>
            <a:r>
              <a:rPr lang="en-US" altLang="zh-TW" sz="2800" dirty="0" smtClean="0"/>
              <a:t>Viable </a:t>
            </a:r>
            <a:r>
              <a:rPr lang="en-US" altLang="zh-TW" sz="2800" dirty="0"/>
              <a:t>f(R) Gravity Models</a:t>
            </a:r>
            <a:endParaRPr lang="zh-TW" altLang="en-US" sz="2800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0435922"/>
              </p:ext>
            </p:extLst>
          </p:nvPr>
        </p:nvGraphicFramePr>
        <p:xfrm>
          <a:off x="1690253" y="1542471"/>
          <a:ext cx="9578110" cy="48360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9055">
                  <a:extLst>
                    <a:ext uri="{9D8B030D-6E8A-4147-A177-3AD203B41FA5}">
                      <a16:colId xmlns:a16="http://schemas.microsoft.com/office/drawing/2014/main" val="2670653416"/>
                    </a:ext>
                  </a:extLst>
                </a:gridCol>
                <a:gridCol w="4789055">
                  <a:extLst>
                    <a:ext uri="{9D8B030D-6E8A-4147-A177-3AD203B41FA5}">
                      <a16:colId xmlns:a16="http://schemas.microsoft.com/office/drawing/2014/main" val="4091066306"/>
                    </a:ext>
                  </a:extLst>
                </a:gridCol>
              </a:tblGrid>
              <a:tr h="674256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2395713"/>
                  </a:ext>
                </a:extLst>
              </a:tr>
              <a:tr h="416179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498937"/>
                  </a:ext>
                </a:extLst>
              </a:tr>
            </a:tbl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2688841" y="1674166"/>
            <a:ext cx="28280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smtClean="0"/>
              <a:t>Hu-</a:t>
            </a:r>
            <a:r>
              <a:rPr lang="en-US" altLang="zh-TW" sz="2400" dirty="0" err="1" smtClean="0"/>
              <a:t>Sawicki</a:t>
            </a:r>
            <a:r>
              <a:rPr lang="en-US" altLang="zh-TW" sz="2400" dirty="0" smtClean="0"/>
              <a:t> (p = 2)</a:t>
            </a:r>
            <a:endParaRPr lang="zh-TW" altLang="en-US" sz="2400" dirty="0"/>
          </a:p>
        </p:txBody>
      </p:sp>
      <p:sp>
        <p:nvSpPr>
          <p:cNvPr id="8" name="文字方塊 7"/>
          <p:cNvSpPr txBox="1"/>
          <p:nvPr/>
        </p:nvSpPr>
        <p:spPr>
          <a:xfrm>
            <a:off x="7500859" y="1674166"/>
            <a:ext cx="28280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Hu-</a:t>
            </a:r>
            <a:r>
              <a:rPr lang="en-US" altLang="zh-TW" sz="2400" dirty="0" err="1"/>
              <a:t>Sawicki</a:t>
            </a:r>
            <a:r>
              <a:rPr lang="en-US" altLang="zh-TW" sz="2400" dirty="0"/>
              <a:t> (p = </a:t>
            </a:r>
            <a:r>
              <a:rPr lang="en-US" altLang="zh-TW" sz="2400" dirty="0" smtClean="0"/>
              <a:t>4)</a:t>
            </a:r>
            <a:endParaRPr lang="zh-TW" altLang="en-US" sz="24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846" y="2363330"/>
            <a:ext cx="4539510" cy="3781745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7433" y="2363330"/>
            <a:ext cx="4591096" cy="3781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21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標題 1"/>
              <p:cNvSpPr>
                <a:spLocks noGrp="1"/>
              </p:cNvSpPr>
              <p:nvPr>
                <p:ph type="title"/>
              </p:nvPr>
            </p:nvSpPr>
            <p:spPr>
              <a:xfrm>
                <a:off x="1586162" y="430653"/>
                <a:ext cx="10605838" cy="1280890"/>
              </a:xfrm>
            </p:spPr>
            <p:txBody>
              <a:bodyPr>
                <a:normAutofit fontScale="90000"/>
              </a:bodyPr>
              <a:lstStyle/>
              <a:p>
                <a:r>
                  <a:rPr lang="en-US" altLang="zh-TW" sz="3100" dirty="0" smtClean="0"/>
                  <a:t>Observational Constraints on Viable f(R) Gravity Models</a:t>
                </a:r>
                <a:r>
                  <a:rPr lang="en-US" altLang="zh-TW" dirty="0" smtClean="0"/>
                  <a:t/>
                </a:r>
                <a:br>
                  <a:rPr lang="en-US" altLang="zh-TW" dirty="0" smtClean="0"/>
                </a:br>
                <a:r>
                  <a:rPr lang="en-US" altLang="zh-TW" sz="1200" dirty="0" smtClean="0"/>
                  <a:t> </a:t>
                </a:r>
                <a:r>
                  <a:rPr lang="en-US" altLang="zh-TW" dirty="0" smtClean="0"/>
                  <a:t/>
                </a:r>
                <a:br>
                  <a:rPr lang="en-US" altLang="zh-TW" dirty="0" smtClean="0"/>
                </a:br>
                <a14:m>
                  <m:oMath xmlns:m="http://schemas.openxmlformats.org/officeDocument/2006/math">
                    <m:r>
                      <a:rPr lang="en-US" altLang="zh-TW" sz="2400" i="1">
                        <a:solidFill>
                          <a:schemeClr val="dk1"/>
                        </a:solidFill>
                        <a:latin typeface="Cambria Math" panose="02040503050406030204" pitchFamily="18" charset="0"/>
                      </a:rPr>
                      <m:t>𝛬</m:t>
                    </m:r>
                  </m:oMath>
                </a14:m>
                <a:r>
                  <a:rPr lang="en-US" altLang="zh-TW" sz="2400" dirty="0">
                    <a:solidFill>
                      <a:schemeClr val="dk1"/>
                    </a:solidFill>
                  </a:rPr>
                  <a:t>CDM background </a:t>
                </a:r>
                <a:r>
                  <a:rPr lang="en-US" altLang="zh-TW" sz="2000" dirty="0" smtClean="0">
                    <a:solidFill>
                      <a:schemeClr val="dk1"/>
                    </a:solidFill>
                  </a:rPr>
                  <a:t/>
                </a:r>
                <a:br>
                  <a:rPr lang="en-US" altLang="zh-TW" sz="2000" dirty="0" smtClean="0">
                    <a:solidFill>
                      <a:schemeClr val="dk1"/>
                    </a:solidFill>
                  </a:rPr>
                </a:br>
                <a:r>
                  <a:rPr lang="en-US" altLang="zh-TW" sz="2200" dirty="0" smtClean="0"/>
                  <a:t>A</a:t>
                </a:r>
                <a:r>
                  <a:rPr lang="en-US" altLang="zh-TW" sz="2400" dirty="0" smtClean="0"/>
                  <a:t>llowed </a:t>
                </a:r>
                <a:r>
                  <a:rPr lang="en-US" altLang="zh-TW" sz="2400" dirty="0"/>
                  <a:t>regions:1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zh-TW" altLang="en-US" sz="2400" dirty="0"/>
                  <a:t> </a:t>
                </a:r>
                <a:r>
                  <a:rPr lang="en-US" altLang="zh-TW" sz="2400" dirty="0" smtClean="0"/>
                  <a:t>(68%) confidence level for model parameter</a:t>
                </a:r>
                <a:br>
                  <a:rPr lang="en-US" altLang="zh-TW" sz="2400" dirty="0" smtClean="0"/>
                </a:br>
                <a:r>
                  <a:rPr lang="en-US" altLang="zh-TW" sz="2400" dirty="0" smtClean="0"/>
                  <a:t>                             2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zh-TW" altLang="en-US" sz="2400" dirty="0" smtClean="0"/>
                  <a:t> </a:t>
                </a:r>
                <a:r>
                  <a:rPr lang="en-US" altLang="zh-TW" sz="2400" dirty="0" smtClean="0"/>
                  <a:t>(95%) confidence </a:t>
                </a:r>
                <a:r>
                  <a:rPr lang="en-US" altLang="zh-TW" sz="2400" dirty="0"/>
                  <a:t>level </a:t>
                </a:r>
                <a:r>
                  <a:rPr lang="en-US" altLang="zh-TW" sz="2400" dirty="0" smtClean="0"/>
                  <a:t> for the rest</a:t>
                </a:r>
                <a:r>
                  <a:rPr lang="en-US" altLang="zh-TW" sz="2400" dirty="0"/>
                  <a:t/>
                </a:r>
                <a:br>
                  <a:rPr lang="en-US" altLang="zh-TW" sz="2400" dirty="0"/>
                </a:br>
                <a:r>
                  <a:rPr lang="zh-TW" altLang="zh-TW" sz="2400" dirty="0">
                    <a:solidFill>
                      <a:schemeClr val="dk1"/>
                    </a:solidFill>
                  </a:rPr>
                  <a:t/>
                </a:r>
                <a:br>
                  <a:rPr lang="zh-TW" altLang="zh-TW" sz="2400" dirty="0">
                    <a:solidFill>
                      <a:schemeClr val="dk1"/>
                    </a:solidFill>
                  </a:rPr>
                </a:br>
                <a:r>
                  <a:rPr lang="en-US" altLang="zh-TW" sz="2400" dirty="0" smtClean="0"/>
                  <a:t/>
                </a:r>
                <a:br>
                  <a:rPr lang="en-US" altLang="zh-TW" sz="2400" dirty="0" smtClean="0"/>
                </a:br>
                <a:endParaRPr lang="zh-TW" altLang="en-US" sz="2400" dirty="0"/>
              </a:p>
            </p:txBody>
          </p:sp>
        </mc:Choice>
        <mc:Fallback xmlns="">
          <p:sp>
            <p:nvSpPr>
              <p:cNvPr id="2" name="標題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586162" y="430653"/>
                <a:ext cx="10605838" cy="1280890"/>
              </a:xfrm>
              <a:blipFill>
                <a:blip r:embed="rId3"/>
                <a:stretch>
                  <a:fillRect l="-1149" t="-5238" b="-4142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內容版面配置區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67455513"/>
                  </p:ext>
                </p:extLst>
              </p:nvPr>
            </p:nvGraphicFramePr>
            <p:xfrm>
              <a:off x="1431635" y="4514190"/>
              <a:ext cx="8423380" cy="223685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05845">
                      <a:extLst>
                        <a:ext uri="{9D8B030D-6E8A-4147-A177-3AD203B41FA5}">
                          <a16:colId xmlns:a16="http://schemas.microsoft.com/office/drawing/2014/main" val="1132725672"/>
                        </a:ext>
                      </a:extLst>
                    </a:gridCol>
                    <a:gridCol w="2105845">
                      <a:extLst>
                        <a:ext uri="{9D8B030D-6E8A-4147-A177-3AD203B41FA5}">
                          <a16:colId xmlns:a16="http://schemas.microsoft.com/office/drawing/2014/main" val="445739288"/>
                        </a:ext>
                      </a:extLst>
                    </a:gridCol>
                    <a:gridCol w="2105845">
                      <a:extLst>
                        <a:ext uri="{9D8B030D-6E8A-4147-A177-3AD203B41FA5}">
                          <a16:colId xmlns:a16="http://schemas.microsoft.com/office/drawing/2014/main" val="3185527451"/>
                        </a:ext>
                      </a:extLst>
                    </a:gridCol>
                    <a:gridCol w="2105845">
                      <a:extLst>
                        <a:ext uri="{9D8B030D-6E8A-4147-A177-3AD203B41FA5}">
                          <a16:colId xmlns:a16="http://schemas.microsoft.com/office/drawing/2014/main" val="250519400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Parameter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b="0" dirty="0" err="1" smtClean="0">
                              <a:solidFill>
                                <a:schemeClr val="tx1"/>
                              </a:solidFill>
                            </a:rPr>
                            <a:t>Starobinsky</a:t>
                          </a:r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 (n=2)</a:t>
                          </a:r>
                          <a:endParaRPr lang="zh-TW" altLang="en-US" b="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Hu-</a:t>
                          </a:r>
                          <a:r>
                            <a:rPr lang="en-US" altLang="zh-TW" b="0" dirty="0" err="1" smtClean="0">
                              <a:solidFill>
                                <a:schemeClr val="tx1"/>
                              </a:solidFill>
                            </a:rPr>
                            <a:t>Sawicki</a:t>
                          </a:r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 (p=2)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Hu-</a:t>
                          </a:r>
                          <a:r>
                            <a:rPr lang="en-US" altLang="zh-TW" b="0" dirty="0" err="1" smtClean="0">
                              <a:solidFill>
                                <a:schemeClr val="tx1"/>
                              </a:solidFill>
                            </a:rPr>
                            <a:t>Sawicki</a:t>
                          </a:r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 (p=4)</a:t>
                          </a:r>
                          <a:endParaRPr lang="zh-TW" altLang="en-US" b="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8668757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zh-TW" altLang="zh-TW" sz="180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𝛺</m:t>
                                    </m:r>
                                  </m:e>
                                  <m:sub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𝑏</m:t>
                                    </m:r>
                                  </m:sub>
                                </m:sSub>
                                <m:sSup>
                                  <m:sSupPr>
                                    <m:ctrlPr>
                                      <a:rPr lang="zh-TW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h</m:t>
                                    </m:r>
                                  </m:e>
                                  <m:sup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2.23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0.03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2.23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0.03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2.23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0.03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3610223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zh-TW" altLang="zh-TW" sz="180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𝛺</m:t>
                                    </m:r>
                                  </m:e>
                                  <m:sub>
                                    <m:r>
                                      <a:rPr lang="en-US" altLang="zh-TW" sz="1800" b="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𝑐</m:t>
                                    </m:r>
                                  </m:sub>
                                </m:sSub>
                                <m:sSup>
                                  <m:sSupPr>
                                    <m:ctrlPr>
                                      <a:rPr lang="zh-TW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h</m:t>
                                    </m:r>
                                  </m:e>
                                  <m:sup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0.118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0.002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altLang="zh-TW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</a:rPr>
                                      <m:t>0.117</m:t>
                                    </m:r>
                                  </m:e>
                                  <m:sub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</a:rPr>
                                      <m:t>−0.002</m:t>
                                    </m:r>
                                  </m:sub>
                                  <m:sup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</a:rPr>
                                      <m:t>+0.003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0.118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0.002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1868366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𝛴</m:t>
                                </m:r>
                                <m:sSub>
                                  <m:sSubPr>
                                    <m:ctrlPr>
                                      <a:rPr lang="zh-TW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𝜈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0.20</a:t>
                          </a:r>
                          <a:r>
                            <a:rPr lang="en-US" altLang="zh-TW" baseline="0" dirty="0" smtClean="0"/>
                            <a:t> 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0.25</a:t>
                          </a:r>
                          <a:r>
                            <a:rPr lang="en-US" altLang="zh-TW" baseline="0" dirty="0" smtClean="0"/>
                            <a:t> 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0.20</a:t>
                          </a:r>
                          <a:r>
                            <a:rPr lang="en-US" altLang="zh-TW" baseline="0" dirty="0" smtClean="0"/>
                            <a:t> 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9342701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1600" dirty="0" smtClean="0"/>
                            <a:t>model parameter</a:t>
                          </a:r>
                          <a:endParaRPr lang="zh-TW" altLang="en-US" sz="16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altLang="zh-TW" sz="1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.673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−0.082</m:t>
                                  </m:r>
                                </m:sub>
                                <m:sup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+0.327</m:t>
                                  </m:r>
                                </m:sup>
                              </m:sSubSup>
                            </m:oMath>
                          </a14:m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altLang="zh-TW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</a:rPr>
                                      <m:t>0.373</m:t>
                                    </m:r>
                                  </m:e>
                                  <m:sub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</a:rPr>
                                      <m:t>−0.250</m:t>
                                    </m:r>
                                  </m:sub>
                                  <m:sup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</a:rPr>
                                      <m:t>+0.157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altLang="zh-TW" sz="1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.676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−0.079</m:t>
                                  </m:r>
                                </m:sub>
                                <m:sup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+0.324</m:t>
                                  </m:r>
                                </m:sup>
                              </m:sSubSup>
                            </m:oMath>
                          </a14:m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03939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Best fit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zh-TW" altLang="zh-TW" sz="1800" i="1" kern="1200" smtClean="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𝜒</m:t>
                                  </m:r>
                                </m:e>
                                <m:sup>
                                  <m:r>
                                    <a:rPr lang="en-US" altLang="zh-TW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13458.2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13456.9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13458.2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922415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內容版面配置區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67455513"/>
                  </p:ext>
                </p:extLst>
              </p:nvPr>
            </p:nvGraphicFramePr>
            <p:xfrm>
              <a:off x="1431635" y="4514190"/>
              <a:ext cx="8423380" cy="223685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05845">
                      <a:extLst>
                        <a:ext uri="{9D8B030D-6E8A-4147-A177-3AD203B41FA5}">
                          <a16:colId xmlns:a16="http://schemas.microsoft.com/office/drawing/2014/main" val="1132725672"/>
                        </a:ext>
                      </a:extLst>
                    </a:gridCol>
                    <a:gridCol w="2105845">
                      <a:extLst>
                        <a:ext uri="{9D8B030D-6E8A-4147-A177-3AD203B41FA5}">
                          <a16:colId xmlns:a16="http://schemas.microsoft.com/office/drawing/2014/main" val="445739288"/>
                        </a:ext>
                      </a:extLst>
                    </a:gridCol>
                    <a:gridCol w="2105845">
                      <a:extLst>
                        <a:ext uri="{9D8B030D-6E8A-4147-A177-3AD203B41FA5}">
                          <a16:colId xmlns:a16="http://schemas.microsoft.com/office/drawing/2014/main" val="3185527451"/>
                        </a:ext>
                      </a:extLst>
                    </a:gridCol>
                    <a:gridCol w="2105845">
                      <a:extLst>
                        <a:ext uri="{9D8B030D-6E8A-4147-A177-3AD203B41FA5}">
                          <a16:colId xmlns:a16="http://schemas.microsoft.com/office/drawing/2014/main" val="250519400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Parameter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b="0" dirty="0" err="1" smtClean="0">
                              <a:solidFill>
                                <a:schemeClr val="tx1"/>
                              </a:solidFill>
                            </a:rPr>
                            <a:t>Starobinsky</a:t>
                          </a:r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 (n=2)</a:t>
                          </a:r>
                          <a:endParaRPr lang="zh-TW" altLang="en-US" b="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Hu-</a:t>
                          </a:r>
                          <a:r>
                            <a:rPr lang="en-US" altLang="zh-TW" b="0" dirty="0" err="1" smtClean="0">
                              <a:solidFill>
                                <a:schemeClr val="tx1"/>
                              </a:solidFill>
                            </a:rPr>
                            <a:t>Sawicki</a:t>
                          </a:r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 (p=2)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Hu-</a:t>
                          </a:r>
                          <a:r>
                            <a:rPr lang="en-US" altLang="zh-TW" b="0" dirty="0" err="1" smtClean="0">
                              <a:solidFill>
                                <a:schemeClr val="tx1"/>
                              </a:solidFill>
                            </a:rPr>
                            <a:t>Sawicki</a:t>
                          </a:r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 (p=4)</a:t>
                          </a:r>
                          <a:endParaRPr lang="zh-TW" altLang="en-US" b="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8668757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89" t="-108197" r="-300289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289" t="-108197" r="-200289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0870" t="-108197" r="-100870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00000" t="-108197" r="-578" b="-4278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36102236"/>
                      </a:ext>
                    </a:extLst>
                  </a:tr>
                  <a:tr h="372872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89" t="-208197" r="-300289" b="-3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289" t="-208197" r="-200289" b="-3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0870" t="-208197" r="-100870" b="-3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00000" t="-208197" r="-578" b="-3278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1868366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89" t="-308197" r="-300289" b="-2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</a:t>
                          </a:r>
                          <a:r>
                            <a:rPr lang="en-US" altLang="zh-TW" dirty="0" smtClean="0"/>
                            <a:t>0.20</a:t>
                          </a:r>
                          <a:r>
                            <a:rPr lang="en-US" altLang="zh-TW" baseline="0" dirty="0" smtClean="0"/>
                            <a:t> </a:t>
                          </a:r>
                          <a:r>
                            <a:rPr lang="en-US" altLang="zh-TW" baseline="0" dirty="0" smtClean="0"/>
                            <a:t>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</a:t>
                          </a:r>
                          <a:r>
                            <a:rPr lang="en-US" altLang="zh-TW" dirty="0" smtClean="0"/>
                            <a:t>0.25</a:t>
                          </a:r>
                          <a:r>
                            <a:rPr lang="en-US" altLang="zh-TW" baseline="0" dirty="0" smtClean="0"/>
                            <a:t> </a:t>
                          </a:r>
                          <a:r>
                            <a:rPr lang="en-US" altLang="zh-TW" baseline="0" dirty="0" smtClean="0"/>
                            <a:t>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</a:t>
                          </a:r>
                          <a:r>
                            <a:rPr lang="en-US" altLang="zh-TW" dirty="0" smtClean="0"/>
                            <a:t>0.20</a:t>
                          </a:r>
                          <a:r>
                            <a:rPr lang="en-US" altLang="zh-TW" baseline="0" dirty="0" smtClean="0"/>
                            <a:t> </a:t>
                          </a:r>
                          <a:r>
                            <a:rPr lang="en-US" altLang="zh-TW" baseline="0" dirty="0" smtClean="0"/>
                            <a:t>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93427017"/>
                      </a:ext>
                    </a:extLst>
                  </a:tr>
                  <a:tr h="3806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1600" dirty="0" smtClean="0"/>
                            <a:t>model parameter</a:t>
                          </a:r>
                          <a:endParaRPr lang="zh-TW" altLang="en-US" sz="16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289" t="-395238" r="-200289" b="-1206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0870" t="-395238" r="-100870" b="-1206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00000" t="-395238" r="-578" b="-12063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03939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89" t="-511475" r="-300289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13458.2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13456.9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13458.2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922415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表格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64670676"/>
                  </p:ext>
                </p:extLst>
              </p:nvPr>
            </p:nvGraphicFramePr>
            <p:xfrm>
              <a:off x="1431635" y="2120879"/>
              <a:ext cx="10497850" cy="223501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99570">
                      <a:extLst>
                        <a:ext uri="{9D8B030D-6E8A-4147-A177-3AD203B41FA5}">
                          <a16:colId xmlns:a16="http://schemas.microsoft.com/office/drawing/2014/main" val="3815405088"/>
                        </a:ext>
                      </a:extLst>
                    </a:gridCol>
                    <a:gridCol w="2099570">
                      <a:extLst>
                        <a:ext uri="{9D8B030D-6E8A-4147-A177-3AD203B41FA5}">
                          <a16:colId xmlns:a16="http://schemas.microsoft.com/office/drawing/2014/main" val="4176667954"/>
                        </a:ext>
                      </a:extLst>
                    </a:gridCol>
                    <a:gridCol w="2099570">
                      <a:extLst>
                        <a:ext uri="{9D8B030D-6E8A-4147-A177-3AD203B41FA5}">
                          <a16:colId xmlns:a16="http://schemas.microsoft.com/office/drawing/2014/main" val="2499557241"/>
                        </a:ext>
                      </a:extLst>
                    </a:gridCol>
                    <a:gridCol w="2099570">
                      <a:extLst>
                        <a:ext uri="{9D8B030D-6E8A-4147-A177-3AD203B41FA5}">
                          <a16:colId xmlns:a16="http://schemas.microsoft.com/office/drawing/2014/main" val="3668104666"/>
                        </a:ext>
                      </a:extLst>
                    </a:gridCol>
                    <a:gridCol w="2099570">
                      <a:extLst>
                        <a:ext uri="{9D8B030D-6E8A-4147-A177-3AD203B41FA5}">
                          <a16:colId xmlns:a16="http://schemas.microsoft.com/office/drawing/2014/main" val="93776049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Parameter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altLang="zh-TW" sz="1800" b="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𝛬</m:t>
                              </m:r>
                            </m:oMath>
                          </a14:m>
                          <a:r>
                            <a:rPr lang="en-US" altLang="zh-TW" sz="1800" b="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CD M</a:t>
                          </a:r>
                          <a:endParaRPr lang="zh-TW" altLang="zh-TW" sz="1800" b="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Exponential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err="1" smtClean="0">
                              <a:solidFill>
                                <a:schemeClr val="tx1"/>
                              </a:solidFill>
                            </a:rPr>
                            <a:t>Tsujikawa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err="1" smtClean="0">
                              <a:solidFill>
                                <a:schemeClr val="tx1"/>
                              </a:solidFill>
                            </a:rPr>
                            <a:t>Starobinsky</a:t>
                          </a:r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 (n=1)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65073234"/>
                      </a:ext>
                    </a:extLst>
                  </a:tr>
                  <a:tr h="368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ea typeface="+mn-ea"/>
                              <a:cs typeface="+mn-cs"/>
                            </a:rPr>
                            <a:t>100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zh-TW" altLang="zh-TW" sz="1800" i="1" kern="1200" smtClean="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𝛺</m:t>
                                  </m:r>
                                </m:e>
                                <m:sub>
                                  <m:r>
                                    <a:rPr lang="en-US" altLang="zh-TW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𝑏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zh-TW" altLang="zh-TW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h</m:t>
                                  </m:r>
                                </m:e>
                                <m:sup>
                                  <m:r>
                                    <a:rPr lang="en-US" altLang="zh-TW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2.23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0.03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2.23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0.03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2.23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0.03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altLang="zh-TW" sz="18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2.23</m:t>
                                    </m:r>
                                  </m:e>
                                  <m:sub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−0.02</m:t>
                                    </m:r>
                                  </m:sub>
                                  <m:sup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+0.03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zh-TW" altLang="en-US" dirty="0">
                            <a:latin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4756192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zh-TW" altLang="zh-TW" sz="180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𝛺</m:t>
                                    </m:r>
                                  </m:e>
                                  <m:sub>
                                    <m:r>
                                      <a:rPr lang="en-US" altLang="zh-TW" sz="1800" b="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𝑐</m:t>
                                    </m:r>
                                  </m:sub>
                                </m:sSub>
                                <m:sSup>
                                  <m:sSupPr>
                                    <m:ctrlPr>
                                      <a:rPr lang="zh-TW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h</m:t>
                                    </m:r>
                                  </m:e>
                                  <m:sup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0.118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0.002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0.118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0.002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0.118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0.002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altLang="zh-TW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</a:rPr>
                                      <m:t>0.117</m:t>
                                    </m:r>
                                  </m:e>
                                  <m:sub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</a:rPr>
                                      <m:t>−0.002</m:t>
                                    </m:r>
                                  </m:sub>
                                  <m:sup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</a:rPr>
                                      <m:t>+0.003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4015768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𝛴</m:t>
                                </m:r>
                                <m:sSub>
                                  <m:sSubPr>
                                    <m:ctrlPr>
                                      <a:rPr lang="zh-TW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𝜈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&lt; 0.20</a:t>
                          </a:r>
                          <a:r>
                            <a:rPr lang="en-US" altLang="zh-TW" baseline="0" dirty="0" smtClean="0"/>
                            <a:t> eV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0.21</a:t>
                          </a:r>
                          <a:r>
                            <a:rPr lang="en-US" altLang="zh-TW" baseline="0" dirty="0" smtClean="0"/>
                            <a:t> 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0.18</a:t>
                          </a:r>
                          <a:r>
                            <a:rPr lang="en-US" altLang="zh-TW" baseline="0" dirty="0" smtClean="0"/>
                            <a:t> 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0.25</a:t>
                          </a:r>
                          <a:r>
                            <a:rPr lang="en-US" altLang="zh-TW" baseline="0" dirty="0" smtClean="0"/>
                            <a:t> 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9319918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1600" dirty="0" smtClean="0"/>
                            <a:t>model parameter</a:t>
                          </a:r>
                          <a:endParaRPr lang="zh-TW" altLang="en-US" sz="16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trike="noStrike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altLang="zh-TW" sz="1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.651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−0.129</m:t>
                                  </m:r>
                                </m:sub>
                                <m:sup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+0.290</m:t>
                                  </m:r>
                                </m:sup>
                              </m:sSubSup>
                            </m:oMath>
                          </a14:m>
                          <a:endParaRPr lang="zh-TW" altLang="en-US" dirty="0">
                            <a:latin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altLang="zh-TW" sz="18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0.685</m:t>
                                    </m:r>
                                  </m:e>
                                  <m:sub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−0.064</m:t>
                                    </m:r>
                                  </m:sub>
                                  <m:sup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+0.315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zh-TW" altLang="en-US" dirty="0">
                            <a:latin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altLang="zh-TW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</a:rPr>
                                      <m:t>0.377</m:t>
                                    </m:r>
                                  </m:e>
                                  <m:sub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</a:rPr>
                                      <m:t>−0.260</m:t>
                                    </m:r>
                                  </m:sub>
                                  <m:sup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</a:rPr>
                                      <m:t>+0.154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zh-TW" altLang="en-US" dirty="0"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408402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Best fit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zh-TW" altLang="zh-TW" sz="1800" i="1" kern="1200" smtClean="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𝜒</m:t>
                                  </m:r>
                                </m:e>
                                <m:sup>
                                  <m:r>
                                    <a:rPr lang="en-US" altLang="zh-TW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13459.3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13457.6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13457.0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13457.7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5434948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表格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64670676"/>
                  </p:ext>
                </p:extLst>
              </p:nvPr>
            </p:nvGraphicFramePr>
            <p:xfrm>
              <a:off x="1431635" y="2120879"/>
              <a:ext cx="10497850" cy="223501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99570">
                      <a:extLst>
                        <a:ext uri="{9D8B030D-6E8A-4147-A177-3AD203B41FA5}">
                          <a16:colId xmlns:a16="http://schemas.microsoft.com/office/drawing/2014/main" val="3815405088"/>
                        </a:ext>
                      </a:extLst>
                    </a:gridCol>
                    <a:gridCol w="2099570">
                      <a:extLst>
                        <a:ext uri="{9D8B030D-6E8A-4147-A177-3AD203B41FA5}">
                          <a16:colId xmlns:a16="http://schemas.microsoft.com/office/drawing/2014/main" val="4176667954"/>
                        </a:ext>
                      </a:extLst>
                    </a:gridCol>
                    <a:gridCol w="2099570">
                      <a:extLst>
                        <a:ext uri="{9D8B030D-6E8A-4147-A177-3AD203B41FA5}">
                          <a16:colId xmlns:a16="http://schemas.microsoft.com/office/drawing/2014/main" val="2499557241"/>
                        </a:ext>
                      </a:extLst>
                    </a:gridCol>
                    <a:gridCol w="2099570">
                      <a:extLst>
                        <a:ext uri="{9D8B030D-6E8A-4147-A177-3AD203B41FA5}">
                          <a16:colId xmlns:a16="http://schemas.microsoft.com/office/drawing/2014/main" val="3668104666"/>
                        </a:ext>
                      </a:extLst>
                    </a:gridCol>
                    <a:gridCol w="2099570">
                      <a:extLst>
                        <a:ext uri="{9D8B030D-6E8A-4147-A177-3AD203B41FA5}">
                          <a16:colId xmlns:a16="http://schemas.microsoft.com/office/drawing/2014/main" val="93776049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Parameter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0581" t="-8197" r="-301453" b="-5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Exponential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err="1" smtClean="0">
                              <a:solidFill>
                                <a:schemeClr val="tx1"/>
                              </a:solidFill>
                            </a:rPr>
                            <a:t>Tsujikawa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err="1" smtClean="0">
                              <a:solidFill>
                                <a:schemeClr val="tx1"/>
                              </a:solidFill>
                            </a:rPr>
                            <a:t>Starobinsky</a:t>
                          </a:r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 (n=1)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65073234"/>
                      </a:ext>
                    </a:extLst>
                  </a:tr>
                  <a:tr h="372872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90" t="-108197" r="-400290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0581" t="-108197" r="-301453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00000" t="-108197" r="-200580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00872" t="-108197" r="-101163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99710" t="-108197" r="-870" b="-4278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47561925"/>
                      </a:ext>
                    </a:extLst>
                  </a:tr>
                  <a:tr h="372872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90" t="-204839" r="-400290" b="-3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0581" t="-204839" r="-301453" b="-3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00000" t="-204839" r="-200580" b="-3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00872" t="-204839" r="-101163" b="-3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99710" t="-204839" r="-870" b="-32096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4015768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90" t="-309836" r="-400290" b="-2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&lt; </a:t>
                          </a:r>
                          <a:r>
                            <a:rPr lang="en-US" altLang="zh-TW" dirty="0" smtClean="0"/>
                            <a:t>0.20</a:t>
                          </a:r>
                          <a:r>
                            <a:rPr lang="en-US" altLang="zh-TW" baseline="0" dirty="0" smtClean="0"/>
                            <a:t> </a:t>
                          </a:r>
                          <a:r>
                            <a:rPr lang="en-US" altLang="zh-TW" baseline="0" dirty="0" smtClean="0"/>
                            <a:t>eV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</a:t>
                          </a:r>
                          <a:r>
                            <a:rPr lang="en-US" altLang="zh-TW" dirty="0" smtClean="0"/>
                            <a:t>0.21</a:t>
                          </a:r>
                          <a:r>
                            <a:rPr lang="en-US" altLang="zh-TW" baseline="0" dirty="0" smtClean="0"/>
                            <a:t> </a:t>
                          </a:r>
                          <a:r>
                            <a:rPr lang="en-US" altLang="zh-TW" baseline="0" dirty="0" smtClean="0"/>
                            <a:t>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</a:t>
                          </a:r>
                          <a:r>
                            <a:rPr lang="en-US" altLang="zh-TW" dirty="0" smtClean="0"/>
                            <a:t>0.18</a:t>
                          </a:r>
                          <a:r>
                            <a:rPr lang="en-US" altLang="zh-TW" baseline="0" dirty="0" smtClean="0"/>
                            <a:t> </a:t>
                          </a:r>
                          <a:r>
                            <a:rPr lang="en-US" altLang="zh-TW" baseline="0" dirty="0" smtClean="0"/>
                            <a:t>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</a:t>
                          </a:r>
                          <a:r>
                            <a:rPr lang="en-US" altLang="zh-TW" dirty="0" smtClean="0"/>
                            <a:t>0.25</a:t>
                          </a:r>
                          <a:r>
                            <a:rPr lang="en-US" altLang="zh-TW" baseline="0" dirty="0" smtClean="0"/>
                            <a:t> </a:t>
                          </a:r>
                          <a:r>
                            <a:rPr lang="en-US" altLang="zh-TW" baseline="0" dirty="0" smtClean="0"/>
                            <a:t>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93199186"/>
                      </a:ext>
                    </a:extLst>
                  </a:tr>
                  <a:tr h="37674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1600" dirty="0" smtClean="0"/>
                            <a:t>model parameter</a:t>
                          </a:r>
                          <a:endParaRPr lang="zh-TW" altLang="en-US" sz="16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trike="noStrike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00000" t="-403226" r="-200580" b="-1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00872" t="-403226" r="-101163" b="-1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99710" t="-403226" r="-870" b="-12258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408402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90" t="-511475" r="-400290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13459.3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13457.6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13457.0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13457.7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54349489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9" name="物件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68908"/>
              </p:ext>
            </p:extLst>
          </p:nvPr>
        </p:nvGraphicFramePr>
        <p:xfrm>
          <a:off x="6038850" y="3319463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" name="方程式" r:id="rId6" imgW="114120" imgH="215640" progId="Equation.3">
                  <p:embed/>
                </p:oleObj>
              </mc:Choice>
              <mc:Fallback>
                <p:oleObj name="方程式" r:id="rId6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38850" y="3319463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直線接點 3"/>
          <p:cNvCxnSpPr/>
          <p:nvPr/>
        </p:nvCxnSpPr>
        <p:spPr>
          <a:xfrm flipV="1">
            <a:off x="3528291" y="3611418"/>
            <a:ext cx="2115034" cy="3694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303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標題 1"/>
              <p:cNvSpPr>
                <a:spLocks noGrp="1"/>
              </p:cNvSpPr>
              <p:nvPr>
                <p:ph type="title"/>
              </p:nvPr>
            </p:nvSpPr>
            <p:spPr>
              <a:xfrm>
                <a:off x="1586162" y="430653"/>
                <a:ext cx="10605838" cy="1280890"/>
              </a:xfrm>
            </p:spPr>
            <p:txBody>
              <a:bodyPr>
                <a:normAutofit fontScale="90000"/>
              </a:bodyPr>
              <a:lstStyle/>
              <a:p>
                <a:r>
                  <a:rPr lang="en-US" altLang="zh-TW" sz="3100" dirty="0" smtClean="0"/>
                  <a:t>Observational Constraints on Viable f(R) Gravity Models</a:t>
                </a:r>
                <a:r>
                  <a:rPr lang="en-US" altLang="zh-TW" dirty="0" smtClean="0"/>
                  <a:t/>
                </a:r>
                <a:br>
                  <a:rPr lang="en-US" altLang="zh-TW" dirty="0" smtClean="0"/>
                </a:br>
                <a:r>
                  <a:rPr lang="en-US" altLang="zh-TW" sz="1200" dirty="0" smtClean="0"/>
                  <a:t> </a:t>
                </a:r>
                <a:r>
                  <a:rPr lang="en-US" altLang="zh-TW" dirty="0" smtClean="0"/>
                  <a:t/>
                </a:r>
                <a:br>
                  <a:rPr lang="en-US" altLang="zh-TW" dirty="0" smtClean="0"/>
                </a:br>
                <a:r>
                  <a:rPr lang="en-US" altLang="zh-TW" sz="2400" dirty="0" smtClean="0"/>
                  <a:t>modify </a:t>
                </a:r>
                <a:r>
                  <a:rPr lang="en-US" altLang="zh-TW" sz="2400" dirty="0" smtClean="0">
                    <a:solidFill>
                      <a:schemeClr val="dk1"/>
                    </a:solidFill>
                  </a:rPr>
                  <a:t>background </a:t>
                </a:r>
                <a:r>
                  <a:rPr lang="en-US" altLang="zh-TW" sz="2000" dirty="0" smtClean="0">
                    <a:solidFill>
                      <a:schemeClr val="dk1"/>
                    </a:solidFill>
                  </a:rPr>
                  <a:t/>
                </a:r>
                <a:br>
                  <a:rPr lang="en-US" altLang="zh-TW" sz="2000" dirty="0" smtClean="0">
                    <a:solidFill>
                      <a:schemeClr val="dk1"/>
                    </a:solidFill>
                  </a:rPr>
                </a:br>
                <a:r>
                  <a:rPr lang="en-US" altLang="zh-TW" sz="2200" dirty="0" smtClean="0"/>
                  <a:t>A</a:t>
                </a:r>
                <a:r>
                  <a:rPr lang="en-US" altLang="zh-TW" sz="2400" dirty="0" smtClean="0"/>
                  <a:t>llowed </a:t>
                </a:r>
                <a:r>
                  <a:rPr lang="en-US" altLang="zh-TW" sz="2400" dirty="0"/>
                  <a:t>regions:1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zh-TW" altLang="en-US" sz="2400" dirty="0"/>
                  <a:t> </a:t>
                </a:r>
                <a:r>
                  <a:rPr lang="en-US" altLang="zh-TW" sz="2400" dirty="0" smtClean="0"/>
                  <a:t>(68%) confidence level for model parameter</a:t>
                </a:r>
                <a:br>
                  <a:rPr lang="en-US" altLang="zh-TW" sz="2400" dirty="0" smtClean="0"/>
                </a:br>
                <a:r>
                  <a:rPr lang="en-US" altLang="zh-TW" sz="2400" dirty="0" smtClean="0"/>
                  <a:t>                             2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zh-TW" altLang="en-US" sz="2400" dirty="0" smtClean="0"/>
                  <a:t> </a:t>
                </a:r>
                <a:r>
                  <a:rPr lang="en-US" altLang="zh-TW" sz="2400" dirty="0" smtClean="0"/>
                  <a:t>(95%) confidence </a:t>
                </a:r>
                <a:r>
                  <a:rPr lang="en-US" altLang="zh-TW" sz="2400" dirty="0"/>
                  <a:t>level </a:t>
                </a:r>
                <a:r>
                  <a:rPr lang="en-US" altLang="zh-TW" sz="2400" dirty="0" smtClean="0"/>
                  <a:t> for the rest</a:t>
                </a:r>
                <a:r>
                  <a:rPr lang="en-US" altLang="zh-TW" sz="2400" dirty="0"/>
                  <a:t/>
                </a:r>
                <a:br>
                  <a:rPr lang="en-US" altLang="zh-TW" sz="2400" dirty="0"/>
                </a:br>
                <a:r>
                  <a:rPr lang="zh-TW" altLang="zh-TW" sz="2400" dirty="0">
                    <a:solidFill>
                      <a:schemeClr val="dk1"/>
                    </a:solidFill>
                  </a:rPr>
                  <a:t/>
                </a:r>
                <a:br>
                  <a:rPr lang="zh-TW" altLang="zh-TW" sz="2400" dirty="0">
                    <a:solidFill>
                      <a:schemeClr val="dk1"/>
                    </a:solidFill>
                  </a:rPr>
                </a:br>
                <a:r>
                  <a:rPr lang="en-US" altLang="zh-TW" sz="2400" dirty="0" smtClean="0"/>
                  <a:t/>
                </a:r>
                <a:br>
                  <a:rPr lang="en-US" altLang="zh-TW" sz="2400" dirty="0" smtClean="0"/>
                </a:br>
                <a:endParaRPr lang="zh-TW" altLang="en-US" sz="2400" dirty="0"/>
              </a:p>
            </p:txBody>
          </p:sp>
        </mc:Choice>
        <mc:Fallback xmlns="">
          <p:sp>
            <p:nvSpPr>
              <p:cNvPr id="2" name="標題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586162" y="430653"/>
                <a:ext cx="10605838" cy="1280890"/>
              </a:xfrm>
              <a:blipFill>
                <a:blip r:embed="rId3"/>
                <a:stretch>
                  <a:fillRect l="-1149" t="-5238" b="-4142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內容版面配置區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477212142"/>
                  </p:ext>
                </p:extLst>
              </p:nvPr>
            </p:nvGraphicFramePr>
            <p:xfrm>
              <a:off x="1441574" y="4548234"/>
              <a:ext cx="8423380" cy="223888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05845">
                      <a:extLst>
                        <a:ext uri="{9D8B030D-6E8A-4147-A177-3AD203B41FA5}">
                          <a16:colId xmlns:a16="http://schemas.microsoft.com/office/drawing/2014/main" val="1132725672"/>
                        </a:ext>
                      </a:extLst>
                    </a:gridCol>
                    <a:gridCol w="2105845">
                      <a:extLst>
                        <a:ext uri="{9D8B030D-6E8A-4147-A177-3AD203B41FA5}">
                          <a16:colId xmlns:a16="http://schemas.microsoft.com/office/drawing/2014/main" val="445739288"/>
                        </a:ext>
                      </a:extLst>
                    </a:gridCol>
                    <a:gridCol w="2105845">
                      <a:extLst>
                        <a:ext uri="{9D8B030D-6E8A-4147-A177-3AD203B41FA5}">
                          <a16:colId xmlns:a16="http://schemas.microsoft.com/office/drawing/2014/main" val="3185527451"/>
                        </a:ext>
                      </a:extLst>
                    </a:gridCol>
                    <a:gridCol w="2105845">
                      <a:extLst>
                        <a:ext uri="{9D8B030D-6E8A-4147-A177-3AD203B41FA5}">
                          <a16:colId xmlns:a16="http://schemas.microsoft.com/office/drawing/2014/main" val="250519400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Parameter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b="0" dirty="0" err="1" smtClean="0">
                              <a:solidFill>
                                <a:schemeClr val="tx1"/>
                              </a:solidFill>
                            </a:rPr>
                            <a:t>Starobinsky</a:t>
                          </a:r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 (n=2)</a:t>
                          </a:r>
                          <a:endParaRPr lang="zh-TW" altLang="en-US" b="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Hu-</a:t>
                          </a:r>
                          <a:r>
                            <a:rPr lang="en-US" altLang="zh-TW" b="0" dirty="0" err="1" smtClean="0">
                              <a:solidFill>
                                <a:schemeClr val="tx1"/>
                              </a:solidFill>
                            </a:rPr>
                            <a:t>Sawicki</a:t>
                          </a:r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 (p=2)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Hu-</a:t>
                          </a:r>
                          <a:r>
                            <a:rPr lang="en-US" altLang="zh-TW" b="0" dirty="0" err="1" smtClean="0">
                              <a:solidFill>
                                <a:schemeClr val="tx1"/>
                              </a:solidFill>
                            </a:rPr>
                            <a:t>Sawicki</a:t>
                          </a:r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 (p=4)</a:t>
                          </a:r>
                          <a:endParaRPr lang="zh-TW" altLang="en-US" b="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8668757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zh-TW" altLang="zh-TW" sz="180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𝛺</m:t>
                                    </m:r>
                                  </m:e>
                                  <m:sub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𝑏</m:t>
                                    </m:r>
                                  </m:sub>
                                </m:sSub>
                                <m:sSup>
                                  <m:sSupPr>
                                    <m:ctrlPr>
                                      <a:rPr lang="zh-TW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h</m:t>
                                    </m:r>
                                  </m:e>
                                  <m:sup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2.23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0.03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altLang="zh-TW" sz="18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2.24</m:t>
                                    </m:r>
                                  </m:e>
                                  <m:sub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−0.03</m:t>
                                    </m:r>
                                  </m:sub>
                                  <m:sup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+0.02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2.23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0.03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3610223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zh-TW" altLang="zh-TW" sz="180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𝛺</m:t>
                                    </m:r>
                                  </m:e>
                                  <m:sub>
                                    <m:r>
                                      <a:rPr lang="en-US" altLang="zh-TW" sz="1800" b="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𝑐</m:t>
                                    </m:r>
                                  </m:sub>
                                </m:sSub>
                                <m:sSup>
                                  <m:sSupPr>
                                    <m:ctrlPr>
                                      <a:rPr lang="zh-TW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h</m:t>
                                    </m:r>
                                  </m:e>
                                  <m:sup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0.118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0.002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altLang="zh-TW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</a:rPr>
                                      <m:t>0.117</m:t>
                                    </m:r>
                                  </m:e>
                                  <m:sub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</a:rPr>
                                      <m:t>−0.002</m:t>
                                    </m:r>
                                  </m:sub>
                                  <m:sup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</a:rPr>
                                      <m:t>+0.003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0.118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0.002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1868366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𝛴</m:t>
                                </m:r>
                                <m:sSub>
                                  <m:sSubPr>
                                    <m:ctrlPr>
                                      <a:rPr lang="zh-TW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𝜈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0.21</a:t>
                          </a:r>
                          <a:r>
                            <a:rPr lang="en-US" altLang="zh-TW" baseline="0" dirty="0" smtClean="0"/>
                            <a:t> 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0.25</a:t>
                          </a:r>
                          <a:r>
                            <a:rPr lang="en-US" altLang="zh-TW" baseline="0" dirty="0" smtClean="0"/>
                            <a:t> 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0.20</a:t>
                          </a:r>
                          <a:r>
                            <a:rPr lang="en-US" altLang="zh-TW" baseline="0" dirty="0" smtClean="0"/>
                            <a:t> 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9342701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1600" dirty="0" smtClean="0"/>
                            <a:t>model parameter</a:t>
                          </a:r>
                          <a:endParaRPr lang="zh-TW" altLang="en-US" sz="16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altLang="zh-TW" sz="1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.637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−0.103</m:t>
                                  </m:r>
                                </m:sub>
                                <m:sup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+0.363</m:t>
                                  </m:r>
                                </m:sup>
                              </m:sSubSup>
                            </m:oMath>
                          </a14:m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altLang="zh-TW" sz="1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.377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−0.254</m:t>
                                  </m:r>
                                </m:sub>
                                <m:sup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+0.153</m:t>
                                  </m:r>
                                </m:sup>
                              </m:sSubSup>
                            </m:oMath>
                          </a14:m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altLang="zh-TW" sz="1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.682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−0.079</m:t>
                                  </m:r>
                                </m:sub>
                                <m:sup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+0.318</m:t>
                                  </m:r>
                                </m:sup>
                              </m:sSubSup>
                            </m:oMath>
                          </a14:m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03939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Best fit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zh-TW" altLang="zh-TW" sz="1800" i="1" kern="1200" smtClean="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𝜒</m:t>
                                  </m:r>
                                </m:e>
                                <m:sup>
                                  <m:r>
                                    <a:rPr lang="en-US" altLang="zh-TW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13456.9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13459.0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13456.4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922415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內容版面配置區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477212142"/>
                  </p:ext>
                </p:extLst>
              </p:nvPr>
            </p:nvGraphicFramePr>
            <p:xfrm>
              <a:off x="1441574" y="4548234"/>
              <a:ext cx="8423380" cy="223888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05845">
                      <a:extLst>
                        <a:ext uri="{9D8B030D-6E8A-4147-A177-3AD203B41FA5}">
                          <a16:colId xmlns:a16="http://schemas.microsoft.com/office/drawing/2014/main" val="1132725672"/>
                        </a:ext>
                      </a:extLst>
                    </a:gridCol>
                    <a:gridCol w="2105845">
                      <a:extLst>
                        <a:ext uri="{9D8B030D-6E8A-4147-A177-3AD203B41FA5}">
                          <a16:colId xmlns:a16="http://schemas.microsoft.com/office/drawing/2014/main" val="445739288"/>
                        </a:ext>
                      </a:extLst>
                    </a:gridCol>
                    <a:gridCol w="2105845">
                      <a:extLst>
                        <a:ext uri="{9D8B030D-6E8A-4147-A177-3AD203B41FA5}">
                          <a16:colId xmlns:a16="http://schemas.microsoft.com/office/drawing/2014/main" val="3185527451"/>
                        </a:ext>
                      </a:extLst>
                    </a:gridCol>
                    <a:gridCol w="2105845">
                      <a:extLst>
                        <a:ext uri="{9D8B030D-6E8A-4147-A177-3AD203B41FA5}">
                          <a16:colId xmlns:a16="http://schemas.microsoft.com/office/drawing/2014/main" val="250519400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Parameter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b="0" dirty="0" err="1" smtClean="0">
                              <a:solidFill>
                                <a:schemeClr val="tx1"/>
                              </a:solidFill>
                            </a:rPr>
                            <a:t>Starobinsky</a:t>
                          </a:r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 (n=2)</a:t>
                          </a:r>
                          <a:endParaRPr lang="zh-TW" altLang="en-US" b="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Hu-</a:t>
                          </a:r>
                          <a:r>
                            <a:rPr lang="en-US" altLang="zh-TW" b="0" dirty="0" err="1" smtClean="0">
                              <a:solidFill>
                                <a:schemeClr val="tx1"/>
                              </a:solidFill>
                            </a:rPr>
                            <a:t>Sawicki</a:t>
                          </a:r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 (p=2)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Hu-</a:t>
                          </a:r>
                          <a:r>
                            <a:rPr lang="en-US" altLang="zh-TW" b="0" dirty="0" err="1" smtClean="0">
                              <a:solidFill>
                                <a:schemeClr val="tx1"/>
                              </a:solidFill>
                            </a:rPr>
                            <a:t>Sawicki</a:t>
                          </a:r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 (p=4)</a:t>
                          </a:r>
                          <a:endParaRPr lang="zh-TW" altLang="en-US" b="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86687573"/>
                      </a:ext>
                    </a:extLst>
                  </a:tr>
                  <a:tr h="372872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89" t="-108197" r="-300289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289" t="-108197" r="-200289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0870" t="-108197" r="-100870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00000" t="-108197" r="-578" b="-4278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36102236"/>
                      </a:ext>
                    </a:extLst>
                  </a:tr>
                  <a:tr h="372872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89" t="-204839" r="-300289" b="-3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289" t="-204839" r="-200289" b="-3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0870" t="-204839" r="-100870" b="-3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00000" t="-204839" r="-578" b="-32096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1868366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89" t="-315000" r="-300289" b="-23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</a:t>
                          </a:r>
                          <a:r>
                            <a:rPr lang="en-US" altLang="zh-TW" dirty="0" smtClean="0"/>
                            <a:t>0.21</a:t>
                          </a:r>
                          <a:r>
                            <a:rPr lang="en-US" altLang="zh-TW" baseline="0" dirty="0" smtClean="0"/>
                            <a:t> </a:t>
                          </a:r>
                          <a:r>
                            <a:rPr lang="en-US" altLang="zh-TW" baseline="0" dirty="0" smtClean="0"/>
                            <a:t>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</a:t>
                          </a:r>
                          <a:r>
                            <a:rPr lang="en-US" altLang="zh-TW" dirty="0" smtClean="0"/>
                            <a:t>0.25</a:t>
                          </a:r>
                          <a:r>
                            <a:rPr lang="en-US" altLang="zh-TW" baseline="0" dirty="0" smtClean="0"/>
                            <a:t> </a:t>
                          </a:r>
                          <a:r>
                            <a:rPr lang="en-US" altLang="zh-TW" baseline="0" dirty="0" smtClean="0"/>
                            <a:t>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</a:t>
                          </a:r>
                          <a:r>
                            <a:rPr lang="en-US" altLang="zh-TW" dirty="0" smtClean="0"/>
                            <a:t>0.20</a:t>
                          </a:r>
                          <a:r>
                            <a:rPr lang="en-US" altLang="zh-TW" baseline="0" dirty="0" smtClean="0"/>
                            <a:t> </a:t>
                          </a:r>
                          <a:r>
                            <a:rPr lang="en-US" altLang="zh-TW" baseline="0" dirty="0" smtClean="0"/>
                            <a:t>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93427017"/>
                      </a:ext>
                    </a:extLst>
                  </a:tr>
                  <a:tr h="3806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1600" dirty="0" smtClean="0"/>
                            <a:t>model parameter</a:t>
                          </a:r>
                          <a:endParaRPr lang="zh-TW" altLang="en-US" sz="16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289" t="-395238" r="-200289" b="-1206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0870" t="-395238" r="-100870" b="-1206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00000" t="-395238" r="-578" b="-12063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03939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89" t="-511475" r="-300289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13456.9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13459.0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13456.4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9224152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9" name="物件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68908"/>
              </p:ext>
            </p:extLst>
          </p:nvPr>
        </p:nvGraphicFramePr>
        <p:xfrm>
          <a:off x="6038850" y="3319463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方程式" r:id="rId5" imgW="114120" imgH="215640" progId="Equation.3">
                  <p:embed/>
                </p:oleObj>
              </mc:Choice>
              <mc:Fallback>
                <p:oleObj name="方程式" r:id="rId5" imgW="114120" imgH="215640" progId="Equation.3">
                  <p:embed/>
                  <p:pic>
                    <p:nvPicPr>
                      <p:cNvPr id="9" name="物件 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38850" y="3319463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表格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22452988"/>
                  </p:ext>
                </p:extLst>
              </p:nvPr>
            </p:nvGraphicFramePr>
            <p:xfrm>
              <a:off x="1441574" y="2120509"/>
              <a:ext cx="10497850" cy="223888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99570">
                      <a:extLst>
                        <a:ext uri="{9D8B030D-6E8A-4147-A177-3AD203B41FA5}">
                          <a16:colId xmlns:a16="http://schemas.microsoft.com/office/drawing/2014/main" val="3815405088"/>
                        </a:ext>
                      </a:extLst>
                    </a:gridCol>
                    <a:gridCol w="2099570">
                      <a:extLst>
                        <a:ext uri="{9D8B030D-6E8A-4147-A177-3AD203B41FA5}">
                          <a16:colId xmlns:a16="http://schemas.microsoft.com/office/drawing/2014/main" val="4176667954"/>
                        </a:ext>
                      </a:extLst>
                    </a:gridCol>
                    <a:gridCol w="2099570">
                      <a:extLst>
                        <a:ext uri="{9D8B030D-6E8A-4147-A177-3AD203B41FA5}">
                          <a16:colId xmlns:a16="http://schemas.microsoft.com/office/drawing/2014/main" val="2499557241"/>
                        </a:ext>
                      </a:extLst>
                    </a:gridCol>
                    <a:gridCol w="2099570">
                      <a:extLst>
                        <a:ext uri="{9D8B030D-6E8A-4147-A177-3AD203B41FA5}">
                          <a16:colId xmlns:a16="http://schemas.microsoft.com/office/drawing/2014/main" val="3668104666"/>
                        </a:ext>
                      </a:extLst>
                    </a:gridCol>
                    <a:gridCol w="2099570">
                      <a:extLst>
                        <a:ext uri="{9D8B030D-6E8A-4147-A177-3AD203B41FA5}">
                          <a16:colId xmlns:a16="http://schemas.microsoft.com/office/drawing/2014/main" val="93776049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Parameter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altLang="zh-TW" sz="1800" b="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𝛬</m:t>
                              </m:r>
                            </m:oMath>
                          </a14:m>
                          <a:r>
                            <a:rPr lang="en-US" altLang="zh-TW" sz="1800" b="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CD M</a:t>
                          </a:r>
                          <a:endParaRPr lang="zh-TW" altLang="zh-TW" sz="1800" b="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Exponential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err="1" smtClean="0">
                              <a:solidFill>
                                <a:schemeClr val="tx1"/>
                              </a:solidFill>
                            </a:rPr>
                            <a:t>Tsujikawa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err="1" smtClean="0">
                              <a:solidFill>
                                <a:schemeClr val="tx1"/>
                              </a:solidFill>
                            </a:rPr>
                            <a:t>Starobinsky</a:t>
                          </a:r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 (n=1)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65073234"/>
                      </a:ext>
                    </a:extLst>
                  </a:tr>
                  <a:tr h="368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ea typeface="+mn-ea"/>
                              <a:cs typeface="+mn-cs"/>
                            </a:rPr>
                            <a:t>100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zh-TW" altLang="zh-TW" sz="1800" i="1" kern="1200" smtClean="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𝛺</m:t>
                                  </m:r>
                                </m:e>
                                <m:sub>
                                  <m:r>
                                    <a:rPr lang="en-US" altLang="zh-TW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𝑏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zh-TW" altLang="zh-TW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h</m:t>
                                  </m:r>
                                </m:e>
                                <m:sup>
                                  <m:r>
                                    <a:rPr lang="en-US" altLang="zh-TW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2.23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0.03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2.23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0.03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2.23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0.03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altLang="zh-TW" sz="18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2.23</m:t>
                                    </m:r>
                                  </m:e>
                                  <m:sub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−0.02</m:t>
                                    </m:r>
                                  </m:sub>
                                  <m:sup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+0.03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zh-TW" altLang="en-US" dirty="0">
                            <a:latin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4756192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zh-TW" altLang="zh-TW" sz="180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𝛺</m:t>
                                    </m:r>
                                  </m:e>
                                  <m:sub>
                                    <m:r>
                                      <a:rPr lang="en-US" altLang="zh-TW" sz="1800" b="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𝑐</m:t>
                                    </m:r>
                                  </m:sub>
                                </m:sSub>
                                <m:sSup>
                                  <m:sSupPr>
                                    <m:ctrlPr>
                                      <a:rPr lang="zh-TW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h</m:t>
                                    </m:r>
                                  </m:e>
                                  <m:sup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0.118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0.002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0.118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0.002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0.118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±</m:t>
                              </m:r>
                            </m:oMath>
                          </a14:m>
                          <a:r>
                            <a:rPr lang="en-US" altLang="zh-TW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0.002</a:t>
                          </a:r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altLang="zh-TW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</a:rPr>
                                      <m:t>0.118</m:t>
                                    </m:r>
                                  </m:e>
                                  <m:sub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</a:rPr>
                                      <m:t>−0.003</m:t>
                                    </m:r>
                                  </m:sub>
                                  <m:sup>
                                    <m:r>
                                      <a:rPr lang="en-US" altLang="zh-TW" sz="1800" b="0" i="1" smtClean="0">
                                        <a:latin typeface="Cambria Math" panose="02040503050406030204" pitchFamily="18" charset="0"/>
                                      </a:rPr>
                                      <m:t>+0.002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4015768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𝛴</m:t>
                                </m:r>
                                <m:sSub>
                                  <m:sSubPr>
                                    <m:ctrlPr>
                                      <a:rPr lang="zh-TW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altLang="zh-TW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𝜈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&lt; 0.20</a:t>
                          </a:r>
                          <a:r>
                            <a:rPr lang="en-US" altLang="zh-TW" baseline="0" dirty="0" smtClean="0"/>
                            <a:t> eV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0.22</a:t>
                          </a:r>
                          <a:r>
                            <a:rPr lang="en-US" altLang="zh-TW" baseline="0" dirty="0" smtClean="0"/>
                            <a:t> 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0.20</a:t>
                          </a:r>
                          <a:r>
                            <a:rPr lang="en-US" altLang="zh-TW" baseline="0" dirty="0" smtClean="0"/>
                            <a:t> 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0.22</a:t>
                          </a:r>
                          <a:r>
                            <a:rPr lang="en-US" altLang="zh-TW" baseline="0" dirty="0" smtClean="0"/>
                            <a:t> 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9319918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1600" dirty="0" smtClean="0"/>
                            <a:t>model parameter</a:t>
                          </a:r>
                          <a:endParaRPr lang="zh-TW" altLang="en-US" sz="16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trike="noStrike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altLang="zh-TW" sz="1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.566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−0.174</m:t>
                                  </m:r>
                                </m:sub>
                                <m:sup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+0.285</m:t>
                                  </m:r>
                                </m:sup>
                              </m:sSubSup>
                            </m:oMath>
                          </a14:m>
                          <a:endParaRPr lang="zh-TW" altLang="en-US" dirty="0">
                            <a:latin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altLang="zh-TW" sz="1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.675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−0.075</m:t>
                                  </m:r>
                                </m:sub>
                                <m:sup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+0.325</m:t>
                                  </m:r>
                                </m:sup>
                              </m:sSubSup>
                            </m:oMath>
                          </a14:m>
                          <a:endParaRPr lang="zh-TW" altLang="en-US" dirty="0">
                            <a:latin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altLang="zh-TW" sz="1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.286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−0.224</m:t>
                                  </m:r>
                                </m:sub>
                                <m:sup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+0.098</m:t>
                                  </m:r>
                                </m:sup>
                              </m:sSubSup>
                            </m:oMath>
                          </a14:m>
                          <a:endParaRPr lang="zh-TW" altLang="en-US" dirty="0"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408402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Best fit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zh-TW" altLang="zh-TW" sz="1800" i="1" kern="1200" smtClean="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𝜒</m:t>
                                  </m:r>
                                </m:e>
                                <m:sup>
                                  <m:r>
                                    <a:rPr lang="en-US" altLang="zh-TW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zh-TW" altLang="zh-TW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13459.3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13458.8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13458.4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13459.6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5434948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表格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22452988"/>
                  </p:ext>
                </p:extLst>
              </p:nvPr>
            </p:nvGraphicFramePr>
            <p:xfrm>
              <a:off x="1441574" y="2120509"/>
              <a:ext cx="10497850" cy="223888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99570">
                      <a:extLst>
                        <a:ext uri="{9D8B030D-6E8A-4147-A177-3AD203B41FA5}">
                          <a16:colId xmlns:a16="http://schemas.microsoft.com/office/drawing/2014/main" val="3815405088"/>
                        </a:ext>
                      </a:extLst>
                    </a:gridCol>
                    <a:gridCol w="2099570">
                      <a:extLst>
                        <a:ext uri="{9D8B030D-6E8A-4147-A177-3AD203B41FA5}">
                          <a16:colId xmlns:a16="http://schemas.microsoft.com/office/drawing/2014/main" val="4176667954"/>
                        </a:ext>
                      </a:extLst>
                    </a:gridCol>
                    <a:gridCol w="2099570">
                      <a:extLst>
                        <a:ext uri="{9D8B030D-6E8A-4147-A177-3AD203B41FA5}">
                          <a16:colId xmlns:a16="http://schemas.microsoft.com/office/drawing/2014/main" val="2499557241"/>
                        </a:ext>
                      </a:extLst>
                    </a:gridCol>
                    <a:gridCol w="2099570">
                      <a:extLst>
                        <a:ext uri="{9D8B030D-6E8A-4147-A177-3AD203B41FA5}">
                          <a16:colId xmlns:a16="http://schemas.microsoft.com/office/drawing/2014/main" val="3668104666"/>
                        </a:ext>
                      </a:extLst>
                    </a:gridCol>
                    <a:gridCol w="2099570">
                      <a:extLst>
                        <a:ext uri="{9D8B030D-6E8A-4147-A177-3AD203B41FA5}">
                          <a16:colId xmlns:a16="http://schemas.microsoft.com/office/drawing/2014/main" val="93776049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Parameter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100581" t="-8197" r="-301163" b="-5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Exponential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err="1" smtClean="0">
                              <a:solidFill>
                                <a:schemeClr val="tx1"/>
                              </a:solidFill>
                            </a:rPr>
                            <a:t>Tsujikawa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b="0" dirty="0" err="1" smtClean="0">
                              <a:solidFill>
                                <a:schemeClr val="tx1"/>
                              </a:solidFill>
                            </a:rPr>
                            <a:t>Starobinsky</a:t>
                          </a:r>
                          <a:r>
                            <a:rPr lang="en-US" altLang="zh-TW" b="0" dirty="0" smtClean="0">
                              <a:solidFill>
                                <a:schemeClr val="tx1"/>
                              </a:solidFill>
                            </a:rPr>
                            <a:t> (n=1)</a:t>
                          </a:r>
                          <a:endParaRPr lang="zh-TW" altLang="en-US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65073234"/>
                      </a:ext>
                    </a:extLst>
                  </a:tr>
                  <a:tr h="372872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290" t="-106452" r="-400000" b="-4193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100581" t="-106452" r="-301163" b="-4193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200000" t="-106452" r="-200290" b="-4193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300872" t="-106452" r="-100872" b="-4193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399710" t="-106452" r="-580" b="-4193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47561925"/>
                      </a:ext>
                    </a:extLst>
                  </a:tr>
                  <a:tr h="372872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290" t="-209836" r="-400000" b="-3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100581" t="-209836" r="-301163" b="-3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200000" t="-209836" r="-200290" b="-3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300872" t="-209836" r="-100872" b="-3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399710" t="-209836" r="-580" b="-3262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4015768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290" t="-309836" r="-400000" b="-2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&lt; </a:t>
                          </a:r>
                          <a:r>
                            <a:rPr lang="en-US" altLang="zh-TW" dirty="0" smtClean="0"/>
                            <a:t>0.20</a:t>
                          </a:r>
                          <a:r>
                            <a:rPr lang="en-US" altLang="zh-TW" baseline="0" dirty="0" smtClean="0"/>
                            <a:t> </a:t>
                          </a:r>
                          <a:r>
                            <a:rPr lang="en-US" altLang="zh-TW" baseline="0" dirty="0" smtClean="0"/>
                            <a:t>eV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0.22</a:t>
                          </a:r>
                          <a:r>
                            <a:rPr lang="en-US" altLang="zh-TW" baseline="0" dirty="0" smtClean="0"/>
                            <a:t> 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0.20</a:t>
                          </a:r>
                          <a:r>
                            <a:rPr lang="en-US" altLang="zh-TW" baseline="0" dirty="0" smtClean="0"/>
                            <a:t> 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&lt; 0.22</a:t>
                          </a:r>
                          <a:r>
                            <a:rPr lang="en-US" altLang="zh-TW" baseline="0" dirty="0" smtClean="0"/>
                            <a:t> eV</a:t>
                          </a:r>
                          <a:endParaRPr lang="zh-TW" altLang="en-US" dirty="0" smtClean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93199186"/>
                      </a:ext>
                    </a:extLst>
                  </a:tr>
                  <a:tr h="3806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1600" dirty="0" smtClean="0"/>
                            <a:t>model parameter</a:t>
                          </a:r>
                          <a:endParaRPr lang="zh-TW" altLang="en-US" sz="16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trike="noStrike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200000" t="-396825" r="-200290" b="-1190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300872" t="-396825" r="-100872" b="-1190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399710" t="-396825" r="-580" b="-1190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408402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290" t="-513115" r="-400000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13459.3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13458.8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13458.4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13459.6</a:t>
                          </a:r>
                          <a:endParaRPr lang="zh-TW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54349489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10" name="直線接點 9"/>
          <p:cNvCxnSpPr/>
          <p:nvPr/>
        </p:nvCxnSpPr>
        <p:spPr>
          <a:xfrm flipV="1">
            <a:off x="3528291" y="3611418"/>
            <a:ext cx="2115034" cy="3694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855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96577" y="763258"/>
            <a:ext cx="8911687" cy="1280890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Outline</a:t>
            </a:r>
            <a:endParaRPr lang="zh-TW" altLang="en-US" sz="2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996577" y="1835426"/>
            <a:ext cx="8915400" cy="4456044"/>
          </a:xfrm>
        </p:spPr>
        <p:txBody>
          <a:bodyPr/>
          <a:lstStyle/>
          <a:p>
            <a:r>
              <a:rPr lang="en-US" altLang="zh-TW" sz="2400" dirty="0"/>
              <a:t>f</a:t>
            </a:r>
            <a:r>
              <a:rPr lang="en-US" altLang="zh-TW" sz="2400" dirty="0" smtClean="0"/>
              <a:t>(R)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gravity</a:t>
            </a:r>
          </a:p>
          <a:p>
            <a:endParaRPr lang="en-US" altLang="zh-TW" sz="2400" dirty="0" smtClean="0"/>
          </a:p>
          <a:p>
            <a:r>
              <a:rPr lang="en-US" altLang="zh-TW" sz="2400" dirty="0" smtClean="0"/>
              <a:t>Viable f(R) gravity models</a:t>
            </a:r>
          </a:p>
          <a:p>
            <a:endParaRPr lang="en-US" altLang="zh-TW" sz="2400" dirty="0" smtClean="0"/>
          </a:p>
          <a:p>
            <a:r>
              <a:rPr lang="en-US" altLang="zh-TW" sz="2400" dirty="0" smtClean="0"/>
              <a:t>Observational </a:t>
            </a:r>
            <a:r>
              <a:rPr lang="en-US" altLang="zh-TW" sz="2400" dirty="0"/>
              <a:t>Constraints on Viable f(R) Gravity </a:t>
            </a:r>
            <a:r>
              <a:rPr lang="en-US" altLang="zh-TW" sz="2400" dirty="0" smtClean="0"/>
              <a:t>Models</a:t>
            </a:r>
          </a:p>
          <a:p>
            <a:pPr marL="0" indent="0">
              <a:buNone/>
            </a:pPr>
            <a:endParaRPr lang="en-US" altLang="zh-TW" sz="2400" dirty="0" smtClean="0"/>
          </a:p>
          <a:p>
            <a:endParaRPr lang="en-US" altLang="zh-TW" sz="2400" dirty="0" smtClean="0"/>
          </a:p>
          <a:p>
            <a:endParaRPr lang="en-US" altLang="zh-TW" sz="2400" dirty="0" smtClean="0"/>
          </a:p>
          <a:p>
            <a:endParaRPr lang="en-US" altLang="zh-TW" sz="2400" dirty="0" smtClean="0"/>
          </a:p>
          <a:p>
            <a:endParaRPr lang="en-US" altLang="zh-TW" sz="2400" dirty="0" smtClean="0"/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566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87247" y="653928"/>
            <a:ext cx="8911687" cy="727611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f</a:t>
            </a:r>
            <a:r>
              <a:rPr lang="en-US" altLang="zh-TW" sz="2800" dirty="0" smtClean="0"/>
              <a:t>(R) gravity</a:t>
            </a:r>
            <a:endParaRPr lang="zh-TW" alt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1679713" y="1381539"/>
                <a:ext cx="9824899" cy="482047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zh-TW" sz="2400" dirty="0" smtClean="0"/>
                  <a:t>In f(R) gravity, the Ricci scalar R in the Einstein-Hilbert action is extended to an arbitrary function f(R).</a:t>
                </a:r>
              </a:p>
              <a:p>
                <a:pPr marL="0" indent="0">
                  <a:buNone/>
                </a:pPr>
                <a:r>
                  <a:rPr lang="en-US" altLang="zh-TW" sz="2400" dirty="0" smtClean="0"/>
                  <a:t>Modified Einstein-Hilbert action: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=∫</m:t>
                      </m:r>
                      <m:sSup>
                        <m:sSup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ⅆ</m:t>
                          </m:r>
                        </m:e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𝑥</m:t>
                      </m:r>
                      <m:rad>
                        <m:radPr>
                          <m:degHide m:val="on"/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</m:rad>
                      <m:f>
                        <m:f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zh-TW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</m:d>
                        </m:num>
                        <m:den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𝐺</m:t>
                          </m:r>
                        </m:den>
                      </m:f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altLang="zh-TW" sz="2400" dirty="0" smtClean="0"/>
              </a:p>
              <a:p>
                <a:pPr marL="0" indent="0">
                  <a:buNone/>
                </a:pPr>
                <a:endParaRPr lang="en-US" altLang="zh-TW" sz="2400" dirty="0" smtClean="0"/>
              </a:p>
              <a:p>
                <a:pPr marL="0" indent="0">
                  <a:buNone/>
                </a:pPr>
                <a:r>
                  <a:rPr lang="en-US" altLang="zh-TW" sz="2400" dirty="0" smtClean="0"/>
                  <a:t>Taking variation of the action with resect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𝜇𝜈</m:t>
                        </m:r>
                      </m:sub>
                    </m:sSub>
                  </m:oMath>
                </a14:m>
                <a:r>
                  <a:rPr lang="en-US" altLang="zh-TW" sz="2400" dirty="0" smtClean="0"/>
                  <a:t>, we get the modified Einstein equation: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sSub>
                      <m:sSub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𝜇𝜈</m:t>
                        </m:r>
                      </m:sub>
                    </m:sSub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 sz="2400">
                            <a:latin typeface="Cambria Math" panose="02040503050406030204" pitchFamily="18" charset="0"/>
                          </a:rPr>
                          <m:t>κ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bSup>
                      <m:sSubSup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𝜇𝜈</m:t>
                        </m:r>
                      </m:sub>
                      <m:sup>
                        <m:d>
                          <m:dPr>
                            <m:ctrlPr>
                              <a:rPr lang="zh-TW" altLang="zh-TW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d>
                      </m:sup>
                    </m:sSubSup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𝜈</m:t>
                        </m:r>
                      </m:sub>
                    </m:sSub>
                    <m:d>
                      <m:d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zh-TW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sub>
                        </m:s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en-US" altLang="zh-TW" sz="24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𝛻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𝜇</m:t>
                        </m:r>
                      </m:sub>
                    </m:sSub>
                    <m:sSub>
                      <m:sSub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𝛻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𝜈</m:t>
                        </m:r>
                      </m:sub>
                    </m:sSub>
                    <m:sSub>
                      <m:sSub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𝜈</m:t>
                        </m:r>
                      </m:sub>
                    </m:sSub>
                  </m:oMath>
                </a14:m>
                <a:r>
                  <a:rPr lang="en-US" altLang="zh-TW" sz="2400" dirty="0"/>
                  <a:t>□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</m:oMath>
                </a14:m>
                <a:r>
                  <a:rPr lang="en-US" altLang="zh-TW" sz="2400" dirty="0" smtClean="0"/>
                  <a:t>,</a:t>
                </a:r>
              </a:p>
              <a:p>
                <a:pPr marL="0" indent="0">
                  <a:buNone/>
                </a:pPr>
                <a:r>
                  <a:rPr lang="en-US" altLang="zh-TW" sz="2400" dirty="0"/>
                  <a:t>w</a:t>
                </a:r>
                <a:r>
                  <a:rPr lang="en-US" altLang="zh-TW" sz="2400" dirty="0" smtClean="0"/>
                  <a:t>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≡</m:t>
                    </m:r>
                    <m:f>
                      <m:f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ⅆ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zh-TW" altLang="zh-TW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d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ⅆ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</m:oMath>
                </a14:m>
                <a:r>
                  <a:rPr lang="en-US" altLang="zh-TW" sz="2400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𝜇𝜈</m:t>
                        </m:r>
                      </m:sub>
                    </m:sSub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𝜇𝜈</m:t>
                        </m:r>
                      </m:sub>
                    </m:sSub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endParaRPr lang="zh-TW" altLang="zh-TW" sz="2400" dirty="0"/>
              </a:p>
              <a:p>
                <a:pPr marL="0" indent="0">
                  <a:buNone/>
                </a:pPr>
                <a:endParaRPr lang="zh-TW" altLang="zh-TW" sz="2400" dirty="0"/>
              </a:p>
              <a:p>
                <a:pPr marL="0" indent="0">
                  <a:buNone/>
                </a:pPr>
                <a:endParaRPr lang="zh-TW" altLang="zh-TW" sz="2400" dirty="0"/>
              </a:p>
              <a:p>
                <a:pPr marL="0" indent="0">
                  <a:buNone/>
                </a:pPr>
                <a:endParaRPr lang="zh-TW" altLang="zh-TW" sz="2400" dirty="0"/>
              </a:p>
              <a:p>
                <a:pPr marL="0" indent="0">
                  <a:buNone/>
                </a:pPr>
                <a:endParaRPr lang="zh-TW" altLang="en-US" sz="2400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79713" y="1381539"/>
                <a:ext cx="9824899" cy="4820478"/>
              </a:xfrm>
              <a:blipFill>
                <a:blip r:embed="rId2"/>
                <a:stretch>
                  <a:fillRect l="-993" t="-101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783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60247" y="596401"/>
            <a:ext cx="8911687" cy="687454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Conditions for viable f(R) gravity model</a:t>
            </a:r>
            <a:endParaRPr lang="zh-TW" alt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1756534" y="1283855"/>
                <a:ext cx="8915400" cy="5236215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altLang="zh-TW" sz="2400" dirty="0" smtClean="0">
                    <a:solidFill>
                      <a:schemeClr val="tx1"/>
                    </a:solidFill>
                  </a:rPr>
                  <a:t>1. Possess positive effective gravitational constants and exhibit stable cosmological perturbations: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zh-TW" altLang="zh-TW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ⅆ</m:t>
                        </m:r>
                        <m:r>
                          <a:rPr lang="en-US" altLang="zh-TW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zh-TW" altLang="zh-TW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d>
                      </m:num>
                      <m:den>
                        <m:r>
                          <a:rPr lang="en-US" altLang="zh-TW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ⅆ</m:t>
                        </m:r>
                        <m:r>
                          <a:rPr lang="en-US" altLang="zh-TW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  <m:r>
                      <a:rPr lang="en-US" altLang="zh-TW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altLang="zh-TW" sz="2400" dirty="0" smtClean="0">
                    <a:solidFill>
                      <a:schemeClr val="tx1"/>
                    </a:solidFill>
                  </a:rPr>
                  <a:t>  and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TW" altLang="zh-TW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zh-TW" altLang="zh-TW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ⅆ</m:t>
                            </m:r>
                          </m:e>
                          <m:sup>
                            <m:r>
                              <a:rPr lang="en-US" altLang="zh-TW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TW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zh-TW" altLang="zh-TW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d>
                      </m:num>
                      <m:den>
                        <m:r>
                          <a:rPr lang="en-US" altLang="zh-TW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ⅆ</m:t>
                        </m:r>
                        <m:sSup>
                          <m:sSupPr>
                            <m:ctrlPr>
                              <a:rPr lang="zh-TW" altLang="zh-TW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altLang="zh-TW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zh-TW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altLang="zh-TW" sz="2400" dirty="0" smtClean="0">
                    <a:solidFill>
                      <a:schemeClr val="tx1"/>
                    </a:solidFill>
                  </a:rPr>
                  <a:t>  for 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altLang="zh-TW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zh-TW" altLang="zh-TW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zh-TW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altLang="zh-TW" sz="2400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n-US" altLang="zh-TW" sz="2400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en-US" altLang="zh-TW" sz="2400" dirty="0" smtClean="0">
                    <a:solidFill>
                      <a:schemeClr val="tx1"/>
                    </a:solidFill>
                  </a:rPr>
                  <a:t>2. Asymptotic behavior to the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𝛬</m:t>
                    </m:r>
                  </m:oMath>
                </a14:m>
                <a:r>
                  <a:rPr lang="en-US" altLang="zh-TW" sz="2400" dirty="0" smtClean="0">
                    <a:solidFill>
                      <a:schemeClr val="tx1"/>
                    </a:solidFill>
                  </a:rPr>
                  <a:t>CDM  model in the large curvature regime: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</m:d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𝛬</m:t>
                    </m:r>
                  </m:oMath>
                </a14:m>
                <a:r>
                  <a:rPr lang="en-US" altLang="zh-TW" sz="2400" dirty="0" smtClean="0"/>
                  <a:t>  </a:t>
                </a:r>
                <a:r>
                  <a:rPr lang="en-US" altLang="zh-TW" sz="2400" dirty="0">
                    <a:solidFill>
                      <a:schemeClr val="tx1"/>
                    </a:solidFill>
                  </a:rPr>
                  <a:t>for 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altLang="zh-TW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zh-TW" altLang="zh-TW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zh-TW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zh-TW" altLang="zh-TW" sz="2400" dirty="0"/>
              </a:p>
              <a:p>
                <a:pPr marL="0" indent="0">
                  <a:buNone/>
                </a:pPr>
                <a:endParaRPr lang="en-US" altLang="zh-TW" sz="2400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en-US" altLang="zh-TW" sz="2400" dirty="0" smtClean="0">
                    <a:solidFill>
                      <a:schemeClr val="tx1"/>
                    </a:solidFill>
                  </a:rPr>
                  <a:t>3. Presence Stability of the late-time de Sitter point</a:t>
                </a:r>
              </a:p>
              <a:p>
                <a:pPr marL="0" indent="0">
                  <a:buNone/>
                </a:pPr>
                <a:endParaRPr lang="en-US" altLang="zh-TW" sz="2400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en-US" altLang="zh-TW" sz="2400" dirty="0" smtClean="0">
                    <a:solidFill>
                      <a:schemeClr val="tx1"/>
                    </a:solidFill>
                  </a:rPr>
                  <a:t>4. Passing the local system constraints</a:t>
                </a:r>
              </a:p>
              <a:p>
                <a:pPr marL="0" indent="0">
                  <a:buNone/>
                </a:pPr>
                <a:endParaRPr lang="en-US" altLang="zh-TW" sz="2400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zh-TW" altLang="zh-TW" sz="2400" dirty="0"/>
              </a:p>
              <a:p>
                <a:pPr marL="0" indent="0">
                  <a:buNone/>
                </a:pPr>
                <a:endParaRPr lang="zh-TW" altLang="zh-TW" sz="2200" dirty="0"/>
              </a:p>
              <a:p>
                <a:pPr marL="0" indent="0">
                  <a:buNone/>
                </a:pPr>
                <a:endParaRPr lang="zh-TW" altLang="zh-TW" sz="2000" dirty="0"/>
              </a:p>
              <a:p>
                <a:pPr marL="0" indent="0">
                  <a:buNone/>
                </a:pP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56534" y="1283855"/>
                <a:ext cx="8915400" cy="5236215"/>
              </a:xfrm>
              <a:blipFill>
                <a:blip r:embed="rId2"/>
                <a:stretch>
                  <a:fillRect l="-1025" t="-163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42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00198" y="439384"/>
            <a:ext cx="8911687" cy="73363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Viable f(R) Gravity Models</a:t>
            </a:r>
            <a:endParaRPr lang="zh-TW" alt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2004291" y="1173018"/>
                <a:ext cx="9500321" cy="5569527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altLang="zh-TW" sz="2400" dirty="0" smtClean="0"/>
                  <a:t>Exponential gravity model: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</m:d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𝛽</m:t>
                      </m:r>
                      <m:sSubSup>
                        <m:sSubSup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𝑐h</m:t>
                          </m:r>
                        </m:sub>
                        <m:sup>
                          <m:d>
                            <m:dPr>
                              <m:ctrlPr>
                                <a:rPr lang="zh-TW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</m:d>
                        </m:sup>
                      </m:sSubSup>
                      <m:d>
                        <m:d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zh-TW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ⅇ</m:t>
                              </m:r>
                            </m:e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∕</m:t>
                              </m:r>
                              <m:sSubSup>
                                <m:sSubSupPr>
                                  <m:ctrlPr>
                                    <a:rPr lang="zh-TW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𝑐h</m:t>
                                  </m:r>
                                </m:sub>
                                <m:sup>
                                  <m:d>
                                    <m:dPr>
                                      <m:ctrlPr>
                                        <a:rPr lang="zh-TW" altLang="zh-TW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e>
                                  </m:d>
                                </m:sup>
                              </m:sSubSup>
                            </m:sup>
                          </m:sSup>
                        </m:e>
                      </m:d>
                    </m:oMath>
                  </m:oMathPara>
                </a14:m>
                <a:endParaRPr lang="en-US" altLang="zh-TW" sz="2400" dirty="0" smtClean="0"/>
              </a:p>
              <a:p>
                <a:pPr marL="0" indent="0">
                  <a:buNone/>
                </a:pPr>
                <a:r>
                  <a:rPr lang="en-US" altLang="zh-TW" sz="2400" dirty="0" err="1" smtClean="0"/>
                  <a:t>Tsujikawa</a:t>
                </a:r>
                <a:r>
                  <a:rPr lang="en-US" altLang="zh-TW" sz="2400" dirty="0" smtClean="0"/>
                  <a:t> model: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</m:d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𝜇</m:t>
                      </m:r>
                      <m:sSubSup>
                        <m:sSubSup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𝑐h</m:t>
                          </m:r>
                        </m:sub>
                        <m:sup>
                          <m:d>
                            <m:dPr>
                              <m:ctrlPr>
                                <a:rPr lang="zh-TW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sup>
                      </m:sSubSup>
                      <m:func>
                        <m:func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TW" sz="2400">
                              <a:latin typeface="Cambria Math" panose="02040503050406030204" pitchFamily="18" charset="0"/>
                            </a:rPr>
                            <m:t>tanh</m:t>
                          </m:r>
                        </m:fName>
                        <m:e>
                          <m:d>
                            <m:dPr>
                              <m:ctrlPr>
                                <a:rPr lang="zh-TW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zh-TW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num>
                                <m:den>
                                  <m:sSubSup>
                                    <m:sSubSupPr>
                                      <m:ctrlPr>
                                        <a:rPr lang="zh-TW" altLang="zh-TW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  <m:t>𝑐h</m:t>
                                      </m:r>
                                    </m:sub>
                                    <m:sup>
                                      <m:d>
                                        <m:dPr>
                                          <m:ctrlPr>
                                            <a:rPr lang="zh-TW" altLang="zh-TW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𝑇</m:t>
                                          </m:r>
                                        </m:e>
                                      </m:d>
                                    </m:sup>
                                  </m:sSubSup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zh-TW" altLang="zh-TW" sz="2400" dirty="0"/>
              </a:p>
              <a:p>
                <a:pPr marL="0" indent="0">
                  <a:buNone/>
                </a:pPr>
                <a:r>
                  <a:rPr lang="en-US" altLang="zh-TW" sz="2400" dirty="0" err="1" smtClean="0"/>
                  <a:t>Starobinsky</a:t>
                </a:r>
                <a:r>
                  <a:rPr lang="en-US" altLang="zh-TW" sz="2400" dirty="0" smtClean="0"/>
                  <a:t> model: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</m:d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𝜆</m:t>
                      </m:r>
                      <m:sSubSup>
                        <m:sSubSup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𝑐h</m:t>
                          </m:r>
                        </m:sub>
                        <m:sup>
                          <m:d>
                            <m:dPr>
                              <m:ctrlPr>
                                <a:rPr lang="zh-TW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p>
                      </m:sSubSup>
                      <m:d>
                        <m:dPr>
                          <m:begChr m:val="["/>
                          <m:endChr m:val="]"/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zh-TW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zh-TW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f>
                                    <m:fPr>
                                      <m:ctrlPr>
                                        <a:rPr lang="zh-TW" altLang="zh-TW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zh-TW" altLang="zh-TW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p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sSubSup>
                                        <m:sSubSupPr>
                                          <m:ctrlPr>
                                            <a:rPr lang="zh-TW" altLang="zh-TW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𝑐h</m:t>
                                          </m:r>
                                        </m:sub>
                                        <m:sup>
                                          <m:sSup>
                                            <m:sSupPr>
                                              <m:ctrlPr>
                                                <a:rPr lang="zh-TW" altLang="zh-TW"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d>
                                                <m:dPr>
                                                  <m:ctrlPr>
                                                    <a:rPr lang="zh-TW" altLang="zh-TW" sz="24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𝑆</m:t>
                                                  </m:r>
                                                </m:e>
                                              </m:d>
                                            </m:e>
                                            <m:sup>
                                              <m: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sup>
                                      </m:sSubSup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zh-TW" altLang="zh-TW" sz="2400" dirty="0"/>
              </a:p>
              <a:p>
                <a:pPr marL="0" indent="0">
                  <a:buNone/>
                </a:pPr>
                <a:r>
                  <a:rPr lang="en-US" altLang="zh-TW" sz="2400" dirty="0" smtClean="0"/>
                  <a:t>Hu-</a:t>
                </a:r>
                <a:r>
                  <a:rPr lang="en-US" altLang="zh-TW" sz="2400" dirty="0" err="1" smtClean="0"/>
                  <a:t>Sawicki</a:t>
                </a:r>
                <a:r>
                  <a:rPr lang="en-US" altLang="zh-TW" sz="2400" dirty="0" smtClean="0"/>
                  <a:t> model: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</m:d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𝑐h</m:t>
                          </m:r>
                        </m:sub>
                        <m:sup>
                          <m:d>
                            <m:dPr>
                              <m:ctrlPr>
                                <a:rPr lang="zh-TW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𝐻𝑆</m:t>
                              </m:r>
                            </m:e>
                          </m:d>
                        </m:sup>
                      </m:sSubSup>
                      <m:f>
                        <m:f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zh-TW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p>
                            <m:sSupPr>
                              <m:ctrlPr>
                                <a:rPr lang="zh-TW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zh-TW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∕</m:t>
                                  </m:r>
                                  <m:sSubSup>
                                    <m:sSubSupPr>
                                      <m:ctrlPr>
                                        <a:rPr lang="zh-TW" altLang="zh-TW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  <m:t>𝑐h</m:t>
                                      </m:r>
                                    </m:sub>
                                    <m:sup>
                                      <m:d>
                                        <m:dPr>
                                          <m:ctrlPr>
                                            <a:rPr lang="zh-TW" altLang="zh-TW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𝐻𝑆</m:t>
                                          </m:r>
                                        </m:e>
                                      </m:d>
                                    </m:sup>
                                  </m:sSubSup>
                                </m:e>
                              </m:d>
                            </m:e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zh-TW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p>
                            <m:sSupPr>
                              <m:ctrlPr>
                                <a:rPr lang="zh-TW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zh-TW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∕</m:t>
                                  </m:r>
                                  <m:sSubSup>
                                    <m:sSubSupPr>
                                      <m:ctrlPr>
                                        <a:rPr lang="zh-TW" altLang="zh-TW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  <m:t>𝑐h</m:t>
                                      </m:r>
                                    </m:sub>
                                    <m:sup>
                                      <m:d>
                                        <m:dPr>
                                          <m:ctrlPr>
                                            <a:rPr lang="zh-TW" altLang="zh-TW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𝐻𝑆</m:t>
                                          </m:r>
                                        </m:e>
                                      </m:d>
                                    </m:sup>
                                  </m:sSubSup>
                                </m:e>
                              </m:d>
                            </m:e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p>
                          </m:s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zh-TW" altLang="zh-TW" sz="2400" dirty="0"/>
              </a:p>
              <a:p>
                <a:pPr marL="0" indent="0">
                  <a:buNone/>
                </a:pPr>
                <a:endParaRPr lang="zh-TW" altLang="zh-TW" sz="2400" dirty="0"/>
              </a:p>
              <a:p>
                <a:pPr marL="0" indent="0">
                  <a:buNone/>
                </a:pPr>
                <a:endParaRPr lang="zh-TW" altLang="en-US" sz="2400" b="1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04291" y="1173018"/>
                <a:ext cx="9500321" cy="5569527"/>
              </a:xfrm>
              <a:blipFill>
                <a:blip r:embed="rId2"/>
                <a:stretch>
                  <a:fillRect l="-834" t="-131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364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38159" y="653927"/>
            <a:ext cx="8911687" cy="628221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Background Evolution</a:t>
            </a:r>
            <a:endParaRPr lang="zh-TW" alt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1734446" y="1401418"/>
                <a:ext cx="8915400" cy="526111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zh-TW" sz="2400" dirty="0" smtClean="0"/>
                  <a:t>By the continuity equation: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zh-TW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acc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𝐷𝐸</m:t>
                          </m:r>
                        </m:sub>
                      </m:sSub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𝐻</m:t>
                      </m:r>
                      <m:d>
                        <m:d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1+</m:t>
                          </m:r>
                          <m:sSub>
                            <m:sSubPr>
                              <m:ctrlPr>
                                <a:rPr lang="zh-TW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𝐷𝐸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𝐷𝐸</m:t>
                          </m:r>
                        </m:sub>
                      </m:sSub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altLang="zh-TW" sz="2400" dirty="0" smtClean="0"/>
              </a:p>
              <a:p>
                <a:pPr marL="0" indent="0">
                  <a:buNone/>
                </a:pPr>
                <a:r>
                  <a:rPr lang="en-US" altLang="zh-TW" sz="2400" dirty="0" smtClean="0"/>
                  <a:t>we can derive the equation of state for dark energy: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𝐷𝐸</m:t>
                          </m:r>
                        </m:sub>
                      </m:sSub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≡</m:t>
                      </m:r>
                      <m:f>
                        <m:f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zh-TW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𝐷𝐸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zh-TW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𝐷𝐸</m:t>
                              </m:r>
                            </m:sub>
                          </m:sSub>
                        </m:den>
                      </m:f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=−1−</m:t>
                      </m:r>
                      <m:f>
                        <m:f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f>
                        <m:f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zh-TW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zh-TW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ⅆ</m:t>
                          </m:r>
                          <m:sSub>
                            <m:sSubPr>
                              <m:ctrlPr>
                                <a:rPr lang="zh-TW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sub>
                          </m:sSub>
                        </m:num>
                        <m:den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ⅆ</m:t>
                          </m:r>
                          <m:func>
                            <m:funcPr>
                              <m:ctrlPr>
                                <a:rPr lang="zh-TW" altLang="zh-TW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zh-TW" sz="240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zh-TW" altLang="zh-TW" sz="2400" dirty="0"/>
              </a:p>
              <a:p>
                <a:pPr marL="0" indent="0">
                  <a:buNone/>
                </a:pPr>
                <a:r>
                  <a:rPr lang="en-US" altLang="zh-TW" sz="2400" dirty="0"/>
                  <a:t>w</a:t>
                </a:r>
                <a:r>
                  <a:rPr lang="en-US" altLang="zh-TW" sz="2400" dirty="0" smtClean="0"/>
                  <a:t>here the introduced variables: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𝐻</m:t>
                        </m:r>
                      </m:sub>
                    </m:sSub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≡</m:t>
                    </m:r>
                    <m:f>
                      <m:f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zh-TW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𝐷𝐸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zh-TW" altLang="zh-TW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  <m:sup>
                            <m:d>
                              <m:dPr>
                                <m:ctrlPr>
                                  <a:rPr lang="zh-TW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d>
                          </m:sup>
                        </m:sSubSup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zh-TW" altLang="zh-TW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zh-TW" altLang="zh-TW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𝜒</m:t>
                    </m:r>
                    <m:sSup>
                      <m:sSup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−4</m:t>
                        </m:r>
                      </m:sup>
                    </m:sSup>
                  </m:oMath>
                </a14:m>
                <a:r>
                  <a:rPr lang="en-US" altLang="zh-TW" sz="2400" dirty="0" smtClean="0"/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𝑅</m:t>
                        </m:r>
                      </m:num>
                      <m:den>
                        <m:sSup>
                          <m:sSupPr>
                            <m:ctrlPr>
                              <a:rPr lang="zh-TW" altLang="zh-TW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−3</m:t>
                    </m:r>
                    <m:sSup>
                      <m:sSup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</m:oMath>
                </a14:m>
                <a:endParaRPr lang="en-US" altLang="zh-TW" sz="2400" dirty="0" smtClean="0"/>
              </a:p>
              <a:p>
                <a:pPr marL="0" indent="0">
                  <a:buNone/>
                </a:pPr>
                <a:r>
                  <a:rPr lang="en-US" altLang="zh-TW" sz="2400" dirty="0"/>
                  <a:t>w</a:t>
                </a:r>
                <a:r>
                  <a:rPr lang="en-US" altLang="zh-TW" sz="2400" dirty="0" smtClean="0"/>
                  <a:t>ith: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≡</m:t>
                    </m:r>
                    <m:f>
                      <m:f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zh-TW" altLang="zh-TW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𝜅</m:t>
                            </m:r>
                          </m:e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bSup>
                          <m:sSubSupPr>
                            <m:ctrlPr>
                              <a:rPr lang="zh-TW" altLang="zh-TW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  <m:sup>
                            <m:d>
                              <m:dPr>
                                <m:ctrlPr>
                                  <a:rPr lang="zh-TW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d>
                          </m:sup>
                        </m:sSubSup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TW" sz="2400" dirty="0" smtClean="0"/>
                  <a:t> ,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𝜒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≡</m:t>
                    </m:r>
                    <m:f>
                      <m:fPr>
                        <m:ctrlPr>
                          <a:rPr lang="zh-TW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zh-TW" altLang="zh-TW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  <m:sup>
                            <m:d>
                              <m:dPr>
                                <m:ctrlPr>
                                  <a:rPr lang="zh-TW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d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zh-TW" altLang="zh-TW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  <m:sup>
                            <m:d>
                              <m:dPr>
                                <m:ctrlPr>
                                  <a:rPr lang="zh-TW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d>
                          </m:sup>
                        </m:sSubSup>
                      </m:den>
                    </m:f>
                  </m:oMath>
                </a14:m>
                <a:endParaRPr lang="en-US" altLang="zh-TW" sz="2400" dirty="0" smtClean="0"/>
              </a:p>
              <a:p>
                <a:pPr marL="0" indent="0">
                  <a:buNone/>
                </a:pPr>
                <a:endParaRPr lang="zh-TW" altLang="zh-TW" sz="2400" dirty="0"/>
              </a:p>
              <a:p>
                <a:pPr marL="0" indent="0">
                  <a:buNone/>
                </a:pPr>
                <a:endParaRPr lang="zh-TW" altLang="zh-TW" dirty="0"/>
              </a:p>
              <a:p>
                <a:pPr marL="0" indent="0">
                  <a:buNone/>
                </a:pPr>
                <a:endParaRPr lang="en-US" altLang="zh-TW" sz="2400" dirty="0" smtClean="0"/>
              </a:p>
              <a:p>
                <a:pPr marL="0" indent="0">
                  <a:buNone/>
                </a:pPr>
                <a:endParaRPr lang="zh-TW" altLang="zh-TW" sz="2400" dirty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34446" y="1401418"/>
                <a:ext cx="8915400" cy="5261114"/>
              </a:xfrm>
              <a:blipFill>
                <a:blip r:embed="rId2"/>
                <a:stretch>
                  <a:fillRect l="-1094" t="-92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2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67369" y="673805"/>
            <a:ext cx="8911687" cy="1280890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Observational data</a:t>
            </a:r>
            <a:endParaRPr lang="zh-TW" altLang="en-US" sz="2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863656" y="1552788"/>
            <a:ext cx="8915400" cy="52356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400" dirty="0" smtClean="0"/>
              <a:t>Code utilized:</a:t>
            </a:r>
          </a:p>
          <a:p>
            <a:pPr marL="0" indent="0">
              <a:buNone/>
            </a:pPr>
            <a:r>
              <a:rPr lang="en-US" altLang="zh-TW" sz="2400" dirty="0"/>
              <a:t>	</a:t>
            </a:r>
            <a:r>
              <a:rPr lang="en-US" altLang="zh-TW" sz="2400" dirty="0" smtClean="0"/>
              <a:t>CAMB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and MGCAMB</a:t>
            </a:r>
            <a:endParaRPr lang="en-US" altLang="zh-TW" sz="2400" dirty="0"/>
          </a:p>
          <a:p>
            <a:pPr marL="0" indent="0">
              <a:buNone/>
            </a:pPr>
            <a:r>
              <a:rPr lang="en-US" altLang="zh-TW" sz="2400" dirty="0" smtClean="0"/>
              <a:t>	</a:t>
            </a:r>
            <a:r>
              <a:rPr lang="en-US" altLang="zh-TW" sz="2400" dirty="0" err="1" smtClean="0"/>
              <a:t>CosmoMC</a:t>
            </a:r>
            <a:r>
              <a:rPr lang="en-US" altLang="zh-TW" sz="2400" dirty="0" smtClean="0"/>
              <a:t>: </a:t>
            </a:r>
            <a:r>
              <a:rPr lang="en-US" altLang="zh-TW" sz="2400" dirty="0" smtClean="0"/>
              <a:t>Markov-Chain Monte-Carlo</a:t>
            </a:r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r>
              <a:rPr lang="en-US" altLang="zh-TW" sz="2400" dirty="0" smtClean="0"/>
              <a:t>Data </a:t>
            </a:r>
            <a:r>
              <a:rPr lang="en-US" altLang="zh-TW" sz="2400" dirty="0" smtClean="0"/>
              <a:t>utilized:</a:t>
            </a:r>
          </a:p>
          <a:p>
            <a:pPr marL="0" indent="0">
              <a:buNone/>
            </a:pPr>
            <a:r>
              <a:rPr lang="en-US" altLang="zh-TW" sz="2400" dirty="0"/>
              <a:t>	</a:t>
            </a:r>
            <a:r>
              <a:rPr lang="en-US" altLang="zh-TW" sz="2400" dirty="0" smtClean="0"/>
              <a:t>BAO (baryon acoustic oscillations) data</a:t>
            </a:r>
          </a:p>
          <a:p>
            <a:pPr marL="0" indent="0">
              <a:buNone/>
            </a:pPr>
            <a:r>
              <a:rPr lang="en-US" altLang="zh-TW" sz="2400" dirty="0"/>
              <a:t>	</a:t>
            </a:r>
            <a:r>
              <a:rPr lang="en-US" altLang="zh-TW" sz="2400" dirty="0" smtClean="0"/>
              <a:t>Planck 2015 likelihoods </a:t>
            </a:r>
          </a:p>
          <a:p>
            <a:pPr marL="0" indent="0">
              <a:buNone/>
            </a:pPr>
            <a:r>
              <a:rPr lang="en-US" altLang="zh-TW" sz="2400" dirty="0"/>
              <a:t>	</a:t>
            </a:r>
            <a:r>
              <a:rPr lang="en-US" altLang="zh-TW" sz="2400" dirty="0" smtClean="0"/>
              <a:t>SNLS (</a:t>
            </a:r>
            <a:r>
              <a:rPr lang="en-US" altLang="zh-TW" sz="2400" dirty="0"/>
              <a:t>Supernova Legacy </a:t>
            </a:r>
            <a:r>
              <a:rPr lang="en-US" altLang="zh-TW" sz="2400" dirty="0" smtClean="0"/>
              <a:t>Survey) data </a:t>
            </a:r>
          </a:p>
        </p:txBody>
      </p:sp>
    </p:spTree>
    <p:extLst>
      <p:ext uri="{BB962C8B-B14F-4D97-AF65-F5344CB8AC3E}">
        <p14:creationId xmlns:p14="http://schemas.microsoft.com/office/powerpoint/2010/main" val="350047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07075" y="687181"/>
            <a:ext cx="9760592" cy="1280890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Observational Constraints on </a:t>
            </a:r>
            <a:r>
              <a:rPr lang="en-US" altLang="zh-TW" sz="2800" dirty="0" smtClean="0"/>
              <a:t>Viable </a:t>
            </a:r>
            <a:r>
              <a:rPr lang="en-US" altLang="zh-TW" sz="2800" dirty="0"/>
              <a:t>f(R) Gravity Models</a:t>
            </a:r>
            <a:endParaRPr lang="zh-TW" altLang="en-US" sz="2800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563321"/>
              </p:ext>
            </p:extLst>
          </p:nvPr>
        </p:nvGraphicFramePr>
        <p:xfrm>
          <a:off x="283261" y="1600574"/>
          <a:ext cx="11751720" cy="4698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7240">
                  <a:extLst>
                    <a:ext uri="{9D8B030D-6E8A-4147-A177-3AD203B41FA5}">
                      <a16:colId xmlns:a16="http://schemas.microsoft.com/office/drawing/2014/main" val="2688385794"/>
                    </a:ext>
                  </a:extLst>
                </a:gridCol>
                <a:gridCol w="3917240">
                  <a:extLst>
                    <a:ext uri="{9D8B030D-6E8A-4147-A177-3AD203B41FA5}">
                      <a16:colId xmlns:a16="http://schemas.microsoft.com/office/drawing/2014/main" val="972573195"/>
                    </a:ext>
                  </a:extLst>
                </a:gridCol>
                <a:gridCol w="3917240">
                  <a:extLst>
                    <a:ext uri="{9D8B030D-6E8A-4147-A177-3AD203B41FA5}">
                      <a16:colId xmlns:a16="http://schemas.microsoft.com/office/drawing/2014/main" val="3555209827"/>
                    </a:ext>
                  </a:extLst>
                </a:gridCol>
              </a:tblGrid>
              <a:tr h="585196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1648181"/>
                  </a:ext>
                </a:extLst>
              </a:tr>
              <a:tr h="411343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45357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字方塊 9"/>
              <p:cNvSpPr txBox="1"/>
              <p:nvPr/>
            </p:nvSpPr>
            <p:spPr>
              <a:xfrm>
                <a:off x="1028925" y="1672582"/>
                <a:ext cx="21928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TW" sz="2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𝛬</m:t>
                    </m:r>
                  </m:oMath>
                </a14:m>
                <a:r>
                  <a:rPr lang="en-US" altLang="zh-TW" sz="2400" dirty="0" smtClean="0">
                    <a:solidFill>
                      <a:schemeClr val="tx1"/>
                    </a:solidFill>
                  </a:rPr>
                  <a:t>CDM model</a:t>
                </a:r>
                <a:endParaRPr lang="zh-TW" alt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文字方塊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925" y="1672582"/>
                <a:ext cx="2192844" cy="461665"/>
              </a:xfrm>
              <a:prstGeom prst="rect">
                <a:avLst/>
              </a:prstGeom>
              <a:blipFill>
                <a:blip r:embed="rId3"/>
                <a:stretch>
                  <a:fillRect l="-833" t="-10526" r="-3333" b="-2894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文字方塊 10"/>
          <p:cNvSpPr txBox="1"/>
          <p:nvPr/>
        </p:nvSpPr>
        <p:spPr>
          <a:xfrm>
            <a:off x="5116946" y="1672583"/>
            <a:ext cx="19207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smtClean="0"/>
              <a:t>Exponential</a:t>
            </a:r>
            <a:endParaRPr lang="zh-TW" altLang="en-US" sz="2400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9273310" y="1659490"/>
            <a:ext cx="15776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err="1" smtClean="0"/>
              <a:t>Tsujikawa</a:t>
            </a:r>
            <a:endParaRPr lang="zh-TW" altLang="en-US" sz="2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781" y="2639576"/>
            <a:ext cx="3716165" cy="2842866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2182" y="2639576"/>
            <a:ext cx="3429855" cy="284286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02848" y="2644036"/>
            <a:ext cx="3385569" cy="2838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10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90255" y="624110"/>
            <a:ext cx="9814357" cy="1280890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Observational Constraints on </a:t>
            </a:r>
            <a:r>
              <a:rPr lang="en-US" altLang="zh-TW" sz="2800" dirty="0" smtClean="0"/>
              <a:t>Viable </a:t>
            </a:r>
            <a:r>
              <a:rPr lang="en-US" altLang="zh-TW" sz="2800" dirty="0"/>
              <a:t>f(R) Gravity Models</a:t>
            </a:r>
            <a:endParaRPr lang="zh-TW" altLang="en-US" sz="2800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0435922"/>
              </p:ext>
            </p:extLst>
          </p:nvPr>
        </p:nvGraphicFramePr>
        <p:xfrm>
          <a:off x="1690253" y="1542471"/>
          <a:ext cx="9578110" cy="48360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9055">
                  <a:extLst>
                    <a:ext uri="{9D8B030D-6E8A-4147-A177-3AD203B41FA5}">
                      <a16:colId xmlns:a16="http://schemas.microsoft.com/office/drawing/2014/main" val="2670653416"/>
                    </a:ext>
                  </a:extLst>
                </a:gridCol>
                <a:gridCol w="4789055">
                  <a:extLst>
                    <a:ext uri="{9D8B030D-6E8A-4147-A177-3AD203B41FA5}">
                      <a16:colId xmlns:a16="http://schemas.microsoft.com/office/drawing/2014/main" val="4091066306"/>
                    </a:ext>
                  </a:extLst>
                </a:gridCol>
              </a:tblGrid>
              <a:tr h="674256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2395713"/>
                  </a:ext>
                </a:extLst>
              </a:tr>
              <a:tr h="416179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498937"/>
                  </a:ext>
                </a:extLst>
              </a:tr>
            </a:tbl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2641600" y="1674167"/>
            <a:ext cx="2871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err="1" smtClean="0"/>
              <a:t>Starobinsky</a:t>
            </a:r>
            <a:r>
              <a:rPr lang="en-US" altLang="zh-TW" sz="2400" dirty="0" smtClean="0"/>
              <a:t> (n = 1</a:t>
            </a:r>
            <a:r>
              <a:rPr lang="en-US" altLang="zh-TW" sz="2400" dirty="0"/>
              <a:t>)</a:t>
            </a:r>
            <a:endParaRPr lang="zh-TW" altLang="en-US" sz="2400" dirty="0"/>
          </a:p>
        </p:txBody>
      </p:sp>
      <p:sp>
        <p:nvSpPr>
          <p:cNvPr id="8" name="文字方塊 7"/>
          <p:cNvSpPr txBox="1"/>
          <p:nvPr/>
        </p:nvSpPr>
        <p:spPr>
          <a:xfrm>
            <a:off x="7402945" y="1674166"/>
            <a:ext cx="2871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err="1" smtClean="0"/>
              <a:t>Starobinsky</a:t>
            </a:r>
            <a:r>
              <a:rPr lang="en-US" altLang="zh-TW" sz="2400" dirty="0" smtClean="0"/>
              <a:t> (n = 2)</a:t>
            </a:r>
            <a:endParaRPr lang="zh-TW" altLang="en-US" sz="2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8511" y="2369271"/>
            <a:ext cx="4461877" cy="374387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037" y="2369271"/>
            <a:ext cx="4465585" cy="3743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55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1844</TotalTime>
  <Words>379</Words>
  <Application>Microsoft Office PowerPoint</Application>
  <PresentationFormat>寬螢幕</PresentationFormat>
  <Paragraphs>183</Paragraphs>
  <Slides>12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9" baseType="lpstr">
      <vt:lpstr>微軟正黑體</vt:lpstr>
      <vt:lpstr>Arial</vt:lpstr>
      <vt:lpstr>Cambria Math</vt:lpstr>
      <vt:lpstr>Century Gothic</vt:lpstr>
      <vt:lpstr>Wingdings 3</vt:lpstr>
      <vt:lpstr>絲縷</vt:lpstr>
      <vt:lpstr>方程式</vt:lpstr>
      <vt:lpstr>Observational Constraints on Viable f(R) Gravity Models</vt:lpstr>
      <vt:lpstr>Outline</vt:lpstr>
      <vt:lpstr>f(R) gravity</vt:lpstr>
      <vt:lpstr>Conditions for viable f(R) gravity model</vt:lpstr>
      <vt:lpstr>Viable f(R) Gravity Models</vt:lpstr>
      <vt:lpstr>Background Evolution</vt:lpstr>
      <vt:lpstr>Observational data</vt:lpstr>
      <vt:lpstr>Observational Constraints on Viable f(R) Gravity Models</vt:lpstr>
      <vt:lpstr>Observational Constraints on Viable f(R) Gravity Models</vt:lpstr>
      <vt:lpstr>Observational Constraints on Viable f(R) Gravity Models</vt:lpstr>
      <vt:lpstr>Observational Constraints on Viable f(R) Gravity Models   ΛCDM background  Allowed regions:1 σ (68%) confidence level for model parameter                              2 σ (95%) confidence level  for the rest   </vt:lpstr>
      <vt:lpstr>Observational Constraints on Viable f(R) Gravity Models   modify background  Allowed regions:1 σ (68%) confidence level for model parameter                              2 σ (95%) confidence level  for the rest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Observational Constraints on Viable f(R) Gravity Models</dc:title>
  <dc:creator>yoyo</dc:creator>
  <cp:lastModifiedBy>yoyo</cp:lastModifiedBy>
  <cp:revision>96</cp:revision>
  <dcterms:created xsi:type="dcterms:W3CDTF">2016-12-22T09:21:51Z</dcterms:created>
  <dcterms:modified xsi:type="dcterms:W3CDTF">2016-12-29T23:20:04Z</dcterms:modified>
</cp:coreProperties>
</file>