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5" r:id="rId2"/>
    <p:sldId id="277" r:id="rId3"/>
    <p:sldId id="257" r:id="rId4"/>
    <p:sldId id="258" r:id="rId5"/>
    <p:sldId id="259" r:id="rId6"/>
    <p:sldId id="298" r:id="rId7"/>
    <p:sldId id="299" r:id="rId8"/>
    <p:sldId id="260" r:id="rId9"/>
    <p:sldId id="261" r:id="rId10"/>
    <p:sldId id="282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81" r:id="rId19"/>
    <p:sldId id="275" r:id="rId20"/>
    <p:sldId id="276" r:id="rId21"/>
    <p:sldId id="300" r:id="rId22"/>
    <p:sldId id="283" r:id="rId23"/>
    <p:sldId id="293" r:id="rId24"/>
    <p:sldId id="284" r:id="rId25"/>
    <p:sldId id="274" r:id="rId26"/>
    <p:sldId id="279" r:id="rId27"/>
    <p:sldId id="280" r:id="rId28"/>
    <p:sldId id="287" r:id="rId29"/>
    <p:sldId id="288" r:id="rId30"/>
    <p:sldId id="289" r:id="rId31"/>
    <p:sldId id="290" r:id="rId32"/>
    <p:sldId id="291" r:id="rId33"/>
    <p:sldId id="292" r:id="rId34"/>
    <p:sldId id="301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2E76A-6828-4957-92A1-F684DE703880}" type="datetimeFigureOut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431F2-A8D4-4DE1-835F-6997AFF9A8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B964D-6F9C-48F3-BBDF-73BF535540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DEF1-E3B2-4915-964B-184E30FC4FBF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AB4E-512A-4256-A67A-D18CCC19A307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3D8E-13ED-4639-A48F-760CDFE78E9A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60F0-AEEF-4082-AD1C-E4BBC1DBB2D0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C100-AC8D-4E57-8F3F-6FF920A5EA7C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16C7-6866-4068-8565-0BC2AF267EAE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5744-8BCE-4AD1-BACA-D44F4BB2328A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A286-D185-405A-81B3-90A86C017327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A274-E73A-4E10-BAE4-CD91AB5C465C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2334-056B-43C0-AF66-0C639EFEB3EF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F731-A4D9-4FD8-82D4-038ABB00FB68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839F-988D-4E46-9960-9B08CEECA325}" type="datetime1">
              <a:rPr lang="zh-CN" altLang="en-US" smtClean="0"/>
              <a:pPr/>
              <a:t>2014/10/10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FE1C-4193-4705-B3DC-74F8CD9EC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Cosmic Ray Excesses From </a:t>
            </a:r>
            <a:br>
              <a:rPr lang="en-US" altLang="zh-CN" dirty="0" smtClean="0"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dirty="0" smtClean="0">
                <a:latin typeface="Calibri" pitchFamily="34" charset="0"/>
                <a:ea typeface="Arial Unicode MS" pitchFamily="34" charset="-122"/>
                <a:cs typeface="Arial Unicode MS" pitchFamily="34" charset="-122"/>
              </a:rPr>
              <a:t>Multi-Component Dark Matter </a:t>
            </a:r>
            <a:endParaRPr lang="zh-CN" altLang="en-US" dirty="0">
              <a:latin typeface="Calibri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/>
          <a:lstStyle/>
          <a:p>
            <a:r>
              <a:rPr lang="en-US" altLang="zh-CN" dirty="0" smtClean="0"/>
              <a:t>Da Huang</a:t>
            </a:r>
          </a:p>
          <a:p>
            <a:r>
              <a:rPr lang="en-US" altLang="zh-CN" dirty="0" smtClean="0"/>
              <a:t>Physics Department, NTHU</a:t>
            </a:r>
          </a:p>
          <a:p>
            <a:r>
              <a:rPr lang="en-US" altLang="zh-CN" dirty="0" smtClean="0"/>
              <a:t>@ Fo Guang Shan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0F41-15F8-4B02-A728-67A7E4CCBFBC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5286388"/>
            <a:ext cx="6612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PRD89, 055021(2014) [</a:t>
            </a:r>
            <a:r>
              <a:rPr lang="en-US" altLang="zh-CN" dirty="0" err="1" smtClean="0">
                <a:solidFill>
                  <a:srgbClr val="FF0000"/>
                </a:solidFill>
              </a:rPr>
              <a:t>arXiv</a:t>
            </a:r>
            <a:r>
              <a:rPr lang="en-US" altLang="zh-CN" dirty="0" smtClean="0">
                <a:solidFill>
                  <a:srgbClr val="FF0000"/>
                </a:solidFill>
              </a:rPr>
              <a:t>: 1312.0366]  &amp; 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Invited Paper for the S</a:t>
            </a:r>
            <a:r>
              <a:rPr lang="en-US" dirty="0" smtClean="0">
                <a:solidFill>
                  <a:srgbClr val="FF0000"/>
                </a:solidFill>
              </a:rPr>
              <a:t>pecial Issue of "Indirect Dark Matter Searches"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In collaboration with C.-Q. Geng and L.-H. Tsai [arXiv: 1405.7759]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Decaying DM: Status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428736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Previous Studies concentrated on the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Single-Component Decaying DM </a:t>
            </a:r>
            <a:r>
              <a:rPr lang="en-US" altLang="zh-CN" sz="2400" dirty="0" smtClean="0"/>
              <a:t>models with the dominant decay channels 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altLang="zh-CN" sz="2400" i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 , 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i="1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aseline="30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/>
              <a:t>, …  Their general conclusion is that there is some</a:t>
            </a:r>
            <a:r>
              <a:rPr lang="en-US" altLang="zh-CN" sz="2400" dirty="0" smtClean="0">
                <a:solidFill>
                  <a:srgbClr val="FF0000"/>
                </a:solidFill>
              </a:rPr>
              <a:t> tension </a:t>
            </a:r>
            <a:r>
              <a:rPr lang="en-US" altLang="zh-CN" sz="2400" dirty="0" smtClean="0"/>
              <a:t>between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AMS-02 positron fraction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Fermi-LAT  total 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+e</a:t>
            </a:r>
            <a:r>
              <a:rPr lang="en-US" altLang="zh-CN" sz="2400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flux</a:t>
            </a:r>
            <a:r>
              <a:rPr lang="en-US" altLang="zh-CN" sz="2400" dirty="0" smtClean="0"/>
              <a:t> data.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342900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Jin et al APJ (2013)  arXiv: 1304.1997; Yuan, et .al. arXiv: 1304.1482 …</a:t>
            </a:r>
            <a:endParaRPr lang="zh-CN" altLang="en-US" dirty="0">
              <a:solidFill>
                <a:srgbClr val="FFC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14414" y="5214950"/>
            <a:ext cx="5914532" cy="1012274"/>
            <a:chOff x="1500166" y="5572140"/>
            <a:chExt cx="5914532" cy="1012274"/>
          </a:xfrm>
        </p:grpSpPr>
        <p:sp>
          <p:nvSpPr>
            <p:cNvPr id="8" name="右箭头 7"/>
            <p:cNvSpPr/>
            <p:nvPr/>
          </p:nvSpPr>
          <p:spPr>
            <a:xfrm>
              <a:off x="1500166" y="5857892"/>
              <a:ext cx="1143008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wayout</a:t>
              </a:r>
              <a:endParaRPr lang="zh-CN" altLang="en-US" dirty="0"/>
            </a:p>
          </p:txBody>
        </p:sp>
        <p:sp>
          <p:nvSpPr>
            <p:cNvPr id="9" name="左大括号 8"/>
            <p:cNvSpPr/>
            <p:nvPr/>
          </p:nvSpPr>
          <p:spPr>
            <a:xfrm>
              <a:off x="2857488" y="5715016"/>
              <a:ext cx="571504" cy="857256"/>
            </a:xfrm>
            <a:prstGeom prst="leftBrace">
              <a:avLst/>
            </a:prstGeom>
            <a:noFill/>
            <a:ln w="22225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8992" y="5572140"/>
              <a:ext cx="398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Three-body or four-body decay channels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0430" y="6215082"/>
              <a:ext cx="22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Multi-Component DM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5786" y="400050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We also perform the fitting on the Single-Component DM decaying mainly via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two-body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7030A0"/>
                </a:solidFill>
              </a:rPr>
              <a:t>leptonic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 process</a:t>
            </a:r>
            <a:r>
              <a:rPr lang="en-US" altLang="zh-CN" sz="2400" dirty="0" smtClean="0"/>
              <a:t>,  confirming their result.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Decaying DM: General Formula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5" y="1571612"/>
            <a:ext cx="446435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71448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FF0000"/>
                </a:solidFill>
              </a:rPr>
              <a:t>(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FF0000"/>
                </a:solidFill>
              </a:rPr>
              <a:t>) flux: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929198"/>
            <a:ext cx="772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/>
              <a:t>κ</a:t>
            </a:r>
            <a:r>
              <a:rPr lang="en-US" altLang="zh-CN" sz="2400" dirty="0" smtClean="0"/>
              <a:t> denotes the uncertainty in primary electron normalization.</a:t>
            </a:r>
            <a:endParaRPr lang="zh-CN" altLang="en-US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4357718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928934"/>
            <a:ext cx="10249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48" y="335756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Primary electron flux: assumed to be </a:t>
            </a:r>
            <a:r>
              <a:rPr lang="en-US" altLang="zh-CN" sz="2400" dirty="0" smtClean="0">
                <a:solidFill>
                  <a:srgbClr val="00B050"/>
                </a:solidFill>
              </a:rPr>
              <a:t>broken power law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643446"/>
            <a:ext cx="336949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214686"/>
            <a:ext cx="1357322" cy="38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00569"/>
            <a:ext cx="857256" cy="37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786314" y="457200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Br</a:t>
            </a:r>
            <a:endParaRPr lang="zh-CN" altLang="en-US" b="1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500702"/>
            <a:ext cx="11647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071670" y="54292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=</a:t>
            </a:r>
            <a:endParaRPr lang="zh-CN" altLang="en-US" sz="2400" dirty="0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5500702"/>
            <a:ext cx="11802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786182" y="5429265"/>
            <a:ext cx="4786346" cy="8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: Secondary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/>
              <a:t>(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/>
              <a:t>) produced in propagation, modeled by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GALPROP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4632334"/>
            <a:ext cx="10660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00174"/>
            <a:ext cx="272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DM Source Term: 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2214554"/>
            <a:ext cx="772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/>
              <a:t>ρ</a:t>
            </a:r>
            <a:r>
              <a:rPr lang="en-US" altLang="zh-CN" sz="2400" dirty="0" smtClean="0"/>
              <a:t>(x): DM density distribution, here we use </a:t>
            </a:r>
            <a:r>
              <a:rPr lang="en-US" altLang="zh-CN" sz="2400" dirty="0" smtClean="0">
                <a:solidFill>
                  <a:srgbClr val="FF0000"/>
                </a:solidFill>
              </a:rPr>
              <a:t>isothermal profile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2714620"/>
            <a:ext cx="199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/>
              <a:t>τ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: DM lifetime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271462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: DM Mass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929198"/>
            <a:ext cx="4071966" cy="74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5786" y="500063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DM Injection Spectra: 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715016"/>
            <a:ext cx="27003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142976" y="5715016"/>
            <a:ext cx="2070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with condition:</a:t>
            </a:r>
            <a:endParaRPr lang="zh-CN" altLang="en-US" sz="2400" dirty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214686"/>
            <a:ext cx="2714644" cy="16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42910" y="3857628"/>
            <a:ext cx="298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DM decay process : </a:t>
            </a:r>
            <a:endParaRPr lang="zh-CN" altLang="en-US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357298"/>
            <a:ext cx="44623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椭圆 18"/>
          <p:cNvSpPr/>
          <p:nvPr/>
        </p:nvSpPr>
        <p:spPr>
          <a:xfrm>
            <a:off x="4143372" y="1785926"/>
            <a:ext cx="571504" cy="35719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形状 22"/>
          <p:cNvCxnSpPr>
            <a:stCxn id="19" idx="5"/>
          </p:cNvCxnSpPr>
          <p:nvPr/>
        </p:nvCxnSpPr>
        <p:spPr>
          <a:xfrm rot="16200000" flipH="1">
            <a:off x="6182791" y="539196"/>
            <a:ext cx="52309" cy="3155529"/>
          </a:xfrm>
          <a:prstGeom prst="curvedConnector4">
            <a:avLst>
              <a:gd name="adj1" fmla="val 437018"/>
              <a:gd name="adj2" fmla="val 51326"/>
            </a:avLst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7858148" y="1500174"/>
            <a:ext cx="10001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Half Density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85786" y="4714884"/>
            <a:ext cx="7643866" cy="1785950"/>
            <a:chOff x="785786" y="4714884"/>
            <a:chExt cx="7643866" cy="178595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5500702"/>
              <a:ext cx="543550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388" y="5572140"/>
              <a:ext cx="571504" cy="37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组合 25"/>
            <p:cNvGrpSpPr/>
            <p:nvPr/>
          </p:nvGrpSpPr>
          <p:grpSpPr>
            <a:xfrm>
              <a:off x="3143240" y="5857892"/>
              <a:ext cx="3571900" cy="642942"/>
              <a:chOff x="3071802" y="5857892"/>
              <a:chExt cx="3571900" cy="642942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3071802" y="5857892"/>
                <a:ext cx="3571900" cy="64294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 smtClean="0"/>
                  <a:t>No CPV, so           =          . </a:t>
                </a:r>
                <a:endParaRPr lang="zh-CN" altLang="en-US" sz="2400" dirty="0"/>
              </a:p>
            </p:txBody>
          </p:sp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86314" y="6000768"/>
                <a:ext cx="543550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15008" y="6000768"/>
                <a:ext cx="571504" cy="370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785786" y="4714884"/>
              <a:ext cx="764386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zh-CN" sz="2400" dirty="0" smtClean="0"/>
                <a:t> By adding this term into the electron(positron) diffusion equation and numerically solve them by </a:t>
              </a:r>
              <a:r>
                <a:rPr lang="en-US" altLang="zh-CN" sz="2400" dirty="0" smtClean="0">
                  <a:solidFill>
                    <a:schemeClr val="accent6">
                      <a:lumMod val="75000"/>
                    </a:schemeClr>
                  </a:solidFill>
                </a:rPr>
                <a:t>GALPROP</a:t>
              </a:r>
              <a:r>
                <a:rPr lang="en-US" altLang="zh-CN" sz="2400" dirty="0" smtClean="0"/>
                <a:t>, we can obtain the flux of electron           and positron         due to DM decaying.</a:t>
              </a:r>
              <a:endParaRPr lang="zh-CN" altLang="en-US" sz="24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4282" y="1500174"/>
            <a:ext cx="8277878" cy="2902699"/>
            <a:chOff x="357158" y="3071810"/>
            <a:chExt cx="8277878" cy="2902699"/>
          </a:xfrm>
        </p:grpSpPr>
        <p:sp>
          <p:nvSpPr>
            <p:cNvPr id="12" name="TextBox 11"/>
            <p:cNvSpPr txBox="1"/>
            <p:nvPr/>
          </p:nvSpPr>
          <p:spPr>
            <a:xfrm>
              <a:off x="714348" y="3071810"/>
              <a:ext cx="5969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zh-CN" sz="2400" dirty="0" smtClean="0"/>
                <a:t> Normalized</a:t>
              </a:r>
              <a:r>
                <a:rPr lang="en-US" altLang="zh-CN" sz="2400" dirty="0" smtClean="0">
                  <a:solidFill>
                    <a:srgbClr val="92D050"/>
                  </a:solidFill>
                </a:rPr>
                <a:t> Injection Spectra </a:t>
              </a:r>
              <a:r>
                <a:rPr lang="en-US" altLang="zh-CN" sz="2400" dirty="0" smtClean="0"/>
                <a:t>for Electrons : </a:t>
              </a:r>
              <a:endParaRPr lang="zh-CN" altLang="en-US" sz="2400" dirty="0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5140" y="3786190"/>
              <a:ext cx="191989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7158" y="4500570"/>
              <a:ext cx="1250165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右箭头 14"/>
            <p:cNvSpPr/>
            <p:nvPr/>
          </p:nvSpPr>
          <p:spPr>
            <a:xfrm>
              <a:off x="1643042" y="4572008"/>
              <a:ext cx="357190" cy="2143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5143512"/>
              <a:ext cx="10115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00232" y="5143512"/>
              <a:ext cx="6429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: obtained by fitting the </a:t>
              </a:r>
              <a:r>
                <a:rPr lang="el-GR" altLang="zh-CN" sz="2400" dirty="0" smtClean="0"/>
                <a:t>τ</a:t>
              </a:r>
              <a:r>
                <a:rPr lang="en-US" altLang="zh-CN" sz="2400" dirty="0" smtClean="0"/>
                <a:t>-decay electron spectrum simulated by </a:t>
              </a:r>
              <a:r>
                <a:rPr lang="en-US" altLang="zh-CN" sz="2400" dirty="0" smtClean="0">
                  <a:solidFill>
                    <a:srgbClr val="0070C0"/>
                  </a:solidFill>
                </a:rPr>
                <a:t>PYTHIA</a:t>
              </a:r>
              <a:r>
                <a:rPr lang="en-US" altLang="zh-CN" sz="2400" dirty="0" smtClean="0"/>
                <a:t> </a:t>
              </a:r>
              <a:endParaRPr lang="zh-CN" altLang="en-US" sz="2400" dirty="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28794" y="3571876"/>
              <a:ext cx="4807614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TextBox 18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FE1C-4193-4705-B3DC-74F8CD9EC2D8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85860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Observations: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The excess of total 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+e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smtClean="0"/>
              <a:t>flux by </a:t>
            </a:r>
            <a:r>
              <a:rPr lang="en-US" altLang="zh-CN" sz="2400" dirty="0" smtClean="0">
                <a:solidFill>
                  <a:srgbClr val="0070C0"/>
                </a:solidFill>
              </a:rPr>
              <a:t>Fermi-LAT</a:t>
            </a:r>
            <a:r>
              <a:rPr lang="en-US" altLang="zh-CN" sz="2400" dirty="0" smtClean="0"/>
              <a:t> extends to 1 TeV, so at least one DM cutoff should be larger than 1 TeV;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The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substructure</a:t>
            </a:r>
            <a:r>
              <a:rPr lang="en-US" altLang="zh-CN" sz="2400" dirty="0" smtClean="0"/>
              <a:t> observed at around 100 GeV by both </a:t>
            </a:r>
            <a:r>
              <a:rPr lang="en-US" altLang="zh-CN" sz="2400" dirty="0" smtClean="0">
                <a:solidFill>
                  <a:srgbClr val="00B050"/>
                </a:solidFill>
              </a:rPr>
              <a:t>AMS-02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0070C0"/>
                </a:solidFill>
              </a:rPr>
              <a:t>Fermi-LAT</a:t>
            </a:r>
            <a:r>
              <a:rPr lang="en-US" altLang="zh-CN" sz="2400" dirty="0" smtClean="0"/>
              <a:t> indicates something change sharply.  </a:t>
            </a:r>
            <a:endParaRPr lang="zh-CN" alt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28662" y="3286124"/>
            <a:ext cx="7358114" cy="3357586"/>
            <a:chOff x="642910" y="2857496"/>
            <a:chExt cx="7919056" cy="3643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124" y="3214686"/>
              <a:ext cx="413284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429256" y="2928934"/>
              <a:ext cx="2416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1923E1"/>
                  </a:solidFill>
                </a:rPr>
                <a:t>Femi-LAT  </a:t>
              </a:r>
              <a:r>
                <a:rPr lang="en-US" altLang="zh-CN" sz="1600" b="1" i="1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="1" i="1" baseline="30000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sz="1600" b="1" i="1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+e</a:t>
              </a:r>
              <a:r>
                <a:rPr lang="en-US" altLang="zh-CN" sz="1600" b="1" i="1" baseline="30000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zh-CN" sz="1600" b="1" dirty="0" smtClean="0">
                  <a:solidFill>
                    <a:srgbClr val="1923E1"/>
                  </a:solidFill>
                </a:rPr>
                <a:t>  Spectrum</a:t>
              </a:r>
              <a:endParaRPr lang="zh-CN" altLang="en-US" sz="1600" b="1" dirty="0">
                <a:solidFill>
                  <a:srgbClr val="1923E1"/>
                </a:solidFill>
              </a:endParaRPr>
            </a:p>
          </p:txBody>
        </p:sp>
        <p:pic>
          <p:nvPicPr>
            <p:cNvPr id="8" name="图片 7" descr="anyso_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3286124"/>
              <a:ext cx="3887308" cy="29289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85852" y="2857496"/>
              <a:ext cx="3220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AMS-02 Positron Fraction Spectrum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500166" y="4286256"/>
              <a:ext cx="857256" cy="114300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286512" y="4214818"/>
              <a:ext cx="857256" cy="81317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786182" y="5429264"/>
              <a:ext cx="2214578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Substructure?</a:t>
              </a:r>
              <a:endParaRPr lang="zh-CN" altLang="en-US" sz="2400" dirty="0"/>
            </a:p>
          </p:txBody>
        </p:sp>
        <p:cxnSp>
          <p:nvCxnSpPr>
            <p:cNvPr id="13" name="形状 12"/>
            <p:cNvCxnSpPr>
              <a:stCxn id="11" idx="2"/>
            </p:cNvCxnSpPr>
            <p:nvPr/>
          </p:nvCxnSpPr>
          <p:spPr>
            <a:xfrm rot="10800000" flipV="1">
              <a:off x="5786453" y="4621407"/>
              <a:ext cx="500061" cy="807855"/>
            </a:xfrm>
            <a:prstGeom prst="curvedConnector2">
              <a:avLst/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曲线连接符 13"/>
            <p:cNvCxnSpPr>
              <a:stCxn id="10" idx="6"/>
            </p:cNvCxnSpPr>
            <p:nvPr/>
          </p:nvCxnSpPr>
          <p:spPr>
            <a:xfrm>
              <a:off x="2357422" y="4857760"/>
              <a:ext cx="1428760" cy="857256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7500958" y="3143248"/>
            <a:ext cx="16430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One DM drop at 100GeV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64305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 The observations above indicates that DM at least contains </a:t>
            </a:r>
            <a:r>
              <a:rPr lang="en-US" altLang="zh-CN" sz="2400" dirty="0" smtClean="0">
                <a:solidFill>
                  <a:srgbClr val="FF0000"/>
                </a:solidFill>
              </a:rPr>
              <a:t>two components, </a:t>
            </a:r>
            <a:r>
              <a:rPr lang="en-US" altLang="zh-CN" sz="2400" dirty="0" smtClean="0"/>
              <a:t>with </a:t>
            </a: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en-US" altLang="zh-CN" sz="2400" dirty="0" smtClean="0">
                <a:solidFill>
                  <a:srgbClr val="00B050"/>
                </a:solidFill>
              </a:rPr>
              <a:t> &gt; 1000 GeV </a:t>
            </a:r>
            <a:r>
              <a:rPr lang="en-US" altLang="zh-CN" sz="2400" dirty="0" smtClean="0"/>
              <a:t>and         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altLang="zh-CN" sz="2400" dirty="0" smtClean="0">
                <a:solidFill>
                  <a:srgbClr val="00B0F0"/>
                </a:solidFill>
              </a:rPr>
              <a:t> ≈100 GeV</a:t>
            </a:r>
            <a:r>
              <a:rPr lang="en-US" altLang="zh-CN" sz="2400" dirty="0" smtClean="0"/>
              <a:t>. For generic discussion, we take two DMs’ cutoffs  </a:t>
            </a:r>
            <a:r>
              <a:rPr lang="en-US" altLang="zh-CN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altLang="zh-CN" sz="2400" dirty="0" smtClean="0"/>
              <a:t>  and masses </a:t>
            </a:r>
            <a:r>
              <a:rPr lang="en-US" altLang="zh-CN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i="1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zh-CN" sz="2400" dirty="0" smtClean="0"/>
              <a:t>as follows: </a:t>
            </a:r>
            <a:endParaRPr lang="zh-CN" altLang="en-US" sz="2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28728" y="385762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1547802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</a:t>
                      </a:r>
                      <a:r>
                        <a:rPr lang="en-US" altLang="zh-CN" baseline="-25000" dirty="0" smtClean="0"/>
                        <a:t>c1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r>
                        <a:rPr lang="en-US" altLang="zh-CN" baseline="-25000" dirty="0" smtClean="0"/>
                        <a:t>1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</a:t>
                      </a:r>
                      <a:r>
                        <a:rPr lang="en-US" altLang="zh-CN" baseline="-25000" dirty="0" smtClean="0"/>
                        <a:t>c2</a:t>
                      </a:r>
                      <a:endParaRPr lang="zh-CN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r>
                        <a:rPr lang="en-US" altLang="zh-CN" baseline="-25000" dirty="0" smtClean="0"/>
                        <a:t>2</a:t>
                      </a:r>
                      <a:endParaRPr lang="zh-CN" alt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1500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3030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100 GeV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416 GeV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6229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1357298"/>
            <a:ext cx="232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Fitting Results: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7429552" cy="267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5500702"/>
            <a:ext cx="7572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 Conclusion:</a:t>
            </a:r>
            <a:r>
              <a:rPr lang="en-US" altLang="zh-CN" sz="2400" dirty="0" smtClean="0"/>
              <a:t> Double-Component DM decaying mainly via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two-body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7030A0"/>
                </a:solidFill>
              </a:rPr>
              <a:t>leptonic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/>
              <a:t>decay </a:t>
            </a:r>
            <a:r>
              <a:rPr lang="en-US" altLang="zh-CN" sz="2400" dirty="0" smtClean="0">
                <a:solidFill>
                  <a:srgbClr val="FF0000"/>
                </a:solidFill>
              </a:rPr>
              <a:t>CAN</a:t>
            </a:r>
            <a:r>
              <a:rPr lang="en-US" altLang="zh-CN" sz="2400" dirty="0" smtClean="0"/>
              <a:t> fit to </a:t>
            </a:r>
            <a:r>
              <a:rPr lang="en-US" altLang="zh-CN" sz="2400" dirty="0" smtClean="0">
                <a:solidFill>
                  <a:srgbClr val="00B050"/>
                </a:solidFill>
              </a:rPr>
              <a:t>AMS-02</a:t>
            </a:r>
            <a:r>
              <a:rPr lang="en-US" altLang="zh-CN" sz="2400" dirty="0" smtClean="0"/>
              <a:t> positron fraction  and </a:t>
            </a:r>
            <a:r>
              <a:rPr lang="en-US" altLang="zh-CN" sz="2400" dirty="0" smtClean="0">
                <a:solidFill>
                  <a:srgbClr val="0070C0"/>
                </a:solidFill>
              </a:rPr>
              <a:t>Fermi-LAT</a:t>
            </a:r>
            <a:r>
              <a:rPr lang="en-US" altLang="zh-CN" sz="2400" dirty="0" smtClean="0"/>
              <a:t> total flux simultaneously.</a:t>
            </a:r>
            <a:endParaRPr lang="zh-CN" altLang="en-US" sz="24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Diffuse </a:t>
            </a:r>
            <a:r>
              <a:rPr lang="el-GR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-ray Constraint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85860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Previous studies showed that the diffuse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dirty="0" smtClean="0"/>
              <a:t>-ray measured by Fermi-LAT could already give strong constraint to decaying DM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1285860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Cirelli et al PRD(2012); Essig et al. PRD (2009); Ibe et al(2013) , 1305.0084; Cirelli &amp; Panci,  NPB (2009); …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64318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Question: </a:t>
            </a:r>
            <a:r>
              <a:rPr lang="en-US" altLang="zh-CN" sz="2400" dirty="0" smtClean="0"/>
              <a:t>Does our two-component DM (or multi-component  DM) scenario still survive after the consideration of diffuse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dirty="0" smtClean="0"/>
              <a:t>-ray constraints?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857628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accent2"/>
                </a:solidFill>
              </a:rPr>
              <a:t>Strategy:</a:t>
            </a:r>
            <a:r>
              <a:rPr lang="en-US" altLang="zh-CN" sz="2400" dirty="0" smtClean="0"/>
              <a:t> We compute total various diffuse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dirty="0" smtClean="0"/>
              <a:t>-ray  spectrum, including the ones from two-component DM decays, which is compared with the Fermi-LAT data.</a:t>
            </a:r>
            <a:endParaRPr lang="zh-CN" altLang="en-US" sz="2400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214546" y="5286388"/>
            <a:ext cx="49292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Total Predictions of Phen. Model !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5341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 Prediction to Diffuse </a:t>
            </a:r>
            <a:r>
              <a:rPr lang="el-GR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-ray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42926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Conclusion</a:t>
            </a:r>
            <a:r>
              <a:rPr lang="en-US" altLang="zh-CN" sz="2400" dirty="0" smtClean="0"/>
              <a:t>: With the parameters fitted by AMS-02 and Fermi-LAT, the predicted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dirty="0" smtClean="0"/>
              <a:t> ray is still allowed by the Fermi-LAT measurement. </a:t>
            </a:r>
            <a:endParaRPr lang="zh-CN" altLang="en-US" sz="2400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grpSp>
        <p:nvGrpSpPr>
          <p:cNvPr id="3" name="组合 12"/>
          <p:cNvGrpSpPr/>
          <p:nvPr/>
        </p:nvGrpSpPr>
        <p:grpSpPr>
          <a:xfrm>
            <a:off x="5929322" y="2928934"/>
            <a:ext cx="2928958" cy="785818"/>
            <a:chOff x="5929322" y="2428868"/>
            <a:chExt cx="2928958" cy="785818"/>
          </a:xfrm>
        </p:grpSpPr>
        <p:sp>
          <p:nvSpPr>
            <p:cNvPr id="8" name="椭圆 7"/>
            <p:cNvSpPr/>
            <p:nvPr/>
          </p:nvSpPr>
          <p:spPr>
            <a:xfrm>
              <a:off x="5929322" y="2428868"/>
              <a:ext cx="357190" cy="78581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曲线连接符 9"/>
            <p:cNvCxnSpPr/>
            <p:nvPr/>
          </p:nvCxnSpPr>
          <p:spPr>
            <a:xfrm flipV="1">
              <a:off x="6286512" y="2571744"/>
              <a:ext cx="928694" cy="214314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7286644" y="2428868"/>
              <a:ext cx="1571636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Substructure?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Summary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57224" y="1857364"/>
            <a:ext cx="76438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In this talk we investigate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multi-component decaying Dark Matter model</a:t>
            </a:r>
            <a:r>
              <a:rPr lang="en-US" altLang="zh-CN" sz="2400" dirty="0" smtClean="0"/>
              <a:t> to explain </a:t>
            </a:r>
            <a:r>
              <a:rPr lang="en-US" altLang="zh-CN" sz="2400" dirty="0" smtClean="0">
                <a:solidFill>
                  <a:srgbClr val="92D050"/>
                </a:solidFill>
              </a:rPr>
              <a:t>AMS-02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0070C0"/>
                </a:solidFill>
              </a:rPr>
              <a:t>Fermi-LAT</a:t>
            </a:r>
            <a:r>
              <a:rPr lang="en-US" altLang="zh-CN" sz="2400" dirty="0" smtClean="0"/>
              <a:t> 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/e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smtClean="0"/>
              <a:t>excesses, and show that two DM components are enough to explain the data.</a:t>
            </a:r>
          </a:p>
          <a:p>
            <a:pPr>
              <a:spcAft>
                <a:spcPts val="1200"/>
              </a:spcAft>
            </a:pP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We also show that the predicted 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diffuse </a:t>
            </a:r>
            <a:r>
              <a:rPr lang="el-GR" altLang="zh-CN" sz="2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-ray spectrum </a:t>
            </a:r>
            <a:r>
              <a:rPr lang="en-US" altLang="zh-CN" sz="2400" dirty="0" smtClean="0"/>
              <a:t>agrees with that observed by Fermi-LAT.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Content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571612"/>
            <a:ext cx="77153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Motivation and Review of Experimental Status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General Phenomenological Analysis– Single- and Multiple- Component Decaying DM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Diffuse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dirty="0" smtClean="0"/>
              <a:t>-ray Prediction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Summary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0F41-15F8-4B02-A728-67A7E4CCBFBC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8596" y="3000372"/>
            <a:ext cx="84907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 for </a:t>
            </a:r>
            <a:r>
              <a:rPr lang="en-US" altLang="zh-CN" sz="4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your attention</a:t>
            </a:r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Two-Component DM with New Data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7"/>
            <a:ext cx="7643866" cy="511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285860"/>
            <a:ext cx="239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/>
              <a:t>Χ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 Fitting Results:</a:t>
            </a:r>
            <a:endParaRPr lang="zh-CN" altLang="en-US" sz="2400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4484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3714752"/>
            <a:ext cx="88868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Propagation Parameters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34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Single-Component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000504"/>
            <a:ext cx="7572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Conclusion:</a:t>
            </a:r>
            <a:r>
              <a:rPr lang="en-US" altLang="zh-CN" sz="2400" dirty="0" smtClean="0"/>
              <a:t> Single-Component DM decaying mainly via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two-body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7030A0"/>
                </a:solidFill>
              </a:rPr>
              <a:t>leptonic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/>
              <a:t>decay </a:t>
            </a:r>
            <a:r>
              <a:rPr lang="en-US" altLang="zh-CN" sz="2400" dirty="0" smtClean="0">
                <a:solidFill>
                  <a:srgbClr val="FF0000"/>
                </a:solidFill>
              </a:rPr>
              <a:t>CANNOT</a:t>
            </a:r>
            <a:r>
              <a:rPr lang="en-US" altLang="zh-CN" sz="2400" dirty="0" smtClean="0"/>
              <a:t> give reasonable fit to </a:t>
            </a:r>
            <a:r>
              <a:rPr lang="en-US" altLang="zh-CN" sz="2400" dirty="0" smtClean="0">
                <a:solidFill>
                  <a:srgbClr val="00B050"/>
                </a:solidFill>
              </a:rPr>
              <a:t>AMS-02</a:t>
            </a:r>
            <a:r>
              <a:rPr lang="en-US" altLang="zh-CN" sz="2400" dirty="0" smtClean="0"/>
              <a:t> positron fraction  and </a:t>
            </a:r>
            <a:r>
              <a:rPr lang="en-US" altLang="zh-CN" sz="2400" dirty="0" smtClean="0">
                <a:solidFill>
                  <a:srgbClr val="0070C0"/>
                </a:solidFill>
              </a:rPr>
              <a:t>Fermi-LAT</a:t>
            </a:r>
            <a:r>
              <a:rPr lang="en-US" altLang="zh-CN" sz="2400" dirty="0" smtClean="0"/>
              <a:t> total flux simultaneously.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500166" y="5572140"/>
            <a:ext cx="5914532" cy="1012274"/>
            <a:chOff x="1500166" y="5572140"/>
            <a:chExt cx="5914532" cy="1012274"/>
          </a:xfrm>
        </p:grpSpPr>
        <p:sp>
          <p:nvSpPr>
            <p:cNvPr id="8" name="右箭头 7"/>
            <p:cNvSpPr/>
            <p:nvPr/>
          </p:nvSpPr>
          <p:spPr>
            <a:xfrm>
              <a:off x="1500166" y="5857892"/>
              <a:ext cx="1143008" cy="5715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wayout</a:t>
              </a:r>
              <a:endParaRPr lang="zh-CN" altLang="en-US" dirty="0"/>
            </a:p>
          </p:txBody>
        </p:sp>
        <p:sp>
          <p:nvSpPr>
            <p:cNvPr id="10" name="左大括号 9"/>
            <p:cNvSpPr/>
            <p:nvPr/>
          </p:nvSpPr>
          <p:spPr>
            <a:xfrm>
              <a:off x="2857488" y="5715016"/>
              <a:ext cx="571504" cy="857256"/>
            </a:xfrm>
            <a:prstGeom prst="leftBrace">
              <a:avLst/>
            </a:prstGeom>
            <a:noFill/>
            <a:ln w="22225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8992" y="5572140"/>
              <a:ext cx="3985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Three-body or four-body decay channels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0430" y="6215082"/>
              <a:ext cx="2256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Multi-Component DM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44843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85786" y="1285860"/>
            <a:ext cx="239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/>
              <a:t>Χ</a:t>
            </a:r>
            <a:r>
              <a:rPr lang="en-US" altLang="zh-CN" sz="2400" baseline="30000" dirty="0" smtClean="0"/>
              <a:t>2</a:t>
            </a:r>
            <a:r>
              <a:rPr lang="en-US" altLang="zh-CN" sz="2400" dirty="0" smtClean="0"/>
              <a:t> Fitting Results: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43446"/>
            <a:ext cx="7915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Microscopic Realization of Multi-Component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71604" y="2357430"/>
          <a:ext cx="58579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348"/>
                <a:gridCol w="1148858"/>
                <a:gridCol w="1071570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Particles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i="1" dirty="0" smtClean="0">
                          <a:latin typeface="Times New Roman" pitchFamily="18" charset="0"/>
                          <a:cs typeface="Times New Roman" pitchFamily="18" charset="0"/>
                          <a:sym typeface="Mathematica1"/>
                        </a:rPr>
                        <a:t>ζ</a:t>
                      </a:r>
                      <a:endParaRPr lang="zh-CN" altLang="en-US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b="1" i="1" dirty="0" smtClean="0">
                          <a:latin typeface="Times New Roman"/>
                          <a:cs typeface="Times New Roman"/>
                          <a:sym typeface="Mathematica1"/>
                        </a:rPr>
                        <a:t>η</a:t>
                      </a:r>
                      <a:endParaRPr lang="zh-CN" alt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CN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R1</a:t>
                      </a:r>
                      <a:endParaRPr lang="zh-CN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altLang="zh-CN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R2</a:t>
                      </a:r>
                      <a:endParaRPr lang="zh-CN" alt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SU(2)</a:t>
                      </a:r>
                      <a:r>
                        <a:rPr lang="en-US" altLang="zh-CN" baseline="-25000" dirty="0" smtClean="0"/>
                        <a:t>L</a:t>
                      </a:r>
                      <a:r>
                        <a:rPr lang="en-US" altLang="zh-CN" baseline="0" dirty="0" smtClean="0">
                          <a:latin typeface="Calibri"/>
                          <a:sym typeface="Mathematica1"/>
                        </a:rPr>
                        <a:t>×</a:t>
                      </a:r>
                      <a:r>
                        <a:rPr lang="en-US" altLang="zh-CN" baseline="0" dirty="0" smtClean="0">
                          <a:sym typeface="Mathematica1"/>
                        </a:rPr>
                        <a:t>U(1)</a:t>
                      </a:r>
                      <a:r>
                        <a:rPr lang="en-US" altLang="zh-CN" baseline="-25000" dirty="0" smtClean="0">
                          <a:sym typeface="Mathematica1"/>
                        </a:rPr>
                        <a:t>Y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(2,1)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(2,1)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(1,0)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(1,0)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Z</a:t>
                      </a:r>
                      <a:r>
                        <a:rPr lang="en-US" altLang="zh-CN" baseline="-25000" dirty="0" smtClean="0"/>
                        <a:t>2</a:t>
                      </a:r>
                      <a:endParaRPr lang="zh-CN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+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Z</a:t>
                      </a:r>
                      <a:r>
                        <a:rPr lang="en-US" altLang="zh-CN" baseline="-25000" dirty="0" smtClean="0"/>
                        <a:t>2</a:t>
                      </a:r>
                      <a:r>
                        <a:rPr lang="en-US" altLang="zh-CN" dirty="0" smtClean="0"/>
                        <a:t>’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+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7224" y="1785926"/>
            <a:ext cx="250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Particle Content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4000504"/>
            <a:ext cx="300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Relevant Lagrangian</a:t>
            </a:r>
            <a:endParaRPr lang="zh-CN" altLang="en-US" sz="2400" dirty="0"/>
          </a:p>
        </p:txBody>
      </p:sp>
      <p:sp>
        <p:nvSpPr>
          <p:cNvPr id="12" name="椭圆 11"/>
          <p:cNvSpPr/>
          <p:nvPr/>
        </p:nvSpPr>
        <p:spPr>
          <a:xfrm>
            <a:off x="7572396" y="4572008"/>
            <a:ext cx="714380" cy="71438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曲线连接符 13"/>
          <p:cNvCxnSpPr/>
          <p:nvPr/>
        </p:nvCxnSpPr>
        <p:spPr>
          <a:xfrm rot="16200000" flipH="1">
            <a:off x="8072462" y="5286388"/>
            <a:ext cx="642942" cy="642942"/>
          </a:xfrm>
          <a:prstGeom prst="curvedConnector3">
            <a:avLst>
              <a:gd name="adj1" fmla="val 50000"/>
            </a:avLst>
          </a:prstGeom>
          <a:ln w="158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7429520" y="5929330"/>
            <a:ext cx="15001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Break Z_2 and Z’_2</a:t>
            </a:r>
            <a:endParaRPr lang="zh-CN" alt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grpSp>
        <p:nvGrpSpPr>
          <p:cNvPr id="4" name="组合 4"/>
          <p:cNvGrpSpPr/>
          <p:nvPr/>
        </p:nvGrpSpPr>
        <p:grpSpPr>
          <a:xfrm>
            <a:off x="2357422" y="2643182"/>
            <a:ext cx="4143375" cy="2276475"/>
            <a:chOff x="2357422" y="2143116"/>
            <a:chExt cx="4143375" cy="227647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7422" y="2143116"/>
              <a:ext cx="4143375" cy="227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3174" y="3071810"/>
              <a:ext cx="5334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矩形 5"/>
          <p:cNvSpPr/>
          <p:nvPr/>
        </p:nvSpPr>
        <p:spPr>
          <a:xfrm>
            <a:off x="1071538" y="2000240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Relevant Feynman Diagram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64291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Microscopic Realization of Multi-Component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214950"/>
            <a:ext cx="644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If N</a:t>
            </a:r>
            <a:r>
              <a:rPr lang="en-US" altLang="zh-CN" sz="2400" baseline="-25000" dirty="0" smtClean="0"/>
              <a:t>h(l)</a:t>
            </a:r>
            <a:r>
              <a:rPr lang="en-US" altLang="zh-CN" sz="2400" dirty="0" smtClean="0"/>
              <a:t>’s lifetime is O(10</a:t>
            </a:r>
            <a:r>
              <a:rPr lang="en-US" altLang="zh-CN" sz="2400" baseline="30000" dirty="0" smtClean="0"/>
              <a:t>26</a:t>
            </a:r>
            <a:r>
              <a:rPr lang="en-US" altLang="zh-CN" sz="2400" dirty="0" smtClean="0"/>
              <a:t>)s, then it only requires </a:t>
            </a:r>
            <a:endParaRPr lang="zh-CN" altLang="en-US" sz="24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3" y="5857892"/>
            <a:ext cx="4286280" cy="40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857892"/>
            <a:ext cx="219726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0100" y="64291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Microscopic Realization of Multi-Component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928803"/>
            <a:ext cx="8001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Model Prediction</a:t>
            </a:r>
            <a:r>
              <a:rPr lang="en-US" altLang="zh-CN" sz="2400" dirty="0" smtClean="0"/>
              <a:t>: Since the coupled leptons are left-handed,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after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dirty="0" smtClean="0"/>
              <a:t> transformation, the DM N</a:t>
            </a:r>
            <a:r>
              <a:rPr lang="en-US" altLang="zh-CN" sz="2400" baseline="-25000" dirty="0" smtClean="0"/>
              <a:t>h(l)</a:t>
            </a:r>
            <a:r>
              <a:rPr lang="en-US" altLang="zh-CN" sz="2400" dirty="0" smtClean="0"/>
              <a:t> can also decay into neutrinos, thus produce the same amount of </a:t>
            </a:r>
            <a:r>
              <a:rPr lang="en-US" altLang="zh-CN" sz="2400" dirty="0" smtClean="0">
                <a:solidFill>
                  <a:srgbClr val="00B050"/>
                </a:solidFill>
              </a:rPr>
              <a:t>neutrino flux</a:t>
            </a:r>
            <a:r>
              <a:rPr lang="en-US" altLang="zh-CN" sz="2400" dirty="0" smtClean="0"/>
              <a:t>, which can be observed by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IceCube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045" y="3500438"/>
            <a:ext cx="32958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笑脸 7"/>
          <p:cNvSpPr/>
          <p:nvPr/>
        </p:nvSpPr>
        <p:spPr>
          <a:xfrm>
            <a:off x="5857884" y="3357562"/>
            <a:ext cx="285752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笑脸 8"/>
          <p:cNvSpPr/>
          <p:nvPr/>
        </p:nvSpPr>
        <p:spPr>
          <a:xfrm>
            <a:off x="7072330" y="3357562"/>
            <a:ext cx="285752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57224" y="364331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Unfortunately, current IceCube’s constraint is very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loose </a:t>
            </a:r>
            <a:r>
              <a:rPr lang="en-US" altLang="zh-CN" sz="2400" dirty="0" smtClean="0"/>
              <a:t>for general decaying DM models.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8596" y="2357430"/>
            <a:ext cx="84907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Possible Explanation</a:t>
            </a:r>
            <a:endParaRPr lang="zh-CN" alt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1441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Explanation of the Excess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In literature, there are two compelling candidate origin for these excesses: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Pulsars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Dark Matter</a:t>
            </a:r>
            <a:r>
              <a:rPr lang="en-US" altLang="zh-CN" sz="2400" b="1" dirty="0" smtClean="0"/>
              <a:t>.    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214554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Some Comments on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Pulsars</a:t>
            </a:r>
            <a:r>
              <a:rPr lang="en-US" altLang="zh-CN" sz="2400" b="1" dirty="0" smtClean="0"/>
              <a:t>: 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714621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400" b="1" dirty="0" smtClean="0"/>
              <a:t>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Pulsars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their wind nebulae (PWN)  </a:t>
            </a:r>
            <a:r>
              <a:rPr lang="en-US" altLang="zh-CN" sz="2400" dirty="0" smtClean="0"/>
              <a:t>are</a:t>
            </a:r>
            <a:r>
              <a:rPr lang="en-US" altLang="zh-CN" sz="2400" b="1" dirty="0" smtClean="0"/>
              <a:t>  </a:t>
            </a:r>
            <a:r>
              <a:rPr lang="en-US" altLang="zh-CN" sz="2400" dirty="0" smtClean="0"/>
              <a:t>ideal electron-positron factories</a:t>
            </a:r>
            <a:r>
              <a:rPr lang="en-US" altLang="zh-CN" sz="2400" b="1" dirty="0" smtClean="0"/>
              <a:t>   </a:t>
            </a:r>
            <a:endParaRPr lang="zh-CN" altLang="en-US" sz="2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928802"/>
            <a:ext cx="2428892" cy="22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071942"/>
            <a:ext cx="5072098" cy="25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2928934"/>
            <a:ext cx="34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This </a:t>
            </a:r>
            <a:r>
              <a:rPr lang="en-US" altLang="zh-CN" sz="2400" dirty="0" smtClean="0">
                <a:solidFill>
                  <a:srgbClr val="FF0000"/>
                </a:solidFill>
              </a:rPr>
              <a:t>uprise</a:t>
            </a:r>
            <a:r>
              <a:rPr lang="en-US" altLang="zh-CN" sz="2400" dirty="0" smtClean="0"/>
              <a:t> was already observed by many other previous experiments, such as </a:t>
            </a:r>
            <a:r>
              <a:rPr lang="en-US" altLang="zh-CN" sz="2400" dirty="0" smtClean="0">
                <a:solidFill>
                  <a:srgbClr val="00B050"/>
                </a:solidFill>
              </a:rPr>
              <a:t>PAMELA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00B0F0"/>
                </a:solidFill>
              </a:rPr>
              <a:t>Fermi-LAT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AMS-01</a:t>
            </a:r>
            <a:r>
              <a:rPr lang="en-US" altLang="zh-CN" sz="2400" dirty="0" smtClean="0"/>
              <a:t>, et al.,  but </a:t>
            </a:r>
            <a:r>
              <a:rPr lang="en-US" altLang="zh-CN" sz="2400" dirty="0" smtClean="0">
                <a:solidFill>
                  <a:srgbClr val="FF0000"/>
                </a:solidFill>
              </a:rPr>
              <a:t>AMS-02</a:t>
            </a:r>
            <a:r>
              <a:rPr lang="en-US" altLang="zh-CN" sz="2400" dirty="0" smtClean="0"/>
              <a:t> gives the most accurate one up to now.</a:t>
            </a:r>
            <a:endParaRPr lang="zh-CN" altLang="en-US" sz="2400" dirty="0"/>
          </a:p>
        </p:txBody>
      </p:sp>
      <p:pic>
        <p:nvPicPr>
          <p:cNvPr id="9" name="图片 8" descr="anyso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928934"/>
            <a:ext cx="4740620" cy="357190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28662" y="150017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Last year, </a:t>
            </a:r>
            <a:r>
              <a:rPr lang="en-US" altLang="zh-CN" sz="2400" dirty="0" smtClean="0">
                <a:solidFill>
                  <a:srgbClr val="FF0000"/>
                </a:solidFill>
              </a:rPr>
              <a:t>AMS-02</a:t>
            </a:r>
            <a:r>
              <a:rPr lang="en-US" altLang="zh-CN" sz="2400" dirty="0" smtClean="0"/>
              <a:t> collaboration published a </a:t>
            </a:r>
            <a:r>
              <a:rPr lang="en-US" altLang="zh-CN" sz="2400" dirty="0" smtClean="0"/>
              <a:t>measurement </a:t>
            </a:r>
            <a:r>
              <a:rPr lang="en-US" altLang="zh-CN" sz="2400" dirty="0" smtClean="0"/>
              <a:t>of the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positron fraction </a:t>
            </a:r>
            <a:r>
              <a:rPr lang="en-US" altLang="zh-CN" sz="2400" dirty="0" smtClean="0"/>
              <a:t>spectrum , showing </a:t>
            </a:r>
            <a:r>
              <a:rPr lang="en-US" altLang="zh-CN" sz="2400" dirty="0" smtClean="0">
                <a:solidFill>
                  <a:srgbClr val="FF0000"/>
                </a:solidFill>
              </a:rPr>
              <a:t>an uprise </a:t>
            </a:r>
            <a:r>
              <a:rPr lang="en-US" altLang="zh-CN" sz="2400" dirty="0" smtClean="0"/>
              <a:t>above 10 GeV, extending up to 350 GeV.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1441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Comments on Pulsar Scenario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8586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 general, the extra source for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/>
              <a:t>and 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/>
              <a:t> can be a single nearby pulsar, or the total contribution of many pulsars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285992"/>
            <a:ext cx="351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Famous nearby pulsars: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2714620"/>
            <a:ext cx="637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Geminga[J0633+1746],   Monogem[B0656+14], …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143248"/>
            <a:ext cx="265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Multiple pulsars: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876"/>
            <a:ext cx="49127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3643315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Spatial Distribution: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429132"/>
            <a:ext cx="329567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85786" y="450057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Injection Spectrum: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9" y="528638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Both scenario can fit the </a:t>
            </a:r>
            <a:r>
              <a:rPr lang="en-US" altLang="zh-CN" sz="2400" dirty="0" smtClean="0">
                <a:solidFill>
                  <a:srgbClr val="00B050"/>
                </a:solidFill>
              </a:rPr>
              <a:t>AMS-02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rgbClr val="0070C0"/>
                </a:solidFill>
              </a:rPr>
              <a:t>Fermi-LAT</a:t>
            </a:r>
            <a:r>
              <a:rPr lang="en-US" altLang="zh-CN" sz="2400" dirty="0" smtClean="0"/>
              <a:t> excess spectrum very well.  </a:t>
            </a:r>
            <a:endParaRPr lang="zh-CN" altLang="en-US" sz="2400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1441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Comments on Pulsar Scenario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38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B050"/>
                </a:solidFill>
              </a:rPr>
              <a:t> General Pulsar Prediction: 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57686" y="1071546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Anisotropy  </a:t>
            </a:r>
            <a:endParaRPr lang="zh-CN" altLang="en-US" sz="2400" dirty="0"/>
          </a:p>
        </p:txBody>
      </p:sp>
      <p:pic>
        <p:nvPicPr>
          <p:cNvPr id="6" name="图片 5" descr="anyso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357430"/>
            <a:ext cx="4346556" cy="321471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00034" y="2428868"/>
            <a:ext cx="3500462" cy="2643206"/>
            <a:chOff x="571472" y="2857496"/>
            <a:chExt cx="3500462" cy="2643206"/>
          </a:xfrm>
        </p:grpSpPr>
        <p:sp>
          <p:nvSpPr>
            <p:cNvPr id="7" name="TextBox 6"/>
            <p:cNvSpPr txBox="1"/>
            <p:nvPr/>
          </p:nvSpPr>
          <p:spPr>
            <a:xfrm>
              <a:off x="571472" y="2857496"/>
              <a:ext cx="3500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zh-CN" sz="2400" dirty="0" smtClean="0"/>
                <a:t> However, current exp. do not see any anisotropy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8" name="下箭头 7"/>
            <p:cNvSpPr/>
            <p:nvPr/>
          </p:nvSpPr>
          <p:spPr>
            <a:xfrm>
              <a:off x="2000232" y="3714752"/>
              <a:ext cx="428628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857224" y="4286256"/>
              <a:ext cx="2786082" cy="12144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Not Support </a:t>
              </a:r>
            </a:p>
            <a:p>
              <a:pPr algn="ctr"/>
              <a:r>
                <a:rPr lang="en-US" altLang="zh-CN" sz="2400" dirty="0" smtClean="0"/>
                <a:t>Pulsar Explanation</a:t>
              </a:r>
              <a:endParaRPr lang="zh-CN" alt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348" y="5643578"/>
            <a:ext cx="487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 DM Prediction:  Isotropic Spectrum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3">
                    <a:lumMod val="75000"/>
                  </a:schemeClr>
                </a:solidFill>
              </a:rPr>
              <a:t>Annihilating DM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v.s.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Decaying DM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857496"/>
            <a:ext cx="4270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Problem</a:t>
            </a:r>
            <a:r>
              <a:rPr lang="en-US" altLang="zh-CN" sz="2400" dirty="0" smtClean="0"/>
              <a:t> for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Annihilating DM</a:t>
            </a:r>
            <a:r>
              <a:rPr lang="en-US" altLang="zh-CN" sz="2400" dirty="0" smtClean="0"/>
              <a:t>: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5" y="128586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From the perspective of fitting both experimental results, both scenarios would give essentially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same</a:t>
            </a:r>
            <a:r>
              <a:rPr lang="en-US" altLang="zh-CN" sz="2400" dirty="0" smtClean="0"/>
              <a:t> degree of goodness of fitting, since fitting mainly depends on the injection spectra which can be the same.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91" y="3429000"/>
            <a:ext cx="7500989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Needing much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larger annihilation </a:t>
            </a:r>
            <a:r>
              <a:rPr lang="en-US" altLang="zh-CN" sz="2400" dirty="0" smtClean="0"/>
              <a:t>cross section than that for </a:t>
            </a:r>
            <a:r>
              <a:rPr lang="en-US" altLang="zh-CN" sz="2400" dirty="0" smtClean="0">
                <a:solidFill>
                  <a:srgbClr val="FF0000"/>
                </a:solidFill>
              </a:rPr>
              <a:t>WIMP relic abundance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550070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 Such a large boosting factor is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incompatible </a:t>
            </a:r>
            <a:r>
              <a:rPr lang="en-US" altLang="zh-CN" sz="2400" dirty="0" smtClean="0"/>
              <a:t>with the one obtained in numerical simulation of </a:t>
            </a:r>
            <a:r>
              <a:rPr lang="en-US" altLang="zh-CN" sz="2400" dirty="0" smtClean="0">
                <a:solidFill>
                  <a:srgbClr val="FF0000"/>
                </a:solidFill>
              </a:rPr>
              <a:t>LSS formation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1928794" y="4500570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可选过程 10"/>
          <p:cNvSpPr/>
          <p:nvPr/>
        </p:nvSpPr>
        <p:spPr>
          <a:xfrm>
            <a:off x="2714612" y="4214818"/>
            <a:ext cx="5715040" cy="107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Extraordinarily Large boosting factor b~O(1000), possibly due to </a:t>
            </a:r>
            <a:r>
              <a:rPr lang="en-US" altLang="zh-CN" sz="2400" dirty="0" smtClean="0">
                <a:solidFill>
                  <a:srgbClr val="FFFF00"/>
                </a:solidFill>
              </a:rPr>
              <a:t>Sommerfeld Enhancemnet</a:t>
            </a:r>
            <a:r>
              <a:rPr lang="en-US" altLang="zh-CN" sz="2400" dirty="0" smtClean="0"/>
              <a:t> or </a:t>
            </a:r>
            <a:r>
              <a:rPr lang="en-US" altLang="zh-CN" sz="2400" dirty="0" smtClean="0">
                <a:solidFill>
                  <a:srgbClr val="FFFF00"/>
                </a:solidFill>
              </a:rPr>
              <a:t>Resonance Enhancement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1441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3">
                    <a:lumMod val="75000"/>
                  </a:schemeClr>
                </a:solidFill>
              </a:rPr>
              <a:t>Annihilating DM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v.s.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</a:rPr>
              <a:t>Decaying DM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071810"/>
            <a:ext cx="2229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 Decaying DM</a:t>
            </a:r>
            <a:r>
              <a:rPr lang="en-US" altLang="zh-CN" sz="2400" dirty="0" smtClean="0"/>
              <a:t>: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571876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Free of such problems, especially for the </a:t>
            </a:r>
            <a:r>
              <a:rPr lang="el-GR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-ray </a:t>
            </a:r>
            <a:r>
              <a:rPr lang="en-US" altLang="zh-CN" sz="2400" dirty="0" smtClean="0">
                <a:cs typeface="Times New Roman" pitchFamily="18" charset="0"/>
              </a:rPr>
              <a:t>bound</a:t>
            </a:r>
            <a:r>
              <a:rPr lang="en-US" altLang="zh-CN" sz="2400" dirty="0" smtClean="0"/>
              <a:t> since the final flux only depends on </a:t>
            </a:r>
            <a:r>
              <a:rPr lang="en-US" altLang="zh-CN" sz="2400" dirty="0" smtClean="0">
                <a:solidFill>
                  <a:srgbClr val="FF0000"/>
                </a:solidFill>
              </a:rPr>
              <a:t>single power </a:t>
            </a:r>
            <a:r>
              <a:rPr lang="en-US" altLang="zh-CN" sz="2400" dirty="0" smtClean="0"/>
              <a:t>of DM density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566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Problem</a:t>
            </a:r>
            <a:r>
              <a:rPr lang="en-US" altLang="zh-CN" sz="2400" dirty="0" smtClean="0"/>
              <a:t> for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Annihilating DM</a:t>
            </a:r>
            <a:r>
              <a:rPr lang="en-US" altLang="zh-CN" sz="2400" dirty="0" smtClean="0"/>
              <a:t>: (continued)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164305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Due to </a:t>
            </a:r>
            <a:r>
              <a:rPr lang="en-US" altLang="zh-CN" sz="2400" dirty="0" smtClean="0">
                <a:solidFill>
                  <a:srgbClr val="FF0000"/>
                </a:solidFill>
              </a:rPr>
              <a:t>DM density square </a:t>
            </a:r>
            <a:r>
              <a:rPr lang="en-US" altLang="zh-CN" sz="2400" dirty="0" smtClean="0"/>
              <a:t>dependence, the associated </a:t>
            </a:r>
            <a:r>
              <a:rPr lang="el-GR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-ray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cs typeface="Times New Roman" pitchFamily="18" charset="0"/>
              </a:rPr>
              <a:t>produced by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FSR</a:t>
            </a:r>
            <a:r>
              <a:rPr lang="en-US" altLang="zh-CN" sz="2400" dirty="0" smtClean="0">
                <a:cs typeface="Times New Roman" pitchFamily="18" charset="0"/>
              </a:rPr>
              <a:t> and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IC</a:t>
            </a:r>
            <a:r>
              <a:rPr lang="en-US" altLang="zh-CN" sz="2400" dirty="0" smtClean="0">
                <a:cs typeface="Times New Roman" pitchFamily="18" charset="0"/>
              </a:rPr>
              <a:t> is enhanced much and </a:t>
            </a:r>
            <a:r>
              <a:rPr lang="en-US" altLang="zh-CN" sz="2400" dirty="0" smtClean="0">
                <a:solidFill>
                  <a:srgbClr val="FF0000"/>
                </a:solidFill>
                <a:cs typeface="Times New Roman" pitchFamily="18" charset="0"/>
              </a:rPr>
              <a:t>already exceeds</a:t>
            </a:r>
            <a:r>
              <a:rPr lang="en-US" altLang="zh-CN" sz="2400" dirty="0" smtClean="0">
                <a:cs typeface="Times New Roman" pitchFamily="18" charset="0"/>
              </a:rPr>
              <a:t> the Fermi-LAT and EGRET bounds for most channels</a:t>
            </a:r>
            <a:endParaRPr lang="en-US" altLang="zh-CN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4357694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In order to explain the observed flux, it generically needs the TeV DM lifetime </a:t>
            </a:r>
            <a:r>
              <a:rPr lang="el-GR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altLang="zh-CN" sz="2400" dirty="0" smtClean="0"/>
              <a:t>&gt;&gt; 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/>
              <a:t>~ O(10</a:t>
            </a:r>
            <a:r>
              <a:rPr lang="en-US" altLang="zh-CN" sz="2400" baseline="30000" dirty="0" smtClean="0"/>
              <a:t>17</a:t>
            </a:r>
            <a:r>
              <a:rPr lang="en-US" altLang="zh-CN" sz="2400" dirty="0" smtClean="0"/>
              <a:t>)s 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214950"/>
            <a:ext cx="764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/>
              <a:t> Previous fitting shows it seems </a:t>
            </a:r>
            <a:r>
              <a:rPr lang="en-US" altLang="zh-CN" sz="2400" dirty="0" smtClean="0">
                <a:solidFill>
                  <a:srgbClr val="FF0000"/>
                </a:solidFill>
              </a:rPr>
              <a:t>difficult</a:t>
            </a:r>
            <a:r>
              <a:rPr lang="en-US" altLang="zh-CN" sz="2400" dirty="0" smtClean="0"/>
              <a:t> in fitting AMS-02 and Fermi-LAT simultaneously with </a:t>
            </a:r>
            <a:r>
              <a:rPr lang="en-US" altLang="zh-CN" sz="2400" dirty="0" smtClean="0">
                <a:solidFill>
                  <a:schemeClr val="accent2"/>
                </a:solidFill>
              </a:rPr>
              <a:t>leptophilic decaying DM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6072206"/>
            <a:ext cx="659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Jin, Wu, Zhou (2013); Yuan et al. (2013); Bertone et al, PRL(2013); … 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286116" y="64291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357298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Cosmic ray is an important probe to tell us a lot about the information of our Galaxy and our Universe. 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42307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228599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Composition of CR: 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28599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Energy Range of CR: 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86058"/>
            <a:ext cx="2911574" cy="36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786190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4929198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71472" y="5715016"/>
          <a:ext cx="47149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727"/>
                <a:gridCol w="1178727"/>
                <a:gridCol w="1178727"/>
                <a:gridCol w="1178727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C,O,…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</a:t>
                      </a:r>
                      <a:endParaRPr lang="zh-CN" altLang="en-US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Diffuse </a:t>
            </a:r>
            <a:r>
              <a:rPr lang="el-GR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-ray Origin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5489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Conventional Contributions (Background):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785926"/>
            <a:ext cx="271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Inside the Galaxy: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285992"/>
            <a:ext cx="229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C000"/>
                </a:solidFill>
              </a:rPr>
              <a:t> Bremsstralung</a:t>
            </a:r>
            <a:r>
              <a:rPr lang="en-US" altLang="zh-CN" sz="2400" dirty="0" smtClean="0"/>
              <a:t>  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2786058"/>
            <a:ext cx="436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92D050"/>
                </a:solidFill>
              </a:rPr>
              <a:t>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Inverse Compton(IC) Scattering  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286124"/>
            <a:ext cx="148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  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0</a:t>
            </a:r>
            <a:r>
              <a:rPr lang="en-US" altLang="zh-CN" sz="2400" dirty="0" smtClean="0">
                <a:solidFill>
                  <a:srgbClr val="0070C0"/>
                </a:solidFill>
              </a:rPr>
              <a:t> decay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5857884" y="2357430"/>
            <a:ext cx="357190" cy="1428760"/>
          </a:xfrm>
          <a:prstGeom prst="rightBrace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429388" y="2786058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GALPROP</a:t>
            </a:r>
            <a:endParaRPr lang="zh-CN" altLang="en-US" sz="2400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52226" name="Picture 2" descr="http://upload.wikimedia.org/wikipedia/commons/thumb/1/1e/Bremsstrahlung.svg/170px-Bremsstrahlun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1619250" cy="1990725"/>
          </a:xfrm>
          <a:prstGeom prst="rect">
            <a:avLst/>
          </a:prstGeom>
          <a:noFill/>
        </p:spPr>
      </p:pic>
      <p:pic>
        <p:nvPicPr>
          <p:cNvPr id="52228" name="Picture 4" descr="http://upload.wikimedia.org/wikipedia/commons/thumb/e/e3/Compton-scattering.svg/259px-Compton-scattering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2466975" cy="1704976"/>
          </a:xfrm>
          <a:prstGeom prst="rect">
            <a:avLst/>
          </a:prstGeom>
          <a:noFill/>
        </p:spPr>
      </p:pic>
      <p:pic>
        <p:nvPicPr>
          <p:cNvPr id="18" name="图片 17" descr="show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3929066"/>
            <a:ext cx="271464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Diffuse </a:t>
            </a:r>
            <a:r>
              <a:rPr lang="el-GR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-ray Origin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357298"/>
            <a:ext cx="665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Outside the Galaxy:  Active Galactic Nuclei (AGN)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786322"/>
            <a:ext cx="5286412" cy="66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00166" y="5500702"/>
            <a:ext cx="638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obtained by fitting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</a:rPr>
              <a:t>low energy </a:t>
            </a:r>
            <a:r>
              <a:rPr lang="en-US" altLang="zh-CN" sz="2400" dirty="0" smtClean="0"/>
              <a:t>spectrum of 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</a:rPr>
              <a:t>EGRET</a:t>
            </a:r>
            <a:endParaRPr lang="zh-CN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36" y="5929330"/>
            <a:ext cx="599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C000"/>
                </a:solidFill>
              </a:rPr>
              <a:t>K.Ishiwata, S. Matsumoto and T. Moroi PRD 78, 063505 (2008)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77826" name="Picture 2" descr="http://upload.wikimedia.org/wikipedia/commons/thumb/3/39/M87_jet.jpg/300px-M87_j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28575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Diffuse </a:t>
            </a:r>
            <a:r>
              <a:rPr lang="el-GR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-ray Origin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285860"/>
            <a:ext cx="355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DM Contributions (Signal):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785926"/>
            <a:ext cx="271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Inside the Galaxy: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2214554"/>
            <a:ext cx="339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 DM Electron Diffusion: 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2643182"/>
            <a:ext cx="229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FFC000"/>
                </a:solidFill>
              </a:rPr>
              <a:t> Bremsstralung</a:t>
            </a:r>
            <a:r>
              <a:rPr lang="en-US" altLang="zh-CN" sz="2400" dirty="0" smtClean="0"/>
              <a:t>  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3500438"/>
            <a:ext cx="224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 Prompt Decay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3071810"/>
            <a:ext cx="4366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92D050"/>
                </a:solidFill>
              </a:rPr>
              <a:t>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Inverse Compton(IC) Scattering  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6572264" y="2571744"/>
            <a:ext cx="285752" cy="857256"/>
          </a:xfrm>
          <a:prstGeom prst="rightBrace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72330" y="2714620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GALPROP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2" y="3929066"/>
            <a:ext cx="182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B050"/>
                </a:solidFill>
              </a:rPr>
              <a:t> </a:t>
            </a: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00B050"/>
                </a:solidFill>
              </a:rPr>
              <a:t>(</a:t>
            </a: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B050"/>
                </a:solidFill>
              </a:rPr>
              <a:t>):  FSR 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643438" y="4214818"/>
            <a:ext cx="142876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曲线连接符 17"/>
          <p:cNvCxnSpPr/>
          <p:nvPr/>
        </p:nvCxnSpPr>
        <p:spPr>
          <a:xfrm flipV="1">
            <a:off x="5286380" y="3786190"/>
            <a:ext cx="714380" cy="428628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43637" y="407194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/>
              <a:t>  </a:t>
            </a:r>
            <a:endParaRPr lang="zh-CN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350043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zh-CN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392906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/>
              <a:t>  </a:t>
            </a:r>
            <a:endParaRPr lang="zh-CN" alt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32" y="4357694"/>
            <a:ext cx="567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i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00B0F0"/>
                </a:solidFill>
              </a:rPr>
              <a:t>(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i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B0F0"/>
                </a:solidFill>
              </a:rPr>
              <a:t>):  FSR + 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  <a:cs typeface="Times New Roman" pitchFamily="18" charset="0"/>
              </a:rPr>
              <a:t>radiative decay</a:t>
            </a:r>
            <a:r>
              <a:rPr lang="en-US" altLang="zh-CN" sz="2400" dirty="0" smtClean="0">
                <a:solidFill>
                  <a:srgbClr val="00B0F0"/>
                </a:solidFill>
              </a:rPr>
              <a:t> (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dirty="0" smtClean="0">
                <a:solidFill>
                  <a:srgbClr val="00B0F0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ννγ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) 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0232" y="4786322"/>
            <a:ext cx="299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0070C0"/>
                </a:solidFill>
              </a:rPr>
              <a:t>(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70C0"/>
                </a:solidFill>
              </a:rPr>
              <a:t>):  FSR + 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0</a:t>
            </a:r>
            <a:r>
              <a:rPr lang="en-US" altLang="zh-CN" sz="2400" dirty="0" smtClean="0">
                <a:solidFill>
                  <a:srgbClr val="0070C0"/>
                </a:solidFill>
              </a:rPr>
              <a:t> decay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grpSp>
        <p:nvGrpSpPr>
          <p:cNvPr id="6" name="组合 28"/>
          <p:cNvGrpSpPr/>
          <p:nvPr/>
        </p:nvGrpSpPr>
        <p:grpSpPr>
          <a:xfrm>
            <a:off x="2000232" y="5429264"/>
            <a:ext cx="6134738" cy="571504"/>
            <a:chOff x="2500298" y="5357826"/>
            <a:chExt cx="6134738" cy="571504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298" y="5357826"/>
              <a:ext cx="4201327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15140" y="5429264"/>
              <a:ext cx="191989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0958" y="5500702"/>
              <a:ext cx="15716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85852" y="1857364"/>
            <a:ext cx="314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Outside the Galaxy:   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Diffuse </a:t>
            </a:r>
            <a:r>
              <a:rPr lang="el-GR" altLang="zh-CN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-ray Origin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2562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DM Contributions: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2357430"/>
            <a:ext cx="339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 DM Electron Diffusion: 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2928934"/>
            <a:ext cx="6399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92D050"/>
                </a:solidFill>
              </a:rPr>
              <a:t>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Inverse Compton(IC) Scattering: 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 with CMB 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500438"/>
            <a:ext cx="2247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400" dirty="0" smtClean="0"/>
              <a:t> Prompt Decay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3929066"/>
            <a:ext cx="1828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srgbClr val="00B050"/>
                </a:solidFill>
              </a:rPr>
              <a:t> </a:t>
            </a: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00B050"/>
                </a:solidFill>
              </a:rPr>
              <a:t>(</a:t>
            </a: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B050"/>
                </a:solidFill>
              </a:rPr>
              <a:t>):  FSR  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357694"/>
            <a:ext cx="567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i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00B0F0"/>
                </a:solidFill>
              </a:rPr>
              <a:t>(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i="1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B0F0"/>
                </a:solidFill>
              </a:rPr>
              <a:t>): FSR + 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  <a:cs typeface="Times New Roman" pitchFamily="18" charset="0"/>
              </a:rPr>
              <a:t>radiative decay</a:t>
            </a:r>
            <a:r>
              <a:rPr lang="en-US" altLang="zh-CN" sz="2400" dirty="0" smtClean="0">
                <a:solidFill>
                  <a:srgbClr val="00B0F0"/>
                </a:solidFill>
              </a:rPr>
              <a:t> (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400" dirty="0" smtClean="0">
                <a:solidFill>
                  <a:srgbClr val="00B0F0"/>
                </a:solidFill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</a:t>
            </a:r>
            <a:r>
              <a:rPr lang="el-GR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ννγ</a:t>
            </a:r>
            <a:r>
              <a:rPr lang="en-US" altLang="zh-CN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</a:rPr>
              <a:t>) 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0232" y="4786322"/>
            <a:ext cx="299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rgbClr val="0070C0"/>
                </a:solidFill>
              </a:rPr>
              <a:t>(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70C0"/>
                </a:solidFill>
              </a:rPr>
              <a:t>):  FSR + </a:t>
            </a:r>
            <a:r>
              <a:rPr lang="el-GR" altLang="zh-CN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0</a:t>
            </a:r>
            <a:r>
              <a:rPr lang="en-US" altLang="zh-CN" sz="2400" dirty="0" smtClean="0">
                <a:solidFill>
                  <a:srgbClr val="0070C0"/>
                </a:solidFill>
              </a:rPr>
              <a:t> decay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557214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 Cosmic Expansion: </a:t>
            </a:r>
            <a:endParaRPr lang="zh-CN" alt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429264"/>
            <a:ext cx="48535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8586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The excess is also observed in the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+e</a:t>
            </a:r>
            <a:r>
              <a:rPr lang="en-US" altLang="zh-CN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flux </a:t>
            </a:r>
            <a:r>
              <a:rPr lang="en-US" altLang="zh-CN" sz="2400" dirty="0" smtClean="0"/>
              <a:t>spectrum by </a:t>
            </a:r>
            <a:r>
              <a:rPr lang="en-US" altLang="zh-CN" sz="2400" dirty="0" smtClean="0">
                <a:solidFill>
                  <a:srgbClr val="FF0000"/>
                </a:solidFill>
              </a:rPr>
              <a:t>AMS-02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00B050"/>
                </a:solidFill>
              </a:rPr>
              <a:t>PAMELA</a:t>
            </a:r>
            <a:r>
              <a:rPr lang="en-US" altLang="zh-CN" sz="2400" dirty="0" smtClean="0"/>
              <a:t>, </a:t>
            </a:r>
            <a:r>
              <a:rPr lang="en-US" altLang="zh-CN" sz="2400" dirty="0" smtClean="0">
                <a:solidFill>
                  <a:srgbClr val="00B0F0"/>
                </a:solidFill>
              </a:rPr>
              <a:t>Fermi-LAT. </a:t>
            </a:r>
            <a:endParaRPr lang="zh-CN" altLang="en-US" sz="2400" dirty="0"/>
          </a:p>
        </p:txBody>
      </p:sp>
      <p:pic>
        <p:nvPicPr>
          <p:cNvPr id="7" name="图片 6" descr="AllElectron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285992"/>
            <a:ext cx="4193190" cy="314327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00034" y="2143116"/>
            <a:ext cx="4132842" cy="3286148"/>
            <a:chOff x="4429124" y="2928934"/>
            <a:chExt cx="4132842" cy="32861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3214686"/>
              <a:ext cx="413284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429256" y="2928934"/>
              <a:ext cx="2416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1923E1"/>
                  </a:solidFill>
                </a:rPr>
                <a:t>Femi-LAT  </a:t>
              </a:r>
              <a:r>
                <a:rPr lang="en-US" altLang="zh-CN" sz="1600" b="1" i="1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="1" i="1" baseline="30000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sz="1600" b="1" i="1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+e</a:t>
              </a:r>
              <a:r>
                <a:rPr lang="en-US" altLang="zh-CN" sz="1600" b="1" i="1" baseline="30000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zh-CN" sz="1600" b="1" dirty="0" smtClean="0">
                  <a:solidFill>
                    <a:srgbClr val="1923E1"/>
                  </a:solidFill>
                </a:rPr>
                <a:t>  Spectrum</a:t>
              </a:r>
              <a:endParaRPr lang="zh-CN" altLang="en-US" sz="1600" b="1" dirty="0">
                <a:solidFill>
                  <a:srgbClr val="1923E1"/>
                </a:solidFill>
              </a:endParaRPr>
            </a:p>
          </p:txBody>
        </p:sp>
      </p:grp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1473" y="557214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Conventional theorectial expectation : Both spectra should show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decreasing</a:t>
            </a:r>
            <a:r>
              <a:rPr lang="en-US" altLang="zh-CN" sz="2400" dirty="0" smtClean="0"/>
              <a:t> power law behaviors.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Moreover, both the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AMS-02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positron fraction </a:t>
            </a:r>
            <a:r>
              <a:rPr lang="en-US" altLang="zh-CN" sz="2400" dirty="0" smtClean="0"/>
              <a:t>spectrum and the </a:t>
            </a:r>
            <a:r>
              <a:rPr lang="en-US" altLang="zh-CN" sz="2400" b="1" dirty="0" smtClean="0">
                <a:solidFill>
                  <a:srgbClr val="1923E1"/>
                </a:solidFill>
              </a:rPr>
              <a:t>Femi-LAT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total 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+e</a:t>
            </a:r>
            <a:r>
              <a:rPr lang="en-US" altLang="zh-CN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flux </a:t>
            </a:r>
            <a:r>
              <a:rPr lang="en-US" altLang="zh-CN" sz="2400" dirty="0" smtClean="0"/>
              <a:t>spectrum show some </a:t>
            </a:r>
            <a:r>
              <a:rPr lang="en-US" altLang="zh-CN" sz="2400" dirty="0" smtClean="0">
                <a:solidFill>
                  <a:srgbClr val="FF0000"/>
                </a:solidFill>
              </a:rPr>
              <a:t>substructure</a:t>
            </a:r>
            <a:r>
              <a:rPr lang="en-US" altLang="zh-CN" sz="2400" dirty="0" smtClean="0"/>
              <a:t>  around </a:t>
            </a:r>
            <a:r>
              <a:rPr lang="en-US" altLang="zh-CN" sz="2400" dirty="0" smtClean="0">
                <a:solidFill>
                  <a:srgbClr val="FFC000"/>
                </a:solidFill>
              </a:rPr>
              <a:t>100 GeV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grpSp>
        <p:nvGrpSpPr>
          <p:cNvPr id="5" name="组合 14"/>
          <p:cNvGrpSpPr/>
          <p:nvPr/>
        </p:nvGrpSpPr>
        <p:grpSpPr>
          <a:xfrm>
            <a:off x="642910" y="2857496"/>
            <a:ext cx="7919056" cy="3643338"/>
            <a:chOff x="642910" y="2857496"/>
            <a:chExt cx="7919056" cy="364333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29124" y="3214686"/>
              <a:ext cx="413284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429256" y="2928934"/>
              <a:ext cx="2416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1923E1"/>
                  </a:solidFill>
                </a:rPr>
                <a:t>Femi-LAT  </a:t>
              </a:r>
              <a:r>
                <a:rPr lang="en-US" altLang="zh-CN" sz="1600" b="1" i="1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zh-CN" sz="1600" b="1" i="1" baseline="30000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altLang="zh-CN" sz="1600" b="1" i="1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+e</a:t>
              </a:r>
              <a:r>
                <a:rPr lang="en-US" altLang="zh-CN" sz="1600" b="1" i="1" baseline="30000" dirty="0" smtClean="0">
                  <a:solidFill>
                    <a:srgbClr val="1923E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altLang="zh-CN" sz="1600" b="1" dirty="0" smtClean="0">
                  <a:solidFill>
                    <a:srgbClr val="1923E1"/>
                  </a:solidFill>
                </a:rPr>
                <a:t>  Spectrum</a:t>
              </a:r>
              <a:endParaRPr lang="zh-CN" altLang="en-US" sz="1600" b="1" dirty="0">
                <a:solidFill>
                  <a:srgbClr val="1923E1"/>
                </a:solidFill>
              </a:endParaRPr>
            </a:p>
          </p:txBody>
        </p:sp>
        <p:pic>
          <p:nvPicPr>
            <p:cNvPr id="8" name="图片 7" descr="anyso_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910" y="3286124"/>
              <a:ext cx="3887308" cy="29289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85852" y="2857496"/>
              <a:ext cx="3220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</a:rPr>
                <a:t>AMS-02 Positron Fraction Spectrum</a:t>
              </a:r>
              <a:endParaRPr lang="zh-CN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500166" y="4286256"/>
              <a:ext cx="857256" cy="1143008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286512" y="4214818"/>
              <a:ext cx="857256" cy="85725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86182" y="5429264"/>
              <a:ext cx="2214578" cy="10715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Substructure?</a:t>
              </a:r>
              <a:endParaRPr lang="zh-CN" altLang="en-US" sz="2400" dirty="0"/>
            </a:p>
          </p:txBody>
        </p:sp>
        <p:cxnSp>
          <p:nvCxnSpPr>
            <p:cNvPr id="18" name="形状 17"/>
            <p:cNvCxnSpPr>
              <a:stCxn id="13" idx="2"/>
            </p:cNvCxnSpPr>
            <p:nvPr/>
          </p:nvCxnSpPr>
          <p:spPr>
            <a:xfrm rot="10800000" flipV="1">
              <a:off x="5786446" y="4643446"/>
              <a:ext cx="500066" cy="785818"/>
            </a:xfrm>
            <a:prstGeom prst="curvedConnector2">
              <a:avLst/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曲线连接符 19"/>
            <p:cNvCxnSpPr>
              <a:stCxn id="11" idx="6"/>
            </p:cNvCxnSpPr>
            <p:nvPr/>
          </p:nvCxnSpPr>
          <p:spPr>
            <a:xfrm>
              <a:off x="2357422" y="4857760"/>
              <a:ext cx="1428760" cy="857256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Recent Status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Recently,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AMS-02 </a:t>
            </a:r>
            <a:r>
              <a:rPr lang="en-US" altLang="zh-CN" sz="2400" dirty="0" smtClean="0"/>
              <a:t>released new data, including the spectra of </a:t>
            </a:r>
            <a:r>
              <a:rPr lang="en-US" altLang="zh-CN" sz="2400" dirty="0" smtClean="0">
                <a:solidFill>
                  <a:srgbClr val="0070C0"/>
                </a:solidFill>
              </a:rPr>
              <a:t>positron fraction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 flux</a:t>
            </a:r>
            <a:r>
              <a:rPr lang="en-US" altLang="zh-CN" sz="2400" dirty="0" smtClean="0"/>
              <a:t> and 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</a:rPr>
              <a:t>total </a:t>
            </a:r>
            <a:r>
              <a:rPr lang="en-US" altLang="zh-CN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+e</a:t>
            </a:r>
            <a:r>
              <a:rPr lang="en-US" altLang="zh-CN" sz="2400" i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</a:rPr>
              <a:t>flux</a:t>
            </a:r>
            <a:r>
              <a:rPr lang="en-US" altLang="zh-CN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sz="2400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altLang="zh-CN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) flux: </a:t>
            </a:r>
            <a:r>
              <a:rPr lang="en-US" altLang="zh-CN" sz="2400" dirty="0" smtClean="0"/>
              <a:t>Spectrum hardening above ~30 GeV</a:t>
            </a:r>
            <a:endParaRPr lang="zh-CN" altLang="en-US" sz="2400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1026" name="Picture 2" descr="E:\phenomenology\dark matter\indirect search\positron\AMS02 data\2014\2014electronfl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09"/>
            <a:ext cx="4238654" cy="3178991"/>
          </a:xfrm>
          <a:prstGeom prst="rect">
            <a:avLst/>
          </a:prstGeom>
          <a:noFill/>
        </p:spPr>
      </p:pic>
      <p:pic>
        <p:nvPicPr>
          <p:cNvPr id="1027" name="Picture 3" descr="E:\phenomenology\dark matter\indirect search\positron\AMS02 data\2014\2014positronflux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Recent Status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35729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70C0"/>
                </a:solidFill>
              </a:rPr>
              <a:t> Positron fraction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altLang="zh-CN" sz="2400" dirty="0" smtClean="0">
                <a:solidFill>
                  <a:srgbClr val="FF0000"/>
                </a:solidFill>
              </a:rPr>
              <a:t>first evidence </a:t>
            </a:r>
            <a:r>
              <a:rPr lang="en-US" altLang="zh-CN" sz="2400" dirty="0" smtClean="0"/>
              <a:t>that positron fraction stops increasing with energy above ~200 GeV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</a:rPr>
              <a:t> Total </a:t>
            </a:r>
            <a:r>
              <a:rPr lang="en-US" altLang="zh-CN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400" i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+e</a:t>
            </a:r>
            <a:r>
              <a:rPr lang="en-US" altLang="zh-CN" sz="2400" i="1" baseline="30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</a:rPr>
              <a:t>flux: </a:t>
            </a:r>
            <a:r>
              <a:rPr lang="en-US" altLang="zh-CN" sz="2400" dirty="0" smtClean="0"/>
              <a:t>good fit with a single power law at high energy</a:t>
            </a:r>
            <a:endParaRPr lang="zh-CN" altLang="en-US" sz="2400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pic>
        <p:nvPicPr>
          <p:cNvPr id="2051" name="Picture 3" descr="E:\phenomenology\dark matter\indirect search\positron\AMS02 data\2014\2014totalflu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4500562" cy="337542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0821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28662" y="3000372"/>
            <a:ext cx="3220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AMS-02 Positron Fraction Spectrum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64291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 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All the excesses indicate that there are </a:t>
            </a:r>
            <a:r>
              <a:rPr lang="en-US" altLang="zh-CN" sz="2400" dirty="0" smtClean="0">
                <a:solidFill>
                  <a:srgbClr val="0070C0"/>
                </a:solidFill>
              </a:rPr>
              <a:t>additional positron and/or electron sources</a:t>
            </a:r>
            <a:r>
              <a:rPr lang="en-US" altLang="zh-CN" sz="2400" dirty="0" smtClean="0"/>
              <a:t> beyond our current knowledge, either in astrophysical or particle physical origin. 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292893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In literature, there are two compelling candidate origin for these excesses: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Pulsars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</a:rPr>
              <a:t>Dark Matter</a:t>
            </a:r>
            <a:r>
              <a:rPr lang="en-US" altLang="zh-CN" sz="2400" b="1" dirty="0" smtClean="0"/>
              <a:t>.    </a:t>
            </a:r>
            <a:endParaRPr lang="zh-CN" altLang="en-US" sz="2400" b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14348" y="39290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In this talk, I concentrate on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decaying dark matter </a:t>
            </a:r>
            <a:r>
              <a:rPr lang="en-US" altLang="zh-CN" sz="2400" dirty="0" smtClean="0"/>
              <a:t>interpretation for this AMS-02/Fermi-LAT excess </a:t>
            </a:r>
            <a:r>
              <a:rPr lang="en-US" altLang="zh-CN" sz="2400" b="1" dirty="0" smtClean="0"/>
              <a:t>    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5072074"/>
            <a:ext cx="5429287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TeV DM lifetime </a:t>
            </a:r>
          </a:p>
          <a:p>
            <a:pPr algn="ctr"/>
            <a:r>
              <a:rPr lang="el-GR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)s  </a:t>
            </a:r>
            <a:r>
              <a:rPr lang="en-US" altLang="zh-CN" sz="2400" dirty="0" smtClean="0"/>
              <a:t>&gt;&gt;  </a:t>
            </a:r>
            <a:r>
              <a:rPr lang="el-GR" altLang="zh-CN" sz="24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CN" sz="2400" i="1" baseline="-25000" dirty="0" smtClean="0">
                <a:latin typeface="Times New Roman" pitchFamily="18" charset="0"/>
                <a:cs typeface="Times New Roman" pitchFamily="18" charset="0"/>
              </a:rPr>
              <a:t>Universe</a:t>
            </a:r>
            <a:r>
              <a:rPr lang="en-US" altLang="zh-CN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/>
              <a:t>~ O(10</a:t>
            </a:r>
            <a:r>
              <a:rPr lang="en-US" altLang="zh-CN" sz="2400" baseline="30000" dirty="0" smtClean="0"/>
              <a:t>17</a:t>
            </a:r>
            <a:r>
              <a:rPr lang="en-US" altLang="zh-CN" sz="2400" dirty="0" smtClean="0"/>
              <a:t>)s </a:t>
            </a:r>
            <a:endParaRPr lang="zh-CN" altLang="en-US" sz="2400" dirty="0"/>
          </a:p>
        </p:txBody>
      </p:sp>
      <p:sp>
        <p:nvSpPr>
          <p:cNvPr id="9" name="圆角矩形 8"/>
          <p:cNvSpPr/>
          <p:nvPr/>
        </p:nvSpPr>
        <p:spPr>
          <a:xfrm>
            <a:off x="857224" y="5072074"/>
            <a:ext cx="200026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Requirement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64291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Further Constraints on Decaying DM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42873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The measured </a:t>
            </a:r>
            <a:r>
              <a:rPr lang="en-US" altLang="zh-CN" sz="2400" dirty="0" smtClean="0">
                <a:solidFill>
                  <a:srgbClr val="00B050"/>
                </a:solidFill>
              </a:rPr>
              <a:t>antiproton</a:t>
            </a:r>
            <a:r>
              <a:rPr lang="en-US" altLang="zh-CN" sz="2400" dirty="0" smtClean="0"/>
              <a:t> spectrum agrees with the prediction of the conventional astrophysical theory well 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4286248" y="5786454"/>
            <a:ext cx="221457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Leptophilic DM</a:t>
            </a:r>
            <a:endParaRPr lang="zh-CN" altLang="en-US" sz="2400" dirty="0"/>
          </a:p>
        </p:txBody>
      </p:sp>
      <p:grpSp>
        <p:nvGrpSpPr>
          <p:cNvPr id="5" name="组合 7"/>
          <p:cNvGrpSpPr/>
          <p:nvPr/>
        </p:nvGrpSpPr>
        <p:grpSpPr>
          <a:xfrm>
            <a:off x="785786" y="2285992"/>
            <a:ext cx="7215238" cy="3130339"/>
            <a:chOff x="928662" y="3286124"/>
            <a:chExt cx="7215238" cy="313033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8662" y="3286124"/>
              <a:ext cx="3643338" cy="313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3357562"/>
              <a:ext cx="3571900" cy="3052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右箭头 10"/>
          <p:cNvSpPr/>
          <p:nvPr/>
        </p:nvSpPr>
        <p:spPr>
          <a:xfrm>
            <a:off x="3500430" y="5929330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Talk @ Fo Guang Shan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2045</Words>
  <Application>Microsoft Office PowerPoint</Application>
  <PresentationFormat>全屏显示(4:3)</PresentationFormat>
  <Paragraphs>303</Paragraphs>
  <Slides>38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Cosmic Ray Excesses From  Multi-Component Dark Matter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Company>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Multi-Component Dark Matter From AMS-II</dc:title>
  <dc:creator>dashan</dc:creator>
  <cp:lastModifiedBy>dahuang</cp:lastModifiedBy>
  <cp:revision>81</cp:revision>
  <dcterms:created xsi:type="dcterms:W3CDTF">2014-01-22T02:40:19Z</dcterms:created>
  <dcterms:modified xsi:type="dcterms:W3CDTF">2014-10-10T11:14:56Z</dcterms:modified>
</cp:coreProperties>
</file>