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7" r:id="rId6"/>
    <p:sldId id="324" r:id="rId7"/>
    <p:sldId id="261" r:id="rId8"/>
    <p:sldId id="264" r:id="rId9"/>
    <p:sldId id="263" r:id="rId10"/>
    <p:sldId id="326" r:id="rId11"/>
    <p:sldId id="327" r:id="rId12"/>
    <p:sldId id="325" r:id="rId13"/>
    <p:sldId id="307" r:id="rId14"/>
    <p:sldId id="314" r:id="rId15"/>
    <p:sldId id="310" r:id="rId16"/>
    <p:sldId id="308" r:id="rId17"/>
    <p:sldId id="312" r:id="rId18"/>
    <p:sldId id="311" r:id="rId19"/>
    <p:sldId id="313" r:id="rId20"/>
    <p:sldId id="309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7" autoAdjust="0"/>
    <p:restoredTop sz="94643" autoAdjust="0"/>
  </p:normalViewPr>
  <p:slideViewPr>
    <p:cSldViewPr snapToGrid="0" snapToObjects="1">
      <p:cViewPr varScale="1">
        <p:scale>
          <a:sx n="83" d="100"/>
          <a:sy n="83" d="100"/>
        </p:scale>
        <p:origin x="-96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AA7D-8603-4044-9B3B-93336652C542}" type="datetimeFigureOut">
              <a:rPr kumimoji="1" lang="zh-TW" altLang="en-US" smtClean="0"/>
              <a:t>10/16/14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3589-C304-9D4C-81FC-AD41BC23390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0639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FFF5-7F36-FA44-99C8-C4469BCBCF4B}" type="datetimeFigureOut">
              <a:rPr kumimoji="1" lang="zh-TW" altLang="en-US" smtClean="0"/>
              <a:t>10/16/14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F824-DF19-C944-BE19-BCCEECBA2E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6584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780-13ED-644E-AE7C-49A299E3514B}" type="datetime1">
              <a:rPr lang="en-US" altLang="zh-TW" smtClean="0"/>
              <a:t>10/16/14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F792-6717-1E45-A17B-62693599AB75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F2B5-B85C-4D48-8FBF-D0878F18C43D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4FC-D48A-D148-8603-C43D46A76BF1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3E75-F16C-B246-9BD9-074FE2AA6CE6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0203-2540-5544-B080-4D6ED5BB1E8F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C068-48AD-FB4D-8DFE-1C858EF829EC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6A52-87E0-9E4F-B91E-026F491695A7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9742-8F5F-2E47-B612-0F23FC1FFDE8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E79-5779-B24A-A38B-BEE9C32F9CC8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50AA-83BD-104B-AB21-9BDEE434E4FF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CC64-2042-CA48-B109-53190C06A6EF}" type="datetime1">
              <a:rPr lang="en-US" altLang="zh-TW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0795" y="2130425"/>
            <a:ext cx="8067405" cy="1470025"/>
          </a:xfrm>
        </p:spPr>
        <p:txBody>
          <a:bodyPr>
            <a:norm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</a:rPr>
              <a:t>New Physics </a:t>
            </a:r>
            <a:r>
              <a:rPr kumimoji="1" lang="en-US" altLang="zh-TW" dirty="0" smtClean="0">
                <a:solidFill>
                  <a:srgbClr val="0000FF"/>
                </a:solidFill>
              </a:rPr>
              <a:t>Effects in </a:t>
            </a:r>
            <a:r>
              <a:rPr kumimoji="1" lang="en-US" altLang="zh-TW" dirty="0" smtClean="0">
                <a:solidFill>
                  <a:srgbClr val="0000FF"/>
                </a:solidFill>
              </a:rPr>
              <a:t>Higgs Pair Production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TW" sz="2400" dirty="0" err="1" smtClean="0">
                <a:solidFill>
                  <a:schemeClr val="tx1"/>
                </a:solidFill>
              </a:rPr>
              <a:t>Chuan-Ren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 Chen</a:t>
            </a:r>
          </a:p>
          <a:p>
            <a:r>
              <a:rPr kumimoji="1" lang="en-US" altLang="zh-TW" sz="2400" dirty="0" smtClean="0">
                <a:solidFill>
                  <a:schemeClr val="tx1"/>
                </a:solidFill>
              </a:rPr>
              <a:t>(NTNU)</a:t>
            </a:r>
          </a:p>
          <a:p>
            <a:r>
              <a:rPr kumimoji="1" lang="en-US" altLang="zh-TW" sz="2400" dirty="0" smtClean="0">
                <a:solidFill>
                  <a:schemeClr val="tx1"/>
                </a:solidFill>
              </a:rPr>
              <a:t>10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/8/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2014, 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2</a:t>
            </a:r>
            <a:r>
              <a:rPr kumimoji="1" lang="en-US" altLang="zh-TW" sz="2400" baseline="30000" dirty="0" smtClean="0">
                <a:solidFill>
                  <a:schemeClr val="tx1"/>
                </a:solidFill>
              </a:rPr>
              <a:t>nd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 Internationa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l Workshop on Particle Physics and Cosmology after Higgs and Planck </a:t>
            </a:r>
            <a:r>
              <a:rPr kumimoji="1" lang="en-US" altLang="zh-TW" sz="2400" dirty="0" smtClean="0">
                <a:solidFill>
                  <a:schemeClr val="tx1"/>
                </a:solidFill>
              </a:rPr>
              <a:t>@ NTHU</a:t>
            </a:r>
            <a:endParaRPr kumimoji="1"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56"/>
            <a:ext cx="9144000" cy="1123055"/>
          </a:xfrm>
          <a:prstGeom prst="rect">
            <a:avLst/>
          </a:prstGeom>
        </p:spPr>
      </p:pic>
      <p:pic>
        <p:nvPicPr>
          <p:cNvPr id="5" name="圖片 4" descr="師大物理系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" y="5999690"/>
            <a:ext cx="757027" cy="7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4763" y="6171804"/>
            <a:ext cx="832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* w/ 3000 fb</a:t>
            </a:r>
            <a:r>
              <a:rPr kumimoji="1" lang="en-US" altLang="zh-TW" baseline="30000" dirty="0" smtClean="0"/>
              <a:t>-1</a:t>
            </a:r>
            <a:r>
              <a:rPr kumimoji="1" lang="en-US" altLang="zh-TW" dirty="0" smtClean="0"/>
              <a:t> @ 100 </a:t>
            </a:r>
            <a:r>
              <a:rPr kumimoji="1" lang="en-US" altLang="zh-TW" dirty="0" err="1" smtClean="0"/>
              <a:t>TeV</a:t>
            </a:r>
            <a:r>
              <a:rPr kumimoji="1" lang="en-US" altLang="zh-TW" dirty="0" smtClean="0"/>
              <a:t> </a:t>
            </a:r>
            <a:r>
              <a:rPr kumimoji="1" lang="en-US" altLang="zh-TW" dirty="0" err="1" smtClean="0"/>
              <a:t>pp</a:t>
            </a:r>
            <a:r>
              <a:rPr kumimoji="1" lang="en-US" altLang="zh-TW" dirty="0" smtClean="0"/>
              <a:t> collider, </a:t>
            </a:r>
            <a:r>
              <a:rPr kumimoji="1" lang="en-US" altLang="zh-TW" dirty="0" err="1" smtClean="0"/>
              <a:t>hhh</a:t>
            </a:r>
            <a:r>
              <a:rPr kumimoji="1" lang="en-US" altLang="zh-TW" dirty="0" smtClean="0"/>
              <a:t> coupling can be measured with 8 % accuracy </a:t>
            </a:r>
            <a:endParaRPr kumimoji="1"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17656" y="6529041"/>
            <a:ext cx="159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>
                <a:solidFill>
                  <a:srgbClr val="008000"/>
                </a:solidFill>
              </a:rPr>
              <a:t>Yao, 1308.6302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pic>
        <p:nvPicPr>
          <p:cNvPr id="16" name="圖片 15" descr="Untitled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5" y="-8565"/>
            <a:ext cx="3918445" cy="3229586"/>
          </a:xfrm>
          <a:prstGeom prst="rect">
            <a:avLst/>
          </a:prstGeom>
        </p:spPr>
      </p:pic>
      <p:pic>
        <p:nvPicPr>
          <p:cNvPr id="17" name="圖片 16" descr="Untitled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7" y="4093639"/>
            <a:ext cx="8627095" cy="177043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9705" y="3833469"/>
            <a:ext cx="492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 err="1" smtClean="0">
                <a:solidFill>
                  <a:srgbClr val="008000"/>
                </a:solidFill>
              </a:rPr>
              <a:t>Baglio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Djouadi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Grober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Muhlleitner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Quevillon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Spira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1212.5581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9640" y="5831187"/>
            <a:ext cx="396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*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quite promising that one can discover </a:t>
            </a:r>
            <a:r>
              <a:rPr kumimoji="1" lang="en-US" altLang="zh-TW" dirty="0" smtClean="0">
                <a:sym typeface="Wingdings"/>
              </a:rPr>
              <a:t> </a:t>
            </a:r>
            <a:endParaRPr kumimoji="1" lang="zh-TW" altLang="en-US" dirty="0"/>
          </a:p>
        </p:txBody>
      </p:sp>
      <p:pic>
        <p:nvPicPr>
          <p:cNvPr id="21" name="圖片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5" y="5889224"/>
            <a:ext cx="1866660" cy="28799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231875" y="3236065"/>
            <a:ext cx="4196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err="1" smtClean="0">
                <a:solidFill>
                  <a:srgbClr val="008000"/>
                </a:solidFill>
              </a:rPr>
              <a:t>Djouadi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Kilian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Muhlleitner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Zerwas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hep-ph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/9904287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2755" y="3547850"/>
            <a:ext cx="4626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err="1" smtClean="0">
                <a:solidFill>
                  <a:srgbClr val="008000"/>
                </a:solidFill>
              </a:rPr>
              <a:t>Asakawa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Harada,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Kanemura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Okada, Tsumura, 1009.4670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7769" y="3254803"/>
            <a:ext cx="35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 smtClean="0">
                <a:solidFill>
                  <a:srgbClr val="008000"/>
                </a:solidFill>
              </a:rPr>
              <a:t>Dawson,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Dittmaier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Spira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hep-ph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/9805244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350741" y="3524855"/>
            <a:ext cx="2663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 smtClean="0">
                <a:solidFill>
                  <a:srgbClr val="008000"/>
                </a:solidFill>
              </a:rPr>
              <a:t>Dawson,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Furlan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Lewis, 1210.6663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014098" y="2983733"/>
            <a:ext cx="299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 smtClean="0">
                <a:solidFill>
                  <a:srgbClr val="008000"/>
                </a:solidFill>
              </a:rPr>
              <a:t>Glover, van der BIJ, NPB 309(1998)282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5133" y="2983733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 err="1" smtClean="0">
                <a:solidFill>
                  <a:srgbClr val="008000"/>
                </a:solidFill>
              </a:rPr>
              <a:t>Plehn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Spira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</a:t>
            </a:r>
            <a:r>
              <a:rPr kumimoji="1" lang="en-US" altLang="zh-TW" sz="1400" dirty="0" err="1" smtClean="0">
                <a:solidFill>
                  <a:srgbClr val="008000"/>
                </a:solidFill>
              </a:rPr>
              <a:t>Zerwas</a:t>
            </a:r>
            <a:r>
              <a:rPr kumimoji="1" lang="en-US" altLang="zh-TW" sz="1400" dirty="0" smtClean="0">
                <a:solidFill>
                  <a:srgbClr val="008000"/>
                </a:solidFill>
              </a:rPr>
              <a:t>, NPB 479(1996)46</a:t>
            </a:r>
            <a:endParaRPr kumimoji="1" lang="zh-TW" altLang="en-US" sz="1400" dirty="0">
              <a:solidFill>
                <a:srgbClr val="008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9412" y="1105417"/>
            <a:ext cx="5140385" cy="1244600"/>
            <a:chOff x="29412" y="1105417"/>
            <a:chExt cx="5140385" cy="1244600"/>
          </a:xfrm>
        </p:grpSpPr>
        <p:pic>
          <p:nvPicPr>
            <p:cNvPr id="2" name="圖片 1" descr="FeynDiagram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79"/>
            <a:stretch/>
          </p:blipFill>
          <p:spPr>
            <a:xfrm>
              <a:off x="29412" y="1105417"/>
              <a:ext cx="2299846" cy="1244600"/>
            </a:xfrm>
            <a:prstGeom prst="rect">
              <a:avLst/>
            </a:prstGeom>
          </p:spPr>
        </p:pic>
        <p:pic>
          <p:nvPicPr>
            <p:cNvPr id="18" name="圖片 17" descr="FeynDiagram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8" r="31915"/>
            <a:stretch/>
          </p:blipFill>
          <p:spPr>
            <a:xfrm>
              <a:off x="2510687" y="1105417"/>
              <a:ext cx="2659110" cy="12446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980725" y="1546705"/>
              <a:ext cx="314334" cy="31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339730" y="1584431"/>
              <a:ext cx="179997" cy="25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7" name="圖片 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05" y="1533128"/>
              <a:ext cx="101600" cy="203200"/>
            </a:xfrm>
            <a:prstGeom prst="rect">
              <a:avLst/>
            </a:prstGeom>
          </p:spPr>
        </p:pic>
        <p:pic>
          <p:nvPicPr>
            <p:cNvPr id="8" name="圖片 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63" y="1608577"/>
              <a:ext cx="101600" cy="203200"/>
            </a:xfrm>
            <a:prstGeom prst="rect">
              <a:avLst/>
            </a:prstGeom>
          </p:spPr>
        </p:pic>
        <p:pic>
          <p:nvPicPr>
            <p:cNvPr id="11" name="圖片 1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67" y="1495403"/>
              <a:ext cx="129999" cy="179999"/>
            </a:xfrm>
            <a:prstGeom prst="rect">
              <a:avLst/>
            </a:prstGeom>
          </p:spPr>
        </p:pic>
      </p:grpSp>
      <p:sp>
        <p:nvSpPr>
          <p:cNvPr id="30" name="文字方塊 29"/>
          <p:cNvSpPr txBox="1"/>
          <p:nvPr/>
        </p:nvSpPr>
        <p:spPr>
          <a:xfrm>
            <a:off x="3784591" y="330727"/>
            <a:ext cx="115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self coupling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31" name="向下箭號 30"/>
          <p:cNvSpPr/>
          <p:nvPr/>
        </p:nvSpPr>
        <p:spPr>
          <a:xfrm>
            <a:off x="4237232" y="1000176"/>
            <a:ext cx="108000" cy="675226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008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78965" y="6228093"/>
            <a:ext cx="794943" cy="27312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54175" y="5462530"/>
            <a:ext cx="794943" cy="27312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401518" y="4281997"/>
            <a:ext cx="1314784" cy="154918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14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 descr="Untitle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" y="2408542"/>
            <a:ext cx="7640175" cy="82799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 effects in </a:t>
            </a:r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FeynDiagra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39572"/>
            <a:ext cx="8356600" cy="1244600"/>
          </a:xfrm>
          <a:prstGeom prst="rect">
            <a:avLst/>
          </a:prstGeom>
        </p:spPr>
      </p:pic>
      <p:pic>
        <p:nvPicPr>
          <p:cNvPr id="11" name="圖片 10" descr="c0_boxtri-eps-converted-t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r="9551" b="5800"/>
          <a:stretch/>
        </p:blipFill>
        <p:spPr>
          <a:xfrm>
            <a:off x="0" y="3225956"/>
            <a:ext cx="4294035" cy="3540047"/>
          </a:xfrm>
          <a:prstGeom prst="rect">
            <a:avLst/>
          </a:prstGeom>
        </p:spPr>
      </p:pic>
      <p:pic>
        <p:nvPicPr>
          <p:cNvPr id="12" name="圖片 11" descr="d1_boxtthh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r="8749" b="5800"/>
          <a:stretch/>
        </p:blipFill>
        <p:spPr>
          <a:xfrm>
            <a:off x="4451468" y="3225956"/>
            <a:ext cx="4379115" cy="3516307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902852" y="817983"/>
            <a:ext cx="193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 smtClean="0">
                <a:solidFill>
                  <a:srgbClr val="008000"/>
                </a:solidFill>
              </a:rPr>
              <a:t>CRC, Low</a:t>
            </a:r>
            <a:r>
              <a:rPr kumimoji="1" lang="en-US" altLang="zh-TW" sz="1600" smtClean="0">
                <a:solidFill>
                  <a:srgbClr val="008000"/>
                </a:solidFill>
              </a:rPr>
              <a:t>, 1405.7040</a:t>
            </a:r>
            <a:endParaRPr kumimoji="1" lang="zh-TW" altLang="en-US" sz="1600" dirty="0">
              <a:solidFill>
                <a:srgbClr val="008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287313" y="1475619"/>
            <a:ext cx="406020" cy="3507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888015" y="1475619"/>
            <a:ext cx="406020" cy="3507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26113" y="1475619"/>
            <a:ext cx="406020" cy="3507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5 角星形 7"/>
          <p:cNvSpPr/>
          <p:nvPr/>
        </p:nvSpPr>
        <p:spPr>
          <a:xfrm>
            <a:off x="1693333" y="1220917"/>
            <a:ext cx="259127" cy="254702"/>
          </a:xfrm>
          <a:prstGeom prst="star5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5 角星形 16"/>
          <p:cNvSpPr/>
          <p:nvPr/>
        </p:nvSpPr>
        <p:spPr>
          <a:xfrm>
            <a:off x="1693333" y="1826381"/>
            <a:ext cx="259127" cy="254702"/>
          </a:xfrm>
          <a:prstGeom prst="star5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5 角星形 17"/>
          <p:cNvSpPr/>
          <p:nvPr/>
        </p:nvSpPr>
        <p:spPr>
          <a:xfrm>
            <a:off x="4294035" y="1493845"/>
            <a:ext cx="259127" cy="254702"/>
          </a:xfrm>
          <a:prstGeom prst="star5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乘號 18"/>
          <p:cNvSpPr/>
          <p:nvPr/>
        </p:nvSpPr>
        <p:spPr>
          <a:xfrm>
            <a:off x="7378095" y="1571679"/>
            <a:ext cx="241905" cy="254702"/>
          </a:xfrm>
          <a:prstGeom prst="mathMultiply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737429" y="2624672"/>
            <a:ext cx="387047" cy="3507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332133" y="2601691"/>
            <a:ext cx="387047" cy="3507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082420" y="2624672"/>
            <a:ext cx="387047" cy="3507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66153" y="2624672"/>
            <a:ext cx="387047" cy="3507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5" name="直線接點 24"/>
          <p:cNvCxnSpPr/>
          <p:nvPr/>
        </p:nvCxnSpPr>
        <p:spPr>
          <a:xfrm>
            <a:off x="1013870" y="3550256"/>
            <a:ext cx="0" cy="284952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749524" y="3538161"/>
            <a:ext cx="0" cy="284952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571067" y="3506825"/>
            <a:ext cx="0" cy="284952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486019" y="3538161"/>
            <a:ext cx="0" cy="284952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846957" y="3574446"/>
            <a:ext cx="243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can fit SM cross section even </a:t>
            </a:r>
            <a:r>
              <a:rPr kumimoji="1" lang="en-US" altLang="zh-TW" dirty="0" err="1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kumimoji="1" lang="en-US" altLang="zh-TW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hhh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 vanishes or flips sign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4 角星形 13"/>
          <p:cNvSpPr/>
          <p:nvPr/>
        </p:nvSpPr>
        <p:spPr>
          <a:xfrm>
            <a:off x="4944115" y="1559104"/>
            <a:ext cx="176027" cy="214391"/>
          </a:xfrm>
          <a:prstGeom prst="star4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123246" y="3491042"/>
            <a:ext cx="177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kumimoji="1" lang="en-US" altLang="zh-TW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hhh</a:t>
            </a:r>
            <a:r>
              <a:rPr kumimoji="1" lang="en-US" altLang="zh-TW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= SM value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00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9705" y="2186855"/>
            <a:ext cx="8444895" cy="3152366"/>
            <a:chOff x="241905" y="1356796"/>
            <a:chExt cx="8444895" cy="3152366"/>
          </a:xfrm>
        </p:grpSpPr>
        <p:pic>
          <p:nvPicPr>
            <p:cNvPr id="8" name="圖片 7" descr="xscont_nocut_100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5" b="25285"/>
            <a:stretch/>
          </p:blipFill>
          <p:spPr>
            <a:xfrm>
              <a:off x="241905" y="1356796"/>
              <a:ext cx="8444895" cy="315236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62000" y="1536095"/>
              <a:ext cx="447523" cy="193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454399" y="1536095"/>
              <a:ext cx="447523" cy="193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70991" y="1555446"/>
              <a:ext cx="447523" cy="193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515571" y="1817523"/>
            <a:ext cx="308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total cross section contour 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8989" y="5687999"/>
            <a:ext cx="667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cross section itself is insensitive to Higgs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trilinear</a:t>
            </a:r>
            <a:r>
              <a:rPr kumimoji="1" lang="en-US" altLang="zh-TW" dirty="0" smtClean="0">
                <a:latin typeface="Comic Sans MS"/>
                <a:cs typeface="Comic Sans MS"/>
              </a:rPr>
              <a:t> coupling!!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957275" y="4866461"/>
            <a:ext cx="996642" cy="53563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557439" y="2017087"/>
            <a:ext cx="462361" cy="105117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034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28242"/>
            <a:ext cx="2895600" cy="365125"/>
          </a:xfrm>
        </p:spPr>
        <p:txBody>
          <a:bodyPr/>
          <a:lstStyle/>
          <a:p>
            <a:r>
              <a:rPr lang="en-US" dirty="0" smtClean="0"/>
              <a:t>CRC (NTNU)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圖片 6" descr="dsdmhh_s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" y="1640131"/>
            <a:ext cx="4445000" cy="3784600"/>
          </a:xfrm>
          <a:prstGeom prst="rect">
            <a:avLst/>
          </a:prstGeom>
        </p:spPr>
      </p:pic>
      <p:pic>
        <p:nvPicPr>
          <p:cNvPr id="8" name="圖片 7" descr="dsdpt_s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131"/>
            <a:ext cx="4445000" cy="37846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05099" y="5389319"/>
            <a:ext cx="342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triangle 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 low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M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hh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 and low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endParaRPr kumimoji="1" lang="zh-TW" altLang="en-US" baseline="-25000" dirty="0" smtClean="0">
              <a:latin typeface="Comic Sans MS"/>
              <a:cs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05099" y="5697037"/>
            <a:ext cx="459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box diagram 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 higher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M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hh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 and higher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endParaRPr kumimoji="1" lang="zh-TW" altLang="en-US" baseline="-25000" dirty="0" smtClean="0">
              <a:latin typeface="Comic Sans MS"/>
              <a:cs typeface="Comic Sans M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08341" y="6002641"/>
            <a:ext cx="572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tthh</a:t>
            </a:r>
            <a:r>
              <a:rPr kumimoji="1" lang="en-US" altLang="zh-TW" dirty="0" smtClean="0">
                <a:latin typeface="Comic Sans MS"/>
                <a:cs typeface="Comic Sans MS"/>
              </a:rPr>
              <a:t> diagram 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even higher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M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hh</a:t>
            </a:r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 and even higher </a:t>
            </a:r>
            <a:r>
              <a:rPr kumimoji="1" lang="en-US" altLang="zh-TW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kumimoji="1" lang="en-US" altLang="zh-TW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endParaRPr kumimoji="1" lang="zh-TW" altLang="en-US" baseline="-25000" dirty="0" smtClean="0">
              <a:latin typeface="Comic Sans MS"/>
              <a:cs typeface="Comic Sans M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50302" y="3656713"/>
            <a:ext cx="5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SM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pic>
        <p:nvPicPr>
          <p:cNvPr id="19" name="圖片 18" descr="FeynDiagram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64" y="1032807"/>
            <a:ext cx="6787756" cy="817163"/>
          </a:xfrm>
          <a:prstGeom prst="rect">
            <a:avLst/>
          </a:prstGeom>
        </p:spPr>
      </p:pic>
      <p:cxnSp>
        <p:nvCxnSpPr>
          <p:cNvPr id="14" name="直線箭頭接點 13"/>
          <p:cNvCxnSpPr/>
          <p:nvPr/>
        </p:nvCxnSpPr>
        <p:spPr>
          <a:xfrm flipH="1">
            <a:off x="1773091" y="1725358"/>
            <a:ext cx="359411" cy="4313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19"/>
          <p:cNvCxnSpPr/>
          <p:nvPr/>
        </p:nvCxnSpPr>
        <p:spPr>
          <a:xfrm flipH="1">
            <a:off x="1582082" y="1790060"/>
            <a:ext cx="2203704" cy="257126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/>
          <p:cNvCxnSpPr/>
          <p:nvPr/>
        </p:nvCxnSpPr>
        <p:spPr>
          <a:xfrm flipH="1">
            <a:off x="2899244" y="1790060"/>
            <a:ext cx="3366478" cy="2103978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1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Untitled 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12442"/>
          <a:stretch/>
        </p:blipFill>
        <p:spPr>
          <a:xfrm>
            <a:off x="2890761" y="48384"/>
            <a:ext cx="6253239" cy="140119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100772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smth-xscut_cc2box-eps-converted-t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r="9304" b="3527"/>
          <a:stretch/>
        </p:blipFill>
        <p:spPr>
          <a:xfrm>
            <a:off x="24191" y="842941"/>
            <a:ext cx="3846286" cy="2895549"/>
          </a:xfrm>
          <a:prstGeom prst="rect">
            <a:avLst/>
          </a:prstGeom>
        </p:spPr>
      </p:pic>
      <p:pic>
        <p:nvPicPr>
          <p:cNvPr id="11" name="圖片 10" descr="smth-xscut_cc2dd3-eps-converted-to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r="9440" b="3350"/>
          <a:stretch/>
        </p:blipFill>
        <p:spPr>
          <a:xfrm>
            <a:off x="4747889" y="1644954"/>
            <a:ext cx="4226778" cy="3193142"/>
          </a:xfrm>
          <a:prstGeom prst="rect">
            <a:avLst/>
          </a:prstGeom>
        </p:spPr>
      </p:pic>
      <p:pic>
        <p:nvPicPr>
          <p:cNvPr id="13" name="圖片 12" descr="smth-xscut_dd3box-eps-converted-to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r="8622" b="1990"/>
          <a:stretch/>
        </p:blipFill>
        <p:spPr>
          <a:xfrm>
            <a:off x="216944" y="3883630"/>
            <a:ext cx="3810771" cy="2879889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1207393" y="4015619"/>
            <a:ext cx="0" cy="238416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206460" y="4015619"/>
            <a:ext cx="0" cy="238416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419335" y="4131734"/>
            <a:ext cx="0" cy="238416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411145" y="4076094"/>
            <a:ext cx="0" cy="238416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100193" y="1882019"/>
            <a:ext cx="0" cy="238416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249333" y="3241523"/>
            <a:ext cx="3604381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341258" y="3877723"/>
            <a:ext cx="3604381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631250" y="5227795"/>
            <a:ext cx="282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constrain on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Ctri</a:t>
            </a:r>
            <a:r>
              <a:rPr kumimoji="1" lang="en-US" altLang="zh-TW" dirty="0" smtClean="0">
                <a:latin typeface="Comic Sans MS"/>
                <a:cs typeface="Comic Sans MS"/>
              </a:rPr>
              <a:t> is weak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606323" y="5725961"/>
            <a:ext cx="424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w/ more assumptions, we can have more implications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693458" y="5215136"/>
            <a:ext cx="3177019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4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mhh_100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r="6894"/>
          <a:stretch/>
        </p:blipFill>
        <p:spPr>
          <a:xfrm>
            <a:off x="4445001" y="1146217"/>
            <a:ext cx="4541762" cy="4509246"/>
          </a:xfrm>
          <a:prstGeom prst="rect">
            <a:avLst/>
          </a:prstGeom>
        </p:spPr>
      </p:pic>
      <p:pic>
        <p:nvPicPr>
          <p:cNvPr id="11" name="圖片 10" descr="dsdmhh_s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41"/>
            <a:ext cx="4445000" cy="3784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52380" y="5316176"/>
            <a:ext cx="11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/>
              <a:t>M</a:t>
            </a:r>
            <a:r>
              <a:rPr kumimoji="1" lang="en-US" altLang="zh-TW" baseline="-25000" dirty="0" err="1" smtClean="0"/>
              <a:t>hh</a:t>
            </a:r>
            <a:r>
              <a:rPr kumimoji="1" lang="en-US" altLang="zh-TW" dirty="0" smtClean="0"/>
              <a:t> (</a:t>
            </a:r>
            <a:r>
              <a:rPr kumimoji="1" lang="en-US" altLang="zh-TW" dirty="0" err="1" smtClean="0"/>
              <a:t>GeV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464355" y="1224677"/>
            <a:ext cx="108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black: SM</a:t>
            </a:r>
            <a:endParaRPr kumimoji="1"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07353" y="4256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red: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FF0000"/>
                </a:solidFill>
              </a:rPr>
              <a:t>nl</a:t>
            </a:r>
            <a:r>
              <a:rPr kumimoji="1" lang="en-US" altLang="zh-TW" dirty="0" smtClean="0">
                <a:solidFill>
                  <a:srgbClr val="FF0000"/>
                </a:solidFill>
              </a:rPr>
              <a:t>=0,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FF0000"/>
                </a:solidFill>
              </a:rPr>
              <a:t>tri</a:t>
            </a:r>
            <a:r>
              <a:rPr kumimoji="1" lang="en-US" altLang="zh-TW" dirty="0" smtClean="0">
                <a:solidFill>
                  <a:srgbClr val="FF0000"/>
                </a:solidFill>
              </a:rPr>
              <a:t>=0.2,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FF0000"/>
                </a:solidFill>
              </a:rPr>
              <a:t>box</a:t>
            </a:r>
            <a:r>
              <a:rPr kumimoji="1" lang="en-US" altLang="zh-TW" dirty="0" smtClean="0">
                <a:solidFill>
                  <a:srgbClr val="FF0000"/>
                </a:solidFill>
              </a:rPr>
              <a:t>=0.8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2445" y="282197"/>
            <a:ext cx="295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8000"/>
                </a:solidFill>
              </a:rPr>
              <a:t>green: </a:t>
            </a:r>
            <a:r>
              <a:rPr kumimoji="1" lang="en-US" altLang="zh-TW" dirty="0" err="1" smtClean="0">
                <a:solidFill>
                  <a:srgbClr val="008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8000"/>
                </a:solidFill>
              </a:rPr>
              <a:t>nl</a:t>
            </a:r>
            <a:r>
              <a:rPr kumimoji="1" lang="en-US" altLang="zh-TW" dirty="0" smtClean="0">
                <a:solidFill>
                  <a:srgbClr val="008000"/>
                </a:solidFill>
              </a:rPr>
              <a:t>=0, </a:t>
            </a:r>
            <a:r>
              <a:rPr kumimoji="1" lang="en-US" altLang="zh-TW" dirty="0" err="1" smtClean="0">
                <a:solidFill>
                  <a:srgbClr val="008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8000"/>
                </a:solidFill>
              </a:rPr>
              <a:t>tri</a:t>
            </a:r>
            <a:r>
              <a:rPr kumimoji="1" lang="en-US" altLang="zh-TW" dirty="0" smtClean="0">
                <a:solidFill>
                  <a:srgbClr val="008000"/>
                </a:solidFill>
              </a:rPr>
              <a:t>=1.2, </a:t>
            </a:r>
            <a:r>
              <a:rPr kumimoji="1" lang="en-US" altLang="zh-TW" dirty="0" err="1" smtClean="0">
                <a:solidFill>
                  <a:srgbClr val="008000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8000"/>
                </a:solidFill>
              </a:rPr>
              <a:t>box</a:t>
            </a:r>
            <a:r>
              <a:rPr kumimoji="1" lang="en-US" altLang="zh-TW" dirty="0" smtClean="0">
                <a:solidFill>
                  <a:srgbClr val="008000"/>
                </a:solidFill>
              </a:rPr>
              <a:t>=1.8</a:t>
            </a:r>
            <a:endParaRPr kumimoji="1" lang="zh-TW" altLang="en-US" dirty="0">
              <a:solidFill>
                <a:srgbClr val="008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49230" y="555547"/>
            <a:ext cx="30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</a:rPr>
              <a:t>blue: </a:t>
            </a:r>
            <a:r>
              <a:rPr kumimoji="1" lang="en-US" altLang="zh-TW" dirty="0" err="1" smtClean="0">
                <a:solidFill>
                  <a:srgbClr val="0000FF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00FF"/>
                </a:solidFill>
              </a:rPr>
              <a:t>nl</a:t>
            </a:r>
            <a:r>
              <a:rPr kumimoji="1" lang="en-US" altLang="zh-TW" dirty="0" smtClean="0">
                <a:solidFill>
                  <a:srgbClr val="0000FF"/>
                </a:solidFill>
              </a:rPr>
              <a:t>=-0.22, </a:t>
            </a:r>
            <a:r>
              <a:rPr kumimoji="1" lang="en-US" altLang="zh-TW" dirty="0" err="1" smtClean="0">
                <a:solidFill>
                  <a:srgbClr val="0000FF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00FF"/>
                </a:solidFill>
              </a:rPr>
              <a:t>tri</a:t>
            </a:r>
            <a:r>
              <a:rPr kumimoji="1" lang="en-US" altLang="zh-TW" dirty="0" smtClean="0">
                <a:solidFill>
                  <a:srgbClr val="0000FF"/>
                </a:solidFill>
              </a:rPr>
              <a:t>=1, </a:t>
            </a:r>
            <a:r>
              <a:rPr kumimoji="1" lang="en-US" altLang="zh-TW" dirty="0" err="1" smtClean="0">
                <a:solidFill>
                  <a:srgbClr val="0000FF"/>
                </a:solidFill>
              </a:rPr>
              <a:t>C</a:t>
            </a:r>
            <a:r>
              <a:rPr kumimoji="1" lang="en-US" altLang="zh-TW" baseline="-25000" dirty="0" err="1" smtClean="0">
                <a:solidFill>
                  <a:srgbClr val="0000FF"/>
                </a:solidFill>
              </a:rPr>
              <a:t>box</a:t>
            </a:r>
            <a:r>
              <a:rPr kumimoji="1" lang="en-US" altLang="zh-TW" dirty="0" smtClean="0">
                <a:solidFill>
                  <a:srgbClr val="0000FF"/>
                </a:solidFill>
              </a:rPr>
              <a:t>=0.5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41314" y="832138"/>
            <a:ext cx="314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yellow: </a:t>
            </a:r>
            <a:r>
              <a:rPr kumimoji="1" lang="en-US" altLang="zh-TW" dirty="0" err="1" smtClean="0"/>
              <a:t>C</a:t>
            </a:r>
            <a:r>
              <a:rPr kumimoji="1" lang="en-US" altLang="zh-TW" baseline="-25000" dirty="0" err="1" smtClean="0"/>
              <a:t>nl</a:t>
            </a:r>
            <a:r>
              <a:rPr kumimoji="1" lang="en-US" altLang="zh-TW" dirty="0" smtClean="0"/>
              <a:t>=0.36, </a:t>
            </a:r>
            <a:r>
              <a:rPr kumimoji="1" lang="en-US" altLang="zh-TW" dirty="0" err="1" smtClean="0"/>
              <a:t>C</a:t>
            </a:r>
            <a:r>
              <a:rPr kumimoji="1" lang="en-US" altLang="zh-TW" baseline="-25000" dirty="0" err="1" smtClean="0"/>
              <a:t>tri</a:t>
            </a:r>
            <a:r>
              <a:rPr kumimoji="1" lang="en-US" altLang="zh-TW" dirty="0" smtClean="0"/>
              <a:t>=1, </a:t>
            </a:r>
            <a:r>
              <a:rPr kumimoji="1" lang="en-US" altLang="zh-TW" dirty="0" err="1" smtClean="0"/>
              <a:t>C</a:t>
            </a:r>
            <a:r>
              <a:rPr kumimoji="1" lang="en-US" altLang="zh-TW" baseline="-25000" dirty="0" err="1" smtClean="0"/>
              <a:t>box</a:t>
            </a:r>
            <a:r>
              <a:rPr kumimoji="1" lang="en-US" altLang="zh-TW" dirty="0" smtClean="0"/>
              <a:t>=0.5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2692" y="5710019"/>
            <a:ext cx="67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>
                <a:latin typeface="Comic Sans MS"/>
                <a:cs typeface="Comic Sans MS"/>
              </a:rPr>
              <a:t>different combinations give 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same cross section</a:t>
            </a:r>
            <a:r>
              <a:rPr kumimoji="1" lang="en-US" altLang="zh-TW" dirty="0" smtClean="0">
                <a:latin typeface="Comic Sans MS"/>
                <a:cs typeface="Comic Sans MS"/>
              </a:rPr>
              <a:t>, but 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different </a:t>
            </a:r>
            <a:r>
              <a:rPr kumimoji="1" lang="en-US" altLang="zh-TW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kumimoji="1" lang="en-US" altLang="zh-TW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hh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 and </a:t>
            </a:r>
            <a:r>
              <a:rPr kumimoji="1" lang="en-US" altLang="zh-TW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kumimoji="1" lang="en-US" altLang="zh-TW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 distributions 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091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cc2box_mhhcut100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r="8894" b="3527"/>
          <a:stretch/>
        </p:blipFill>
        <p:spPr>
          <a:xfrm>
            <a:off x="175418" y="1170720"/>
            <a:ext cx="4203057" cy="3011714"/>
          </a:xfrm>
          <a:prstGeom prst="rect">
            <a:avLst/>
          </a:prstGeom>
        </p:spPr>
      </p:pic>
      <p:pic>
        <p:nvPicPr>
          <p:cNvPr id="11" name="圖片 10" descr="cc2dd3_mhhcut100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r="9304" b="3879"/>
          <a:stretch/>
        </p:blipFill>
        <p:spPr>
          <a:xfrm>
            <a:off x="4606407" y="197532"/>
            <a:ext cx="4261152" cy="3182258"/>
          </a:xfrm>
          <a:prstGeom prst="rect">
            <a:avLst/>
          </a:prstGeom>
        </p:spPr>
      </p:pic>
      <p:pic>
        <p:nvPicPr>
          <p:cNvPr id="13" name="圖片 12" descr="dd3box_mhhcut100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8894" b="3351"/>
          <a:stretch/>
        </p:blipFill>
        <p:spPr>
          <a:xfrm>
            <a:off x="4606407" y="3571853"/>
            <a:ext cx="4317208" cy="32484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4526" y="4472001"/>
            <a:ext cx="42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constrain some parameter space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884609" y="2116666"/>
            <a:ext cx="1982950" cy="677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橢圓 11"/>
          <p:cNvSpPr/>
          <p:nvPr/>
        </p:nvSpPr>
        <p:spPr>
          <a:xfrm rot="19958392">
            <a:off x="2766882" y="2299280"/>
            <a:ext cx="1516522" cy="5828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橢圓 13"/>
          <p:cNvSpPr/>
          <p:nvPr/>
        </p:nvSpPr>
        <p:spPr>
          <a:xfrm rot="19958392">
            <a:off x="925500" y="2631377"/>
            <a:ext cx="1698224" cy="5828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350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gg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/>
              </a:rPr>
              <a:t> 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H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dsdmhh_compa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4445000" cy="3784600"/>
          </a:xfrm>
          <a:prstGeom prst="rect">
            <a:avLst/>
          </a:prstGeom>
        </p:spPr>
      </p:pic>
      <p:pic>
        <p:nvPicPr>
          <p:cNvPr id="11" name="圖片 10" descr="dsdpt_compa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1090"/>
            <a:ext cx="4445000" cy="3784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80983" y="5321300"/>
            <a:ext cx="792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different combinations of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C</a:t>
            </a:r>
            <a:r>
              <a:rPr kumimoji="1" lang="en-US" altLang="zh-TW" baseline="-25000" dirty="0" err="1" smtClean="0">
                <a:latin typeface="Comic Sans MS"/>
                <a:cs typeface="Comic Sans MS"/>
              </a:rPr>
              <a:t>tri</a:t>
            </a:r>
            <a:r>
              <a:rPr kumimoji="1" lang="en-US" altLang="zh-TW" dirty="0" smtClean="0">
                <a:latin typeface="Comic Sans MS"/>
                <a:cs typeface="Comic Sans MS"/>
              </a:rPr>
              <a:t>,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C</a:t>
            </a:r>
            <a:r>
              <a:rPr kumimoji="1" lang="en-US" altLang="zh-TW" baseline="-25000" dirty="0" err="1" smtClean="0">
                <a:latin typeface="Comic Sans MS"/>
                <a:cs typeface="Comic Sans MS"/>
              </a:rPr>
              <a:t>box</a:t>
            </a:r>
            <a:r>
              <a:rPr kumimoji="1" lang="en-US" altLang="zh-TW" dirty="0" smtClean="0">
                <a:latin typeface="Comic Sans MS"/>
                <a:cs typeface="Comic Sans MS"/>
              </a:rPr>
              <a:t> and C</a:t>
            </a:r>
            <a:r>
              <a:rPr kumimoji="1" lang="en-US" altLang="zh-TW" baseline="-25000" dirty="0" smtClean="0">
                <a:latin typeface="Comic Sans MS"/>
                <a:cs typeface="Comic Sans MS"/>
              </a:rPr>
              <a:t>NL</a:t>
            </a:r>
            <a:r>
              <a:rPr kumimoji="1" lang="en-US" altLang="zh-TW" dirty="0" smtClean="0">
                <a:latin typeface="Comic Sans MS"/>
                <a:cs typeface="Comic Sans MS"/>
              </a:rPr>
              <a:t> produce similar distributions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73238" y="5854097"/>
            <a:ext cx="563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  <a:sym typeface="Wingdings"/>
              </a:rPr>
              <a:t> need more information to break the degeneracy</a:t>
            </a:r>
            <a:endParaRPr kumimoji="1" lang="zh-TW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987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 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122" y="1485378"/>
            <a:ext cx="853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/>
              <a:t>*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A new scalar with mass ~ 125 </a:t>
            </a:r>
            <a:r>
              <a:rPr kumimoji="1" lang="en-US" altLang="zh-TW" sz="2000" dirty="0" err="1" smtClean="0"/>
              <a:t>GeV</a:t>
            </a:r>
            <a:r>
              <a:rPr kumimoji="1" lang="en-US" altLang="zh-TW" sz="2000" dirty="0" smtClean="0"/>
              <a:t> is discovered</a:t>
            </a:r>
            <a:r>
              <a:rPr kumimoji="1" lang="en-US" altLang="zh-TW" sz="2000" dirty="0"/>
              <a:t> </a:t>
            </a:r>
            <a:r>
              <a:rPr kumimoji="1" lang="en-US" altLang="zh-TW" sz="2000" dirty="0" smtClean="0"/>
              <a:t>and its properties are consistent with SM Higgs boson.</a:t>
            </a:r>
            <a:endParaRPr kumimoji="1"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19122" y="2475536"/>
            <a:ext cx="575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* Higgs self-coupling is crucial!! </a:t>
            </a:r>
            <a:r>
              <a:rPr kumimoji="1" lang="en-US" altLang="zh-TW" sz="2000" dirty="0" smtClean="0">
                <a:sym typeface="Wingdings"/>
              </a:rPr>
              <a:t> not measured yet.</a:t>
            </a:r>
            <a:endParaRPr kumimoji="1"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19122" y="3157918"/>
            <a:ext cx="788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/>
              <a:t>* Higgs pair production</a:t>
            </a:r>
            <a:r>
              <a:rPr kumimoji="1" lang="en-US" altLang="zh-TW" sz="2000" dirty="0">
                <a:sym typeface="Wingdings"/>
              </a:rPr>
              <a:t> </a:t>
            </a:r>
            <a:r>
              <a:rPr kumimoji="1" lang="en-US" altLang="zh-TW" sz="2000" dirty="0" smtClean="0">
                <a:sym typeface="Wingdings"/>
              </a:rPr>
              <a:t>is important for the </a:t>
            </a:r>
            <a:r>
              <a:rPr kumimoji="1" lang="en-US" altLang="zh-TW" sz="2000" dirty="0" err="1" smtClean="0">
                <a:sym typeface="Wingdings"/>
              </a:rPr>
              <a:t>trilinear</a:t>
            </a:r>
            <a:r>
              <a:rPr kumimoji="1" lang="en-US" altLang="zh-TW" sz="2000" dirty="0" smtClean="0">
                <a:sym typeface="Wingdings"/>
              </a:rPr>
              <a:t> coupling, however, total cross section is not that sensitive to it.</a:t>
            </a:r>
            <a:endParaRPr kumimoji="1" lang="zh-TW" altLang="en-US" sz="2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19122" y="4148077"/>
            <a:ext cx="761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/>
              <a:t>* Kinematic distributions can break some degeneracy but more information is needed for a significant improvement!!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126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圖片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" y="1489632"/>
            <a:ext cx="5455916" cy="1331997"/>
          </a:xfrm>
          <a:prstGeom prst="rect">
            <a:avLst/>
          </a:prstGeom>
        </p:spPr>
      </p:pic>
      <p:pic>
        <p:nvPicPr>
          <p:cNvPr id="8" name="圖片 7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1" y="2716499"/>
            <a:ext cx="3794874" cy="179998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28814" y="2634193"/>
            <a:ext cx="206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</a:t>
            </a:r>
            <a:r>
              <a:rPr kumimoji="1" lang="en-US" altLang="zh-TW" dirty="0" smtClean="0">
                <a:solidFill>
                  <a:srgbClr val="FF0000"/>
                </a:solidFill>
              </a:rPr>
              <a:t>reprint 31 Jul 2012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27" y="2328905"/>
            <a:ext cx="4576176" cy="1152000"/>
          </a:xfrm>
          <a:prstGeom prst="rect">
            <a:avLst/>
          </a:prstGeom>
        </p:spPr>
      </p:pic>
      <p:pic>
        <p:nvPicPr>
          <p:cNvPr id="11" name="圖片 10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75" y="3563995"/>
            <a:ext cx="4485690" cy="165598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912610" y="2852745"/>
            <a:ext cx="21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p</a:t>
            </a:r>
            <a:r>
              <a:rPr kumimoji="1" lang="en-US" altLang="zh-TW" dirty="0" smtClean="0">
                <a:solidFill>
                  <a:srgbClr val="FF0000"/>
                </a:solidFill>
              </a:rPr>
              <a:t>reprint 31 Aug 2012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692" y="3734811"/>
            <a:ext cx="1925256" cy="179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64631" y="4126543"/>
            <a:ext cx="1925256" cy="2631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919312" y="4623033"/>
            <a:ext cx="1925256" cy="179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78879" y="4786875"/>
            <a:ext cx="1925256" cy="179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911667" y="4623033"/>
            <a:ext cx="3472677" cy="164713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3686" y="1024416"/>
            <a:ext cx="91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solidFill>
                  <a:srgbClr val="0000FF"/>
                </a:solidFill>
              </a:rPr>
              <a:t>July 4 2012, both CMS and ATLAS announced discovery of new particle </a:t>
            </a:r>
            <a:endParaRPr kumimoji="1"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46540" y="4719954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&gt; 5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σ</a:t>
            </a:r>
            <a:r>
              <a:rPr kumimoji="1" lang="en-US" altLang="zh-TW" dirty="0" smtClean="0">
                <a:solidFill>
                  <a:srgbClr val="FF0000"/>
                </a:solidFill>
              </a:rPr>
              <a:t> standard deviations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46540" y="5088832"/>
            <a:ext cx="24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Mass: 125.3 </a:t>
            </a:r>
            <a:r>
              <a:rPr kumimoji="1" lang="en-US" altLang="zh-TW" dirty="0" err="1" smtClean="0"/>
              <a:t>GeV</a:t>
            </a:r>
            <a:r>
              <a:rPr kumimoji="1" lang="en-US" altLang="zh-TW" dirty="0" smtClean="0"/>
              <a:t> (CMS) </a:t>
            </a:r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        126.0 (ATLAS)</a:t>
            </a:r>
            <a:endParaRPr kumimoji="1"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33126" y="5717251"/>
            <a:ext cx="370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Main channel: </a:t>
            </a:r>
            <a:r>
              <a:rPr kumimoji="1" lang="zh-TW" altLang="en-US" b="1" dirty="0" smtClean="0"/>
              <a:t>γγ</a:t>
            </a:r>
            <a:r>
              <a:rPr kumimoji="1" lang="en-US" altLang="zh-TW" dirty="0" smtClean="0"/>
              <a:t>, ZZ (4 leptons)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97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圖片 6" descr="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7"/>
          <a:stretch/>
        </p:blipFill>
        <p:spPr>
          <a:xfrm>
            <a:off x="4456618" y="1170720"/>
            <a:ext cx="4656517" cy="5138678"/>
          </a:xfrm>
          <a:prstGeom prst="rect">
            <a:avLst/>
          </a:prstGeom>
        </p:spPr>
      </p:pic>
      <p:pic>
        <p:nvPicPr>
          <p:cNvPr id="11" name="圖片 10" descr="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3851"/>
          <a:stretch/>
        </p:blipFill>
        <p:spPr>
          <a:xfrm>
            <a:off x="-2" y="1241268"/>
            <a:ext cx="4574208" cy="47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1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9705" y="971020"/>
            <a:ext cx="2745840" cy="3059999"/>
            <a:chOff x="59705" y="946362"/>
            <a:chExt cx="2745840" cy="3059999"/>
          </a:xfrm>
        </p:grpSpPr>
        <p:pic>
          <p:nvPicPr>
            <p:cNvPr id="27" name="Picture 13" descr="HiggsCS_diagram2"/>
            <p:cNvPicPr>
              <a:picLocks noChangeAspect="1" noChangeArrowheads="1"/>
            </p:cNvPicPr>
            <p:nvPr/>
          </p:nvPicPr>
          <p:blipFill rotWithShape="1"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1" r="4631"/>
            <a:stretch/>
          </p:blipFill>
          <p:spPr bwMode="auto">
            <a:xfrm>
              <a:off x="59705" y="946362"/>
              <a:ext cx="2745840" cy="305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4 角星形 1"/>
            <p:cNvSpPr/>
            <p:nvPr/>
          </p:nvSpPr>
          <p:spPr>
            <a:xfrm>
              <a:off x="1822453" y="1584425"/>
              <a:ext cx="329248" cy="306439"/>
            </a:xfrm>
            <a:prstGeom prst="star4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" name="4 角星形 28"/>
            <p:cNvSpPr/>
            <p:nvPr/>
          </p:nvSpPr>
          <p:spPr>
            <a:xfrm>
              <a:off x="1681347" y="3138997"/>
              <a:ext cx="329248" cy="306439"/>
            </a:xfrm>
            <a:prstGeom prst="star4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28" name="Picture 14" descr="HiggsCS_diagram1"/>
          <p:cNvPicPr>
            <a:picLocks noChangeAspect="1" noChangeArrowheads="1"/>
          </p:cNvPicPr>
          <p:nvPr/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3"/>
          <a:stretch/>
        </p:blipFill>
        <p:spPr bwMode="auto">
          <a:xfrm>
            <a:off x="416456" y="3950368"/>
            <a:ext cx="2694208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sp>
        <p:nvSpPr>
          <p:cNvPr id="3" name="圓角矩形 2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705" y="5276606"/>
            <a:ext cx="20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for M</a:t>
            </a:r>
            <a:r>
              <a:rPr kumimoji="1" lang="en-US" altLang="zh-TW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 = 125 </a:t>
            </a:r>
            <a:r>
              <a:rPr kumimoji="1" lang="en-US" altLang="zh-TW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GeV</a:t>
            </a:r>
            <a:endParaRPr kumimoji="1" lang="zh-TW" alt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65" y="5844260"/>
            <a:ext cx="166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ggh</a:t>
            </a:r>
            <a:r>
              <a:rPr kumimoji="1" lang="en-US" altLang="zh-TW" dirty="0" smtClean="0">
                <a:latin typeface="Comic Sans MS"/>
                <a:cs typeface="Comic Sans MS"/>
              </a:rPr>
              <a:t> =15.32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pb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91819" y="5833142"/>
            <a:ext cx="164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VBF =1.211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pb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17781" y="5833142"/>
            <a:ext cx="18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WH =0.5729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pb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33601" y="5827509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Comic Sans MS"/>
                <a:cs typeface="Comic Sans MS"/>
              </a:rPr>
              <a:t>Z</a:t>
            </a:r>
            <a:r>
              <a:rPr kumimoji="1" lang="en-US" altLang="zh-TW" dirty="0" smtClean="0">
                <a:latin typeface="Comic Sans MS"/>
                <a:cs typeface="Comic Sans MS"/>
              </a:rPr>
              <a:t>H =0.3158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pb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168791" y="5833142"/>
            <a:ext cx="199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>
                <a:latin typeface="Comic Sans MS"/>
                <a:cs typeface="Comic Sans MS"/>
              </a:rPr>
              <a:t>ttH</a:t>
            </a:r>
            <a:r>
              <a:rPr kumimoji="1" lang="en-US" altLang="zh-TW" dirty="0" smtClean="0">
                <a:latin typeface="Comic Sans MS"/>
                <a:cs typeface="Comic Sans MS"/>
              </a:rPr>
              <a:t> =0.08634 </a:t>
            </a:r>
            <a:r>
              <a:rPr kumimoji="1" lang="en-US" altLang="zh-TW" dirty="0" err="1" smtClean="0">
                <a:latin typeface="Comic Sans MS"/>
                <a:cs typeface="Comic Sans MS"/>
              </a:rPr>
              <a:t>pb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805545" y="1141272"/>
            <a:ext cx="6119999" cy="4320000"/>
            <a:chOff x="1641786" y="1078359"/>
            <a:chExt cx="6119999" cy="4320000"/>
          </a:xfrm>
        </p:grpSpPr>
        <p:pic>
          <p:nvPicPr>
            <p:cNvPr id="8" name="圖片 7" descr="Higgs_XS_7TeV.ep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786" y="1078359"/>
              <a:ext cx="6119999" cy="4320000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2805545" y="1639458"/>
              <a:ext cx="523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b="1" dirty="0" err="1" smtClean="0">
                  <a:solidFill>
                    <a:srgbClr val="0000FF"/>
                  </a:solidFill>
                </a:rPr>
                <a:t>ggh</a:t>
              </a:r>
              <a:endParaRPr kumimoji="1" lang="zh-TW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554672" y="2182098"/>
              <a:ext cx="55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b="1" dirty="0" smtClean="0">
                  <a:solidFill>
                    <a:srgbClr val="FF0000"/>
                  </a:solidFill>
                </a:rPr>
                <a:t>VBF</a:t>
              </a:r>
              <a:endParaRPr kumimoji="1"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95276" y="3821551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b="1" dirty="0" smtClean="0">
                  <a:solidFill>
                    <a:srgbClr val="008000"/>
                  </a:solidFill>
                </a:rPr>
                <a:t>WH</a:t>
              </a:r>
              <a:endParaRPr kumimoji="1" lang="zh-TW" alt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918366" y="4225640"/>
              <a:ext cx="436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b="1" dirty="0" smtClean="0">
                  <a:solidFill>
                    <a:schemeClr val="bg2">
                      <a:lumMod val="25000"/>
                    </a:schemeClr>
                  </a:solidFill>
                </a:rPr>
                <a:t>ZH</a:t>
              </a:r>
              <a:endParaRPr kumimoji="1" lang="zh-TW" alt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099627" y="3879276"/>
              <a:ext cx="48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b="1" dirty="0" err="1" smtClean="0">
                  <a:solidFill>
                    <a:srgbClr val="660066"/>
                  </a:solidFill>
                </a:rPr>
                <a:t>ttH</a:t>
              </a:r>
              <a:endParaRPr kumimoji="1" lang="zh-TW" altLang="en-US" b="1" dirty="0">
                <a:solidFill>
                  <a:srgbClr val="660066"/>
                </a:solidFill>
              </a:endParaRP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30" name="4 角星形 29"/>
          <p:cNvSpPr/>
          <p:nvPr/>
        </p:nvSpPr>
        <p:spPr>
          <a:xfrm>
            <a:off x="2057631" y="4492907"/>
            <a:ext cx="329248" cy="306439"/>
          </a:xfrm>
          <a:prstGeom prst="star4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664892" y="-4055"/>
            <a:ext cx="3380097" cy="1115985"/>
            <a:chOff x="3664892" y="-4055"/>
            <a:chExt cx="3380097" cy="1115985"/>
          </a:xfrm>
        </p:grpSpPr>
        <p:pic>
          <p:nvPicPr>
            <p:cNvPr id="26" name="Picture 14" descr="HiggsCS_diagram1"/>
            <p:cNvPicPr>
              <a:picLocks noChangeAspect="1" noChangeArrowheads="1"/>
            </p:cNvPicPr>
            <p:nvPr/>
          </p:nvPicPr>
          <p:blipFill rotWithShape="1"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6" b="58066"/>
            <a:stretch/>
          </p:blipFill>
          <p:spPr bwMode="auto">
            <a:xfrm>
              <a:off x="3664892" y="-4055"/>
              <a:ext cx="3380097" cy="1115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4 角星形 30"/>
            <p:cNvSpPr/>
            <p:nvPr/>
          </p:nvSpPr>
          <p:spPr>
            <a:xfrm>
              <a:off x="5607774" y="421926"/>
              <a:ext cx="329248" cy="306439"/>
            </a:xfrm>
            <a:prstGeom prst="star4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32" name="直線箭頭接點 31"/>
          <p:cNvCxnSpPr/>
          <p:nvPr/>
        </p:nvCxnSpPr>
        <p:spPr>
          <a:xfrm flipV="1">
            <a:off x="1160174" y="1915522"/>
            <a:ext cx="3332380" cy="405565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箭頭接點 34"/>
          <p:cNvCxnSpPr/>
          <p:nvPr/>
        </p:nvCxnSpPr>
        <p:spPr>
          <a:xfrm flipV="1">
            <a:off x="2906540" y="2747474"/>
            <a:ext cx="1551218" cy="309888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箭頭接點 37"/>
          <p:cNvCxnSpPr/>
          <p:nvPr/>
        </p:nvCxnSpPr>
        <p:spPr>
          <a:xfrm flipH="1" flipV="1">
            <a:off x="5739806" y="4253796"/>
            <a:ext cx="98508" cy="15925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/>
          <p:cNvCxnSpPr/>
          <p:nvPr/>
        </p:nvCxnSpPr>
        <p:spPr>
          <a:xfrm flipH="1" flipV="1">
            <a:off x="6059035" y="4799346"/>
            <a:ext cx="1473236" cy="103379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箭頭接點 43"/>
          <p:cNvCxnSpPr>
            <a:stCxn id="16" idx="0"/>
          </p:cNvCxnSpPr>
          <p:nvPr/>
        </p:nvCxnSpPr>
        <p:spPr>
          <a:xfrm flipV="1">
            <a:off x="4457758" y="3638876"/>
            <a:ext cx="805768" cy="21942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sp>
        <p:nvSpPr>
          <p:cNvPr id="3" name="圓角矩形 2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</a:t>
            </a:r>
            <a:r>
              <a:rPr kumimoji="1" lang="en-US" altLang="zh-TW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ecay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348405" y="1102939"/>
            <a:ext cx="6589197" cy="4278692"/>
            <a:chOff x="1092195" y="1170720"/>
            <a:chExt cx="7200900" cy="5171185"/>
          </a:xfrm>
        </p:grpSpPr>
        <p:pic>
          <p:nvPicPr>
            <p:cNvPr id="2" name="圖片 1" descr="YRHXS2_BR_Fig1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95" y="1173005"/>
              <a:ext cx="7200900" cy="5168900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3124200" y="1170720"/>
              <a:ext cx="519545" cy="7179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932055" y="1191489"/>
              <a:ext cx="519545" cy="7179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6437744" y="2694709"/>
              <a:ext cx="519545" cy="717979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124200" y="4659745"/>
              <a:ext cx="519545" cy="717979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 flipV="1">
              <a:off x="3856181" y="1316182"/>
              <a:ext cx="11546" cy="4375727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圖片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3" y="5420674"/>
            <a:ext cx="254000" cy="27940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1179946" y="5313794"/>
            <a:ext cx="33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dominates total width</a:t>
            </a:r>
            <a:endParaRPr kumimoji="1" lang="zh-TW" altLang="en-US" sz="2400" dirty="0">
              <a:latin typeface="Comic Sans MS"/>
              <a:cs typeface="Comic Sans M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3157" y="5765096"/>
            <a:ext cx="649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>
                <a:latin typeface="Comic Sans MS"/>
                <a:cs typeface="Comic Sans MS"/>
              </a:rPr>
              <a:t>ZZ, WW and </a:t>
            </a:r>
            <a:r>
              <a:rPr kumimoji="1" lang="en-US" altLang="zh-TW" sz="2400" dirty="0" err="1" smtClean="0">
                <a:latin typeface="Comic Sans MS"/>
                <a:cs typeface="Comic Sans MS"/>
              </a:rPr>
              <a:t>γγ</a:t>
            </a:r>
            <a:r>
              <a:rPr kumimoji="1" lang="en-US" altLang="zh-TW" sz="2400" dirty="0" smtClean="0">
                <a:latin typeface="Comic Sans MS"/>
                <a:cs typeface="Comic Sans MS"/>
              </a:rPr>
              <a:t> are important for discovery</a:t>
            </a:r>
            <a:endParaRPr kumimoji="1" lang="zh-TW" alt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241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3" y="951364"/>
            <a:ext cx="9144000" cy="2736000"/>
            <a:chOff x="-3" y="1170720"/>
            <a:chExt cx="9144000" cy="2460567"/>
          </a:xfrm>
        </p:grpSpPr>
        <p:pic>
          <p:nvPicPr>
            <p:cNvPr id="9" name="圖片 8" descr="h2fermions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1170720"/>
              <a:ext cx="9144000" cy="1190564"/>
            </a:xfrm>
            <a:prstGeom prst="rect">
              <a:avLst/>
            </a:prstGeom>
          </p:spPr>
        </p:pic>
        <p:pic>
          <p:nvPicPr>
            <p:cNvPr id="10" name="圖片 9" descr="h2fermion2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69" r="1497" b="14470"/>
            <a:stretch/>
          </p:blipFill>
          <p:spPr>
            <a:xfrm>
              <a:off x="115450" y="2292014"/>
              <a:ext cx="8936186" cy="1339273"/>
            </a:xfrm>
            <a:prstGeom prst="rect">
              <a:avLst/>
            </a:prstGeom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alphaModFix amt="16000"/>
          </a:blip>
          <a:stretch>
            <a:fillRect/>
          </a:stretch>
        </p:blipFill>
        <p:spPr>
          <a:xfrm>
            <a:off x="59705" y="6356350"/>
            <a:ext cx="444531" cy="44857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Decay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5070" y="3589481"/>
            <a:ext cx="9102239" cy="3228451"/>
            <a:chOff x="59008" y="3508664"/>
            <a:chExt cx="8995987" cy="2735671"/>
          </a:xfrm>
        </p:grpSpPr>
        <p:pic>
          <p:nvPicPr>
            <p:cNvPr id="13" name="圖片 12" descr="h2gauge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" r="973"/>
            <a:stretch/>
          </p:blipFill>
          <p:spPr>
            <a:xfrm>
              <a:off x="59008" y="3508664"/>
              <a:ext cx="8995987" cy="1032387"/>
            </a:xfrm>
            <a:prstGeom prst="rect">
              <a:avLst/>
            </a:prstGeom>
          </p:spPr>
        </p:pic>
        <p:pic>
          <p:nvPicPr>
            <p:cNvPr id="14" name="圖片 13" descr="h2gauge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5" y="4496636"/>
              <a:ext cx="8928000" cy="174769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54363" y="1558546"/>
            <a:ext cx="1581728" cy="203093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092036" y="4170128"/>
            <a:ext cx="1406237" cy="26478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49982" y="4161646"/>
            <a:ext cx="1253837" cy="26562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96892" y="4148636"/>
            <a:ext cx="1253837" cy="26562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6399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圖片 10" descr="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3554"/>
          <a:stretch/>
        </p:blipFill>
        <p:spPr>
          <a:xfrm>
            <a:off x="58793" y="1076656"/>
            <a:ext cx="4374303" cy="409455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779232" y="278670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</a:rPr>
              <a:t>1.8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89151" y="237471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1.3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03360" y="3409436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>
                <a:solidFill>
                  <a:srgbClr val="FF0000"/>
                </a:solidFill>
              </a:rPr>
              <a:t>1.2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圖片 14" descr="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"/>
          <a:stretch/>
        </p:blipFill>
        <p:spPr>
          <a:xfrm>
            <a:off x="4536434" y="657669"/>
            <a:ext cx="4355266" cy="464400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703360" y="5301669"/>
            <a:ext cx="2178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γγ</a:t>
            </a:r>
            <a:r>
              <a:rPr kumimoji="1" lang="en-US" altLang="zh-TW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: &gt; 1.5 SM</a:t>
            </a:r>
          </a:p>
          <a:p>
            <a:r>
              <a:rPr kumimoji="1" lang="en-US" altLang="zh-TW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ZZ, WW ~ SM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1270041" y="1170720"/>
            <a:ext cx="1661736" cy="669159"/>
          </a:xfrm>
          <a:prstGeom prst="ellipse">
            <a:avLst/>
          </a:prstGeom>
          <a:solidFill>
            <a:srgbClr val="FFFF00">
              <a:alpha val="41000"/>
            </a:srgbClr>
          </a:solidFill>
          <a:ln w="28575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273239" y="2786706"/>
            <a:ext cx="1159857" cy="47900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05830" y="1600375"/>
            <a:ext cx="1159857" cy="47900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34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1" y="1170720"/>
            <a:ext cx="4114697" cy="55507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937" y="1194910"/>
            <a:ext cx="4459775" cy="5687280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2692562" y="2362166"/>
            <a:ext cx="2031516" cy="99709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721577" y="4627460"/>
            <a:ext cx="2031516" cy="1728890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3651" y="1768658"/>
            <a:ext cx="1459954" cy="5935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724078" y="3867769"/>
            <a:ext cx="1829122" cy="59350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382910" y="482252"/>
            <a:ext cx="388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kumimoji="1" lang="en-US" altLang="zh-TW" sz="2000" dirty="0" err="1" smtClean="0">
                <a:solidFill>
                  <a:srgbClr val="FF0000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kumimoji="1" lang="en-US" altLang="zh-TW" sz="2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  : ATLAS still 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≳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Wingdings"/>
              </a:rPr>
              <a:t>SM</a:t>
            </a:r>
            <a:endParaRPr kumimoji="1" lang="zh-TW" alt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9844" y="18063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1.57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85037" y="3983331"/>
            <a:ext cx="6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  <a:latin typeface="Comic Sans MS"/>
                <a:cs typeface="Comic Sans MS"/>
              </a:rPr>
              <a:t>0.78</a:t>
            </a:r>
            <a:endParaRPr kumimoji="1" lang="zh-TW" alt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326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2800" dirty="0" smtClean="0">
                <a:latin typeface="Calibri"/>
                <a:cs typeface="Calibri"/>
              </a:rPr>
              <a:t> </a:t>
            </a:r>
            <a:endParaRPr kumimoji="1" lang="zh-TW" altLang="en-US" sz="2800" dirty="0">
              <a:latin typeface="Calibri"/>
              <a:cs typeface="Calibri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CRC (NTNU)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9705" y="6460256"/>
            <a:ext cx="356751" cy="35999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64526" y="282197"/>
            <a:ext cx="2351776" cy="71797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93000"/>
                </a:schemeClr>
              </a:gs>
              <a:gs pos="35000">
                <a:schemeClr val="accent3">
                  <a:tint val="37000"/>
                  <a:satMod val="300000"/>
                  <a:alpha val="93000"/>
                </a:schemeClr>
              </a:gs>
              <a:gs pos="100000">
                <a:schemeClr val="accent3">
                  <a:tint val="15000"/>
                  <a:satMod val="350000"/>
                  <a:alpha val="9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Higgs boson @ LHC</a:t>
            </a:r>
            <a:endParaRPr kumimoji="1" lang="zh-TW" alt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42" y="1170720"/>
            <a:ext cx="5319579" cy="4810166"/>
          </a:xfrm>
          <a:prstGeom prst="rect">
            <a:avLst/>
          </a:prstGeom>
        </p:spPr>
      </p:pic>
      <p:pic>
        <p:nvPicPr>
          <p:cNvPr id="2" name="圖片 1" descr="Untitled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0" y="3415499"/>
            <a:ext cx="2973123" cy="861470"/>
          </a:xfrm>
          <a:prstGeom prst="rect">
            <a:avLst/>
          </a:prstGeom>
        </p:spPr>
      </p:pic>
      <p:pic>
        <p:nvPicPr>
          <p:cNvPr id="3" name="圖片 2" descr="Untitled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53" y="4480168"/>
            <a:ext cx="2185513" cy="79199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9705" y="2911251"/>
            <a:ext cx="37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Comic Sans MS"/>
                <a:cs typeface="Comic Sans MS"/>
              </a:rPr>
              <a:t>only SM particles are considered</a:t>
            </a:r>
            <a:endParaRPr kumimoji="1" lang="zh-TW" altLang="en-US" dirty="0">
              <a:latin typeface="Comic Sans MS"/>
              <a:cs typeface="Comic Sans M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6570" y="1902932"/>
            <a:ext cx="330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000FF"/>
                </a:solidFill>
                <a:latin typeface="Comic Sans MS"/>
                <a:cs typeface="Comic Sans MS"/>
              </a:rPr>
              <a:t>test couplings of Higgs boson to other SM particles</a:t>
            </a:r>
            <a:endParaRPr kumimoji="1" lang="zh-TW" alt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4473" y="4291543"/>
            <a:ext cx="2728426" cy="105275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458124" y="5658516"/>
            <a:ext cx="6489925" cy="746504"/>
            <a:chOff x="458124" y="5658516"/>
            <a:chExt cx="6489925" cy="746504"/>
          </a:xfrm>
        </p:grpSpPr>
        <p:sp>
          <p:nvSpPr>
            <p:cNvPr id="14" name="文字方塊 13"/>
            <p:cNvSpPr txBox="1"/>
            <p:nvPr/>
          </p:nvSpPr>
          <p:spPr>
            <a:xfrm>
              <a:off x="458124" y="5658516"/>
              <a:ext cx="50027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can not determine Higgs boson self coupling!! </a:t>
              </a:r>
              <a:endParaRPr kumimoji="1" lang="zh-TW" altLang="en-US" dirty="0" smtClean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319381" y="6035688"/>
              <a:ext cx="3628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Higgs pair production is needed.</a:t>
              </a:r>
              <a:endParaRPr kumimoji="1" lang="zh-TW" altLang="en-US" dirty="0" smtClean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2779615" y="6125573"/>
              <a:ext cx="553230" cy="230777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99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Comic Sans MS"/>
            <a:cs typeface="Comic Sans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3156</TotalTime>
  <Words>703</Words>
  <Application>Microsoft Macintosh PowerPoint</Application>
  <PresentationFormat>如螢幕大小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Theme</vt:lpstr>
      <vt:lpstr>New Physics Effects in Higgs Pair Production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crchen</cp:lastModifiedBy>
  <cp:revision>385</cp:revision>
  <dcterms:created xsi:type="dcterms:W3CDTF">2010-04-12T23:12:02Z</dcterms:created>
  <dcterms:modified xsi:type="dcterms:W3CDTF">2014-10-16T01:52:44Z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