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3" r:id="rId4"/>
  </p:sldMasterIdLst>
  <p:notesMasterIdLst>
    <p:notesMasterId r:id="rId46"/>
  </p:notesMasterIdLst>
  <p:handoutMasterIdLst>
    <p:handoutMasterId r:id="rId47"/>
  </p:handoutMasterIdLst>
  <p:sldIdLst>
    <p:sldId id="256" r:id="rId5"/>
    <p:sldId id="272" r:id="rId6"/>
    <p:sldId id="278" r:id="rId7"/>
    <p:sldId id="280" r:id="rId8"/>
    <p:sldId id="281" r:id="rId9"/>
    <p:sldId id="282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301" r:id="rId25"/>
    <p:sldId id="302" r:id="rId26"/>
    <p:sldId id="305" r:id="rId27"/>
    <p:sldId id="306" r:id="rId28"/>
    <p:sldId id="308" r:id="rId29"/>
    <p:sldId id="313" r:id="rId30"/>
    <p:sldId id="315" r:id="rId31"/>
    <p:sldId id="316" r:id="rId32"/>
    <p:sldId id="317" r:id="rId33"/>
    <p:sldId id="328" r:id="rId34"/>
    <p:sldId id="318" r:id="rId35"/>
    <p:sldId id="329" r:id="rId36"/>
    <p:sldId id="320" r:id="rId37"/>
    <p:sldId id="330" r:id="rId38"/>
    <p:sldId id="331" r:id="rId39"/>
    <p:sldId id="332" r:id="rId40"/>
    <p:sldId id="322" r:id="rId41"/>
    <p:sldId id="324" r:id="rId42"/>
    <p:sldId id="325" r:id="rId43"/>
    <p:sldId id="326" r:id="rId44"/>
    <p:sldId id="327" r:id="rId45"/>
  </p:sldIdLst>
  <p:sldSz cx="9144000" cy="6858000" type="screen4x3"/>
  <p:notesSz cx="7559675" cy="10691813"/>
  <p:defaultTextStyle>
    <a:defPPr>
      <a:defRPr lang="zh-TW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4E656FE-9D7D-4390-8766-3C4D8A9DEC2E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7485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zh-TW"/>
          </a:p>
        </p:txBody>
      </p:sp>
      <p:sp>
        <p:nvSpPr>
          <p:cNvPr id="4" name="頁首版面配置區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93ED071-C3DE-4D50-9734-F2BDF5676A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5934" marR="0" indent="-195934" rtl="0" hangingPunct="0">
      <a:tabLst/>
      <a:defRPr lang="en-US" altLang="zh-TW" sz="18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9BDDDE-0C58-43E1-A0D8-657A1F78A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3C1DC3-6B12-4903-8A0A-6999AB8DA8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8570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85709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CD30F0-A159-418B-BA76-232B2BC5F8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E67E7D-7DE9-4F0F-8369-09932CD53E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50687C-97BE-4FA5-B225-00BE230BAD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81FD0-EE6C-44A4-8F4C-BADDECA972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53760" y="1768506"/>
            <a:ext cx="3947040" cy="34563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9041" y="1768506"/>
            <a:ext cx="3947040" cy="34563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68F31E-AC97-4065-A13B-FD0EBB1B31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C55CC2-556D-4B3C-AB7B-D02EC5062A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1C40A2-BBFF-40ED-A05F-E453955CB5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2D1063-14C7-43EE-88EE-C1A24989DA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27D346-93A7-4E97-AD4F-81080732DA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C4977D-F7A5-45F7-AD11-F15B4C01F3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385EEA-0A8F-449E-8CFC-BF828C181A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B87E1-FFD9-4074-BF87-4D12AA4F0C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8720" y="620706"/>
            <a:ext cx="2007360" cy="46041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53760" y="620706"/>
            <a:ext cx="5886720" cy="46041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C4BC34-C74C-4D86-B4AC-7ACED556F6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43F327-019D-4C90-923A-23A53A815B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0CABA0-F050-4EBE-A1F0-C7D05C2B44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48C1C7-CE82-4D45-9D03-1EFA7AB127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53760" y="1795869"/>
            <a:ext cx="3947040" cy="37559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9041" y="1795869"/>
            <a:ext cx="3947040" cy="37559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A116D1-DD94-425A-8F5D-74969A6BC1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0AFCA4-3B6F-4E26-B57A-3595A96CEC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649CF3-8924-4B81-A8A7-48E1C5EF95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EED172-7CBD-4D1C-9D7C-2E24499DBA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BA7ABE-5827-4EC7-A912-8AFCFEDE14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52A169-B452-4036-A9F3-2FCA065503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9CFCE1-BCEF-4155-974B-401786DD66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490BCA-82C7-4499-8B17-547D6DD36F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2781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2781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F5F3E6-01A3-42B1-BBC9-95E2322103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9E5CEE-0FD0-4FD3-A631-93B90B0DD7D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467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5B7442-A541-4217-9ED2-9FF1940936D9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275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B3EF1-B5EE-461B-90A1-58B7EEEBD5CF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941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BFF429-6275-440A-975B-152DA4A81D6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84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B3EF1-B5EE-461B-90A1-58B7EEEBD5CF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238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A3672E-B6B2-4C01-8DE1-C82D322FE05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41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5C6CDF-C7B6-4EC9-ADCF-16FE46AC05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70285F-FBF3-47C1-8303-4D962EBC5F6E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350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D78E99-0ABB-4B45-B1EC-888465362747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934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6DAA9D-D78D-4B02-9745-91A0F6B4E898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855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35F921-25E6-47D3-AEF1-8C8041EB031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287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F405D8-5FE5-480E-B443-EEFC129B6B4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7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FA4E05-E952-474C-88F4-B532E04CA0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CB5D6F-C71D-48EA-BB2A-A819DF0D76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F98A15-EA18-428F-AC95-47D8481C97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86EF9B-B8B9-4258-A820-13C3F71E38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722CD4-588A-49C2-A06E-B0A03E182D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171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A36B7E9-1678-441A-861E-8D91C2413A5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altLang="zh-TW" sz="4000" b="0" i="0" u="none" strike="noStrike" kern="1200">
          <a:ln>
            <a:noFill/>
          </a:ln>
          <a:latin typeface="Arial" pitchFamily="18"/>
          <a:ea typeface="Arial Unicode MS" pitchFamily="2"/>
          <a:cs typeface="Arial Unicode MS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83"/>
        </a:spcAft>
        <a:tabLst/>
        <a:defRPr lang="en-US" altLang="zh-TW" sz="2900" b="0" i="0" u="none" strike="noStrike" kern="1200">
          <a:ln>
            <a:noFill/>
          </a:ln>
          <a:latin typeface="Arial" pitchFamily="18"/>
          <a:ea typeface="Arial Unicode MS" pitchFamily="2"/>
          <a:cs typeface="Arial Unicode M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653102" y="620513"/>
            <a:ext cx="7673953" cy="9284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53102" y="1768134"/>
            <a:ext cx="8032833" cy="34572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89827" y="5732228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3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2963778" y="5758028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3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196635" y="5758028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3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D21BDB6-84F5-4CA7-ABBD-6D4F68E6835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altLang="zh-TW" sz="400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85"/>
        </a:spcAft>
        <a:tabLst/>
        <a:defRPr lang="en-US" altLang="zh-TW" sz="29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53102" y="1796220"/>
            <a:ext cx="8032833" cy="37557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555137" y="59539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3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225019" y="5953980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3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653807" y="59539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3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32BBE57-E25E-4361-BD7C-9B396BD3DED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altLang="zh-TW" sz="400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85"/>
        </a:spcAft>
        <a:tabLst/>
        <a:defRPr lang="en-US" altLang="zh-TW" sz="2900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A36B7E9-1678-441A-861E-8D91C2413A50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0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29.emf"/><Relationship Id="rId10" Type="http://schemas.openxmlformats.org/officeDocument/2006/relationships/image" Target="../media/image3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35.emf"/><Relationship Id="rId6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9.emf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0.emf"/><Relationship Id="rId5" Type="http://schemas.openxmlformats.org/officeDocument/2006/relationships/image" Target="../media/image4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0" y="608360"/>
            <a:ext cx="8228013" cy="107721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Searching for light dark matter through neutrino signature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4294967295"/>
          </p:nvPr>
        </p:nvSpPr>
        <p:spPr>
          <a:xfrm>
            <a:off x="0" y="3319226"/>
            <a:ext cx="8228013" cy="1040285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-195934" algn="ctr">
              <a:buNone/>
            </a:pPr>
            <a:r>
              <a:rPr lang="zh-TW" altLang="en-US" sz="2800" dirty="0" smtClean="0">
                <a:latin typeface="Arial" pitchFamily="34" charset="0"/>
                <a:cs typeface="Arial" pitchFamily="34" charset="0"/>
              </a:rPr>
              <a:t>林貴林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-195934"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IOP, NCTU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5987" y="4581128"/>
            <a:ext cx="919175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800" dirty="0" smtClean="0">
                <a:latin typeface="Arial"/>
                <a:cs typeface="Arial"/>
              </a:rPr>
              <a:t>(1). F.-F. Lee and GLL, Phys. Rev. D85, 023529 (2012)</a:t>
            </a:r>
          </a:p>
          <a:p>
            <a:r>
              <a:rPr kumimoji="1" lang="en-US" altLang="zh-TW" sz="1800" dirty="0" smtClean="0">
                <a:latin typeface="Arial"/>
                <a:cs typeface="Arial"/>
              </a:rPr>
              <a:t>(2). F.-F. Lee, GLL, </a:t>
            </a:r>
            <a:r>
              <a:rPr kumimoji="1" lang="en-US" altLang="zh-TW" sz="1800" dirty="0" err="1" smtClean="0">
                <a:latin typeface="Arial"/>
                <a:cs typeface="Arial"/>
              </a:rPr>
              <a:t>Sming</a:t>
            </a:r>
            <a:r>
              <a:rPr kumimoji="1" lang="en-US" altLang="zh-TW" sz="1800" dirty="0" smtClean="0">
                <a:latin typeface="Arial"/>
                <a:cs typeface="Arial"/>
              </a:rPr>
              <a:t> Tsai, Phys. Rev. D87, 025003 (2013)</a:t>
            </a:r>
          </a:p>
          <a:p>
            <a:r>
              <a:rPr kumimoji="1" lang="en-US" altLang="zh-TW" sz="1800" dirty="0" smtClean="0">
                <a:latin typeface="Arial"/>
                <a:cs typeface="Arial"/>
              </a:rPr>
              <a:t>(3)</a:t>
            </a:r>
            <a:r>
              <a:rPr kumimoji="1" lang="en-US" altLang="zh-TW" sz="1800" dirty="0">
                <a:latin typeface="Arial"/>
                <a:cs typeface="Arial"/>
              </a:rPr>
              <a:t>. </a:t>
            </a:r>
            <a:r>
              <a:rPr kumimoji="1" lang="en-US" altLang="zh-TW" sz="1800" dirty="0" smtClean="0">
                <a:latin typeface="Arial"/>
                <a:cs typeface="Arial"/>
              </a:rPr>
              <a:t>F</a:t>
            </a:r>
            <a:r>
              <a:rPr kumimoji="1" lang="en-US" altLang="zh-TW" sz="1800" dirty="0">
                <a:latin typeface="Arial"/>
                <a:cs typeface="Arial"/>
              </a:rPr>
              <a:t>.-F. Lee, GLL, </a:t>
            </a:r>
            <a:r>
              <a:rPr kumimoji="1" lang="en-US" altLang="zh-TW" sz="1800" dirty="0" err="1">
                <a:latin typeface="Arial"/>
                <a:cs typeface="Arial"/>
              </a:rPr>
              <a:t>Sming</a:t>
            </a:r>
            <a:r>
              <a:rPr kumimoji="1" lang="en-US" altLang="zh-TW" sz="1800" dirty="0">
                <a:latin typeface="Arial"/>
                <a:cs typeface="Arial"/>
              </a:rPr>
              <a:t> Tsai, </a:t>
            </a:r>
            <a:r>
              <a:rPr kumimoji="1" lang="en-US" altLang="zh-TW" sz="1800" dirty="0" err="1" smtClean="0">
                <a:latin typeface="Arial"/>
                <a:cs typeface="Arial"/>
              </a:rPr>
              <a:t>Phys</a:t>
            </a:r>
            <a:r>
              <a:rPr kumimoji="1" lang="en-US" altLang="zh-TW" sz="1800" dirty="0" smtClean="0">
                <a:latin typeface="Arial"/>
                <a:cs typeface="Arial"/>
              </a:rPr>
              <a:t> </a:t>
            </a:r>
            <a:r>
              <a:rPr kumimoji="1" lang="en-US" altLang="zh-TW" sz="1800" dirty="0">
                <a:latin typeface="Arial"/>
                <a:cs typeface="Arial"/>
              </a:rPr>
              <a:t>Rev. D89, </a:t>
            </a:r>
            <a:r>
              <a:rPr kumimoji="1" lang="en-US" altLang="zh-TW" sz="1800" dirty="0" smtClean="0">
                <a:latin typeface="Arial"/>
                <a:cs typeface="Arial"/>
              </a:rPr>
              <a:t>025003 (2014)</a:t>
            </a:r>
            <a:endParaRPr lang="en-US" altLang="zh-TW" sz="1800" dirty="0" smtClean="0">
              <a:latin typeface="Arial"/>
              <a:cs typeface="Arial"/>
            </a:endParaRPr>
          </a:p>
          <a:p>
            <a:r>
              <a:rPr lang="en-US" altLang="zh-TW" sz="1800" dirty="0" smtClean="0">
                <a:latin typeface="Arial"/>
                <a:cs typeface="Arial"/>
              </a:rPr>
              <a:t>(4). C.-S. Chen, F.-F. Lee, GLL and Yen-</a:t>
            </a:r>
            <a:r>
              <a:rPr lang="en-US" altLang="zh-TW" sz="1800" dirty="0" err="1" smtClean="0">
                <a:latin typeface="Arial"/>
                <a:cs typeface="Arial"/>
              </a:rPr>
              <a:t>Hsun</a:t>
            </a:r>
            <a:r>
              <a:rPr lang="en-US" altLang="zh-TW" sz="1800" dirty="0" smtClean="0">
                <a:latin typeface="Arial"/>
                <a:cs typeface="Arial"/>
              </a:rPr>
              <a:t> Lin, </a:t>
            </a:r>
            <a:r>
              <a:rPr lang="en-US" altLang="zh-TW" sz="1800" dirty="0" err="1" smtClean="0">
                <a:latin typeface="Arial"/>
                <a:cs typeface="Arial"/>
              </a:rPr>
              <a:t>arXiv</a:t>
            </a:r>
            <a:r>
              <a:rPr lang="en-US" altLang="zh-TW" sz="1800" dirty="0" smtClean="0">
                <a:latin typeface="Arial"/>
                <a:cs typeface="Arial"/>
              </a:rPr>
              <a:t>: 1408.5471 [</a:t>
            </a:r>
            <a:r>
              <a:rPr lang="en-US" altLang="zh-TW" sz="1800" dirty="0" err="1" smtClean="0">
                <a:latin typeface="Arial"/>
                <a:cs typeface="Arial"/>
              </a:rPr>
              <a:t>hep-ph</a:t>
            </a:r>
            <a:r>
              <a:rPr lang="en-US" altLang="zh-TW" sz="1800" dirty="0" smtClean="0">
                <a:latin typeface="Arial"/>
                <a:cs typeface="Arial"/>
              </a:rPr>
              <a:t>], to appear </a:t>
            </a:r>
            <a:endParaRPr lang="en-US" altLang="zh-TW" sz="1800" dirty="0">
              <a:latin typeface="Arial"/>
              <a:cs typeface="Arial"/>
            </a:endParaRPr>
          </a:p>
          <a:p>
            <a:r>
              <a:rPr lang="en-US" altLang="zh-TW" sz="1800" dirty="0" smtClean="0">
                <a:latin typeface="Arial"/>
                <a:cs typeface="Arial"/>
              </a:rPr>
              <a:t>       in JCAP.  </a:t>
            </a:r>
            <a:endParaRPr kumimoji="1" lang="en-US" altLang="zh-TW" sz="1800" dirty="0" smtClean="0">
              <a:latin typeface="Arial"/>
              <a:cs typeface="Arial"/>
            </a:endParaRPr>
          </a:p>
          <a:p>
            <a:endParaRPr kumimoji="1" lang="zh-TW" altLang="en-US" sz="1800" dirty="0">
              <a:latin typeface="Arial"/>
              <a:cs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76256" y="332656"/>
            <a:ext cx="1867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000FF"/>
                </a:solidFill>
              </a:rPr>
              <a:t>Oct. </a:t>
            </a:r>
            <a:r>
              <a:rPr kumimoji="1" lang="en-US" altLang="zh-TW" dirty="0">
                <a:solidFill>
                  <a:srgbClr val="0000FF"/>
                </a:solidFill>
              </a:rPr>
              <a:t>8</a:t>
            </a:r>
            <a:r>
              <a:rPr kumimoji="1" lang="en-US" altLang="zh-TW" dirty="0" smtClean="0">
                <a:solidFill>
                  <a:srgbClr val="0000FF"/>
                </a:solidFill>
              </a:rPr>
              <a:t>, 2014@NTHU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294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91680" y="404664"/>
            <a:ext cx="598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Arial"/>
                <a:cs typeface="Arial"/>
              </a:rPr>
              <a:t>Need to estimate the background to lower energies </a:t>
            </a:r>
            <a:endParaRPr kumimoji="1" lang="zh-TW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44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7266712" cy="42892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861048"/>
            <a:ext cx="3291580" cy="19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91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7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3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8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7348042" cy="59492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843808" y="5589240"/>
            <a:ext cx="412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Arial"/>
                <a:cs typeface="Arial"/>
              </a:rPr>
              <a:t>2σ in 5 years; cascade events with </a:t>
            </a:r>
          </a:p>
          <a:p>
            <a:r>
              <a:rPr kumimoji="1" lang="el-GR" altLang="zh-TW" sz="2000" dirty="0" smtClean="0">
                <a:latin typeface="Arial"/>
                <a:cs typeface="Arial"/>
              </a:rPr>
              <a:t>Ψ</a:t>
            </a:r>
            <a:r>
              <a:rPr kumimoji="1" lang="en-US" altLang="zh-TW" sz="2000" baseline="-25000" dirty="0" smtClean="0">
                <a:latin typeface="Arial"/>
                <a:cs typeface="Arial"/>
              </a:rPr>
              <a:t>max</a:t>
            </a:r>
            <a:r>
              <a:rPr kumimoji="1" lang="en-US" altLang="zh-TW" sz="2000" dirty="0" smtClean="0">
                <a:latin typeface="Arial"/>
                <a:cs typeface="Arial"/>
              </a:rPr>
              <a:t>=50 degree</a:t>
            </a:r>
            <a:endParaRPr kumimoji="1" lang="zh-TW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90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4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000" dirty="0" smtClean="0">
                <a:latin typeface="Arial"/>
                <a:cs typeface="Arial"/>
              </a:rPr>
              <a:t>DM-induced neutrinos</a:t>
            </a:r>
            <a:endParaRPr kumimoji="1" lang="zh-TW" altLang="en-US" sz="4000" dirty="0">
              <a:latin typeface="Arial"/>
              <a:cs typeface="Arial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>
                <a:latin typeface="Arial"/>
                <a:cs typeface="Arial"/>
              </a:rPr>
              <a:t>f</a:t>
            </a:r>
            <a:r>
              <a:rPr kumimoji="1" lang="en-US" altLang="zh-TW" dirty="0" smtClean="0">
                <a:latin typeface="Arial"/>
                <a:cs typeface="Arial"/>
              </a:rPr>
              <a:t>rom Earth’s core</a:t>
            </a:r>
            <a:endParaRPr kumimoji="1" lang="zh-TW" altLang="en-US" dirty="0">
              <a:latin typeface="Arial"/>
              <a:cs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3928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TW" sz="1800" dirty="0" smtClean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kumimoji="1" lang="en-US" altLang="zh-TW" sz="1800" dirty="0">
                <a:solidFill>
                  <a:srgbClr val="0000FF"/>
                </a:solidFill>
                <a:latin typeface="Arial"/>
                <a:cs typeface="Arial"/>
              </a:rPr>
              <a:t>.-F. Lee, GLL, </a:t>
            </a:r>
            <a:r>
              <a:rPr kumimoji="1" lang="en-US" altLang="zh-TW" sz="1800" dirty="0" err="1" smtClean="0">
                <a:solidFill>
                  <a:srgbClr val="0000FF"/>
                </a:solidFill>
                <a:latin typeface="Arial"/>
                <a:cs typeface="Arial"/>
              </a:rPr>
              <a:t>Sming</a:t>
            </a:r>
            <a:r>
              <a:rPr kumimoji="1" lang="en-US" altLang="zh-TW" sz="1800" dirty="0" smtClean="0">
                <a:solidFill>
                  <a:srgbClr val="0000FF"/>
                </a:solidFill>
                <a:latin typeface="Arial"/>
                <a:cs typeface="Arial"/>
              </a:rPr>
              <a:t> Tsai, </a:t>
            </a:r>
            <a:r>
              <a:rPr kumimoji="1" lang="en-US" altLang="zh-TW" sz="1800" dirty="0" err="1" smtClean="0">
                <a:solidFill>
                  <a:srgbClr val="0000FF"/>
                </a:solidFill>
                <a:latin typeface="Arial"/>
                <a:cs typeface="Arial"/>
              </a:rPr>
              <a:t>Phys</a:t>
            </a:r>
            <a:r>
              <a:rPr kumimoji="1" lang="en-US" altLang="zh-TW" sz="1800" dirty="0" smtClean="0">
                <a:solidFill>
                  <a:srgbClr val="0000FF"/>
                </a:solidFill>
                <a:latin typeface="Arial"/>
                <a:cs typeface="Arial"/>
              </a:rPr>
              <a:t> Rev. D89,    025003 (2014)</a:t>
            </a:r>
          </a:p>
        </p:txBody>
      </p:sp>
    </p:spTree>
    <p:extLst>
      <p:ext uri="{BB962C8B-B14F-4D97-AF65-F5344CB8AC3E}">
        <p14:creationId xmlns:p14="http://schemas.microsoft.com/office/powerpoint/2010/main" val="367278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548680"/>
            <a:ext cx="79208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 smtClean="0">
                <a:latin typeface="Arial"/>
                <a:cs typeface="Arial"/>
              </a:rPr>
              <a:t>Outline:</a:t>
            </a:r>
          </a:p>
          <a:p>
            <a:pPr marL="514350" indent="-514350">
              <a:buAutoNum type="alphaLcPeriod"/>
            </a:pPr>
            <a:r>
              <a:rPr kumimoji="1" lang="en-US" altLang="zh-TW" sz="2800" dirty="0" smtClean="0">
                <a:latin typeface="Arial"/>
                <a:cs typeface="Arial"/>
              </a:rPr>
              <a:t>Introduction</a:t>
            </a:r>
            <a:endParaRPr kumimoji="1" lang="en-US" altLang="zh-TW" sz="3200" dirty="0" smtClean="0">
              <a:latin typeface="Arial"/>
              <a:cs typeface="Arial"/>
            </a:endParaRPr>
          </a:p>
          <a:p>
            <a:pPr marL="514350" indent="-514350">
              <a:buAutoNum type="alphaLcPeriod"/>
            </a:pPr>
            <a:r>
              <a:rPr kumimoji="1" lang="en-US" altLang="zh-TW" sz="2800" dirty="0" smtClean="0">
                <a:latin typeface="Arial"/>
                <a:cs typeface="Arial"/>
              </a:rPr>
              <a:t>DM-induced neutrinos from galactic halo</a:t>
            </a:r>
          </a:p>
          <a:p>
            <a:pPr marL="514350" indent="-514350">
              <a:buAutoNum type="alphaLcPeriod"/>
            </a:pPr>
            <a:r>
              <a:rPr kumimoji="1" lang="en-US" altLang="zh-TW" sz="2800" dirty="0" smtClean="0">
                <a:latin typeface="Arial"/>
                <a:cs typeface="Arial"/>
              </a:rPr>
              <a:t>DM-induced neutrinos from the Earth’s core</a:t>
            </a:r>
          </a:p>
          <a:p>
            <a:pPr marL="514350" indent="-514350">
              <a:buAutoNum type="alphaLcPeriod"/>
            </a:pPr>
            <a:r>
              <a:rPr kumimoji="1" lang="en-US" altLang="zh-TW" sz="2800" dirty="0" smtClean="0">
                <a:latin typeface="Arial"/>
                <a:cs typeface="Arial"/>
              </a:rPr>
              <a:t>DM-induced neutrinos from the Sun</a:t>
            </a:r>
          </a:p>
          <a:p>
            <a:pPr marL="514350" indent="-514350">
              <a:buAutoNum type="alphaLcPeriod"/>
            </a:pPr>
            <a:r>
              <a:rPr kumimoji="1" lang="en-US" altLang="zh-TW" sz="2800" dirty="0" smtClean="0">
                <a:latin typeface="Arial"/>
                <a:cs typeface="Arial"/>
              </a:rPr>
              <a:t>Summary</a:t>
            </a:r>
          </a:p>
          <a:p>
            <a:pPr marL="514350" indent="-514350">
              <a:buAutoNum type="alphaLcPeriod"/>
            </a:pPr>
            <a:endParaRPr kumimoji="1" lang="en-US" altLang="zh-TW" sz="3200" dirty="0" smtClean="0">
              <a:latin typeface="+mj-lt"/>
            </a:endParaRPr>
          </a:p>
          <a:p>
            <a:endParaRPr kumimoji="1" lang="zh-TW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37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8013" cy="1144588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/>
              <a:t>Capture and annihilation in the Earth core</a:t>
            </a:r>
          </a:p>
        </p:txBody>
      </p:sp>
      <p:sp>
        <p:nvSpPr>
          <p:cNvPr id="3" name="文字方塊 2"/>
          <p:cNvSpPr txBox="1">
            <a:spLocks noResize="1"/>
          </p:cNvSpPr>
          <p:nvPr/>
        </p:nvSpPr>
        <p:spPr>
          <a:xfrm>
            <a:off x="4624944" y="2312552"/>
            <a:ext cx="65310" cy="153495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="ctr" anchorCtr="1" compatLnSpc="0"/>
          <a:lstStyle/>
          <a:p>
            <a:pPr hangingPunct="0"/>
            <a:endParaRPr lang="en-US" altLang="zh-TW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文字方塊 3"/>
          <p:cNvSpPr txBox="1">
            <a:spLocks noResize="1"/>
          </p:cNvSpPr>
          <p:nvPr/>
        </p:nvSpPr>
        <p:spPr>
          <a:xfrm>
            <a:off x="4014294" y="4137185"/>
            <a:ext cx="652776" cy="32625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="ctr" anchorCtr="1" compatLnSpc="0"/>
          <a:lstStyle/>
          <a:p>
            <a:pPr hangingPunct="0"/>
            <a:endParaRPr lang="en-US" altLang="zh-TW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文字方塊 4"/>
          <p:cNvSpPr txBox="1">
            <a:spLocks noResize="1"/>
          </p:cNvSpPr>
          <p:nvPr/>
        </p:nvSpPr>
        <p:spPr>
          <a:xfrm>
            <a:off x="4319945" y="3281203"/>
            <a:ext cx="652776" cy="32625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="ctr" anchorCtr="1" compatLnSpc="0"/>
          <a:lstStyle/>
          <a:p>
            <a:pPr hangingPunct="0"/>
            <a:endParaRPr lang="en-US" altLang="zh-TW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文字方塊 5"/>
          <p:cNvSpPr txBox="1">
            <a:spLocks noResize="1"/>
          </p:cNvSpPr>
          <p:nvPr/>
        </p:nvSpPr>
        <p:spPr>
          <a:xfrm>
            <a:off x="539552" y="2100107"/>
            <a:ext cx="2037026" cy="5783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="ctr" anchorCtr="1" compatLnSpc="0"/>
          <a:lstStyle/>
          <a:p>
            <a:pPr hangingPunct="0"/>
            <a:endParaRPr lang="zh-TW" altLang="en-US" i="0" dirty="0">
              <a:latin typeface="Arial" pitchFamily="18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1560" y="2636912"/>
            <a:ext cx="78269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Arial" pitchFamily="34" charset="0"/>
                <a:cs typeface="Arial" pitchFamily="34" charset="0"/>
                <a:sym typeface="Symbol"/>
              </a:rPr>
              <a:t></a:t>
            </a:r>
            <a:r>
              <a:rPr lang="en-US" altLang="zh-TW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(t): determines the neutrino flux</a:t>
            </a:r>
          </a:p>
          <a:p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en-US" altLang="zh-TW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: capture rate depends on </a:t>
            </a:r>
            <a:r>
              <a:rPr lang="en-US" altLang="zh-TW" sz="2400" baseline="30000" dirty="0" err="1" smtClean="0">
                <a:latin typeface="Arial" pitchFamily="34" charset="0"/>
                <a:cs typeface="Arial" pitchFamily="34" charset="0"/>
                <a:sym typeface="Symbol"/>
              </a:rPr>
              <a:t>SI</a:t>
            </a:r>
            <a:r>
              <a:rPr lang="en-US" altLang="zh-TW" sz="2400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 and </a:t>
            </a:r>
          </a:p>
          <a:p>
            <a:r>
              <a:rPr lang="en-US" altLang="zh-TW" sz="24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     gravitational potential of specific chemical element</a:t>
            </a:r>
          </a:p>
          <a:p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</a:t>
            </a:r>
            <a:r>
              <a:rPr lang="en-US" altLang="zh-TW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              equilibrium time scale with the annihilation</a:t>
            </a:r>
          </a:p>
          <a:p>
            <a:endParaRPr lang="en-US" altLang="zh-TW" sz="2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coefficient </a:t>
            </a:r>
            <a:endParaRPr lang="en-US" altLang="zh-TW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Hence neutrino flux depends on both 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en-US" altLang="zh-TW" sz="2400" baseline="30000" dirty="0" err="1" smtClean="0">
                <a:latin typeface="Arial" pitchFamily="34" charset="0"/>
                <a:cs typeface="Arial" pitchFamily="34" charset="0"/>
                <a:sym typeface="Symbol"/>
              </a:rPr>
              <a:t>SI</a:t>
            </a:r>
            <a:r>
              <a:rPr lang="en-US" altLang="zh-TW" sz="2400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 and v </a:t>
            </a:r>
          </a:p>
          <a:p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DM induced neutrino flux from the Sun is more sensitive</a:t>
            </a:r>
          </a:p>
          <a:p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to </a:t>
            </a:r>
            <a:r>
              <a:rPr lang="en-US" altLang="zh-TW" sz="2400" baseline="30000" dirty="0" err="1" smtClean="0">
                <a:latin typeface="Arial" pitchFamily="34" charset="0"/>
                <a:cs typeface="Arial" pitchFamily="34" charset="0"/>
                <a:sym typeface="Symbol"/>
              </a:rPr>
              <a:t>SD</a:t>
            </a:r>
            <a:r>
              <a:rPr lang="en-US" altLang="zh-TW" sz="2400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zh-TW" alt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882154"/>
              </p:ext>
            </p:extLst>
          </p:nvPr>
        </p:nvGraphicFramePr>
        <p:xfrm>
          <a:off x="611560" y="1916832"/>
          <a:ext cx="210185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方程式" r:id="rId4" imgW="1371600" imgH="469900" progId="Equation.3">
                  <p:embed/>
                </p:oleObj>
              </mc:Choice>
              <mc:Fallback>
                <p:oleObj name="方程式" r:id="rId4" imgW="1371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2101856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76639"/>
              </p:ext>
            </p:extLst>
          </p:nvPr>
        </p:nvGraphicFramePr>
        <p:xfrm>
          <a:off x="1259631" y="3861048"/>
          <a:ext cx="88209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方程式" r:id="rId6" imgW="622300" imgH="254000" progId="Equation.3">
                  <p:embed/>
                </p:oleObj>
              </mc:Choice>
              <mc:Fallback>
                <p:oleObj name="方程式" r:id="rId6" imgW="622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9631" y="3861048"/>
                        <a:ext cx="882099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646029"/>
              </p:ext>
            </p:extLst>
          </p:nvPr>
        </p:nvGraphicFramePr>
        <p:xfrm>
          <a:off x="2995404" y="4221088"/>
          <a:ext cx="2022332" cy="69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方程式" r:id="rId8" imgW="1397000" imgH="482600" progId="Equation.3">
                  <p:embed/>
                </p:oleObj>
              </mc:Choice>
              <mc:Fallback>
                <p:oleObj name="方程式" r:id="rId8" imgW="1397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95404" y="4221088"/>
                        <a:ext cx="2022332" cy="698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417580"/>
              </p:ext>
            </p:extLst>
          </p:nvPr>
        </p:nvGraphicFramePr>
        <p:xfrm>
          <a:off x="1979712" y="1268760"/>
          <a:ext cx="140516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方程式" r:id="rId3" imgW="622300" imgH="190500" progId="Equation.3">
                  <p:embed/>
                </p:oleObj>
              </mc:Choice>
              <mc:Fallback>
                <p:oleObj name="方程式" r:id="rId3" imgW="622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1268760"/>
                        <a:ext cx="1405165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83568" y="1268760"/>
            <a:ext cx="792088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1" lang="en-US" altLang="zh-TW" sz="2400" dirty="0" smtClean="0"/>
              <a:t>Probing</a:t>
            </a:r>
            <a:r>
              <a:rPr kumimoji="1" lang="en-US" altLang="zh-TW" dirty="0" smtClean="0"/>
              <a:t>                                 </a:t>
            </a:r>
            <a:r>
              <a:rPr kumimoji="1" lang="en-US" altLang="zh-TW" sz="2400" dirty="0" smtClean="0"/>
              <a:t>from Earth core with </a:t>
            </a:r>
            <a:r>
              <a:rPr kumimoji="1" lang="en-US" altLang="zh-TW" sz="2400" dirty="0" err="1" smtClean="0"/>
              <a:t>IceCube</a:t>
            </a:r>
            <a:r>
              <a:rPr kumimoji="1" lang="en-US" altLang="zh-TW" sz="2400" dirty="0" smtClean="0"/>
              <a:t> </a:t>
            </a:r>
          </a:p>
          <a:p>
            <a:r>
              <a:rPr kumimoji="1" lang="en-US" altLang="zh-TW" sz="2400" dirty="0" smtClean="0"/>
              <a:t>were discussed in </a:t>
            </a:r>
            <a:r>
              <a:rPr lang="en-US" altLang="zh-TW" sz="2400" dirty="0"/>
              <a:t>I. F. M. Albuquerque, L. J. B. e Silva, and C. P. de </a:t>
            </a:r>
            <a:r>
              <a:rPr lang="en-US" altLang="zh-TW" sz="2400" dirty="0" smtClean="0"/>
              <a:t>los </a:t>
            </a:r>
            <a:r>
              <a:rPr lang="cs-CZ" altLang="zh-TW" sz="2400" dirty="0" err="1" smtClean="0"/>
              <a:t>Heros</a:t>
            </a:r>
            <a:r>
              <a:rPr lang="cs-CZ" altLang="zh-TW" sz="2400" dirty="0"/>
              <a:t>, </a:t>
            </a:r>
            <a:r>
              <a:rPr lang="cs-CZ" altLang="zh-TW" sz="2400" dirty="0" err="1"/>
              <a:t>Phys</a:t>
            </a:r>
            <a:r>
              <a:rPr lang="cs-CZ" altLang="zh-TW" sz="2400" dirty="0"/>
              <a:t>. </a:t>
            </a:r>
            <a:r>
              <a:rPr lang="cs-CZ" altLang="zh-TW" sz="2400" dirty="0" err="1"/>
              <a:t>Rev</a:t>
            </a:r>
            <a:r>
              <a:rPr lang="cs-CZ" altLang="zh-TW" sz="2400" dirty="0"/>
              <a:t>. D 85, 123539 (</a:t>
            </a:r>
            <a:r>
              <a:rPr lang="cs-CZ" altLang="zh-TW" sz="2400" dirty="0" smtClean="0"/>
              <a:t>2012), </a:t>
            </a:r>
            <a:r>
              <a:rPr lang="cs-CZ" altLang="zh-TW" sz="2400" dirty="0" err="1" smtClean="0"/>
              <a:t>for</a:t>
            </a:r>
            <a:r>
              <a:rPr lang="cs-CZ" altLang="zh-TW" sz="2400" dirty="0" smtClean="0"/>
              <a:t> </a:t>
            </a:r>
            <a:r>
              <a:rPr lang="cs-CZ" altLang="zh-TW" sz="2400" dirty="0" err="1" smtClean="0"/>
              <a:t>large</a:t>
            </a:r>
            <a:r>
              <a:rPr lang="cs-CZ" altLang="zh-TW" sz="2400" dirty="0" smtClean="0"/>
              <a:t> DM </a:t>
            </a:r>
            <a:r>
              <a:rPr lang="cs-CZ" altLang="zh-TW" sz="2400" dirty="0" err="1" smtClean="0"/>
              <a:t>mass</a:t>
            </a:r>
            <a:r>
              <a:rPr lang="cs-CZ" altLang="zh-TW" sz="2400" dirty="0" smtClean="0"/>
              <a:t> (</a:t>
            </a:r>
            <a:r>
              <a:rPr lang="cs-CZ" altLang="zh-TW" sz="2400" dirty="0" err="1" smtClean="0"/>
              <a:t>few</a:t>
            </a:r>
            <a:r>
              <a:rPr lang="cs-CZ" altLang="zh-TW" sz="2400" dirty="0" smtClean="0"/>
              <a:t> </a:t>
            </a:r>
            <a:r>
              <a:rPr lang="cs-CZ" altLang="zh-TW" sz="2400" dirty="0" err="1" smtClean="0"/>
              <a:t>hundred</a:t>
            </a:r>
            <a:r>
              <a:rPr lang="cs-CZ" altLang="zh-TW" sz="2400" dirty="0" smtClean="0"/>
              <a:t> </a:t>
            </a:r>
            <a:r>
              <a:rPr lang="cs-CZ" altLang="zh-TW" sz="2400" dirty="0" err="1" smtClean="0"/>
              <a:t>GeV</a:t>
            </a:r>
            <a:r>
              <a:rPr lang="cs-CZ" altLang="zh-TW" sz="2400" dirty="0" smtClean="0"/>
              <a:t> to </a:t>
            </a:r>
            <a:r>
              <a:rPr lang="cs-CZ" altLang="zh-TW" sz="2400" dirty="0" err="1"/>
              <a:t>T</a:t>
            </a:r>
            <a:r>
              <a:rPr lang="cs-CZ" altLang="zh-TW" sz="2400" dirty="0" err="1" smtClean="0"/>
              <a:t>eV</a:t>
            </a:r>
            <a:r>
              <a:rPr lang="cs-CZ" altLang="zh-TW" sz="2400" dirty="0" smtClean="0"/>
              <a:t>).</a:t>
            </a:r>
          </a:p>
          <a:p>
            <a:r>
              <a:rPr lang="cs-CZ" altLang="zh-TW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cs-CZ" altLang="zh-TW" sz="2400" dirty="0" err="1" smtClean="0">
                <a:sym typeface="Wingdings"/>
              </a:rPr>
              <a:t>Probing</a:t>
            </a:r>
            <a:r>
              <a:rPr lang="cs-CZ" altLang="zh-TW" sz="2400" dirty="0" smtClean="0">
                <a:sym typeface="Wingdings"/>
              </a:rPr>
              <a:t>                     </a:t>
            </a:r>
            <a:r>
              <a:rPr lang="cs-CZ" altLang="zh-TW" sz="2400" dirty="0" err="1" smtClean="0">
                <a:sym typeface="Wingdings"/>
              </a:rPr>
              <a:t>from</a:t>
            </a:r>
            <a:r>
              <a:rPr lang="cs-CZ" altLang="zh-TW" sz="2400" dirty="0" smtClean="0">
                <a:sym typeface="Wingdings"/>
              </a:rPr>
              <a:t> </a:t>
            </a:r>
            <a:r>
              <a:rPr lang="cs-CZ" altLang="zh-TW" sz="2400" dirty="0" err="1" smtClean="0">
                <a:sym typeface="Wingdings"/>
              </a:rPr>
              <a:t>Earth</a:t>
            </a:r>
            <a:r>
              <a:rPr lang="cs-CZ" altLang="zh-TW" sz="2400" dirty="0" smtClean="0">
                <a:sym typeface="Wingdings"/>
              </a:rPr>
              <a:t> </a:t>
            </a:r>
            <a:r>
              <a:rPr lang="cs-CZ" altLang="zh-TW" sz="2400" dirty="0" err="1" smtClean="0">
                <a:sym typeface="Wingdings"/>
              </a:rPr>
              <a:t>Core</a:t>
            </a:r>
            <a:r>
              <a:rPr lang="cs-CZ" altLang="zh-TW" sz="2400" dirty="0" smtClean="0">
                <a:sym typeface="Wingdings"/>
              </a:rPr>
              <a:t> </a:t>
            </a:r>
            <a:r>
              <a:rPr lang="cs-CZ" altLang="zh-TW" sz="2400" dirty="0" err="1" smtClean="0">
                <a:sym typeface="Wingdings"/>
              </a:rPr>
              <a:t>with</a:t>
            </a:r>
            <a:r>
              <a:rPr lang="cs-CZ" altLang="zh-TW" sz="2400" dirty="0" smtClean="0">
                <a:sym typeface="Wingdings"/>
              </a:rPr>
              <a:t> </a:t>
            </a:r>
            <a:r>
              <a:rPr lang="cs-CZ" altLang="zh-TW" sz="2400" dirty="0" err="1" smtClean="0">
                <a:sym typeface="Wingdings"/>
              </a:rPr>
              <a:t>IceCube</a:t>
            </a:r>
            <a:r>
              <a:rPr lang="cs-CZ" altLang="zh-TW" sz="2400" dirty="0" smtClean="0">
                <a:sym typeface="Wingdings"/>
              </a:rPr>
              <a:t> </a:t>
            </a:r>
            <a:r>
              <a:rPr lang="cs-CZ" altLang="zh-TW" sz="2400" dirty="0" err="1" smtClean="0">
                <a:sym typeface="Wingdings"/>
              </a:rPr>
              <a:t>were</a:t>
            </a:r>
            <a:endParaRPr lang="cs-CZ" altLang="zh-TW" sz="2400" dirty="0" smtClean="0">
              <a:sym typeface="Wingdings"/>
            </a:endParaRPr>
          </a:p>
          <a:p>
            <a:r>
              <a:rPr lang="cs-CZ" altLang="zh-TW" sz="2400" dirty="0">
                <a:sym typeface="Wingdings"/>
              </a:rPr>
              <a:t> </a:t>
            </a:r>
            <a:r>
              <a:rPr lang="cs-CZ" altLang="zh-TW" sz="2400" dirty="0" err="1" smtClean="0">
                <a:sym typeface="Wingdings"/>
              </a:rPr>
              <a:t>also</a:t>
            </a:r>
            <a:r>
              <a:rPr lang="cs-CZ" altLang="zh-TW" sz="2400" dirty="0" smtClean="0">
                <a:sym typeface="Wingdings"/>
              </a:rPr>
              <a:t> </a:t>
            </a:r>
            <a:r>
              <a:rPr lang="cs-CZ" altLang="zh-TW" sz="2400" dirty="0" err="1" smtClean="0">
                <a:sym typeface="Wingdings"/>
              </a:rPr>
              <a:t>discussed</a:t>
            </a:r>
            <a:r>
              <a:rPr lang="cs-CZ" altLang="zh-TW" sz="2400" dirty="0" smtClean="0">
                <a:sym typeface="Wingdings"/>
              </a:rPr>
              <a:t> in </a:t>
            </a:r>
            <a:r>
              <a:rPr lang="en-US" altLang="zh-TW" sz="2400" dirty="0"/>
              <a:t>C. Delaunay, P. J. Fox, and G. Perez, J. High Energy Phys</a:t>
            </a:r>
            <a:r>
              <a:rPr lang="en-US" altLang="zh-TW" sz="2400" dirty="0" smtClean="0"/>
              <a:t>.05 </a:t>
            </a:r>
            <a:r>
              <a:rPr lang="en-US" altLang="zh-TW" sz="2400" dirty="0"/>
              <a:t>(2009) </a:t>
            </a:r>
            <a:r>
              <a:rPr lang="en-US" altLang="zh-TW" sz="2400" dirty="0" smtClean="0"/>
              <a:t>099 for large DM mass as</a:t>
            </a:r>
          </a:p>
          <a:p>
            <a:r>
              <a:rPr lang="en-US" altLang="zh-TW" sz="2400" dirty="0" smtClean="0"/>
              <a:t>well.</a:t>
            </a:r>
          </a:p>
          <a:p>
            <a:r>
              <a:rPr lang="en-US" altLang="zh-TW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TW" sz="2400" dirty="0" smtClean="0">
                <a:sym typeface="Wingdings"/>
              </a:rPr>
              <a:t>We consider light DM mass as well and include </a:t>
            </a:r>
            <a:r>
              <a:rPr lang="en-US" altLang="zh-TW" sz="2400" dirty="0" err="1" smtClean="0">
                <a:sym typeface="Wingdings"/>
              </a:rPr>
              <a:t>DeepCore</a:t>
            </a:r>
            <a:r>
              <a:rPr lang="en-US" altLang="zh-TW" sz="2400" dirty="0" smtClean="0">
                <a:sym typeface="Wingdings"/>
              </a:rPr>
              <a:t> capability in our discussions. All possible annihilation channels are discussed.</a:t>
            </a:r>
            <a:endParaRPr lang="en-US" altLang="zh-TW" sz="2400" dirty="0" smtClean="0"/>
          </a:p>
          <a:p>
            <a:endParaRPr lang="cs-CZ" altLang="zh-TW" sz="2400" dirty="0" smtClean="0"/>
          </a:p>
          <a:p>
            <a:endParaRPr lang="cs-CZ" altLang="zh-TW" sz="2400" dirty="0" smtClean="0"/>
          </a:p>
          <a:p>
            <a:endParaRPr lang="cs-CZ" altLang="zh-TW" sz="2400" dirty="0"/>
          </a:p>
          <a:p>
            <a:endParaRPr lang="cs-CZ" altLang="zh-TW" sz="2400" dirty="0" smtClean="0"/>
          </a:p>
          <a:p>
            <a:endParaRPr lang="cs-CZ" altLang="zh-TW" sz="2400" dirty="0"/>
          </a:p>
          <a:p>
            <a:endParaRPr lang="en-US" altLang="zh-TW" sz="24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519366"/>
              </p:ext>
            </p:extLst>
          </p:nvPr>
        </p:nvGraphicFramePr>
        <p:xfrm>
          <a:off x="1979712" y="2708920"/>
          <a:ext cx="136815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方程式" r:id="rId5" imgW="723900" imgH="228600" progId="Equation.3">
                  <p:embed/>
                </p:oleObj>
              </mc:Choice>
              <mc:Fallback>
                <p:oleObj name="方程式" r:id="rId5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2708920"/>
                        <a:ext cx="1368152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5576" y="548680"/>
            <a:ext cx="347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 smtClean="0"/>
              <a:t>General Background 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213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8013" cy="1144588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DM signal and atmospheric background</a:t>
            </a:r>
            <a:endParaRPr lang="en-US" sz="3200" dirty="0"/>
          </a:p>
        </p:txBody>
      </p:sp>
      <p:sp>
        <p:nvSpPr>
          <p:cNvPr id="3" name="文字方塊 2"/>
          <p:cNvSpPr txBox="1">
            <a:spLocks noResize="1"/>
          </p:cNvSpPr>
          <p:nvPr/>
        </p:nvSpPr>
        <p:spPr>
          <a:xfrm>
            <a:off x="4624944" y="2312552"/>
            <a:ext cx="65310" cy="153495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="ctr" anchorCtr="1" compatLnSpc="0"/>
          <a:lstStyle/>
          <a:p>
            <a:pPr hangingPunct="0"/>
            <a:endParaRPr lang="en-US" altLang="zh-TW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文字方塊 3"/>
          <p:cNvSpPr txBox="1">
            <a:spLocks noResize="1"/>
          </p:cNvSpPr>
          <p:nvPr/>
        </p:nvSpPr>
        <p:spPr>
          <a:xfrm>
            <a:off x="4014294" y="4137185"/>
            <a:ext cx="652776" cy="32625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="ctr" anchorCtr="1" compatLnSpc="0"/>
          <a:lstStyle/>
          <a:p>
            <a:pPr hangingPunct="0"/>
            <a:endParaRPr lang="en-US" altLang="zh-TW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文字方塊 4"/>
          <p:cNvSpPr txBox="1">
            <a:spLocks noResize="1"/>
          </p:cNvSpPr>
          <p:nvPr/>
        </p:nvSpPr>
        <p:spPr>
          <a:xfrm>
            <a:off x="4319945" y="3281203"/>
            <a:ext cx="652776" cy="32625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="ctr" anchorCtr="1" compatLnSpc="0"/>
          <a:lstStyle/>
          <a:p>
            <a:pPr hangingPunct="0"/>
            <a:endParaRPr lang="en-US" altLang="zh-TW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文字方塊 5"/>
          <p:cNvSpPr txBox="1">
            <a:spLocks noResize="1"/>
          </p:cNvSpPr>
          <p:nvPr/>
        </p:nvSpPr>
        <p:spPr>
          <a:xfrm>
            <a:off x="539552" y="2100107"/>
            <a:ext cx="2037026" cy="5783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="ctr" anchorCtr="1" compatLnSpc="0"/>
          <a:lstStyle/>
          <a:p>
            <a:pPr hangingPunct="0"/>
            <a:endParaRPr lang="zh-TW" altLang="en-US" i="0" dirty="0">
              <a:latin typeface="Arial" pitchFamily="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616624" cy="13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5681566" cy="12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14523" cy="7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444208" y="3212976"/>
            <a:ext cx="2257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 detection </a:t>
            </a:r>
          </a:p>
          <a:p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Significance in </a:t>
            </a:r>
          </a:p>
          <a:p>
            <a:r>
              <a:rPr lang="en-US" altLang="zh-TW" sz="2400" dirty="0" smtClean="0">
                <a:latin typeface="Arial" pitchFamily="34" charset="0"/>
                <a:cs typeface="Arial" pitchFamily="34" charset="0"/>
                <a:sym typeface="Symbol"/>
              </a:rPr>
              <a:t>5 years</a:t>
            </a:r>
            <a:endParaRPr lang="zh-TW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560" y="4653136"/>
            <a:ext cx="5933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i: neutrino flavor, k: CC or NC interaction </a:t>
            </a:r>
            <a:endParaRPr lang="zh-TW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5536" y="5229200"/>
            <a:ext cx="8556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Calculation done by WIMPSIM</a:t>
            </a:r>
          </a:p>
          <a:p>
            <a:r>
              <a:rPr lang="nb-NO" altLang="zh-TW" sz="2400" dirty="0"/>
              <a:t>M. </a:t>
            </a:r>
            <a:r>
              <a:rPr lang="nb-NO" altLang="zh-TW" sz="2400" dirty="0" err="1"/>
              <a:t>Blennow</a:t>
            </a:r>
            <a:r>
              <a:rPr lang="nb-NO" altLang="zh-TW" sz="2400" dirty="0"/>
              <a:t>, J. </a:t>
            </a:r>
            <a:r>
              <a:rPr lang="nb-NO" altLang="zh-TW" sz="2400" dirty="0" err="1"/>
              <a:t>Edsjo</a:t>
            </a:r>
            <a:r>
              <a:rPr lang="nb-NO" altLang="zh-TW" sz="2400" dirty="0"/>
              <a:t> and T. Ohlsson, JCAP 0801, 021 (2008)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65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3"/>
            <a:ext cx="5269069" cy="4968551"/>
          </a:xfrm>
          <a:prstGeom prst="rect">
            <a:avLst/>
          </a:prstGeom>
        </p:spPr>
      </p:pic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66545"/>
              </p:ext>
            </p:extLst>
          </p:nvPr>
        </p:nvGraphicFramePr>
        <p:xfrm>
          <a:off x="971600" y="548680"/>
          <a:ext cx="859219" cy="503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方程式" r:id="rId4" imgW="368300" imgH="215900" progId="Equation.3">
                  <p:embed/>
                </p:oleObj>
              </mc:Choice>
              <mc:Fallback>
                <p:oleObj name="方程式" r:id="rId4" imgW="368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548680"/>
                        <a:ext cx="859219" cy="503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979712" y="620688"/>
            <a:ext cx="648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/>
              <a:t> </a:t>
            </a:r>
            <a:r>
              <a:rPr kumimoji="1" lang="en-US" altLang="zh-TW" sz="2400" dirty="0" smtClean="0"/>
              <a:t>observation open angle toward the Earth core</a:t>
            </a:r>
            <a:endParaRPr kumimoji="1"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691680" y="476672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 smtClean="0"/>
              <a:t>   </a:t>
            </a:r>
            <a:endParaRPr kumimoji="1" lang="zh-TW" altLang="en-US" sz="3200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94277"/>
              </p:ext>
            </p:extLst>
          </p:nvPr>
        </p:nvGraphicFramePr>
        <p:xfrm>
          <a:off x="6372200" y="1700808"/>
          <a:ext cx="8810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方程式" r:id="rId6" imgW="368300" imgH="241300" progId="Equation.3">
                  <p:embed/>
                </p:oleObj>
              </mc:Choice>
              <mc:Fallback>
                <p:oleObj name="方程式" r:id="rId6" imgW="368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2200" y="1700808"/>
                        <a:ext cx="881062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372200" y="1844824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>
                <a:latin typeface="+mj-lt"/>
              </a:rPr>
              <a:t>            </a:t>
            </a:r>
          </a:p>
          <a:p>
            <a:r>
              <a:rPr kumimoji="1" lang="en-US" altLang="zh-TW" sz="2000" dirty="0" smtClean="0">
                <a:latin typeface="+mj-lt"/>
              </a:rPr>
              <a:t>critical value of  </a:t>
            </a:r>
          </a:p>
          <a:p>
            <a:r>
              <a:rPr kumimoji="1" lang="en-US" altLang="zh-TW" sz="2000" dirty="0" smtClean="0">
                <a:latin typeface="+mj-lt"/>
              </a:rPr>
              <a:t>when </a:t>
            </a:r>
            <a:r>
              <a:rPr kumimoji="1" lang="en-US" altLang="zh-TW" sz="2000" i="1" dirty="0" err="1" smtClean="0">
                <a:latin typeface="+mj-lt"/>
              </a:rPr>
              <a:t>N</a:t>
            </a:r>
            <a:r>
              <a:rPr kumimoji="1" lang="en-US" altLang="zh-TW" sz="2000" baseline="-25000" dirty="0" err="1" smtClean="0">
                <a:latin typeface="+mj-lt"/>
              </a:rPr>
              <a:t>event</a:t>
            </a:r>
            <a:r>
              <a:rPr kumimoji="1" lang="en-US" altLang="zh-TW" sz="2000" baseline="-25000" dirty="0" smtClean="0">
                <a:latin typeface="+mj-lt"/>
              </a:rPr>
              <a:t> </a:t>
            </a:r>
            <a:r>
              <a:rPr kumimoji="1" lang="en-US" altLang="zh-TW" sz="2000" dirty="0" smtClean="0">
                <a:latin typeface="+mj-lt"/>
              </a:rPr>
              <a:t>no longer </a:t>
            </a:r>
          </a:p>
          <a:p>
            <a:r>
              <a:rPr kumimoji="1" lang="en-US" altLang="zh-TW" sz="2000" dirty="0" smtClean="0">
                <a:latin typeface="+mj-lt"/>
              </a:rPr>
              <a:t>increases</a:t>
            </a:r>
            <a:endParaRPr kumimoji="1" lang="zh-TW" altLang="en-US" sz="2000" dirty="0">
              <a:latin typeface="+mj-lt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117821"/>
              </p:ext>
            </p:extLst>
          </p:nvPr>
        </p:nvGraphicFramePr>
        <p:xfrm>
          <a:off x="8244408" y="2132856"/>
          <a:ext cx="504056" cy="37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方程式" r:id="rId8" imgW="304800" imgH="215900" progId="Equation.3">
                  <p:embed/>
                </p:oleObj>
              </mc:Choice>
              <mc:Fallback>
                <p:oleObj name="方程式" r:id="rId8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44408" y="2132856"/>
                        <a:ext cx="504056" cy="37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0112" y="3140968"/>
            <a:ext cx="2988777" cy="295232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148064" y="6309320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Arial"/>
                <a:cs typeface="Arial"/>
              </a:rPr>
              <a:t>From YH’s art work</a:t>
            </a:r>
            <a:endParaRPr kumimoji="1" lang="zh-TW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90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8639"/>
            <a:ext cx="6192688" cy="601266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411760" y="6309320"/>
            <a:ext cx="491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Several resonance peaks for </a:t>
            </a:r>
            <a:r>
              <a:rPr kumimoji="1" lang="en-US" altLang="zh-TW" sz="2400" i="1" dirty="0" err="1" smtClean="0"/>
              <a:t>N</a:t>
            </a:r>
            <a:r>
              <a:rPr kumimoji="1" lang="en-US" altLang="zh-TW" sz="2400" baseline="-25000" dirty="0" err="1" smtClean="0"/>
              <a:t>event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468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54868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/>
              <a:t>Compare with direct detection and IC-79  </a:t>
            </a:r>
            <a:endParaRPr kumimoji="1"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796136" y="1556792"/>
            <a:ext cx="30928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1" lang="en-US" altLang="zh-TW" sz="2000" dirty="0" smtClean="0"/>
              <a:t>IC-79: </a:t>
            </a:r>
            <a:r>
              <a:rPr kumimoji="1" lang="en-US" altLang="zh-TW" sz="2000" dirty="0" err="1" smtClean="0"/>
              <a:t>IceCube</a:t>
            </a:r>
            <a:r>
              <a:rPr kumimoji="1" lang="en-US" altLang="zh-TW" sz="2000" dirty="0" smtClean="0"/>
              <a:t> 79 string</a:t>
            </a:r>
          </a:p>
          <a:p>
            <a:r>
              <a:rPr kumimoji="1" lang="en-US" altLang="zh-TW" sz="2000" dirty="0"/>
              <a:t>r</a:t>
            </a:r>
            <a:r>
              <a:rPr kumimoji="1" lang="en-US" altLang="zh-TW" sz="2000" dirty="0" smtClean="0"/>
              <a:t>esult from the search</a:t>
            </a:r>
          </a:p>
          <a:p>
            <a:r>
              <a:rPr kumimoji="1" lang="en-US" altLang="zh-TW" sz="2000" dirty="0"/>
              <a:t>f</a:t>
            </a:r>
            <a:r>
              <a:rPr kumimoji="1" lang="en-US" altLang="zh-TW" sz="2000" dirty="0" smtClean="0"/>
              <a:t>or DM annihilation in the </a:t>
            </a:r>
          </a:p>
          <a:p>
            <a:r>
              <a:rPr kumimoji="1" lang="en-US" altLang="zh-TW" sz="2000" dirty="0" smtClean="0"/>
              <a:t>Sun</a:t>
            </a:r>
          </a:p>
          <a:p>
            <a:endParaRPr kumimoji="1" lang="en-US" altLang="zh-TW" sz="2000" dirty="0"/>
          </a:p>
          <a:p>
            <a:r>
              <a:rPr lang="en-US" altLang="zh-TW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TW" sz="2000" dirty="0" smtClean="0"/>
              <a:t>M</a:t>
            </a:r>
            <a:r>
              <a:rPr lang="en-US" altLang="zh-TW" sz="2000" dirty="0"/>
              <a:t>. G. </a:t>
            </a:r>
            <a:r>
              <a:rPr lang="en-US" altLang="zh-TW" sz="2000" dirty="0" err="1"/>
              <a:t>Aartsen</a:t>
            </a:r>
            <a:r>
              <a:rPr lang="en-US" altLang="zh-TW" sz="2000" dirty="0"/>
              <a:t> et al. </a:t>
            </a:r>
            <a:endParaRPr lang="en-US" altLang="zh-TW" sz="2000" dirty="0" smtClean="0"/>
          </a:p>
          <a:p>
            <a:r>
              <a:rPr lang="en-US" altLang="zh-TW" sz="2000" dirty="0" smtClean="0"/>
              <a:t>[</a:t>
            </a:r>
            <a:r>
              <a:rPr lang="en-US" altLang="zh-TW" sz="2000" dirty="0" err="1"/>
              <a:t>IceCube</a:t>
            </a:r>
            <a:r>
              <a:rPr lang="en-US" altLang="zh-TW" sz="2000" dirty="0"/>
              <a:t> Collaboration], </a:t>
            </a:r>
            <a:endParaRPr lang="en-US" altLang="zh-TW" sz="2000" dirty="0" smtClean="0"/>
          </a:p>
          <a:p>
            <a:r>
              <a:rPr lang="en-US" altLang="zh-TW" sz="2000" dirty="0" smtClean="0"/>
              <a:t>Phys</a:t>
            </a:r>
            <a:r>
              <a:rPr lang="en-US" altLang="zh-TW" sz="2000" dirty="0"/>
              <a:t>. Rev. </a:t>
            </a:r>
            <a:r>
              <a:rPr lang="en-US" altLang="zh-TW" sz="2000" dirty="0" err="1"/>
              <a:t>Lett</a:t>
            </a:r>
            <a:r>
              <a:rPr lang="en-US" altLang="zh-TW" sz="2000" dirty="0"/>
              <a:t>. 110, </a:t>
            </a:r>
            <a:endParaRPr lang="en-US" altLang="zh-TW" sz="2000" dirty="0" smtClean="0"/>
          </a:p>
          <a:p>
            <a:r>
              <a:rPr lang="en-US" altLang="zh-TW" sz="2000" dirty="0" smtClean="0"/>
              <a:t>131302 </a:t>
            </a:r>
            <a:r>
              <a:rPr lang="en-US" altLang="zh-TW" sz="2000" dirty="0"/>
              <a:t>(2013)</a:t>
            </a:r>
            <a:endParaRPr kumimoji="1"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12160" y="4437112"/>
            <a:ext cx="1759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Track events</a:t>
            </a:r>
          </a:p>
          <a:p>
            <a:r>
              <a:rPr kumimoji="1" lang="el-GR" altLang="zh-TW" sz="2400" dirty="0" smtClean="0"/>
              <a:t>Ψ</a:t>
            </a:r>
            <a:r>
              <a:rPr kumimoji="1" lang="en-US" altLang="zh-TW" sz="2400" baseline="-25000" dirty="0" smtClean="0"/>
              <a:t>max</a:t>
            </a:r>
            <a:r>
              <a:rPr kumimoji="1" lang="en-US" altLang="zh-TW" sz="2400" dirty="0" smtClean="0"/>
              <a:t>=10°</a:t>
            </a:r>
            <a:endParaRPr kumimoji="1"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56176" y="5661248"/>
            <a:ext cx="2462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/>
              <a:t>&lt;</a:t>
            </a:r>
            <a:r>
              <a:rPr kumimoji="1" lang="en-US" altLang="zh-TW" sz="2000" dirty="0" err="1" smtClean="0"/>
              <a:t>σv</a:t>
            </a:r>
            <a:r>
              <a:rPr kumimoji="1" lang="en-US" altLang="zh-TW" sz="2000" dirty="0" smtClean="0"/>
              <a:t>&gt;=3×10</a:t>
            </a:r>
            <a:r>
              <a:rPr kumimoji="1" lang="en-US" altLang="zh-TW" sz="2000" baseline="30000" dirty="0" smtClean="0"/>
              <a:t>-26</a:t>
            </a:r>
            <a:r>
              <a:rPr kumimoji="1" lang="en-US" altLang="zh-TW" sz="2000" dirty="0" smtClean="0"/>
              <a:t>cm</a:t>
            </a:r>
            <a:r>
              <a:rPr kumimoji="1" lang="en-US" altLang="zh-TW" sz="2000" baseline="30000" dirty="0" smtClean="0"/>
              <a:t>3</a:t>
            </a:r>
            <a:r>
              <a:rPr kumimoji="1" lang="en-US" altLang="zh-TW" sz="2000" dirty="0" smtClean="0"/>
              <a:t>s</a:t>
            </a:r>
            <a:r>
              <a:rPr kumimoji="1" lang="en-US" altLang="zh-TW" sz="2000" baseline="30000" dirty="0" smtClean="0"/>
              <a:t>-1</a:t>
            </a:r>
            <a:endParaRPr kumimoji="1"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22" y="1556792"/>
            <a:ext cx="5126106" cy="46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6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52500"/>
            <a:ext cx="7353300" cy="49403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31640" y="6258798"/>
            <a:ext cx="7176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Arial"/>
                <a:cs typeface="Arial"/>
              </a:rPr>
              <a:t>Indirect detection has the advantage in probing spin-dependent cross section</a:t>
            </a:r>
            <a:endParaRPr kumimoji="1" lang="zh-TW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8755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000" dirty="0" smtClean="0">
                <a:latin typeface="Arial"/>
                <a:cs typeface="Arial"/>
              </a:rPr>
              <a:t>DM-induced neutrinos</a:t>
            </a:r>
            <a:endParaRPr kumimoji="1" lang="zh-TW" altLang="en-US" sz="4000" dirty="0">
              <a:latin typeface="Arial"/>
              <a:cs typeface="Arial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>
                <a:latin typeface="Arial"/>
                <a:cs typeface="Arial"/>
              </a:rPr>
              <a:t>f</a:t>
            </a:r>
            <a:r>
              <a:rPr kumimoji="1" lang="en-US" altLang="zh-TW" dirty="0" smtClean="0">
                <a:latin typeface="Arial"/>
                <a:cs typeface="Arial"/>
              </a:rPr>
              <a:t>rom the Sun</a:t>
            </a:r>
            <a:endParaRPr kumimoji="1" lang="zh-TW" altLang="en-US" dirty="0">
              <a:latin typeface="Arial"/>
              <a:cs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3808" y="544522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latin typeface="Arial"/>
                <a:cs typeface="Arial"/>
              </a:rPr>
              <a:t>C.-S. Chen, F.-F. Lee, GLL and Yen-</a:t>
            </a:r>
            <a:r>
              <a:rPr lang="en-US" altLang="zh-TW" sz="1800" dirty="0" err="1">
                <a:latin typeface="Arial"/>
                <a:cs typeface="Arial"/>
              </a:rPr>
              <a:t>Hsun</a:t>
            </a:r>
            <a:r>
              <a:rPr lang="en-US" altLang="zh-TW" sz="1800" dirty="0">
                <a:latin typeface="Arial"/>
                <a:cs typeface="Arial"/>
              </a:rPr>
              <a:t> Lin, </a:t>
            </a:r>
            <a:r>
              <a:rPr lang="en-US" altLang="zh-TW" sz="1800" dirty="0" err="1" smtClean="0">
                <a:latin typeface="Arial"/>
                <a:cs typeface="Arial"/>
              </a:rPr>
              <a:t>arXiv</a:t>
            </a:r>
            <a:r>
              <a:rPr lang="en-US" altLang="zh-TW" sz="1800" dirty="0" smtClean="0">
                <a:latin typeface="Arial"/>
                <a:cs typeface="Arial"/>
              </a:rPr>
              <a:t>:</a:t>
            </a:r>
          </a:p>
          <a:p>
            <a:r>
              <a:rPr lang="en-US" altLang="zh-TW" sz="1800" dirty="0" smtClean="0">
                <a:latin typeface="Arial"/>
                <a:cs typeface="Arial"/>
              </a:rPr>
              <a:t>1408.5471, to appear in JCAP</a:t>
            </a:r>
          </a:p>
          <a:p>
            <a:r>
              <a:rPr lang="en-US" altLang="zh-TW" sz="1800" dirty="0" smtClean="0">
                <a:latin typeface="Arial"/>
                <a:cs typeface="Arial"/>
              </a:rPr>
              <a:t>More details to be presented by Y.-H. Lin in this meeting 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815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>
                <a:latin typeface="Arial"/>
                <a:cs typeface="Arial"/>
              </a:rPr>
              <a:t>Evolution of DM inside the Earth and Sun</a:t>
            </a:r>
            <a:endParaRPr kumimoji="1" lang="zh-TW" altLang="en-US" sz="3200" dirty="0">
              <a:latin typeface="Arial"/>
              <a:cs typeface="Arial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20888"/>
            <a:ext cx="3289300" cy="14986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99592" y="4221088"/>
            <a:ext cx="8112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Arial"/>
                <a:cs typeface="Arial"/>
              </a:rPr>
              <a:t>Evaporation leads to the suppression of </a:t>
            </a:r>
            <a:r>
              <a:rPr kumimoji="1" lang="en-US" altLang="zh-TW" sz="2000" i="1" dirty="0" smtClean="0">
                <a:latin typeface="Arial"/>
                <a:cs typeface="Arial"/>
              </a:rPr>
              <a:t>N</a:t>
            </a:r>
            <a:r>
              <a:rPr kumimoji="1" lang="en-US" altLang="zh-TW" sz="2000" dirty="0" smtClean="0">
                <a:latin typeface="Arial"/>
                <a:cs typeface="Arial"/>
              </a:rPr>
              <a:t> and hence the neutrino flux</a:t>
            </a:r>
          </a:p>
          <a:p>
            <a:r>
              <a:rPr kumimoji="1" lang="en-US" altLang="zh-TW" sz="2000" dirty="0" smtClean="0">
                <a:latin typeface="Arial"/>
                <a:cs typeface="Arial"/>
              </a:rPr>
              <a:t>This happens in the Earth for </a:t>
            </a:r>
            <a:r>
              <a:rPr kumimoji="1" lang="en-US" altLang="zh-TW" sz="2000" i="1" dirty="0" err="1" smtClean="0">
                <a:latin typeface="Arial"/>
                <a:cs typeface="Arial"/>
              </a:rPr>
              <a:t>m</a:t>
            </a:r>
            <a:r>
              <a:rPr kumimoji="1" lang="en-US" altLang="zh-TW" sz="2000" i="1" baseline="-25000" dirty="0" err="1" smtClean="0">
                <a:latin typeface="Arial"/>
                <a:cs typeface="Arial"/>
              </a:rPr>
              <a:t>χ</a:t>
            </a:r>
            <a:r>
              <a:rPr kumimoji="1" lang="en-US" altLang="zh-TW" sz="2000" dirty="0" smtClean="0">
                <a:latin typeface="Arial"/>
                <a:cs typeface="Arial"/>
              </a:rPr>
              <a:t>&lt; 12 </a:t>
            </a:r>
            <a:r>
              <a:rPr kumimoji="1" lang="en-US" altLang="zh-TW" sz="2000" dirty="0" err="1" smtClean="0">
                <a:latin typeface="Arial"/>
                <a:cs typeface="Arial"/>
              </a:rPr>
              <a:t>GeV</a:t>
            </a:r>
            <a:r>
              <a:rPr kumimoji="1" lang="en-US" altLang="zh-TW" sz="2000" dirty="0" smtClean="0">
                <a:latin typeface="Arial"/>
                <a:cs typeface="Arial"/>
              </a:rPr>
              <a:t>, and it happens in the Sun</a:t>
            </a:r>
          </a:p>
          <a:p>
            <a:r>
              <a:rPr kumimoji="1" lang="en-US" altLang="zh-TW" sz="2000" dirty="0">
                <a:latin typeface="Arial"/>
                <a:cs typeface="Arial"/>
              </a:rPr>
              <a:t>f</a:t>
            </a:r>
            <a:r>
              <a:rPr kumimoji="1" lang="en-US" altLang="zh-TW" sz="2000" dirty="0" smtClean="0">
                <a:latin typeface="Arial"/>
                <a:cs typeface="Arial"/>
              </a:rPr>
              <a:t>or </a:t>
            </a:r>
            <a:r>
              <a:rPr kumimoji="1" lang="en-US" altLang="zh-TW" sz="2000" i="1" dirty="0" err="1">
                <a:latin typeface="Arial"/>
                <a:cs typeface="Arial"/>
              </a:rPr>
              <a:t>m</a:t>
            </a:r>
            <a:r>
              <a:rPr kumimoji="1" lang="en-US" altLang="zh-TW" sz="2000" i="1" baseline="-25000" dirty="0" err="1">
                <a:latin typeface="Arial"/>
                <a:cs typeface="Arial"/>
              </a:rPr>
              <a:t>χ</a:t>
            </a:r>
            <a:r>
              <a:rPr kumimoji="1" lang="en-US" altLang="zh-TW" sz="2000" dirty="0">
                <a:latin typeface="Arial"/>
                <a:cs typeface="Arial"/>
              </a:rPr>
              <a:t>&lt; </a:t>
            </a:r>
            <a:r>
              <a:rPr kumimoji="1" lang="en-US" altLang="zh-TW" sz="2000" dirty="0" smtClean="0">
                <a:latin typeface="Arial"/>
                <a:cs typeface="Arial"/>
              </a:rPr>
              <a:t>3-4 </a:t>
            </a:r>
            <a:r>
              <a:rPr kumimoji="1" lang="en-US" altLang="zh-TW" sz="2000" dirty="0" err="1" smtClean="0">
                <a:latin typeface="Arial"/>
                <a:cs typeface="Arial"/>
              </a:rPr>
              <a:t>GeV</a:t>
            </a:r>
            <a:r>
              <a:rPr kumimoji="1" lang="en-US" altLang="zh-TW" sz="2000" dirty="0" smtClean="0">
                <a:latin typeface="Arial"/>
                <a:cs typeface="Arial"/>
              </a:rPr>
              <a:t>.  </a:t>
            </a:r>
            <a:endParaRPr kumimoji="1" lang="zh-TW" altLang="en-US" sz="2000" dirty="0">
              <a:latin typeface="Arial"/>
              <a:cs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608" y="544522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altLang="zh-TW" dirty="0" smtClean="0">
                <a:solidFill>
                  <a:srgbClr val="0000FF"/>
                </a:solidFill>
                <a:latin typeface="Arial"/>
                <a:cs typeface="Arial"/>
              </a:rPr>
              <a:t>Gould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altLang="zh-TW" dirty="0" err="1">
                <a:solidFill>
                  <a:srgbClr val="0000FF"/>
                </a:solidFill>
                <a:latin typeface="Arial"/>
                <a:cs typeface="Arial"/>
              </a:rPr>
              <a:t>Astrophys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. J. 321, 571 (1987</a:t>
            </a:r>
            <a:r>
              <a:rPr lang="en-US" altLang="zh-TW" dirty="0" smtClean="0">
                <a:solidFill>
                  <a:srgbClr val="0000FF"/>
                </a:solidFill>
                <a:latin typeface="Arial"/>
                <a:cs typeface="Arial"/>
              </a:rPr>
              <a:t>);</a:t>
            </a:r>
          </a:p>
          <a:p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L. M. Krauss, M. </a:t>
            </a:r>
            <a:r>
              <a:rPr lang="en-US" altLang="zh-TW" dirty="0" err="1">
                <a:solidFill>
                  <a:srgbClr val="0000FF"/>
                </a:solidFill>
                <a:latin typeface="Arial"/>
                <a:cs typeface="Arial"/>
              </a:rPr>
              <a:t>Srednicki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, and F. </a:t>
            </a:r>
            <a:r>
              <a:rPr lang="en-US" altLang="zh-TW" dirty="0" err="1">
                <a:solidFill>
                  <a:srgbClr val="0000FF"/>
                </a:solidFill>
                <a:latin typeface="Arial"/>
                <a:cs typeface="Arial"/>
              </a:rPr>
              <a:t>Wilczek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, Phys. Rev. </a:t>
            </a:r>
            <a:r>
              <a:rPr lang="en-US" altLang="zh-TW" dirty="0" smtClean="0">
                <a:solidFill>
                  <a:srgbClr val="0000FF"/>
                </a:solidFill>
                <a:latin typeface="Arial"/>
                <a:cs typeface="Arial"/>
              </a:rPr>
              <a:t>D33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altLang="zh-TW" dirty="0" smtClean="0">
                <a:solidFill>
                  <a:srgbClr val="0000FF"/>
                </a:solidFill>
                <a:latin typeface="Arial"/>
                <a:cs typeface="Arial"/>
              </a:rPr>
              <a:t>2079 (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1986</a:t>
            </a:r>
            <a:r>
              <a:rPr lang="en-US" altLang="zh-TW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;</a:t>
            </a:r>
            <a:endParaRPr lang="en-US" altLang="zh-TW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de-DE" altLang="zh-TW" dirty="0">
                <a:solidFill>
                  <a:srgbClr val="0000FF"/>
                </a:solidFill>
                <a:latin typeface="Arial"/>
                <a:cs typeface="Arial"/>
              </a:rPr>
              <a:t>M. </a:t>
            </a:r>
            <a:r>
              <a:rPr lang="de-DE" altLang="zh-TW" dirty="0" err="1">
                <a:solidFill>
                  <a:srgbClr val="0000FF"/>
                </a:solidFill>
                <a:latin typeface="Arial"/>
                <a:cs typeface="Arial"/>
              </a:rPr>
              <a:t>Nauenberg</a:t>
            </a:r>
            <a:r>
              <a:rPr lang="de-DE" altLang="zh-TW" dirty="0">
                <a:solidFill>
                  <a:srgbClr val="0000FF"/>
                </a:solidFill>
                <a:latin typeface="Arial"/>
                <a:cs typeface="Arial"/>
              </a:rPr>
              <a:t>, Phys. </a:t>
            </a:r>
            <a:r>
              <a:rPr lang="de-DE" altLang="zh-TW" dirty="0" err="1">
                <a:solidFill>
                  <a:srgbClr val="0000FF"/>
                </a:solidFill>
                <a:latin typeface="Arial"/>
                <a:cs typeface="Arial"/>
              </a:rPr>
              <a:t>Rev</a:t>
            </a:r>
            <a:r>
              <a:rPr lang="de-DE" altLang="zh-TW" dirty="0">
                <a:solidFill>
                  <a:srgbClr val="0000FF"/>
                </a:solidFill>
                <a:latin typeface="Arial"/>
                <a:cs typeface="Arial"/>
              </a:rPr>
              <a:t>. D 36, 1080 (1987</a:t>
            </a:r>
            <a:r>
              <a:rPr lang="de-DE" altLang="zh-TW" dirty="0" smtClean="0">
                <a:solidFill>
                  <a:srgbClr val="0000FF"/>
                </a:solidFill>
                <a:latin typeface="Arial"/>
                <a:cs typeface="Arial"/>
              </a:rPr>
              <a:t>);</a:t>
            </a:r>
          </a:p>
          <a:p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K. </a:t>
            </a:r>
            <a:r>
              <a:rPr lang="en-US" altLang="zh-TW" dirty="0" err="1">
                <a:solidFill>
                  <a:srgbClr val="0000FF"/>
                </a:solidFill>
                <a:latin typeface="Arial"/>
                <a:cs typeface="Arial"/>
              </a:rPr>
              <a:t>Griest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 and D. </a:t>
            </a:r>
            <a:r>
              <a:rPr lang="en-US" altLang="zh-TW" dirty="0" err="1">
                <a:solidFill>
                  <a:srgbClr val="0000FF"/>
                </a:solidFill>
                <a:latin typeface="Arial"/>
                <a:cs typeface="Arial"/>
              </a:rPr>
              <a:t>Seckel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altLang="zh-TW" dirty="0" err="1">
                <a:solidFill>
                  <a:srgbClr val="0000FF"/>
                </a:solidFill>
                <a:latin typeface="Arial"/>
                <a:cs typeface="Arial"/>
              </a:rPr>
              <a:t>Nucl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. Phys. B283, 681 (1987)</a:t>
            </a:r>
            <a:r>
              <a:rPr lang="en-US" altLang="zh-TW" dirty="0" smtClean="0">
                <a:solidFill>
                  <a:srgbClr val="0000FF"/>
                </a:solidFill>
                <a:latin typeface="Arial"/>
                <a:cs typeface="Arial"/>
              </a:rPr>
              <a:t>; </a:t>
            </a:r>
          </a:p>
          <a:p>
            <a:r>
              <a:rPr lang="en-US" altLang="zh-TW" dirty="0" err="1" smtClean="0">
                <a:solidFill>
                  <a:srgbClr val="0000FF"/>
                </a:solidFill>
                <a:latin typeface="Arial"/>
                <a:cs typeface="Arial"/>
              </a:rPr>
              <a:t>Nucl</a:t>
            </a:r>
            <a:r>
              <a:rPr lang="en-US" altLang="zh-TW" dirty="0">
                <a:solidFill>
                  <a:srgbClr val="0000FF"/>
                </a:solidFill>
                <a:latin typeface="Arial"/>
                <a:cs typeface="Arial"/>
              </a:rPr>
              <a:t>. Phys. B296, 1034(E) (1988).</a:t>
            </a:r>
            <a:endParaRPr lang="en-US" altLang="zh-TW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zh-TW" alt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05690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方程式" r:id="rId4" imgW="114300" imgH="165100" progId="Equation.3">
                  <p:embed/>
                </p:oleObj>
              </mc:Choice>
              <mc:Fallback>
                <p:oleObj name="方程式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3995936" cy="7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>
                <a:latin typeface="Arial"/>
                <a:cs typeface="Arial"/>
              </a:rPr>
              <a:t>Self-Interacting Dark Matter (SIDM)</a:t>
            </a:r>
            <a:endParaRPr kumimoji="1" lang="zh-TW" altLang="en-US" sz="3200" dirty="0">
              <a:latin typeface="Arial"/>
              <a:cs typeface="Arial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zh-TW" sz="2400" dirty="0" smtClean="0">
                <a:latin typeface="Arial"/>
                <a:cs typeface="Arial"/>
              </a:rPr>
              <a:t>SIDM can better explain the small scale structure of the Universe.</a:t>
            </a:r>
          </a:p>
          <a:p>
            <a:endParaRPr kumimoji="1" lang="en-US" altLang="zh-TW" sz="2400" dirty="0" smtClean="0">
              <a:latin typeface="Arial"/>
              <a:cs typeface="Arial"/>
            </a:endParaRPr>
          </a:p>
          <a:p>
            <a:r>
              <a:rPr kumimoji="1" lang="en-US" altLang="zh-TW" sz="2400" dirty="0" smtClean="0">
                <a:latin typeface="Arial"/>
                <a:cs typeface="Arial"/>
              </a:rPr>
              <a:t>On RHS of evolution equation, SIDM enhances the term linear in </a:t>
            </a:r>
            <a:r>
              <a:rPr kumimoji="1" lang="en-US" altLang="zh-TW" sz="2400" i="1" dirty="0" err="1" smtClean="0">
                <a:latin typeface="Arial"/>
                <a:cs typeface="Arial"/>
              </a:rPr>
              <a:t>Nχ</a:t>
            </a:r>
            <a:r>
              <a:rPr kumimoji="1" lang="en-US" altLang="zh-TW" sz="2400" dirty="0" smtClean="0">
                <a:latin typeface="Arial"/>
                <a:cs typeface="Arial"/>
              </a:rPr>
              <a:t> for the Earth case, while it cancels the linear term for the Sun case--</a:t>
            </a:r>
            <a:r>
              <a:rPr lang="de-DE" altLang="zh-TW" sz="2400" dirty="0">
                <a:solidFill>
                  <a:srgbClr val="0000FF"/>
                </a:solidFill>
                <a:latin typeface="Arial"/>
                <a:cs typeface="Arial"/>
              </a:rPr>
              <a:t>A. R. Zentner, Phys. </a:t>
            </a:r>
            <a:r>
              <a:rPr lang="de-DE" altLang="zh-TW" sz="2400" dirty="0" err="1">
                <a:solidFill>
                  <a:srgbClr val="0000FF"/>
                </a:solidFill>
                <a:latin typeface="Arial"/>
                <a:cs typeface="Arial"/>
              </a:rPr>
              <a:t>Rev</a:t>
            </a:r>
            <a:r>
              <a:rPr lang="de-DE" altLang="zh-TW" sz="2400" dirty="0">
                <a:solidFill>
                  <a:srgbClr val="0000FF"/>
                </a:solidFill>
                <a:latin typeface="Arial"/>
                <a:cs typeface="Arial"/>
              </a:rPr>
              <a:t>. D 80, 063501 (2009).</a:t>
            </a:r>
            <a:r>
              <a:rPr kumimoji="1" lang="en-US" altLang="zh-TW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r>
              <a:rPr kumimoji="1" lang="en-US" altLang="zh-TW" sz="2400" dirty="0" smtClean="0">
                <a:solidFill>
                  <a:srgbClr val="0000FF"/>
                </a:solidFill>
                <a:latin typeface="Arial"/>
                <a:cs typeface="Arial"/>
              </a:rPr>
              <a:t>This favors of detecting DM induced neutrinos from the Sun for </a:t>
            </a:r>
            <a:r>
              <a:rPr kumimoji="1" lang="en-US" altLang="zh-TW" sz="2400" i="1" dirty="0" err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kumimoji="1" lang="en-US" altLang="zh-TW" sz="2400" i="1" baseline="-25000" dirty="0" err="1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kumimoji="1" lang="en-US" altLang="zh-TW" sz="2400" dirty="0">
                <a:solidFill>
                  <a:srgbClr val="0000FF"/>
                </a:solidFill>
                <a:latin typeface="Arial"/>
                <a:cs typeface="Arial"/>
              </a:rPr>
              <a:t>&lt; </a:t>
            </a:r>
            <a:r>
              <a:rPr kumimoji="1" lang="en-US" altLang="zh-TW" sz="2400" dirty="0" smtClean="0">
                <a:solidFill>
                  <a:srgbClr val="0000FF"/>
                </a:solidFill>
                <a:latin typeface="Arial"/>
                <a:cs typeface="Arial"/>
              </a:rPr>
              <a:t>10 </a:t>
            </a:r>
            <a:r>
              <a:rPr kumimoji="1" lang="en-US" altLang="zh-TW" sz="2400" dirty="0" err="1" smtClean="0">
                <a:solidFill>
                  <a:srgbClr val="0000FF"/>
                </a:solidFill>
                <a:latin typeface="Arial"/>
                <a:cs typeface="Arial"/>
              </a:rPr>
              <a:t>GeV</a:t>
            </a:r>
            <a:r>
              <a:rPr kumimoji="1" lang="en-US" altLang="zh-TW" sz="2400" dirty="0" smtClean="0">
                <a:solidFill>
                  <a:srgbClr val="0000FF"/>
                </a:solidFill>
                <a:latin typeface="Arial"/>
                <a:cs typeface="Arial"/>
              </a:rPr>
              <a:t>. However, self-interaction induced evaporation has to be taken into account.</a:t>
            </a:r>
          </a:p>
          <a:p>
            <a:pPr marL="0" indent="0">
              <a:buNone/>
            </a:pPr>
            <a:endParaRPr kumimoji="1" lang="zh-TW" altLang="en-US" sz="2400" dirty="0">
              <a:latin typeface="Arial"/>
              <a:cs typeface="Arial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132856"/>
            <a:ext cx="43053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3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32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30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>
                <a:latin typeface="Arial"/>
                <a:cs typeface="Arial"/>
              </a:rPr>
              <a:t>Complete evolution equation</a:t>
            </a:r>
            <a:endParaRPr kumimoji="1" lang="zh-TW" altLang="en-US" sz="3200" dirty="0">
              <a:latin typeface="Arial"/>
              <a:cs typeface="Arial"/>
            </a:endParaRPr>
          </a:p>
        </p:txBody>
      </p:sp>
      <p:pic>
        <p:nvPicPr>
          <p:cNvPr id="5" name="圖片 4" descr="latexit-dra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264696" cy="7065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96952"/>
            <a:ext cx="3289300" cy="14986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148064" y="3068960"/>
            <a:ext cx="29839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i="1" dirty="0" smtClean="0">
                <a:latin typeface="Arial"/>
                <a:cs typeface="Arial"/>
              </a:rPr>
              <a:t>C</a:t>
            </a:r>
            <a:r>
              <a:rPr kumimoji="1" lang="en-US" altLang="zh-TW" sz="2400" i="1" baseline="-25000" dirty="0" smtClean="0">
                <a:latin typeface="Arial"/>
                <a:cs typeface="Arial"/>
              </a:rPr>
              <a:t>s</a:t>
            </a:r>
            <a:r>
              <a:rPr kumimoji="1" lang="en-US" altLang="zh-TW" sz="2400" baseline="-25000" dirty="0" smtClean="0">
                <a:latin typeface="Arial"/>
                <a:cs typeface="Arial"/>
              </a:rPr>
              <a:t> </a:t>
            </a:r>
            <a:r>
              <a:rPr kumimoji="1" lang="en-US" altLang="zh-TW" sz="2400" dirty="0" smtClean="0">
                <a:latin typeface="Arial"/>
                <a:cs typeface="Arial"/>
              </a:rPr>
              <a:t>: self-interaction</a:t>
            </a:r>
          </a:p>
          <a:p>
            <a:r>
              <a:rPr kumimoji="1" lang="en-US" altLang="zh-TW" sz="2400" dirty="0" smtClean="0">
                <a:latin typeface="Arial"/>
                <a:cs typeface="Arial"/>
              </a:rPr>
              <a:t>Induced capture</a:t>
            </a:r>
          </a:p>
          <a:p>
            <a:r>
              <a:rPr kumimoji="1" lang="en-US" altLang="zh-TW" sz="2400" dirty="0" smtClean="0">
                <a:latin typeface="Arial"/>
                <a:cs typeface="Arial"/>
              </a:rPr>
              <a:t>&gt;0 for the sun case</a:t>
            </a:r>
          </a:p>
          <a:p>
            <a:endParaRPr kumimoji="1" lang="en-US" altLang="zh-TW" sz="2400" dirty="0">
              <a:latin typeface="Arial"/>
              <a:cs typeface="Arial"/>
            </a:endParaRPr>
          </a:p>
          <a:p>
            <a:r>
              <a:rPr kumimoji="1" lang="en-US" altLang="zh-TW" sz="2400" i="1" dirty="0" err="1" smtClean="0">
                <a:latin typeface="Arial"/>
                <a:cs typeface="Arial"/>
              </a:rPr>
              <a:t>C</a:t>
            </a:r>
            <a:r>
              <a:rPr kumimoji="1" lang="en-US" altLang="zh-TW" sz="2400" i="1" baseline="-25000" dirty="0" err="1" smtClean="0">
                <a:latin typeface="Arial"/>
                <a:cs typeface="Arial"/>
              </a:rPr>
              <a:t>se</a:t>
            </a:r>
            <a:r>
              <a:rPr kumimoji="1" lang="en-US" altLang="zh-TW" sz="2400" i="1" baseline="-25000" dirty="0" smtClean="0">
                <a:latin typeface="Arial"/>
                <a:cs typeface="Arial"/>
              </a:rPr>
              <a:t> </a:t>
            </a:r>
            <a:r>
              <a:rPr kumimoji="1" lang="en-US" altLang="zh-TW" sz="2400" dirty="0" smtClean="0">
                <a:latin typeface="Arial"/>
                <a:cs typeface="Arial"/>
              </a:rPr>
              <a:t>: self-interaction </a:t>
            </a:r>
          </a:p>
          <a:p>
            <a:r>
              <a:rPr kumimoji="1" lang="en-US" altLang="zh-TW" sz="2400" dirty="0">
                <a:latin typeface="Arial"/>
                <a:cs typeface="Arial"/>
              </a:rPr>
              <a:t>i</a:t>
            </a:r>
            <a:r>
              <a:rPr kumimoji="1" lang="en-US" altLang="zh-TW" sz="2400" dirty="0" smtClean="0">
                <a:latin typeface="Arial"/>
                <a:cs typeface="Arial"/>
              </a:rPr>
              <a:t>nduced evaporation</a:t>
            </a:r>
          </a:p>
        </p:txBody>
      </p:sp>
    </p:spTree>
    <p:extLst>
      <p:ext uri="{BB962C8B-B14F-4D97-AF65-F5344CB8AC3E}">
        <p14:creationId xmlns:p14="http://schemas.microsoft.com/office/powerpoint/2010/main" val="169739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835193"/>
            <a:ext cx="6184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solidFill>
                  <a:srgbClr val="0000FF"/>
                </a:solidFill>
                <a:latin typeface="Arial"/>
                <a:cs typeface="Arial"/>
              </a:rPr>
              <a:t>Annihilation rate proportional to (</a:t>
            </a:r>
            <a:r>
              <a:rPr kumimoji="1" lang="en-US" altLang="zh-TW" sz="2000" i="1" dirty="0" err="1" smtClean="0">
                <a:solidFill>
                  <a:srgbClr val="0000FF"/>
                </a:solidFill>
                <a:latin typeface="Arial"/>
                <a:cs typeface="Arial"/>
              </a:rPr>
              <a:t>Nχ</a:t>
            </a:r>
            <a:r>
              <a:rPr kumimoji="1" lang="en-US" altLang="zh-TW" sz="2000" i="1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kumimoji="1" lang="en-US" altLang="zh-TW" sz="2000" i="1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kumimoji="1" lang="en-US" altLang="zh-TW" sz="2000" i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kumimoji="1" lang="en-US" altLang="zh-TW" sz="2000" dirty="0" smtClean="0">
                <a:solidFill>
                  <a:srgbClr val="0000FF"/>
                </a:solidFill>
                <a:latin typeface="Arial"/>
                <a:cs typeface="Arial"/>
              </a:rPr>
              <a:t>Cross section values compatible with current bounds</a:t>
            </a:r>
          </a:p>
          <a:p>
            <a:r>
              <a:rPr kumimoji="1" lang="en-US" altLang="zh-TW" sz="2000" dirty="0" smtClean="0">
                <a:solidFill>
                  <a:srgbClr val="0000FF"/>
                </a:solidFill>
                <a:latin typeface="Arial"/>
                <a:cs typeface="Arial"/>
              </a:rPr>
              <a:t>See Y.-H. Lin’s talk for details</a:t>
            </a:r>
            <a:endParaRPr kumimoji="1" lang="zh-TW" alt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20889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方程式" r:id="rId3" imgW="114300" imgH="165100" progId="Equation.3">
                  <p:embed/>
                </p:oleObj>
              </mc:Choice>
              <mc:Fallback>
                <p:oleObj name="方程式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260648"/>
            <a:ext cx="615857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8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6632"/>
            <a:ext cx="5927397" cy="51978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79712" y="5373216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000" dirty="0">
                <a:solidFill>
                  <a:srgbClr val="0000FF"/>
                </a:solidFill>
                <a:latin typeface="Arial"/>
                <a:cs typeface="Arial"/>
              </a:rPr>
              <a:t>Annihilation rate proportional to (</a:t>
            </a:r>
            <a:r>
              <a:rPr kumimoji="1" lang="en-US" altLang="zh-TW" sz="2000" i="1" dirty="0" err="1">
                <a:solidFill>
                  <a:srgbClr val="0000FF"/>
                </a:solidFill>
                <a:latin typeface="Arial"/>
                <a:cs typeface="Arial"/>
              </a:rPr>
              <a:t>Nχ</a:t>
            </a:r>
            <a:r>
              <a:rPr kumimoji="1" lang="en-US" altLang="zh-TW" sz="2000" i="1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kumimoji="1" lang="en-US" altLang="zh-TW" sz="2000" i="1" baseline="30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kumimoji="1" lang="en-US" altLang="zh-TW" sz="2000" i="1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kumimoji="1" lang="en-US" altLang="zh-TW" sz="2000" dirty="0">
                <a:solidFill>
                  <a:srgbClr val="0000FF"/>
                </a:solidFill>
                <a:latin typeface="Arial"/>
                <a:cs typeface="Arial"/>
              </a:rPr>
              <a:t>Cross section values compatible with current bounds</a:t>
            </a:r>
          </a:p>
          <a:p>
            <a:r>
              <a:rPr kumimoji="1" lang="en-US" altLang="zh-TW" sz="2000" dirty="0">
                <a:solidFill>
                  <a:srgbClr val="0000FF"/>
                </a:solidFill>
                <a:latin typeface="Arial"/>
                <a:cs typeface="Arial"/>
              </a:rPr>
              <a:t>See Y.-H. Lin’s talk for details</a:t>
            </a:r>
            <a:endParaRPr kumimoji="1" lang="zh-TW" alt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01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>
                <a:latin typeface="Arial"/>
                <a:cs typeface="Arial"/>
              </a:rPr>
              <a:t>Sensitivities of </a:t>
            </a:r>
            <a:r>
              <a:rPr kumimoji="1" lang="en-US" altLang="zh-TW" sz="3200" dirty="0" err="1" smtClean="0">
                <a:latin typeface="Arial"/>
                <a:cs typeface="Arial"/>
              </a:rPr>
              <a:t>IceCube</a:t>
            </a:r>
            <a:r>
              <a:rPr kumimoji="1" lang="en-US" altLang="zh-TW" sz="3200" dirty="0" smtClean="0">
                <a:latin typeface="Arial"/>
                <a:cs typeface="Arial"/>
              </a:rPr>
              <a:t>-PINGU</a:t>
            </a:r>
            <a:endParaRPr kumimoji="1" lang="zh-TW" altLang="en-US" sz="3200" dirty="0">
              <a:latin typeface="Arial"/>
              <a:cs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96752"/>
            <a:ext cx="5472608" cy="475695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83768" y="6093296"/>
            <a:ext cx="4831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Arial"/>
                <a:cs typeface="Arial"/>
              </a:rPr>
              <a:t>Angular resolution taken to be 10 degree</a:t>
            </a:r>
            <a:endParaRPr kumimoji="1" lang="zh-TW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2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>
                <a:latin typeface="Arial"/>
                <a:cs typeface="Arial"/>
              </a:rPr>
              <a:t>Sensitivities of </a:t>
            </a:r>
            <a:r>
              <a:rPr kumimoji="1" lang="en-US" altLang="zh-TW" sz="3200" dirty="0" err="1" smtClean="0">
                <a:latin typeface="Arial"/>
                <a:cs typeface="Arial"/>
              </a:rPr>
              <a:t>IceCube</a:t>
            </a:r>
            <a:r>
              <a:rPr kumimoji="1" lang="en-US" altLang="zh-TW" sz="3200" dirty="0" smtClean="0">
                <a:latin typeface="Arial"/>
                <a:cs typeface="Arial"/>
              </a:rPr>
              <a:t>-PINGU</a:t>
            </a:r>
            <a:endParaRPr kumimoji="1" lang="zh-TW" altLang="en-US" sz="3200" dirty="0">
              <a:latin typeface="Arial"/>
              <a:cs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40767"/>
            <a:ext cx="5256584" cy="45691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39752" y="6093296"/>
            <a:ext cx="4461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Arial"/>
                <a:cs typeface="Arial"/>
              </a:rPr>
              <a:t>Smaller spin-dependent cross section</a:t>
            </a:r>
            <a:endParaRPr kumimoji="1" lang="zh-TW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67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>
                <a:latin typeface="Arial"/>
                <a:cs typeface="Arial"/>
              </a:rPr>
              <a:t>Sensitivities of </a:t>
            </a:r>
            <a:r>
              <a:rPr kumimoji="1" lang="en-US" altLang="zh-TW" sz="3200" dirty="0" err="1" smtClean="0">
                <a:latin typeface="Arial"/>
                <a:cs typeface="Arial"/>
              </a:rPr>
              <a:t>IceCube</a:t>
            </a:r>
            <a:r>
              <a:rPr kumimoji="1" lang="en-US" altLang="zh-TW" sz="3200" dirty="0" smtClean="0">
                <a:latin typeface="Arial"/>
                <a:cs typeface="Arial"/>
              </a:rPr>
              <a:t>-PINGU</a:t>
            </a:r>
            <a:endParaRPr kumimoji="1" lang="zh-TW" altLang="en-US" sz="3200" dirty="0">
              <a:latin typeface="Arial"/>
              <a:cs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83768" y="6093296"/>
            <a:ext cx="4831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Arial"/>
                <a:cs typeface="Arial"/>
              </a:rPr>
              <a:t>Angular resolution taken to be 10 degree</a:t>
            </a:r>
            <a:endParaRPr kumimoji="1" lang="zh-TW" altLang="en-US" sz="2000" dirty="0">
              <a:latin typeface="Arial"/>
              <a:cs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27" y="1196751"/>
            <a:ext cx="5467512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4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>
                <a:latin typeface="Arial"/>
                <a:cs typeface="Arial"/>
              </a:rPr>
              <a:t>Sensitivities of </a:t>
            </a:r>
            <a:r>
              <a:rPr kumimoji="1" lang="en-US" altLang="zh-TW" sz="3200" dirty="0" err="1" smtClean="0">
                <a:latin typeface="Arial"/>
                <a:cs typeface="Arial"/>
              </a:rPr>
              <a:t>IceCube</a:t>
            </a:r>
            <a:r>
              <a:rPr kumimoji="1" lang="en-US" altLang="zh-TW" sz="3200" dirty="0" smtClean="0">
                <a:latin typeface="Arial"/>
                <a:cs typeface="Arial"/>
              </a:rPr>
              <a:t>-PINGU</a:t>
            </a:r>
            <a:endParaRPr kumimoji="1" lang="zh-TW" altLang="en-US" sz="3200" dirty="0">
              <a:latin typeface="Arial"/>
              <a:cs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39752" y="6093296"/>
            <a:ext cx="4461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Arial"/>
                <a:cs typeface="Arial"/>
              </a:rPr>
              <a:t>Smaller spin-dependent cross section</a:t>
            </a:r>
            <a:endParaRPr kumimoji="1" lang="zh-TW" altLang="en-US" sz="2000" dirty="0">
              <a:latin typeface="Arial"/>
              <a:cs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75704"/>
            <a:ext cx="5574566" cy="48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 smtClean="0">
                <a:latin typeface="Arial"/>
                <a:cs typeface="Arial"/>
              </a:rPr>
              <a:t>Summary</a:t>
            </a:r>
            <a:endParaRPr kumimoji="1" lang="zh-TW" altLang="en-US" sz="3600" dirty="0">
              <a:latin typeface="Arial"/>
              <a:cs typeface="Arial"/>
            </a:endParaRPr>
          </a:p>
        </p:txBody>
      </p:sp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smtClean="0"/>
              <a:t>Illustrated by a few plots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809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32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7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2" y="216024"/>
            <a:ext cx="7944161" cy="609329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347864" y="6237312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Arial"/>
                <a:cs typeface="Arial"/>
              </a:rPr>
              <a:t>PINGU ~1 </a:t>
            </a:r>
            <a:r>
              <a:rPr kumimoji="1" lang="en-US" altLang="zh-TW" dirty="0" err="1" smtClean="0">
                <a:latin typeface="Arial"/>
                <a:cs typeface="Arial"/>
              </a:rPr>
              <a:t>GeV</a:t>
            </a:r>
            <a:endParaRPr kumimoji="1" lang="zh-TW" altLang="en-US" dirty="0">
              <a:latin typeface="Arial"/>
              <a:cs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20072" y="6165304"/>
            <a:ext cx="373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/>
              <a:t>M. G. </a:t>
            </a:r>
            <a:r>
              <a:rPr lang="en-US" altLang="zh-TW" sz="1800" dirty="0" err="1" smtClean="0"/>
              <a:t>Aartsen</a:t>
            </a:r>
            <a:r>
              <a:rPr lang="en-US" altLang="zh-TW" sz="1800" dirty="0" smtClean="0"/>
              <a:t> </a:t>
            </a:r>
            <a:r>
              <a:rPr lang="en-US" altLang="zh-TW" sz="1800" i="1" dirty="0" smtClean="0"/>
              <a:t>et al. 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arXiv</a:t>
            </a:r>
            <a:r>
              <a:rPr lang="en-US" altLang="zh-TW" sz="1800" dirty="0" smtClean="0"/>
              <a:t>: 1401.2046</a:t>
            </a:r>
            <a:endParaRPr lang="zh-TW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787939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54868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/>
              <a:t>Compare with direct detection and IC-79  </a:t>
            </a:r>
            <a:endParaRPr kumimoji="1"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796136" y="1556792"/>
            <a:ext cx="30928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1" lang="en-US" altLang="zh-TW" sz="2000" dirty="0" smtClean="0"/>
              <a:t>IC-79: </a:t>
            </a:r>
            <a:r>
              <a:rPr kumimoji="1" lang="en-US" altLang="zh-TW" sz="2000" dirty="0" err="1" smtClean="0"/>
              <a:t>IceCube</a:t>
            </a:r>
            <a:r>
              <a:rPr kumimoji="1" lang="en-US" altLang="zh-TW" sz="2000" dirty="0" smtClean="0"/>
              <a:t> 79 string</a:t>
            </a:r>
          </a:p>
          <a:p>
            <a:r>
              <a:rPr kumimoji="1" lang="en-US" altLang="zh-TW" sz="2000" dirty="0"/>
              <a:t>r</a:t>
            </a:r>
            <a:r>
              <a:rPr kumimoji="1" lang="en-US" altLang="zh-TW" sz="2000" dirty="0" smtClean="0"/>
              <a:t>esult from the search</a:t>
            </a:r>
          </a:p>
          <a:p>
            <a:r>
              <a:rPr kumimoji="1" lang="en-US" altLang="zh-TW" sz="2000" dirty="0"/>
              <a:t>f</a:t>
            </a:r>
            <a:r>
              <a:rPr kumimoji="1" lang="en-US" altLang="zh-TW" sz="2000" dirty="0" smtClean="0"/>
              <a:t>or DM annihilation in the </a:t>
            </a:r>
          </a:p>
          <a:p>
            <a:r>
              <a:rPr kumimoji="1" lang="en-US" altLang="zh-TW" sz="2000" dirty="0" smtClean="0"/>
              <a:t>Sun</a:t>
            </a:r>
          </a:p>
          <a:p>
            <a:endParaRPr kumimoji="1" lang="en-US" altLang="zh-TW" sz="2000" dirty="0"/>
          </a:p>
          <a:p>
            <a:r>
              <a:rPr lang="en-US" altLang="zh-TW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zh-TW" sz="2000" dirty="0" smtClean="0"/>
              <a:t>M</a:t>
            </a:r>
            <a:r>
              <a:rPr lang="en-US" altLang="zh-TW" sz="2000" dirty="0"/>
              <a:t>. G. </a:t>
            </a:r>
            <a:r>
              <a:rPr lang="en-US" altLang="zh-TW" sz="2000" dirty="0" err="1"/>
              <a:t>Aartsen</a:t>
            </a:r>
            <a:r>
              <a:rPr lang="en-US" altLang="zh-TW" sz="2000" dirty="0"/>
              <a:t> et al. </a:t>
            </a:r>
            <a:endParaRPr lang="en-US" altLang="zh-TW" sz="2000" dirty="0" smtClean="0"/>
          </a:p>
          <a:p>
            <a:r>
              <a:rPr lang="en-US" altLang="zh-TW" sz="2000" dirty="0" smtClean="0"/>
              <a:t>[</a:t>
            </a:r>
            <a:r>
              <a:rPr lang="en-US" altLang="zh-TW" sz="2000" dirty="0" err="1"/>
              <a:t>IceCube</a:t>
            </a:r>
            <a:r>
              <a:rPr lang="en-US" altLang="zh-TW" sz="2000" dirty="0"/>
              <a:t> Collaboration], </a:t>
            </a:r>
            <a:endParaRPr lang="en-US" altLang="zh-TW" sz="2000" dirty="0" smtClean="0"/>
          </a:p>
          <a:p>
            <a:r>
              <a:rPr lang="en-US" altLang="zh-TW" sz="2000" dirty="0" smtClean="0"/>
              <a:t>Phys</a:t>
            </a:r>
            <a:r>
              <a:rPr lang="en-US" altLang="zh-TW" sz="2000" dirty="0"/>
              <a:t>. Rev. </a:t>
            </a:r>
            <a:r>
              <a:rPr lang="en-US" altLang="zh-TW" sz="2000" dirty="0" err="1"/>
              <a:t>Lett</a:t>
            </a:r>
            <a:r>
              <a:rPr lang="en-US" altLang="zh-TW" sz="2000" dirty="0"/>
              <a:t>. 110, </a:t>
            </a:r>
            <a:endParaRPr lang="en-US" altLang="zh-TW" sz="2000" dirty="0" smtClean="0"/>
          </a:p>
          <a:p>
            <a:r>
              <a:rPr lang="en-US" altLang="zh-TW" sz="2000" dirty="0" smtClean="0"/>
              <a:t>131302 </a:t>
            </a:r>
            <a:r>
              <a:rPr lang="en-US" altLang="zh-TW" sz="2000" dirty="0"/>
              <a:t>(2013)</a:t>
            </a:r>
            <a:endParaRPr kumimoji="1"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12160" y="4437112"/>
            <a:ext cx="1759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Track events</a:t>
            </a:r>
          </a:p>
          <a:p>
            <a:r>
              <a:rPr kumimoji="1" lang="el-GR" altLang="zh-TW" sz="2400" dirty="0" smtClean="0"/>
              <a:t>Ψ</a:t>
            </a:r>
            <a:r>
              <a:rPr kumimoji="1" lang="en-US" altLang="zh-TW" sz="2400" baseline="-25000" dirty="0" smtClean="0"/>
              <a:t>max</a:t>
            </a:r>
            <a:r>
              <a:rPr kumimoji="1" lang="en-US" altLang="zh-TW" sz="2400" dirty="0" smtClean="0"/>
              <a:t>=10°</a:t>
            </a:r>
            <a:endParaRPr kumimoji="1"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56176" y="5661248"/>
            <a:ext cx="2462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/>
              <a:t>&lt;</a:t>
            </a:r>
            <a:r>
              <a:rPr kumimoji="1" lang="en-US" altLang="zh-TW" sz="2000" dirty="0" err="1" smtClean="0"/>
              <a:t>σv</a:t>
            </a:r>
            <a:r>
              <a:rPr kumimoji="1" lang="en-US" altLang="zh-TW" sz="2000" dirty="0" smtClean="0"/>
              <a:t>&gt;=3×10</a:t>
            </a:r>
            <a:r>
              <a:rPr kumimoji="1" lang="en-US" altLang="zh-TW" sz="2000" baseline="30000" dirty="0" smtClean="0"/>
              <a:t>-26</a:t>
            </a:r>
            <a:r>
              <a:rPr kumimoji="1" lang="en-US" altLang="zh-TW" sz="2000" dirty="0" smtClean="0"/>
              <a:t>cm</a:t>
            </a:r>
            <a:r>
              <a:rPr kumimoji="1" lang="en-US" altLang="zh-TW" sz="2000" baseline="30000" dirty="0" smtClean="0"/>
              <a:t>3</a:t>
            </a:r>
            <a:r>
              <a:rPr kumimoji="1" lang="en-US" altLang="zh-TW" sz="2000" dirty="0" smtClean="0"/>
              <a:t>s</a:t>
            </a:r>
            <a:r>
              <a:rPr kumimoji="1" lang="en-US" altLang="zh-TW" sz="2000" baseline="30000" dirty="0" smtClean="0"/>
              <a:t>-1</a:t>
            </a:r>
            <a:endParaRPr kumimoji="1"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22" y="1556792"/>
            <a:ext cx="5126106" cy="468565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71600" y="6453336"/>
            <a:ext cx="412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800" dirty="0" smtClean="0">
                <a:latin typeface="Arial"/>
                <a:cs typeface="Arial"/>
              </a:rPr>
              <a:t>Look for light DM by Indirect detection!</a:t>
            </a:r>
            <a:endParaRPr kumimoji="1" lang="zh-TW" alt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85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699792" y="5949280"/>
            <a:ext cx="5517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>
                <a:solidFill>
                  <a:srgbClr val="0000FF"/>
                </a:solidFill>
                <a:latin typeface="Arial"/>
                <a:cs typeface="Arial"/>
              </a:rPr>
              <a:t>Self-interaction effect is significant in low mass</a:t>
            </a:r>
            <a:endParaRPr kumimoji="1" lang="en-US" altLang="zh-TW" sz="2000" i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kumimoji="1" lang="en-US" altLang="zh-TW" sz="2400" dirty="0" smtClean="0">
                <a:solidFill>
                  <a:srgbClr val="0000FF"/>
                </a:solidFill>
                <a:latin typeface="Arial"/>
                <a:cs typeface="Arial"/>
              </a:rPr>
              <a:t>Look to the Sun!</a:t>
            </a:r>
            <a:endParaRPr kumimoji="1" lang="zh-TW" altLang="en-US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13980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方程式" r:id="rId3" imgW="114300" imgH="165100" progId="Equation.3">
                  <p:embed/>
                </p:oleObj>
              </mc:Choice>
              <mc:Fallback>
                <p:oleObj name="方程式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60648"/>
            <a:ext cx="5927397" cy="51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9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7164892" cy="55446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33265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latin typeface="Arial"/>
                <a:ea typeface="細明體_HKSCS"/>
                <a:cs typeface="Arial"/>
              </a:rPr>
              <a:t>KM3NeT - The Next Generation Deep-Sea Neutrino Telescope</a:t>
            </a:r>
            <a:endParaRPr lang="zh-TW" altLang="en-US" sz="1800" dirty="0">
              <a:latin typeface="Arial"/>
              <a:ea typeface="細明體_HKSCS"/>
              <a:cs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6096" y="5805264"/>
            <a:ext cx="1673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Arial"/>
                <a:cs typeface="Arial"/>
              </a:rPr>
              <a:t>Mediterranean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354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17079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627784" y="188640"/>
            <a:ext cx="41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solidFill>
                  <a:srgbClr val="0000FF"/>
                </a:solidFill>
                <a:latin typeface="Arial"/>
                <a:cs typeface="Arial"/>
              </a:rPr>
              <a:t>In Water Cherenkov Detector</a:t>
            </a:r>
            <a:endParaRPr kumimoji="1" lang="zh-TW" altLang="en-US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09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000" dirty="0" smtClean="0">
                <a:latin typeface="Arial"/>
                <a:cs typeface="Arial"/>
              </a:rPr>
              <a:t>DM-induced neutrinos</a:t>
            </a:r>
            <a:endParaRPr kumimoji="1" lang="zh-TW" altLang="en-US" sz="4000" dirty="0">
              <a:latin typeface="Arial"/>
              <a:cs typeface="Arial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>
                <a:latin typeface="Arial"/>
                <a:cs typeface="Arial"/>
              </a:rPr>
              <a:t>from Galactic Halo</a:t>
            </a:r>
            <a:endParaRPr kumimoji="1" lang="zh-TW" altLang="en-US" dirty="0">
              <a:latin typeface="Arial"/>
              <a:cs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798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TW" sz="1800" dirty="0" smtClean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kumimoji="1" lang="en-US" altLang="zh-TW" sz="1800" dirty="0">
                <a:solidFill>
                  <a:srgbClr val="0000FF"/>
                </a:solidFill>
                <a:latin typeface="Arial"/>
                <a:cs typeface="Arial"/>
              </a:rPr>
              <a:t>.-F. Lee and GLL, Phys. Rev. D85, </a:t>
            </a:r>
            <a:r>
              <a:rPr kumimoji="1" lang="en-US" altLang="zh-TW" sz="1800" dirty="0" smtClean="0">
                <a:solidFill>
                  <a:srgbClr val="0000FF"/>
                </a:solidFill>
                <a:latin typeface="Arial"/>
                <a:cs typeface="Arial"/>
              </a:rPr>
              <a:t>   023529 </a:t>
            </a:r>
            <a:r>
              <a:rPr kumimoji="1" lang="en-US" altLang="zh-TW" sz="1800" dirty="0">
                <a:solidFill>
                  <a:srgbClr val="0000FF"/>
                </a:solidFill>
                <a:latin typeface="Arial"/>
                <a:cs typeface="Arial"/>
              </a:rPr>
              <a:t>(2012</a:t>
            </a:r>
            <a:r>
              <a:rPr kumimoji="1" lang="en-US" altLang="zh-TW" sz="1800" dirty="0" smtClean="0">
                <a:solidFill>
                  <a:srgbClr val="0000FF"/>
                </a:solidFill>
                <a:latin typeface="Arial"/>
                <a:cs typeface="Arial"/>
              </a:rPr>
              <a:t>);</a:t>
            </a:r>
            <a:endParaRPr kumimoji="1" lang="en-US" altLang="zh-TW" sz="18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kumimoji="1" lang="en-US" altLang="zh-TW" sz="1800" dirty="0" smtClean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kumimoji="1" lang="en-US" altLang="zh-TW" sz="1800" dirty="0">
                <a:solidFill>
                  <a:srgbClr val="0000FF"/>
                </a:solidFill>
                <a:latin typeface="Arial"/>
                <a:cs typeface="Arial"/>
              </a:rPr>
              <a:t>.-F. Lee, GLL, </a:t>
            </a:r>
            <a:r>
              <a:rPr kumimoji="1" lang="en-US" altLang="zh-TW" sz="1800" dirty="0" err="1">
                <a:solidFill>
                  <a:srgbClr val="0000FF"/>
                </a:solidFill>
                <a:latin typeface="Arial"/>
                <a:cs typeface="Arial"/>
              </a:rPr>
              <a:t>Sming</a:t>
            </a:r>
            <a:r>
              <a:rPr kumimoji="1" lang="en-US" altLang="zh-TW" sz="1800" dirty="0">
                <a:solidFill>
                  <a:srgbClr val="0000FF"/>
                </a:solidFill>
                <a:latin typeface="Arial"/>
                <a:cs typeface="Arial"/>
              </a:rPr>
              <a:t> Tsai, Phys. Rev. D87, 025003 (2013</a:t>
            </a:r>
            <a:r>
              <a:rPr kumimoji="1" lang="en-US" altLang="zh-TW" sz="18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kumimoji="1" lang="en-US" altLang="zh-TW"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43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088357" cy="482453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43608" y="5733256"/>
            <a:ext cx="6001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err="1" smtClean="0"/>
              <a:t>IceCube</a:t>
            </a:r>
            <a:r>
              <a:rPr kumimoji="1" lang="en-US" altLang="zh-TW" sz="2000" dirty="0" smtClean="0"/>
              <a:t> new results on DM search</a:t>
            </a:r>
          </a:p>
          <a:p>
            <a:r>
              <a:rPr kumimoji="1" lang="en-US" altLang="zh-TW" sz="2000" dirty="0" smtClean="0"/>
              <a:t>M. G. </a:t>
            </a:r>
            <a:r>
              <a:rPr kumimoji="1" lang="en-US" altLang="zh-TW" sz="2000" dirty="0" err="1" smtClean="0"/>
              <a:t>Aartsen</a:t>
            </a:r>
            <a:r>
              <a:rPr kumimoji="1" lang="en-US" altLang="zh-TW" sz="2000" dirty="0"/>
              <a:t> </a:t>
            </a:r>
            <a:r>
              <a:rPr kumimoji="1" lang="en-US" altLang="zh-TW" sz="2000" i="1" dirty="0" smtClean="0"/>
              <a:t>et </a:t>
            </a:r>
            <a:r>
              <a:rPr kumimoji="1" lang="en-US" altLang="zh-TW" sz="2000" i="1" dirty="0"/>
              <a:t>a</a:t>
            </a:r>
            <a:r>
              <a:rPr kumimoji="1" lang="en-US" altLang="zh-TW" sz="2000" i="1" dirty="0" smtClean="0"/>
              <a:t>l</a:t>
            </a:r>
            <a:r>
              <a:rPr kumimoji="1" lang="en-US" altLang="zh-TW" sz="2000" dirty="0" smtClean="0"/>
              <a:t>., </a:t>
            </a:r>
            <a:r>
              <a:rPr kumimoji="1" lang="en-US" altLang="zh-TW" sz="2000" dirty="0" err="1"/>
              <a:t>a</a:t>
            </a:r>
            <a:r>
              <a:rPr kumimoji="1" lang="en-US" altLang="zh-TW" sz="2000" dirty="0" err="1" smtClean="0"/>
              <a:t>rxiv</a:t>
            </a:r>
            <a:r>
              <a:rPr kumimoji="1" lang="en-US" altLang="zh-TW" sz="2000" dirty="0" smtClean="0"/>
              <a:t>: 1307.3473 [</a:t>
            </a:r>
            <a:r>
              <a:rPr kumimoji="1" lang="en-US" altLang="zh-TW" sz="2000" dirty="0" err="1" smtClean="0"/>
              <a:t>astro-ph.HE</a:t>
            </a:r>
            <a:r>
              <a:rPr kumimoji="1" lang="en-US" altLang="zh-TW" sz="2000" dirty="0" smtClean="0"/>
              <a:t>]</a:t>
            </a:r>
            <a:endParaRPr kumimoji="1" lang="zh-TW" altLang="en-US" sz="2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19672" y="404664"/>
            <a:ext cx="576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TW" sz="2400" dirty="0">
              <a:latin typeface="Arial"/>
              <a:cs typeface="Arial"/>
            </a:endParaRPr>
          </a:p>
          <a:p>
            <a:r>
              <a:rPr kumimoji="1" lang="en-US" altLang="zh-TW" sz="2400" dirty="0" smtClean="0">
                <a:latin typeface="Arial"/>
                <a:cs typeface="Arial"/>
              </a:rPr>
              <a:t> Correlated with Pamela, Fermi and AMS</a:t>
            </a:r>
            <a:endParaRPr kumimoji="1" lang="zh-TW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00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15"/>
            <a:ext cx="9144000" cy="645294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843808" y="332656"/>
            <a:ext cx="2494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Arial"/>
                <a:cs typeface="Arial"/>
              </a:rPr>
              <a:t>Earlier proposals</a:t>
            </a:r>
            <a:endParaRPr kumimoji="1" lang="zh-TW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44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blackand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aq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1171</Words>
  <Application>Microsoft Macintosh PowerPoint</Application>
  <PresentationFormat>如螢幕大小 (4:3)</PresentationFormat>
  <Paragraphs>143</Paragraphs>
  <Slides>41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4</vt:i4>
      </vt:variant>
      <vt:variant>
        <vt:lpstr>內嵌 OLE 伺服器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6" baseType="lpstr">
      <vt:lpstr>Default</vt:lpstr>
      <vt:lpstr>lyt-blackandwhite</vt:lpstr>
      <vt:lpstr>lyt-aqua</vt:lpstr>
      <vt:lpstr>Office 佈景主題</vt:lpstr>
      <vt:lpstr>方程式</vt:lpstr>
      <vt:lpstr>Searching for light dark matter through neutrino signature</vt:lpstr>
      <vt:lpstr>PowerPoint 簡報</vt:lpstr>
      <vt:lpstr>PowerPoint 簡報</vt:lpstr>
      <vt:lpstr>PowerPoint 簡報</vt:lpstr>
      <vt:lpstr>PowerPoint 簡報</vt:lpstr>
      <vt:lpstr>PowerPoint 簡報</vt:lpstr>
      <vt:lpstr>DM-induced neutrinos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DM-induced neutrinos</vt:lpstr>
      <vt:lpstr>Capture and annihilation in the Earth core</vt:lpstr>
      <vt:lpstr>PowerPoint 簡報</vt:lpstr>
      <vt:lpstr>DM signal and atmospheric background</vt:lpstr>
      <vt:lpstr>PowerPoint 簡報</vt:lpstr>
      <vt:lpstr>PowerPoint 簡報</vt:lpstr>
      <vt:lpstr>PowerPoint 簡報</vt:lpstr>
      <vt:lpstr>PowerPoint 簡報</vt:lpstr>
      <vt:lpstr>DM-induced neutrinos</vt:lpstr>
      <vt:lpstr>Evolution of DM inside the Earth and Sun</vt:lpstr>
      <vt:lpstr>Self-Interacting Dark Matter (SIDM)</vt:lpstr>
      <vt:lpstr>Complete evolution equation</vt:lpstr>
      <vt:lpstr>PowerPoint 簡報</vt:lpstr>
      <vt:lpstr>PowerPoint 簡報</vt:lpstr>
      <vt:lpstr>Sensitivities of IceCube-PINGU</vt:lpstr>
      <vt:lpstr>Sensitivities of IceCube-PINGU</vt:lpstr>
      <vt:lpstr>Sensitivities of IceCube-PINGU</vt:lpstr>
      <vt:lpstr>Sensitivities of IceCube-PINGU</vt:lpstr>
      <vt:lpstr>Summary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Constraining dark matter capture and annihilation cross sections by searching for neutrino signature from the Earth core</dc:title>
  <dc:creator>Guey-Lin Lin</dc:creator>
  <cp:lastModifiedBy>林 貴林</cp:lastModifiedBy>
  <cp:revision>130</cp:revision>
  <dcterms:created xsi:type="dcterms:W3CDTF">2013-07-05T02:18:52Z</dcterms:created>
  <dcterms:modified xsi:type="dcterms:W3CDTF">2014-10-10T03:55:23Z</dcterms:modified>
</cp:coreProperties>
</file>