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9"/>
  </p:notesMasterIdLst>
  <p:sldIdLst>
    <p:sldId id="256" r:id="rId2"/>
    <p:sldId id="257" r:id="rId3"/>
    <p:sldId id="261" r:id="rId4"/>
    <p:sldId id="259" r:id="rId5"/>
    <p:sldId id="265" r:id="rId6"/>
    <p:sldId id="294" r:id="rId7"/>
    <p:sldId id="298" r:id="rId8"/>
    <p:sldId id="275" r:id="rId9"/>
    <p:sldId id="268" r:id="rId10"/>
    <p:sldId id="287" r:id="rId11"/>
    <p:sldId id="286" r:id="rId12"/>
    <p:sldId id="272" r:id="rId13"/>
    <p:sldId id="297" r:id="rId14"/>
    <p:sldId id="296" r:id="rId15"/>
    <p:sldId id="291" r:id="rId16"/>
    <p:sldId id="277" r:id="rId17"/>
    <p:sldId id="293" r:id="rId18"/>
    <p:sldId id="280" r:id="rId19"/>
    <p:sldId id="292" r:id="rId20"/>
    <p:sldId id="279" r:id="rId21"/>
    <p:sldId id="273" r:id="rId22"/>
    <p:sldId id="299" r:id="rId23"/>
    <p:sldId id="300" r:id="rId24"/>
    <p:sldId id="304" r:id="rId25"/>
    <p:sldId id="301" r:id="rId26"/>
    <p:sldId id="302" r:id="rId27"/>
    <p:sldId id="303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99"/>
    <a:srgbClr val="3B32F8"/>
    <a:srgbClr val="3E3EEC"/>
    <a:srgbClr val="FF66FF"/>
    <a:srgbClr val="CC99FF"/>
    <a:srgbClr val="FF66CC"/>
    <a:srgbClr val="99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89017" autoAdjust="0"/>
  </p:normalViewPr>
  <p:slideViewPr>
    <p:cSldViewPr>
      <p:cViewPr varScale="1">
        <p:scale>
          <a:sx n="60" d="100"/>
          <a:sy n="60" d="100"/>
        </p:scale>
        <p:origin x="-5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68481-EB11-456C-8AE4-ACA8CEE38A9D}" type="datetimeFigureOut">
              <a:rPr kumimoji="1" lang="ja-JP" altLang="en-US" smtClean="0"/>
              <a:t>2014/10/8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AE25E-7DA0-46B6-B409-0AF51DBD00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27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A198E-9634-4D6F-AA4B-C65F203213D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50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A198E-9634-4D6F-AA4B-C65F203213D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876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A198E-9634-4D6F-AA4B-C65F203213D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94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A198E-9634-4D6F-AA4B-C65F203213D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126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E25E-7DA0-46B6-B409-0AF51DBD003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92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E25E-7DA0-46B6-B409-0AF51DBD003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92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19x3</a:t>
            </a:r>
            <a:r>
              <a:rPr kumimoji="1" lang="ja-JP" altLang="en-US" dirty="0" smtClean="0"/>
              <a:t>でエクセス、トントン。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シグマ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8448C-DAA1-4F9C-8E1C-79AF8F09C77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343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80B93-50B5-4611-9436-44FDBEEA481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81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3086-35E4-49FA-9C32-25D947DE21D2}" type="datetime1">
              <a:rPr kumimoji="1" lang="ja-JP" altLang="en-US" smtClean="0"/>
              <a:t>2014/10/8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92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2C163-6C7B-49B9-971C-097E815882CB}" type="datetime1">
              <a:rPr kumimoji="1" lang="ja-JP" altLang="en-US" smtClean="0"/>
              <a:t>2014/10/8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54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9D05-F0B5-4EEC-B29E-53B409FCFB87}" type="datetime1">
              <a:rPr kumimoji="1" lang="ja-JP" altLang="en-US" smtClean="0"/>
              <a:t>2014/10/8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71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383D-9371-4EB4-A44A-6B5161E02CE8}" type="datetime1">
              <a:rPr kumimoji="1" lang="ja-JP" altLang="en-US" smtClean="0"/>
              <a:t>2014/10/8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76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658F-AFBB-43D4-999A-E4E35A4CA81B}" type="datetime1">
              <a:rPr kumimoji="1" lang="ja-JP" altLang="en-US" smtClean="0"/>
              <a:t>2014/10/8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23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AADC-31AB-4398-899B-0E6CDDF2A450}" type="datetime1">
              <a:rPr kumimoji="1" lang="ja-JP" altLang="en-US" smtClean="0"/>
              <a:t>2014/10/8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6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A3D0-03A2-4DB4-89E6-0C9866DB9593}" type="datetime1">
              <a:rPr kumimoji="1" lang="ja-JP" altLang="en-US" smtClean="0"/>
              <a:t>2014/10/8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95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6A88-755F-4F01-BBF8-B6CCF8BC103F}" type="datetime1">
              <a:rPr kumimoji="1" lang="ja-JP" altLang="en-US" smtClean="0"/>
              <a:t>2014/10/8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37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980C-5595-444E-B475-75221502DEA8}" type="datetime1">
              <a:rPr kumimoji="1" lang="ja-JP" altLang="en-US" smtClean="0"/>
              <a:t>2014/10/8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18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133E-82A6-46FA-9355-EF5C59545D3E}" type="datetime1">
              <a:rPr kumimoji="1" lang="ja-JP" altLang="en-US" smtClean="0"/>
              <a:t>2014/10/8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38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6E6E-22D6-4B44-8A78-858FA858089A}" type="datetime1">
              <a:rPr kumimoji="1" lang="ja-JP" altLang="en-US" smtClean="0"/>
              <a:t>2014/10/8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34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59EBF-DCE5-4B1E-8ACB-49A4F20D7EF4}" type="datetime1">
              <a:rPr kumimoji="1" lang="ja-JP" altLang="en-US" smtClean="0"/>
              <a:t>2014/10/8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7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openxmlformats.org/officeDocument/2006/relationships/image" Target="../media/image50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88640"/>
            <a:ext cx="9036496" cy="1470025"/>
          </a:xfrm>
        </p:spPr>
        <p:txBody>
          <a:bodyPr>
            <a:normAutofit/>
          </a:bodyPr>
          <a:lstStyle/>
          <a:p>
            <a:r>
              <a:rPr lang="en-US" altLang="ja-JP" dirty="0"/>
              <a:t>Recent results of </a:t>
            </a:r>
            <a:r>
              <a:rPr lang="en-US" altLang="ja-JP" dirty="0" smtClean="0"/>
              <a:t>OPERA experiment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87624" y="1532384"/>
            <a:ext cx="6400800" cy="1248544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T. </a:t>
            </a:r>
            <a:r>
              <a:rPr kumimoji="1" lang="en-US" altLang="ja-JP" sz="2400" dirty="0" err="1" smtClean="0"/>
              <a:t>Shiraishi</a:t>
            </a:r>
            <a:r>
              <a:rPr kumimoji="1" lang="en-US" altLang="ja-JP" sz="2400" dirty="0" smtClean="0"/>
              <a:t> - Nagoya University</a:t>
            </a:r>
          </a:p>
          <a:p>
            <a:r>
              <a:rPr lang="en-US" altLang="ja-JP" sz="2400" dirty="0"/>
              <a:t>On behalf of The OPERA Collaboration</a:t>
            </a:r>
            <a:endParaRPr lang="ja-JP" altLang="en-US" sz="2400" dirty="0"/>
          </a:p>
          <a:p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007604" y="3084398"/>
            <a:ext cx="7128792" cy="3512954"/>
            <a:chOff x="34925" y="1330325"/>
            <a:chExt cx="8713791" cy="454660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36513" y="1452563"/>
              <a:ext cx="2735263" cy="790575"/>
              <a:chOff x="23" y="888"/>
              <a:chExt cx="1723" cy="498"/>
            </a:xfrm>
          </p:grpSpPr>
          <p:sp>
            <p:nvSpPr>
              <p:cNvPr id="35" name="Text Box 4"/>
              <p:cNvSpPr txBox="1">
                <a:spLocks noChangeArrowheads="1"/>
              </p:cNvSpPr>
              <p:nvPr/>
            </p:nvSpPr>
            <p:spPr bwMode="auto">
              <a:xfrm>
                <a:off x="23" y="888"/>
                <a:ext cx="1360" cy="4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9298" tIns="59650" rIns="119298" bIns="5965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kumimoji="0" lang="en-GB" altLang="ja-JP" sz="1600" b="1" dirty="0">
                    <a:solidFill>
                      <a:srgbClr val="FF8000"/>
                    </a:solidFill>
                  </a:rPr>
                  <a:t>Belgium</a:t>
                </a:r>
                <a:endParaRPr kumimoji="0" lang="en-GB" altLang="ja-JP" sz="1600" b="1" dirty="0">
                  <a:solidFill>
                    <a:srgbClr val="0000FF"/>
                  </a:solidFill>
                </a:endParaRPr>
              </a:p>
              <a:p>
                <a:r>
                  <a:rPr kumimoji="0" lang="en-GB" altLang="ja-JP" sz="1400" dirty="0">
                    <a:solidFill>
                      <a:srgbClr val="808080"/>
                    </a:solidFill>
                  </a:rPr>
                  <a:t>ULB </a:t>
                </a:r>
                <a:r>
                  <a:rPr kumimoji="0" lang="en-GB" altLang="ja-JP" sz="1700" dirty="0">
                    <a:solidFill>
                      <a:srgbClr val="808080"/>
                    </a:solidFill>
                  </a:rPr>
                  <a:t>Brussels</a:t>
                </a:r>
              </a:p>
            </p:txBody>
          </p:sp>
          <p:pic>
            <p:nvPicPr>
              <p:cNvPr id="36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7" y="888"/>
                <a:ext cx="499" cy="3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6513" y="2297113"/>
              <a:ext cx="2735263" cy="904874"/>
              <a:chOff x="23" y="1420"/>
              <a:chExt cx="1723" cy="570"/>
            </a:xfrm>
          </p:grpSpPr>
          <p:sp>
            <p:nvSpPr>
              <p:cNvPr id="33" name="Text Box 7"/>
              <p:cNvSpPr txBox="1">
                <a:spLocks noChangeArrowheads="1"/>
              </p:cNvSpPr>
              <p:nvPr/>
            </p:nvSpPr>
            <p:spPr bwMode="auto">
              <a:xfrm>
                <a:off x="23" y="1420"/>
                <a:ext cx="952" cy="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9298" tIns="59650" rIns="119298" bIns="5965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kumimoji="0" lang="en-GB" altLang="ja-JP" sz="1600" b="1" dirty="0">
                    <a:solidFill>
                      <a:srgbClr val="FF8000"/>
                    </a:solidFill>
                  </a:rPr>
                  <a:t>Croatia</a:t>
                </a:r>
                <a:endParaRPr kumimoji="0" lang="en-GB" altLang="ja-JP" sz="1600" b="1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kumimoji="0" lang="en-GB" altLang="ja-JP" sz="1400" dirty="0">
                    <a:solidFill>
                      <a:srgbClr val="808080"/>
                    </a:solidFill>
                  </a:rPr>
                  <a:t>IRB Zagreb</a:t>
                </a:r>
              </a:p>
            </p:txBody>
          </p:sp>
          <p:pic>
            <p:nvPicPr>
              <p:cNvPr id="3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7" y="1420"/>
                <a:ext cx="49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4925" y="3090866"/>
              <a:ext cx="2736851" cy="963613"/>
              <a:chOff x="22" y="1920"/>
              <a:chExt cx="1724" cy="607"/>
            </a:xfrm>
          </p:grpSpPr>
          <p:sp>
            <p:nvSpPr>
              <p:cNvPr id="31" name="Text Box 10"/>
              <p:cNvSpPr txBox="1">
                <a:spLocks noChangeArrowheads="1"/>
              </p:cNvSpPr>
              <p:nvPr/>
            </p:nvSpPr>
            <p:spPr bwMode="auto">
              <a:xfrm>
                <a:off x="22" y="1920"/>
                <a:ext cx="1467" cy="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9298" tIns="59650" rIns="119298" bIns="5965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kumimoji="0" lang="en-GB" altLang="ja-JP" sz="1600" b="1" dirty="0">
                    <a:solidFill>
                      <a:srgbClr val="FF8000"/>
                    </a:solidFill>
                  </a:rPr>
                  <a:t>France</a:t>
                </a:r>
                <a:endParaRPr kumimoji="0" lang="en-GB" altLang="ja-JP" sz="1600" b="1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kumimoji="0" lang="en-GB" altLang="ja-JP" sz="1400" dirty="0">
                    <a:solidFill>
                      <a:srgbClr val="808080"/>
                    </a:solidFill>
                  </a:rPr>
                  <a:t>LAPP </a:t>
                </a:r>
                <a:r>
                  <a:rPr kumimoji="0" lang="en-GB" altLang="ja-JP" sz="1400" dirty="0" smtClean="0">
                    <a:solidFill>
                      <a:srgbClr val="808080"/>
                    </a:solidFill>
                  </a:rPr>
                  <a:t>Annecy</a:t>
                </a:r>
                <a:endParaRPr kumimoji="0" lang="en-GB" altLang="ja-JP" sz="1400" dirty="0">
                  <a:solidFill>
                    <a:srgbClr val="80808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kumimoji="0" lang="en-GB" altLang="ja-JP" sz="1400" dirty="0">
                    <a:solidFill>
                      <a:srgbClr val="808080"/>
                    </a:solidFill>
                  </a:rPr>
                  <a:t>IPHC Strasbourg</a:t>
                </a:r>
              </a:p>
            </p:txBody>
          </p:sp>
          <p:pic>
            <p:nvPicPr>
              <p:cNvPr id="32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46"/>
              <a:stretch>
                <a:fillRect/>
              </a:stretch>
            </p:blipFill>
            <p:spPr bwMode="auto">
              <a:xfrm>
                <a:off x="1247" y="1920"/>
                <a:ext cx="499" cy="3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34925" y="4378324"/>
              <a:ext cx="2738438" cy="668338"/>
              <a:chOff x="22" y="2731"/>
              <a:chExt cx="1725" cy="421"/>
            </a:xfrm>
          </p:grpSpPr>
          <p:sp>
            <p:nvSpPr>
              <p:cNvPr id="29" name="Text Box 13"/>
              <p:cNvSpPr txBox="1">
                <a:spLocks noChangeArrowheads="1"/>
              </p:cNvSpPr>
              <p:nvPr/>
            </p:nvSpPr>
            <p:spPr bwMode="auto">
              <a:xfrm>
                <a:off x="22" y="2731"/>
                <a:ext cx="1230" cy="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9298" tIns="59650" rIns="119298" bIns="5965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kumimoji="0" lang="en-GB" altLang="ja-JP" sz="1600" b="1" dirty="0">
                    <a:solidFill>
                      <a:srgbClr val="FF8000"/>
                    </a:solidFill>
                  </a:rPr>
                  <a:t>Germany</a:t>
                </a:r>
                <a:endParaRPr kumimoji="0" lang="en-GB" altLang="ja-JP" sz="1600" b="1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kumimoji="0" lang="en-GB" altLang="ja-JP" sz="1400" dirty="0">
                    <a:solidFill>
                      <a:srgbClr val="808080"/>
                    </a:solidFill>
                  </a:rPr>
                  <a:t>Hamburg</a:t>
                </a:r>
              </a:p>
            </p:txBody>
          </p:sp>
          <p:pic>
            <p:nvPicPr>
              <p:cNvPr id="30" name="Picture 1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H="1" flipV="1">
                <a:off x="1248" y="2731"/>
                <a:ext cx="499" cy="2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3273425" y="1452563"/>
              <a:ext cx="2378075" cy="2817813"/>
              <a:chOff x="1882" y="890"/>
              <a:chExt cx="1498" cy="1775"/>
            </a:xfrm>
          </p:grpSpPr>
          <p:sp>
            <p:nvSpPr>
              <p:cNvPr id="27" name="Text Box 16"/>
              <p:cNvSpPr txBox="1">
                <a:spLocks noChangeArrowheads="1"/>
              </p:cNvSpPr>
              <p:nvPr/>
            </p:nvSpPr>
            <p:spPr bwMode="auto">
              <a:xfrm>
                <a:off x="1882" y="891"/>
                <a:ext cx="1292" cy="1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9298" tIns="59650" rIns="119298" bIns="5965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kumimoji="0" lang="en-GB" altLang="ja-JP" sz="1600" b="1" dirty="0">
                    <a:solidFill>
                      <a:srgbClr val="FF8000"/>
                    </a:solidFill>
                  </a:rPr>
                  <a:t>Italy</a:t>
                </a:r>
                <a:endParaRPr kumimoji="0" lang="en-GB" altLang="ja-JP" sz="1600" b="1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kumimoji="0" lang="en-GB" altLang="ja-JP" sz="1400" dirty="0">
                    <a:solidFill>
                      <a:srgbClr val="808080"/>
                    </a:solidFill>
                  </a:rPr>
                  <a:t>Bari</a:t>
                </a:r>
              </a:p>
              <a:p>
                <a:pPr>
                  <a:lnSpc>
                    <a:spcPct val="90000"/>
                  </a:lnSpc>
                </a:pPr>
                <a:r>
                  <a:rPr kumimoji="0" lang="en-GB" altLang="ja-JP" sz="1400" dirty="0">
                    <a:solidFill>
                      <a:srgbClr val="808080"/>
                    </a:solidFill>
                  </a:rPr>
                  <a:t>Bologna</a:t>
                </a:r>
              </a:p>
              <a:p>
                <a:pPr>
                  <a:lnSpc>
                    <a:spcPct val="90000"/>
                  </a:lnSpc>
                </a:pPr>
                <a:r>
                  <a:rPr kumimoji="0" lang="en-GB" altLang="ja-JP" sz="1400" dirty="0">
                    <a:solidFill>
                      <a:srgbClr val="808080"/>
                    </a:solidFill>
                  </a:rPr>
                  <a:t>LNF </a:t>
                </a:r>
                <a:r>
                  <a:rPr kumimoji="0" lang="en-GB" altLang="ja-JP" sz="1400" dirty="0" err="1">
                    <a:solidFill>
                      <a:srgbClr val="808080"/>
                    </a:solidFill>
                  </a:rPr>
                  <a:t>Frascati</a:t>
                </a:r>
                <a:endParaRPr kumimoji="0" lang="en-GB" altLang="ja-JP" sz="1400" dirty="0">
                  <a:solidFill>
                    <a:srgbClr val="80808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kumimoji="0" lang="en-GB" altLang="ja-JP" sz="1400" dirty="0">
                    <a:solidFill>
                      <a:srgbClr val="808080"/>
                    </a:solidFill>
                  </a:rPr>
                  <a:t>L’Aquila</a:t>
                </a:r>
              </a:p>
              <a:p>
                <a:pPr>
                  <a:lnSpc>
                    <a:spcPct val="90000"/>
                  </a:lnSpc>
                </a:pPr>
                <a:r>
                  <a:rPr kumimoji="0" lang="en-GB" altLang="ja-JP" sz="1400" dirty="0">
                    <a:solidFill>
                      <a:srgbClr val="808080"/>
                    </a:solidFill>
                  </a:rPr>
                  <a:t>LNGS</a:t>
                </a:r>
              </a:p>
              <a:p>
                <a:pPr>
                  <a:lnSpc>
                    <a:spcPct val="90000"/>
                  </a:lnSpc>
                </a:pPr>
                <a:r>
                  <a:rPr kumimoji="0" lang="en-GB" altLang="ja-JP" sz="1400" dirty="0">
                    <a:solidFill>
                      <a:srgbClr val="808080"/>
                    </a:solidFill>
                  </a:rPr>
                  <a:t>Naples</a:t>
                </a:r>
              </a:p>
              <a:p>
                <a:pPr>
                  <a:lnSpc>
                    <a:spcPct val="90000"/>
                  </a:lnSpc>
                </a:pPr>
                <a:r>
                  <a:rPr kumimoji="0" lang="en-GB" altLang="ja-JP" sz="1400" dirty="0" err="1">
                    <a:solidFill>
                      <a:srgbClr val="808080"/>
                    </a:solidFill>
                  </a:rPr>
                  <a:t>Padova</a:t>
                </a:r>
                <a:endParaRPr kumimoji="0" lang="en-GB" altLang="ja-JP" sz="1400" dirty="0">
                  <a:solidFill>
                    <a:srgbClr val="80808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kumimoji="0" lang="en-GB" altLang="ja-JP" sz="1400" dirty="0">
                    <a:solidFill>
                      <a:srgbClr val="808080"/>
                    </a:solidFill>
                  </a:rPr>
                  <a:t>Rome</a:t>
                </a:r>
              </a:p>
              <a:p>
                <a:pPr>
                  <a:lnSpc>
                    <a:spcPct val="90000"/>
                  </a:lnSpc>
                </a:pPr>
                <a:r>
                  <a:rPr kumimoji="0" lang="en-GB" altLang="ja-JP" sz="1400" dirty="0">
                    <a:solidFill>
                      <a:srgbClr val="808080"/>
                    </a:solidFill>
                  </a:rPr>
                  <a:t>Salerno</a:t>
                </a:r>
                <a:endParaRPr kumimoji="0" lang="en-GB" altLang="ja-JP" sz="1400" i="1" dirty="0">
                  <a:solidFill>
                    <a:srgbClr val="808080"/>
                  </a:solidFill>
                </a:endParaRPr>
              </a:p>
            </p:txBody>
          </p:sp>
          <p:pic>
            <p:nvPicPr>
              <p:cNvPr id="28" name="Picture 1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881" y="890"/>
                <a:ext cx="499" cy="3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3273425" y="4211640"/>
              <a:ext cx="2376488" cy="1665288"/>
              <a:chOff x="1882" y="2481"/>
              <a:chExt cx="1497" cy="1049"/>
            </a:xfrm>
          </p:grpSpPr>
          <p:sp>
            <p:nvSpPr>
              <p:cNvPr id="25" name="Text Box 19"/>
              <p:cNvSpPr txBox="1">
                <a:spLocks noChangeArrowheads="1"/>
              </p:cNvSpPr>
              <p:nvPr/>
            </p:nvSpPr>
            <p:spPr bwMode="auto">
              <a:xfrm>
                <a:off x="1882" y="2481"/>
                <a:ext cx="1161" cy="1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9298" tIns="59650" rIns="119298" bIns="5965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kumimoji="0" lang="en-GB" altLang="ja-JP" sz="1600" b="1" dirty="0">
                    <a:solidFill>
                      <a:srgbClr val="FF8000"/>
                    </a:solidFill>
                  </a:rPr>
                  <a:t>Japan</a:t>
                </a:r>
                <a:endParaRPr kumimoji="0" lang="en-GB" altLang="ja-JP" sz="1600" b="1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kumimoji="0" lang="en-GB" altLang="ja-JP" sz="1400" dirty="0">
                    <a:solidFill>
                      <a:srgbClr val="7F7F7F"/>
                    </a:solidFill>
                  </a:rPr>
                  <a:t>Aichi </a:t>
                </a:r>
                <a:r>
                  <a:rPr kumimoji="0" lang="en-GB" altLang="ja-JP" sz="1400" dirty="0" err="1">
                    <a:solidFill>
                      <a:srgbClr val="7F7F7F"/>
                    </a:solidFill>
                  </a:rPr>
                  <a:t>edu</a:t>
                </a:r>
                <a:r>
                  <a:rPr kumimoji="0" lang="en-GB" altLang="ja-JP" sz="1400" dirty="0">
                    <a:solidFill>
                      <a:srgbClr val="7F7F7F"/>
                    </a:solidFill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kumimoji="0" lang="en-GB" altLang="ja-JP" sz="1400" dirty="0">
                    <a:solidFill>
                      <a:srgbClr val="7F7F7F"/>
                    </a:solidFill>
                  </a:rPr>
                  <a:t>Kobe</a:t>
                </a:r>
              </a:p>
              <a:p>
                <a:pPr>
                  <a:lnSpc>
                    <a:spcPct val="90000"/>
                  </a:lnSpc>
                </a:pPr>
                <a:r>
                  <a:rPr kumimoji="0" lang="en-GB" altLang="ja-JP" sz="1400" dirty="0">
                    <a:solidFill>
                      <a:srgbClr val="7F7F7F"/>
                    </a:solidFill>
                  </a:rPr>
                  <a:t>Nagoya</a:t>
                </a:r>
              </a:p>
              <a:p>
                <a:pPr>
                  <a:lnSpc>
                    <a:spcPct val="90000"/>
                  </a:lnSpc>
                </a:pPr>
                <a:r>
                  <a:rPr kumimoji="0" lang="en-GB" altLang="ja-JP" sz="1400" dirty="0">
                    <a:solidFill>
                      <a:srgbClr val="7F7F7F"/>
                    </a:solidFill>
                  </a:rPr>
                  <a:t>Toho</a:t>
                </a:r>
              </a:p>
              <a:p>
                <a:pPr>
                  <a:lnSpc>
                    <a:spcPct val="90000"/>
                  </a:lnSpc>
                </a:pPr>
                <a:r>
                  <a:rPr kumimoji="0" lang="en-US" altLang="ja-JP" sz="1400" dirty="0">
                    <a:solidFill>
                      <a:srgbClr val="7F7F7F"/>
                    </a:solidFill>
                  </a:rPr>
                  <a:t>Nihon</a:t>
                </a:r>
                <a:endParaRPr kumimoji="0" lang="en-GB" altLang="ja-JP" sz="1600" dirty="0">
                  <a:solidFill>
                    <a:srgbClr val="7F7F7F"/>
                  </a:solidFill>
                </a:endParaRPr>
              </a:p>
            </p:txBody>
          </p:sp>
          <p:pic>
            <p:nvPicPr>
              <p:cNvPr id="26" name="Picture 2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2481"/>
                <a:ext cx="499" cy="3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34925" y="5172074"/>
              <a:ext cx="2738438" cy="668338"/>
              <a:chOff x="22" y="3231"/>
              <a:chExt cx="1725" cy="421"/>
            </a:xfrm>
          </p:grpSpPr>
          <p:sp>
            <p:nvSpPr>
              <p:cNvPr id="23" name="Text Box 22"/>
              <p:cNvSpPr txBox="1">
                <a:spLocks noChangeArrowheads="1"/>
              </p:cNvSpPr>
              <p:nvPr/>
            </p:nvSpPr>
            <p:spPr bwMode="auto">
              <a:xfrm>
                <a:off x="22" y="3231"/>
                <a:ext cx="1360" cy="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9298" tIns="59650" rIns="119298" bIns="5965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kumimoji="0" lang="en-GB" altLang="ja-JP" sz="1600" b="1" dirty="0">
                    <a:solidFill>
                      <a:srgbClr val="FF8000"/>
                    </a:solidFill>
                  </a:rPr>
                  <a:t>Israel</a:t>
                </a:r>
                <a:endParaRPr kumimoji="0" lang="en-GB" altLang="ja-JP" sz="1600" b="1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kumimoji="0" lang="en-GB" altLang="ja-JP" sz="1400" dirty="0" err="1">
                    <a:solidFill>
                      <a:srgbClr val="808080"/>
                    </a:solidFill>
                  </a:rPr>
                  <a:t>Technion</a:t>
                </a:r>
                <a:r>
                  <a:rPr kumimoji="0" lang="en-GB" altLang="ja-JP" sz="1400" dirty="0">
                    <a:solidFill>
                      <a:srgbClr val="808080"/>
                    </a:solidFill>
                  </a:rPr>
                  <a:t> Haifa</a:t>
                </a:r>
              </a:p>
            </p:txBody>
          </p:sp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3231"/>
                <a:ext cx="499" cy="3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5940425" y="1330325"/>
              <a:ext cx="2036764" cy="698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9292" tIns="59647" rIns="119292" bIns="59647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kumimoji="0" lang="en-GB" altLang="ja-JP" sz="1600" b="1" dirty="0">
                  <a:solidFill>
                    <a:srgbClr val="FF8000"/>
                  </a:solidFill>
                </a:rPr>
                <a:t>Korea</a:t>
              </a:r>
              <a:endParaRPr kumimoji="0" lang="en-GB" altLang="ja-JP" sz="1600" b="1" dirty="0">
                <a:solidFill>
                  <a:srgbClr val="0000FF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kumimoji="0" lang="en-GB" altLang="ja-JP" sz="1400" dirty="0" err="1">
                  <a:solidFill>
                    <a:srgbClr val="808080"/>
                  </a:solidFill>
                </a:rPr>
                <a:t>Jinju</a:t>
              </a:r>
              <a:endParaRPr kumimoji="0" lang="en-GB" altLang="ja-JP" sz="1400" dirty="0">
                <a:solidFill>
                  <a:srgbClr val="808080"/>
                </a:solidFill>
              </a:endParaRPr>
            </a:p>
          </p:txBody>
        </p:sp>
        <p:pic>
          <p:nvPicPr>
            <p:cNvPr id="13" name="Picture 2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025" y="1441450"/>
              <a:ext cx="792163" cy="4921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 26"/>
            <p:cNvGrpSpPr>
              <a:grpSpLocks/>
            </p:cNvGrpSpPr>
            <p:nvPr/>
          </p:nvGrpSpPr>
          <p:grpSpPr bwMode="auto">
            <a:xfrm>
              <a:off x="5940425" y="2241550"/>
              <a:ext cx="2808288" cy="2022476"/>
              <a:chOff x="3742" y="1385"/>
              <a:chExt cx="1769" cy="1274"/>
            </a:xfrm>
          </p:grpSpPr>
          <p:sp>
            <p:nvSpPr>
              <p:cNvPr id="21" name="Text Box 27"/>
              <p:cNvSpPr txBox="1">
                <a:spLocks noChangeArrowheads="1"/>
              </p:cNvSpPr>
              <p:nvPr/>
            </p:nvSpPr>
            <p:spPr bwMode="auto">
              <a:xfrm>
                <a:off x="3742" y="1385"/>
                <a:ext cx="1552" cy="1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9298" tIns="59650" rIns="119298" bIns="5965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kumimoji="0" lang="en-GB" altLang="ja-JP" sz="1600" b="1" dirty="0">
                    <a:solidFill>
                      <a:srgbClr val="FF8000"/>
                    </a:solidFill>
                  </a:rPr>
                  <a:t>Russia</a:t>
                </a:r>
                <a:endParaRPr kumimoji="0" lang="en-GB" altLang="ja-JP" sz="1600" b="1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kumimoji="0" lang="en-GB" altLang="ja-JP" sz="1400" dirty="0">
                    <a:solidFill>
                      <a:srgbClr val="808080"/>
                    </a:solidFill>
                  </a:rPr>
                  <a:t>INR RAS Moscow</a:t>
                </a:r>
              </a:p>
              <a:p>
                <a:pPr>
                  <a:lnSpc>
                    <a:spcPct val="90000"/>
                  </a:lnSpc>
                </a:pPr>
                <a:r>
                  <a:rPr kumimoji="0" lang="en-GB" altLang="ja-JP" sz="1400" dirty="0">
                    <a:solidFill>
                      <a:srgbClr val="808080"/>
                    </a:solidFill>
                  </a:rPr>
                  <a:t>LPI RAS Moscow</a:t>
                </a:r>
              </a:p>
              <a:p>
                <a:pPr>
                  <a:lnSpc>
                    <a:spcPct val="90000"/>
                  </a:lnSpc>
                </a:pPr>
                <a:r>
                  <a:rPr kumimoji="0" lang="en-GB" altLang="ja-JP" sz="1400" dirty="0">
                    <a:solidFill>
                      <a:srgbClr val="808080"/>
                    </a:solidFill>
                  </a:rPr>
                  <a:t>ITEP Moscow</a:t>
                </a:r>
              </a:p>
              <a:p>
                <a:pPr>
                  <a:lnSpc>
                    <a:spcPct val="90000"/>
                  </a:lnSpc>
                </a:pPr>
                <a:r>
                  <a:rPr kumimoji="0" lang="en-GB" altLang="ja-JP" sz="1400" dirty="0">
                    <a:solidFill>
                      <a:srgbClr val="808080"/>
                    </a:solidFill>
                  </a:rPr>
                  <a:t>SINP MSU Moscow</a:t>
                </a:r>
              </a:p>
              <a:p>
                <a:pPr>
                  <a:lnSpc>
                    <a:spcPct val="90000"/>
                  </a:lnSpc>
                </a:pPr>
                <a:r>
                  <a:rPr kumimoji="0" lang="en-GB" altLang="ja-JP" sz="1400" dirty="0">
                    <a:solidFill>
                      <a:srgbClr val="808080"/>
                    </a:solidFill>
                  </a:rPr>
                  <a:t>JINR </a:t>
                </a:r>
                <a:r>
                  <a:rPr kumimoji="0" lang="en-GB" altLang="ja-JP" sz="1400" dirty="0" err="1">
                    <a:solidFill>
                      <a:srgbClr val="808080"/>
                    </a:solidFill>
                  </a:rPr>
                  <a:t>Dubna</a:t>
                </a:r>
                <a:endParaRPr kumimoji="0" lang="en-GB" altLang="ja-JP" sz="1400" dirty="0">
                  <a:solidFill>
                    <a:srgbClr val="808080"/>
                  </a:solidFill>
                </a:endParaRPr>
              </a:p>
            </p:txBody>
          </p:sp>
          <p:pic>
            <p:nvPicPr>
              <p:cNvPr id="22" name="Picture 2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5012" y="1385"/>
                <a:ext cx="499" cy="30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5" name="Group 29"/>
            <p:cNvGrpSpPr>
              <a:grpSpLocks/>
            </p:cNvGrpSpPr>
            <p:nvPr/>
          </p:nvGrpSpPr>
          <p:grpSpPr bwMode="auto">
            <a:xfrm>
              <a:off x="5940425" y="4070347"/>
              <a:ext cx="2806700" cy="971550"/>
              <a:chOff x="3742" y="2313"/>
              <a:chExt cx="1768" cy="612"/>
            </a:xfrm>
          </p:grpSpPr>
          <p:sp>
            <p:nvSpPr>
              <p:cNvPr id="19" name="Text Box 30"/>
              <p:cNvSpPr txBox="1">
                <a:spLocks noChangeArrowheads="1"/>
              </p:cNvSpPr>
              <p:nvPr/>
            </p:nvSpPr>
            <p:spPr bwMode="auto">
              <a:xfrm>
                <a:off x="3742" y="2313"/>
                <a:ext cx="1230" cy="6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9298" tIns="59650" rIns="119298" bIns="5965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kumimoji="0" lang="en-GB" altLang="ja-JP" sz="1600" b="1" dirty="0">
                    <a:solidFill>
                      <a:srgbClr val="FF8000"/>
                    </a:solidFill>
                  </a:rPr>
                  <a:t>Switzerland</a:t>
                </a:r>
                <a:endParaRPr kumimoji="0" lang="en-GB" altLang="ja-JP" sz="1600" b="1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kumimoji="0" lang="en-GB" altLang="ja-JP" sz="1400" dirty="0" smtClean="0">
                    <a:solidFill>
                      <a:srgbClr val="808080"/>
                    </a:solidFill>
                  </a:rPr>
                  <a:t>Bern</a:t>
                </a:r>
                <a:endParaRPr kumimoji="0" lang="en-GB" altLang="ja-JP" sz="1400" dirty="0">
                  <a:solidFill>
                    <a:srgbClr val="808080"/>
                  </a:solidFill>
                </a:endParaRPr>
              </a:p>
            </p:txBody>
          </p:sp>
          <p:pic>
            <p:nvPicPr>
              <p:cNvPr id="20" name="Picture 31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1" y="2313"/>
                <a:ext cx="499" cy="45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6" name="Group 32"/>
            <p:cNvGrpSpPr>
              <a:grpSpLocks/>
            </p:cNvGrpSpPr>
            <p:nvPr/>
          </p:nvGrpSpPr>
          <p:grpSpPr bwMode="auto">
            <a:xfrm>
              <a:off x="5942015" y="5145088"/>
              <a:ext cx="2806701" cy="698500"/>
              <a:chOff x="3742" y="3067"/>
              <a:chExt cx="1768" cy="440"/>
            </a:xfrm>
          </p:grpSpPr>
          <p:sp>
            <p:nvSpPr>
              <p:cNvPr id="17" name="Text Box 33"/>
              <p:cNvSpPr txBox="1">
                <a:spLocks noChangeArrowheads="1"/>
              </p:cNvSpPr>
              <p:nvPr/>
            </p:nvSpPr>
            <p:spPr bwMode="auto">
              <a:xfrm>
                <a:off x="3742" y="3067"/>
                <a:ext cx="1283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19298" tIns="59650" rIns="119298" bIns="5965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kumimoji="0" lang="en-GB" altLang="ja-JP" sz="1600" b="1" dirty="0">
                    <a:solidFill>
                      <a:srgbClr val="FF8000"/>
                    </a:solidFill>
                  </a:rPr>
                  <a:t>Turkey</a:t>
                </a:r>
                <a:endParaRPr kumimoji="0" lang="en-GB" altLang="ja-JP" sz="1600" b="1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kumimoji="0" lang="en-GB" altLang="ja-JP" sz="1400" dirty="0">
                    <a:solidFill>
                      <a:srgbClr val="808080"/>
                    </a:solidFill>
                  </a:rPr>
                  <a:t>METU Ankara</a:t>
                </a:r>
              </a:p>
            </p:txBody>
          </p:sp>
          <p:pic>
            <p:nvPicPr>
              <p:cNvPr id="18" name="Picture 34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1" y="3067"/>
                <a:ext cx="499" cy="30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7" name="正方形/長方形 36"/>
          <p:cNvSpPr/>
          <p:nvPr/>
        </p:nvSpPr>
        <p:spPr>
          <a:xfrm>
            <a:off x="755576" y="2782728"/>
            <a:ext cx="456023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ja-JP" dirty="0">
                <a:ea typeface="Songti SC Bold" charset="0"/>
                <a:cs typeface="Songti SC Bold" charset="0"/>
                <a:sym typeface="Songti SC Bold" charset="0"/>
              </a:rPr>
              <a:t>140 physicists, 28 institutions </a:t>
            </a:r>
            <a:r>
              <a:rPr lang="en-US" altLang="ja-JP" dirty="0" smtClean="0">
                <a:ea typeface="Songti SC Bold" charset="0"/>
                <a:cs typeface="Songti SC Bold" charset="0"/>
                <a:sym typeface="Songti SC Bold" charset="0"/>
              </a:rPr>
              <a:t>in </a:t>
            </a:r>
            <a:r>
              <a:rPr lang="en-US" altLang="ja-JP" dirty="0">
                <a:ea typeface="Songti SC Bold" charset="0"/>
                <a:cs typeface="Songti SC Bold" charset="0"/>
                <a:sym typeface="Songti SC Bold" charset="0"/>
              </a:rPr>
              <a:t>11 countries</a:t>
            </a:r>
          </a:p>
        </p:txBody>
      </p:sp>
      <p:sp>
        <p:nvSpPr>
          <p:cNvPr id="38" name="スライド番号プレースホルダー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3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ja-JP" dirty="0" smtClean="0"/>
              <a:t>4 tau neutrino events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pic>
        <p:nvPicPr>
          <p:cNvPr id="4" name="Picture 2" descr="L:\ariga\OPERA\Napoli\b072693\anim_whol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4036"/>
            <a:ext cx="3530112" cy="261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/>
          </p:cNvSpPr>
          <p:nvPr/>
        </p:nvSpPr>
        <p:spPr>
          <a:xfrm>
            <a:off x="2393692" y="3059025"/>
            <a:ext cx="1458228" cy="667299"/>
          </a:xfrm>
          <a:prstGeom prst="rect">
            <a:avLst/>
          </a:prstGeom>
        </p:spPr>
        <p:txBody>
          <a:bodyPr vert="horz" wrap="square" lIns="0" tIns="0" rIns="33864" bIns="0" rtlCol="0" anchor="ctr">
            <a:sp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80985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ja-JP" sz="1400" dirty="0" smtClean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τ</a:t>
            </a:r>
            <a:r>
              <a:rPr lang="en-US" altLang="ja-JP" sz="1400" baseline="31000" dirty="0" smtClean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−</a:t>
            </a:r>
            <a:r>
              <a:rPr lang="en-US" altLang="ja-JP" sz="1400" dirty="0" smtClean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→ρ</a:t>
            </a:r>
            <a:r>
              <a:rPr lang="en-US" altLang="ja-JP" sz="1400" baseline="31000" dirty="0" smtClean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−</a:t>
            </a:r>
            <a:r>
              <a:rPr lang="en-US" altLang="ja-JP" sz="1400" dirty="0" smtClean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en-US" altLang="ja-JP" sz="1400" dirty="0" err="1" smtClean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ν</a:t>
            </a:r>
            <a:r>
              <a:rPr lang="en-US" altLang="ja-JP" sz="1400" baseline="-17000" dirty="0" err="1" smtClean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τ</a:t>
            </a:r>
            <a:endParaRPr lang="en-US" altLang="ja-JP" sz="1400" dirty="0" smtClean="0">
              <a:solidFill>
                <a:schemeClr val="bg1"/>
              </a:solidFill>
              <a:latin typeface="+mj-lt"/>
              <a:sym typeface="Symbol" panose="05050102010706020507" pitchFamily="18" charset="2"/>
            </a:endParaRPr>
          </a:p>
          <a:p>
            <a:pPr marL="0" indent="0" defTabSz="380985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ja-JP" sz="1400" dirty="0" smtClean="0">
                <a:solidFill>
                  <a:schemeClr val="bg1"/>
                </a:solidFill>
                <a:latin typeface="+mj-lt"/>
                <a:sym typeface="Lucida Grande"/>
              </a:rPr>
              <a:t>      </a:t>
            </a:r>
            <a:r>
              <a:rPr lang="en-US" altLang="ja-JP" sz="1400" dirty="0" smtClean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ρ</a:t>
            </a:r>
            <a:r>
              <a:rPr lang="en-US" altLang="ja-JP" sz="1400" baseline="31000" dirty="0" smtClean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−</a:t>
            </a:r>
            <a:r>
              <a:rPr lang="en-US" altLang="ja-JP" sz="1400" dirty="0" smtClean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→π</a:t>
            </a:r>
            <a:r>
              <a:rPr lang="en-US" altLang="ja-JP" sz="1400" baseline="31000" dirty="0" smtClean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0</a:t>
            </a:r>
            <a:r>
              <a:rPr lang="en-US" altLang="ja-JP" sz="1400" dirty="0" smtClean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 π</a:t>
            </a:r>
            <a:r>
              <a:rPr lang="en-US" altLang="ja-JP" sz="1400" baseline="31000" dirty="0" smtClean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-</a:t>
            </a:r>
            <a:endParaRPr lang="en-US" altLang="ja-JP" sz="1400" dirty="0" smtClean="0">
              <a:solidFill>
                <a:schemeClr val="bg1"/>
              </a:solidFill>
              <a:latin typeface="+mj-lt"/>
              <a:sym typeface="Symbol" panose="05050102010706020507" pitchFamily="18" charset="2"/>
            </a:endParaRPr>
          </a:p>
          <a:p>
            <a:pPr marL="0" indent="0" defTabSz="380985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ja-JP" sz="1400" baseline="31000" dirty="0" smtClean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                       </a:t>
            </a:r>
            <a:r>
              <a:rPr lang="en-US" altLang="ja-JP" sz="1400" dirty="0" smtClean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π</a:t>
            </a:r>
            <a:r>
              <a:rPr lang="en-US" altLang="ja-JP" sz="1400" baseline="31000" dirty="0" smtClean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0 </a:t>
            </a:r>
            <a:r>
              <a:rPr lang="en-US" altLang="ja-JP" sz="1400" dirty="0" smtClean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→ γ </a:t>
            </a:r>
            <a:r>
              <a:rPr lang="en-US" altLang="ja-JP" sz="1400" dirty="0" err="1" smtClean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γ</a:t>
            </a:r>
            <a:endParaRPr lang="en-US" altLang="ja-JP" sz="1400" dirty="0" smtClean="0">
              <a:solidFill>
                <a:schemeClr val="bg1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547664" y="764704"/>
            <a:ext cx="68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1</a:t>
            </a:r>
            <a:r>
              <a:rPr lang="en-US" altLang="ja-JP" baseline="30000" dirty="0"/>
              <a:t>st</a:t>
            </a:r>
            <a:r>
              <a:rPr lang="en-US" altLang="ja-JP" dirty="0"/>
              <a:t> </a:t>
            </a:r>
            <a:r>
              <a:rPr lang="en-US" altLang="ja-JP" dirty="0" err="1" smtClean="0">
                <a:latin typeface="Symbol" panose="05050102010706020507" pitchFamily="18" charset="2"/>
              </a:rPr>
              <a:t>nt</a:t>
            </a:r>
            <a:endParaRPr lang="ja-JP" altLang="en-US" dirty="0">
              <a:latin typeface="Symbol" panose="05050102010706020507" pitchFamily="18" charset="2"/>
            </a:endParaRPr>
          </a:p>
        </p:txBody>
      </p:sp>
      <p:pic>
        <p:nvPicPr>
          <p:cNvPr id="7" name="Picture 2" descr="F:\ElectronWG\Nagoya CM\trident\anim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94" y="1142971"/>
            <a:ext cx="3400374" cy="260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423170" y="1124744"/>
            <a:ext cx="971897" cy="32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197" tIns="38098" rIns="76197" bIns="38098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τ -&gt; 3h</a:t>
            </a:r>
          </a:p>
        </p:txBody>
      </p:sp>
      <p:pic>
        <p:nvPicPr>
          <p:cNvPr id="9" name="Segnaposto contenuto 6" descr="anim2.gif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63" r="-15263"/>
          <a:stretch>
            <a:fillRect/>
          </a:stretch>
        </p:blipFill>
        <p:spPr>
          <a:xfrm>
            <a:off x="-108520" y="4193219"/>
            <a:ext cx="4437477" cy="2557441"/>
          </a:xfr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92647" y="4221088"/>
            <a:ext cx="1390597" cy="32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197" tIns="38098" rIns="76197" bIns="38098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τ</a:t>
            </a:r>
            <a:r>
              <a:rPr lang="en-US" altLang="ja-JP" sz="1600" baseline="30000" dirty="0">
                <a:solidFill>
                  <a:schemeClr val="bg1"/>
                </a:solidFill>
              </a:rPr>
              <a:t> </a:t>
            </a:r>
            <a:r>
              <a:rPr lang="en-US" altLang="ja-JP" sz="1600" dirty="0" smtClean="0">
                <a:solidFill>
                  <a:schemeClr val="bg1"/>
                </a:solidFill>
              </a:rPr>
              <a:t>-&gt; </a:t>
            </a:r>
            <a:r>
              <a:rPr lang="en-US" altLang="ja-JP" sz="1600" dirty="0" smtClean="0">
                <a:solidFill>
                  <a:schemeClr val="bg1"/>
                </a:solidFill>
                <a:latin typeface="Symbol" panose="05050102010706020507" pitchFamily="18" charset="2"/>
              </a:rPr>
              <a:t>m </a:t>
            </a:r>
            <a:r>
              <a:rPr lang="en-US" altLang="ja-JP" sz="1600" dirty="0" smtClean="0">
                <a:solidFill>
                  <a:srgbClr val="FF0000"/>
                </a:solidFill>
                <a:latin typeface="Symbol" panose="05050102010706020507" pitchFamily="18" charset="2"/>
              </a:rPr>
              <a:t>(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τ</a:t>
            </a:r>
            <a:r>
              <a:rPr lang="en-US" altLang="ja-JP" sz="1600" b="1" baseline="3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1600" b="1" baseline="30000" dirty="0" smtClean="0">
                <a:solidFill>
                  <a:srgbClr val="FF0000"/>
                </a:solidFill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</a:rPr>
              <a:t>-&gt; </a:t>
            </a:r>
            <a:r>
              <a:rPr lang="en-US" altLang="ja-JP" sz="16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1600" b="1" baseline="3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1600" dirty="0" smtClean="0">
                <a:solidFill>
                  <a:srgbClr val="FF0000"/>
                </a:solidFill>
                <a:latin typeface="Symbol" panose="05050102010706020507" pitchFamily="18" charset="2"/>
              </a:rPr>
              <a:t>)</a:t>
            </a:r>
            <a:endParaRPr lang="en-US" altLang="ja-JP" sz="16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372200" y="764704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latin typeface="Symbol" panose="05050102010706020507" pitchFamily="18" charset="2"/>
              </a:rPr>
              <a:t>nt</a:t>
            </a:r>
            <a:endParaRPr lang="ja-JP" altLang="en-US" dirty="0">
              <a:latin typeface="Symbol" panose="05050102010706020507" pitchFamily="18" charset="2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547664" y="3798332"/>
            <a:ext cx="706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3</a:t>
            </a:r>
            <a:r>
              <a:rPr lang="en-US" altLang="ja-JP" baseline="30000" dirty="0" smtClean="0"/>
              <a:t>rd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latin typeface="Symbol" panose="05050102010706020507" pitchFamily="18" charset="2"/>
              </a:rPr>
              <a:t>nt</a:t>
            </a:r>
            <a:endParaRPr lang="ja-JP" altLang="en-US" dirty="0">
              <a:latin typeface="Symbol" panose="05050102010706020507" pitchFamily="18" charset="2"/>
            </a:endParaRPr>
          </a:p>
        </p:txBody>
      </p:sp>
      <p:pic>
        <p:nvPicPr>
          <p:cNvPr id="13" name="Picture 2" descr="L:\MICROSCOPE2\ONLINE\b992217\dset_TS\anime_nice_zoom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73" y="4167664"/>
            <a:ext cx="3384351" cy="25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580112" y="4221088"/>
            <a:ext cx="971897" cy="32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197" tIns="38098" rIns="76197" bIns="38098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τ </a:t>
            </a:r>
            <a:r>
              <a:rPr lang="en-US" altLang="ja-JP" sz="1600" dirty="0" smtClean="0">
                <a:solidFill>
                  <a:schemeClr val="bg1"/>
                </a:solidFill>
              </a:rPr>
              <a:t>-&gt; h</a:t>
            </a:r>
            <a:endParaRPr lang="en-US" altLang="ja-JP" sz="16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300192" y="3798332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4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latin typeface="Symbol" panose="05050102010706020507" pitchFamily="18" charset="2"/>
              </a:rPr>
              <a:t>nt</a:t>
            </a:r>
            <a:endParaRPr lang="ja-JP" altLang="en-US" dirty="0">
              <a:latin typeface="Symbol" panose="05050102010706020507" pitchFamily="18" charset="2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051891" y="6021288"/>
            <a:ext cx="2408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solidFill>
                  <a:schemeClr val="bg1"/>
                </a:solidFill>
              </a:rPr>
              <a:t>4</a:t>
            </a:r>
            <a:r>
              <a:rPr lang="en-US" altLang="ja-JP" b="1" baseline="30000" dirty="0">
                <a:solidFill>
                  <a:schemeClr val="bg1"/>
                </a:solidFill>
              </a:rPr>
              <a:t>th</a:t>
            </a:r>
            <a:r>
              <a:rPr lang="en-US" altLang="ja-JP" b="1" dirty="0">
                <a:solidFill>
                  <a:schemeClr val="bg1"/>
                </a:solidFill>
              </a:rPr>
              <a:t> </a:t>
            </a:r>
            <a:r>
              <a:rPr lang="en-US" altLang="ja-JP" b="1" dirty="0" err="1">
                <a:solidFill>
                  <a:schemeClr val="bg1"/>
                </a:solidFill>
                <a:latin typeface="Symbol" panose="05050102010706020507" pitchFamily="18" charset="2"/>
              </a:rPr>
              <a:t>n</a:t>
            </a:r>
            <a:r>
              <a:rPr lang="en-US" altLang="ja-JP" b="1" baseline="-25000" dirty="0" err="1">
                <a:solidFill>
                  <a:schemeClr val="bg1"/>
                </a:solidFill>
                <a:latin typeface="Symbol" panose="05050102010706020507" pitchFamily="18" charset="2"/>
              </a:rPr>
              <a:t>t</a:t>
            </a:r>
            <a:r>
              <a:rPr lang="en-US" altLang="ja-JP" b="1" dirty="0">
                <a:solidFill>
                  <a:schemeClr val="bg1"/>
                </a:solidFill>
              </a:rPr>
              <a:t> paper has been accepted by PTEP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5220072" y="1340768"/>
            <a:ext cx="1548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JHEP 1311 (2013) 036</a:t>
            </a:r>
            <a:endParaRPr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11560" y="4443205"/>
            <a:ext cx="20265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 err="1">
                <a:solidFill>
                  <a:schemeClr val="bg1"/>
                </a:solidFill>
              </a:rPr>
              <a:t>Phys.Rev</a:t>
            </a:r>
            <a:r>
              <a:rPr lang="en-US" altLang="ja-JP" sz="1200" b="1" dirty="0">
                <a:solidFill>
                  <a:schemeClr val="bg1"/>
                </a:solidFill>
              </a:rPr>
              <a:t>. D89 (2014) 051102</a:t>
            </a:r>
            <a:endParaRPr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827584" y="1124744"/>
            <a:ext cx="971897" cy="32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197" tIns="38098" rIns="76197" bIns="38098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τ -&gt; </a:t>
            </a:r>
            <a:r>
              <a:rPr lang="en-US" altLang="ja-JP" sz="1600" dirty="0" smtClean="0">
                <a:solidFill>
                  <a:schemeClr val="bg1"/>
                </a:solidFill>
              </a:rPr>
              <a:t>h</a:t>
            </a:r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263192" y="4437112"/>
            <a:ext cx="1859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>
                <a:solidFill>
                  <a:schemeClr val="bg1"/>
                </a:solidFill>
              </a:rPr>
              <a:t>ar</a:t>
            </a:r>
            <a:r>
              <a:rPr lang="en-US" altLang="ja-JP" sz="1600" b="1" dirty="0" smtClean="0">
                <a:solidFill>
                  <a:schemeClr val="bg1"/>
                </a:solidFill>
              </a:rPr>
              <a:t>X</a:t>
            </a:r>
            <a:r>
              <a:rPr lang="ja-JP" altLang="en-US" sz="1600" b="1" dirty="0" smtClean="0">
                <a:solidFill>
                  <a:schemeClr val="bg1"/>
                </a:solidFill>
              </a:rPr>
              <a:t>iv </a:t>
            </a:r>
            <a:r>
              <a:rPr lang="en-US" altLang="ja-JP" sz="1600" b="1" dirty="0" smtClean="0">
                <a:solidFill>
                  <a:schemeClr val="bg1"/>
                </a:solidFill>
              </a:rPr>
              <a:t>: </a:t>
            </a:r>
            <a:r>
              <a:rPr lang="ja-JP" altLang="en-US" sz="1600" b="1" dirty="0" smtClean="0">
                <a:solidFill>
                  <a:schemeClr val="bg1"/>
                </a:solidFill>
              </a:rPr>
              <a:t>1407.3513</a:t>
            </a:r>
            <a:r>
              <a:rPr lang="en-US" altLang="ja-JP" sz="1600" b="1" dirty="0" smtClean="0">
                <a:solidFill>
                  <a:schemeClr val="bg1"/>
                </a:solidFill>
              </a:rPr>
              <a:t>v2</a:t>
            </a:r>
            <a:endParaRPr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61001" y="1351801"/>
            <a:ext cx="21995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Phys.Lett. B691 (2010) 138-145</a:t>
            </a:r>
            <a:r>
              <a:rPr kumimoji="1" lang="ja-JP" altLang="ja-JP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60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Summary of 4 tau neutrino events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062" y="3121843"/>
            <a:ext cx="5562744" cy="354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グループ化 11"/>
          <p:cNvGrpSpPr/>
          <p:nvPr/>
        </p:nvGrpSpPr>
        <p:grpSpPr>
          <a:xfrm>
            <a:off x="179512" y="1505752"/>
            <a:ext cx="4017734" cy="2859352"/>
            <a:chOff x="107504" y="2060848"/>
            <a:chExt cx="4290123" cy="3259690"/>
          </a:xfrm>
        </p:grpSpPr>
        <p:pic>
          <p:nvPicPr>
            <p:cNvPr id="13317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" t="9190" r="5357"/>
            <a:stretch/>
          </p:blipFill>
          <p:spPr bwMode="auto">
            <a:xfrm>
              <a:off x="107504" y="2060848"/>
              <a:ext cx="4290123" cy="325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直線コネクタ 10"/>
            <p:cNvCxnSpPr/>
            <p:nvPr/>
          </p:nvCxnSpPr>
          <p:spPr>
            <a:xfrm flipV="1">
              <a:off x="2375756" y="2127999"/>
              <a:ext cx="0" cy="270000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165100" dist="88900" dir="10800000" algn="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683568" y="2492896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0" smtClean="0">
                          <a:latin typeface="Cambria Math"/>
                        </a:rPr>
                        <m:t>𝐜𝐮𝐭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 </m:t>
                      </m:r>
                      <m:r>
                        <a:rPr kumimoji="1" lang="ja-JP" altLang="en-US" b="1" i="1" smtClean="0">
                          <a:latin typeface="Cambria Math"/>
                        </a:rPr>
                        <m:t>𝝓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&lt;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𝟗𝟎</m:t>
                      </m:r>
                      <m:r>
                        <a:rPr kumimoji="1" lang="en-US" altLang="ja-JP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492896"/>
                <a:ext cx="144016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/>
          <p:cNvSpPr txBox="1"/>
          <p:nvPr/>
        </p:nvSpPr>
        <p:spPr>
          <a:xfrm>
            <a:off x="4283968" y="242262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Visible energy</a:t>
            </a:r>
          </a:p>
          <a:p>
            <a:pPr algn="ctr"/>
            <a:r>
              <a:rPr kumimoji="1" lang="en-US" altLang="ja-JP" dirty="0" smtClean="0"/>
              <a:t>(Scalar sum of momenta and </a:t>
            </a:r>
            <a:r>
              <a:rPr kumimoji="1" lang="en-US" altLang="ja-JP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dirty="0" smtClean="0"/>
              <a:t> energies)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11560" y="11154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Symbol" panose="05050102010706020507" pitchFamily="18" charset="2"/>
              </a:rPr>
              <a:t>f</a:t>
            </a:r>
            <a:r>
              <a:rPr kumimoji="1" lang="en-US" altLang="ja-JP" dirty="0" smtClean="0"/>
              <a:t> angle</a:t>
            </a:r>
          </a:p>
        </p:txBody>
      </p:sp>
      <p:sp>
        <p:nvSpPr>
          <p:cNvPr id="28" name="スライド番号プレースホルダー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2123728" y="5373216"/>
                <a:ext cx="2520280" cy="668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 smtClean="0"/>
                  <a:t>S</a:t>
                </a:r>
                <a:r>
                  <a:rPr kumimoji="1" lang="en-US" altLang="ja-JP" b="1" dirty="0" smtClean="0"/>
                  <a:t>ign identified as </a:t>
                </a:r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minus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sub>
                          <m:r>
                            <a:rPr kumimoji="1" lang="ja-JP" alt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𝝁</m:t>
                          </m:r>
                        </m:sub>
                      </m:sSub>
                      <m:r>
                        <a:rPr kumimoji="1" lang="en-US" altLang="ja-JP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⟶</m:t>
                      </m:r>
                      <m:sSub>
                        <m:sSubPr>
                          <m:ctrlPr>
                            <a:rPr lang="en-US" altLang="ja-JP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sub>
                          <m:r>
                            <a:rPr lang="ja-JP" alt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𝝉</m:t>
                          </m:r>
                        </m:sub>
                      </m:sSub>
                      <m:r>
                        <a:rPr lang="en-US" altLang="ja-JP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sSub>
                        <m:sSubPr>
                          <m:ctrlPr>
                            <a:rPr lang="en-US" altLang="ja-JP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sub>
                          <m:r>
                            <a:rPr lang="ja-JP" alt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𝝁</m:t>
                          </m:r>
                        </m:sub>
                      </m:sSub>
                      <m:r>
                        <a:rPr lang="en-US" altLang="ja-JP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⟶</m:t>
                      </m:r>
                      <m:acc>
                        <m:accPr>
                          <m:chr m:val="̅"/>
                          <m:ctrlP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ja-JP" alt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𝝉</m:t>
                              </m:r>
                            </m:sub>
                          </m:sSub>
                        </m:e>
                      </m:acc>
                      <m:r>
                        <a:rPr lang="en-US" altLang="ja-JP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en-US" altLang="ja-JP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373216"/>
                <a:ext cx="2520280" cy="668837"/>
              </a:xfrm>
              <a:prstGeom prst="rect">
                <a:avLst/>
              </a:prstGeom>
              <a:blipFill rotWithShape="1">
                <a:blip r:embed="rId6"/>
                <a:stretch>
                  <a:fillRect l="-242" t="-4545" b="-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8"/>
          <p:cNvSpPr txBox="1"/>
          <p:nvPr/>
        </p:nvSpPr>
        <p:spPr>
          <a:xfrm>
            <a:off x="3469958" y="89942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CA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nd</a:t>
            </a:r>
            <a:endParaRPr lang="en-CA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4" name="Connettore 2 2"/>
          <p:cNvCxnSpPr/>
          <p:nvPr/>
        </p:nvCxnSpPr>
        <p:spPr>
          <a:xfrm>
            <a:off x="3682752" y="1196752"/>
            <a:ext cx="9716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067944" y="89942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en-CA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</a:t>
            </a:r>
            <a:endParaRPr lang="en-CA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3923928" y="1206044"/>
            <a:ext cx="176368" cy="3507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0"/>
          <p:cNvSpPr txBox="1"/>
          <p:nvPr/>
        </p:nvSpPr>
        <p:spPr>
          <a:xfrm>
            <a:off x="2779199" y="169894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lang="en-CA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rd</a:t>
            </a:r>
            <a:endParaRPr lang="en-CA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8" name="Connettore 2 11"/>
          <p:cNvCxnSpPr/>
          <p:nvPr/>
        </p:nvCxnSpPr>
        <p:spPr>
          <a:xfrm>
            <a:off x="3131840" y="1883606"/>
            <a:ext cx="565103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2"/>
          <p:cNvSpPr txBox="1"/>
          <p:nvPr/>
        </p:nvSpPr>
        <p:spPr>
          <a:xfrm>
            <a:off x="2771800" y="2322051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lang="en-CA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endParaRPr lang="en-CA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20" name="Connettore 2 13"/>
          <p:cNvCxnSpPr/>
          <p:nvPr/>
        </p:nvCxnSpPr>
        <p:spPr>
          <a:xfrm flipV="1">
            <a:off x="3137338" y="2435819"/>
            <a:ext cx="426550" cy="708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5"/>
          <p:cNvGrpSpPr/>
          <p:nvPr/>
        </p:nvGrpSpPr>
        <p:grpSpPr>
          <a:xfrm>
            <a:off x="3753362" y="5786257"/>
            <a:ext cx="170550" cy="144000"/>
            <a:chOff x="3779912" y="5805280"/>
            <a:chExt cx="170550" cy="144000"/>
          </a:xfrm>
        </p:grpSpPr>
        <p:cxnSp>
          <p:nvCxnSpPr>
            <p:cNvPr id="24" name="直線コネクタ 23"/>
            <p:cNvCxnSpPr/>
            <p:nvPr/>
          </p:nvCxnSpPr>
          <p:spPr>
            <a:xfrm>
              <a:off x="3806462" y="5805280"/>
              <a:ext cx="144000" cy="144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H="1">
              <a:off x="3779912" y="5805280"/>
              <a:ext cx="144000" cy="144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55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25143"/>
            <a:ext cx="2952328" cy="7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79512" y="4146178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Times New Roman"/>
              </a:rPr>
              <a:t>P value</a:t>
            </a:r>
            <a:r>
              <a:rPr lang="en-GB" sz="2000" b="1" dirty="0" smtClean="0">
                <a:cs typeface="Times New Roman"/>
              </a:rPr>
              <a:t> = 1.03 x 10</a:t>
            </a:r>
            <a:r>
              <a:rPr lang="en-GB" sz="2000" b="1" baseline="30000" dirty="0" smtClean="0">
                <a:cs typeface="Times New Roman"/>
              </a:rPr>
              <a:t>-5</a:t>
            </a:r>
            <a:r>
              <a:rPr lang="en-GB" sz="2000" b="1" dirty="0" smtClean="0">
                <a:cs typeface="Times New Roman"/>
              </a:rPr>
              <a:t> </a:t>
            </a:r>
          </a:p>
          <a:p>
            <a:r>
              <a:rPr lang="en-US" altLang="ja-JP" sz="2000" dirty="0" smtClean="0">
                <a:sym typeface="Wingdings" panose="05000000000000000000" pitchFamily="2" charset="2"/>
              </a:rPr>
              <a:t></a:t>
            </a:r>
            <a:r>
              <a:rPr lang="en-US" altLang="ja-JP" sz="2000" dirty="0" smtClean="0"/>
              <a:t>No oscillation excluded at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4.2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s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CL</a:t>
            </a:r>
          </a:p>
          <a:p>
            <a:r>
              <a:rPr lang="en-US" altLang="ja-JP" sz="2000" b="1" dirty="0" smtClean="0"/>
              <a:t>(Multivariable analysis ongoing)</a:t>
            </a:r>
            <a:endParaRPr lang="ja-JP" altLang="en-US" b="1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Oscillation analysis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F7F1-21D3-4528-9403-F5E962D12B0E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4513802" cy="237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633815" y="5530006"/>
            <a:ext cx="4082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90% CL intervals assuming sin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(2</a:t>
            </a:r>
            <a:r>
              <a:rPr lang="en-US" altLang="ja-JP" dirty="0" smtClean="0">
                <a:latin typeface="Symbol" panose="05050102010706020507" pitchFamily="18" charset="2"/>
              </a:rPr>
              <a:t>q</a:t>
            </a:r>
            <a:r>
              <a:rPr lang="en-US" altLang="ja-JP" dirty="0" smtClean="0"/>
              <a:t>)=1</a:t>
            </a:r>
          </a:p>
          <a:p>
            <a:r>
              <a:rPr lang="en-US" altLang="ja-JP" dirty="0" err="1" smtClean="0"/>
              <a:t>Feldman&amp;Cousin</a:t>
            </a:r>
            <a:r>
              <a:rPr lang="en-US" altLang="ja-JP" dirty="0" smtClean="0"/>
              <a:t> : </a:t>
            </a:r>
            <a:r>
              <a:rPr lang="en-US" altLang="ja-JP" b="1" dirty="0" smtClean="0"/>
              <a:t>[ 1.8, 5.0] x 10</a:t>
            </a:r>
            <a:r>
              <a:rPr lang="en-US" altLang="ja-JP" b="1" baseline="30000" dirty="0" smtClean="0"/>
              <a:t>-3</a:t>
            </a:r>
            <a:r>
              <a:rPr lang="en-US" altLang="ja-JP" b="1" dirty="0" smtClean="0"/>
              <a:t> eV</a:t>
            </a:r>
            <a:r>
              <a:rPr lang="en-US" altLang="ja-JP" b="1" baseline="30000" dirty="0" smtClean="0"/>
              <a:t>2</a:t>
            </a:r>
            <a:endParaRPr lang="en-US" altLang="ja-JP" b="1" dirty="0" smtClean="0"/>
          </a:p>
          <a:p>
            <a:r>
              <a:rPr lang="en-US" altLang="ja-JP" dirty="0" err="1" smtClean="0"/>
              <a:t>Bayesien</a:t>
            </a:r>
            <a:r>
              <a:rPr lang="en-US" altLang="ja-JP" dirty="0" smtClean="0"/>
              <a:t>               : </a:t>
            </a:r>
            <a:r>
              <a:rPr lang="en-US" altLang="ja-JP" b="1" dirty="0" smtClean="0"/>
              <a:t>[ 1.9, 5.0</a:t>
            </a:r>
            <a:r>
              <a:rPr lang="en-US" altLang="ja-JP" b="1" dirty="0"/>
              <a:t>] x 10</a:t>
            </a:r>
            <a:r>
              <a:rPr lang="en-US" altLang="ja-JP" b="1" baseline="30000" dirty="0"/>
              <a:t>-3</a:t>
            </a:r>
            <a:r>
              <a:rPr lang="en-US" altLang="ja-JP" b="1" dirty="0"/>
              <a:t> eV</a:t>
            </a:r>
            <a:r>
              <a:rPr lang="en-US" altLang="ja-JP" b="1" baseline="30000" dirty="0"/>
              <a:t>2</a:t>
            </a:r>
            <a:r>
              <a:rPr lang="en-US" altLang="ja-JP" b="1" dirty="0"/>
              <a:t>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34272" y="3645024"/>
            <a:ext cx="435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The first measurement </a:t>
            </a:r>
            <a:r>
              <a:rPr lang="en-US" altLang="ja-JP" sz="2400" b="1" dirty="0">
                <a:solidFill>
                  <a:srgbClr val="FF0000"/>
                </a:solidFill>
              </a:rPr>
              <a:t>of</a:t>
            </a:r>
            <a:r>
              <a:rPr lang="en-US" altLang="ja-JP" sz="2400" b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m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32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in </a:t>
            </a:r>
            <a:r>
              <a:rPr lang="en-US" altLang="ja-JP" sz="2400" b="1" dirty="0">
                <a:solidFill>
                  <a:srgbClr val="FF0000"/>
                </a:solidFill>
              </a:rPr>
              <a:t>tau neutrino appearance</a:t>
            </a:r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264726"/>
              </p:ext>
            </p:extLst>
          </p:nvPr>
        </p:nvGraphicFramePr>
        <p:xfrm>
          <a:off x="72008" y="908720"/>
          <a:ext cx="5868144" cy="235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741"/>
                <a:gridCol w="1627140"/>
                <a:gridCol w="1627140"/>
                <a:gridCol w="1250123"/>
              </a:tblGrid>
              <a:tr h="357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Decay channel</a:t>
                      </a:r>
                    </a:p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Expected signal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 smtClean="0">
                          <a:solidFill>
                            <a:srgbClr val="FFC000"/>
                          </a:solidFill>
                          <a:cs typeface="Times New Roman"/>
                        </a:rPr>
                        <a:t>Δm</a:t>
                      </a:r>
                      <a:r>
                        <a:rPr kumimoji="1" lang="en-US" altLang="ja-JP" sz="1400" b="1" baseline="30000" dirty="0" smtClean="0">
                          <a:solidFill>
                            <a:srgbClr val="FFC000"/>
                          </a:solidFill>
                          <a:cs typeface="Times New Roman"/>
                        </a:rPr>
                        <a:t>2 </a:t>
                      </a:r>
                      <a:r>
                        <a:rPr kumimoji="1" lang="en-US" altLang="ja-JP" sz="1400" b="1" dirty="0" smtClean="0">
                          <a:solidFill>
                            <a:srgbClr val="FFC000"/>
                          </a:solidFill>
                          <a:cs typeface="Times New Roman"/>
                        </a:rPr>
                        <a:t>= 2.32x10</a:t>
                      </a:r>
                      <a:r>
                        <a:rPr kumimoji="1" lang="en-US" altLang="ja-JP" sz="1400" b="1" baseline="30000" dirty="0" smtClean="0">
                          <a:solidFill>
                            <a:srgbClr val="FFC000"/>
                          </a:solidFill>
                          <a:cs typeface="Times New Roman"/>
                        </a:rPr>
                        <a:t>-3 </a:t>
                      </a:r>
                      <a:r>
                        <a:rPr kumimoji="1" lang="en-US" altLang="ja-JP" sz="1400" b="1" dirty="0" smtClean="0">
                          <a:solidFill>
                            <a:srgbClr val="FFC000"/>
                          </a:solidFill>
                          <a:cs typeface="Times New Roman"/>
                        </a:rPr>
                        <a:t>eV</a:t>
                      </a:r>
                      <a:r>
                        <a:rPr kumimoji="1" lang="en-US" altLang="ja-JP" sz="1400" b="1" baseline="30000" dirty="0" smtClean="0">
                          <a:solidFill>
                            <a:srgbClr val="FFC000"/>
                          </a:solidFill>
                          <a:cs typeface="Times New Roman"/>
                        </a:rPr>
                        <a:t>2</a:t>
                      </a:r>
                      <a:endParaRPr kumimoji="1" lang="ja-JP" altLang="en-US" sz="1400" b="1" baseline="30000" dirty="0" smtClean="0">
                        <a:solidFill>
                          <a:srgbClr val="FFC000"/>
                        </a:solidFill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background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Observed</a:t>
                      </a:r>
                    </a:p>
                    <a:p>
                      <a:pPr algn="ctr" fontAlgn="b"/>
                      <a:endParaRPr lang="en-US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l-G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τ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  <a:sym typeface="Wingdings"/>
                        </a:rPr>
                        <a:t>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h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0.41±0.08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0.033</a:t>
                      </a: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±0.006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l-G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τ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  <a:sym typeface="Wingdings"/>
                        </a:rPr>
                        <a:t>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3h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0.57</a:t>
                      </a: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±0.11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0.155</a:t>
                      </a: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±0.030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l-G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τ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  <a:sym typeface="Wingdings"/>
                        </a:rPr>
                        <a:t> μ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0.52</a:t>
                      </a: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±0.10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0.018</a:t>
                      </a: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±0.007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l-G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τ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  <a:sym typeface="Wingdings"/>
                        </a:rPr>
                        <a:t>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e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0.62</a:t>
                      </a: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±0.12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0.027</a:t>
                      </a:r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±0.005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   Total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2.11</a:t>
                      </a:r>
                      <a:r>
                        <a:rPr lang="en-US" altLang="ja-JP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±0.42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0.233</a:t>
                      </a:r>
                      <a:r>
                        <a:rPr lang="en-US" altLang="ja-JP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±0.041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228938"/>
              </p:ext>
            </p:extLst>
          </p:nvPr>
        </p:nvGraphicFramePr>
        <p:xfrm>
          <a:off x="6012160" y="908720"/>
          <a:ext cx="3059829" cy="2376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943"/>
                <a:gridCol w="1019943"/>
                <a:gridCol w="1019943"/>
              </a:tblGrid>
              <a:tr h="26917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Details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 of background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b"/>
                </a:tc>
              </a:tr>
              <a:tr h="2766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C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harm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μ </a:t>
                      </a: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scattering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Hadron </a:t>
                      </a:r>
                      <a:r>
                        <a:rPr lang="en-US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int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6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0.015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±0.003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0.018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±0.005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6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0.152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±0.030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0.002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±0.001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0.003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±0.001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0.014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±0.007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6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0.027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±0.005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0.198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±0.040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0.014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±0.007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0.021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±0.006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270004" y="3284984"/>
            <a:ext cx="4269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Combination of four single channel p-value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50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Non-standard oscillation model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dirty="0" smtClean="0">
                <a:sym typeface="Wingdings" panose="05000000000000000000" pitchFamily="2" charset="2"/>
              </a:rPr>
              <a:t>Number </a:t>
            </a:r>
            <a:r>
              <a:rPr lang="en-US" altLang="ja-JP" dirty="0">
                <a:sym typeface="Wingdings" panose="05000000000000000000" pitchFamily="2" charset="2"/>
              </a:rPr>
              <a:t>of observed </a:t>
            </a:r>
            <a:r>
              <a:rPr lang="en-US" altLang="ja-JP" dirty="0" err="1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baseline="-25000" dirty="0" err="1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is a little excess, but</a:t>
            </a: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consistent with other disappearance results in standard 3 flavors model</a:t>
            </a:r>
          </a:p>
          <a:p>
            <a:endParaRPr lang="en-US" altLang="ja-JP" dirty="0" smtClean="0">
              <a:sym typeface="Wingdings" panose="05000000000000000000" pitchFamily="2" charset="2"/>
            </a:endParaRPr>
          </a:p>
          <a:p>
            <a:r>
              <a:rPr lang="en-US" altLang="ja-JP" dirty="0"/>
              <a:t>LSND indicated existence of 3rd </a:t>
            </a:r>
            <a:r>
              <a:rPr lang="en-US" altLang="ja-JP" dirty="0" smtClean="0">
                <a:latin typeface="Symbol" panose="05050102010706020507" pitchFamily="18" charset="2"/>
              </a:rPr>
              <a:t>D</a:t>
            </a:r>
            <a:r>
              <a:rPr lang="en-US" altLang="ja-JP" dirty="0" smtClean="0"/>
              <a:t>m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(4th neutrino)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400" dirty="0"/>
              <a:t>	7.6×10</a:t>
            </a:r>
            <a:r>
              <a:rPr lang="en-US" altLang="ja-JP" sz="2400" baseline="30000" dirty="0"/>
              <a:t>-5</a:t>
            </a:r>
            <a:r>
              <a:rPr lang="en-US" altLang="ja-JP" sz="2400" dirty="0"/>
              <a:t>eV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,  2.4×10</a:t>
            </a:r>
            <a:r>
              <a:rPr lang="en-US" altLang="ja-JP" sz="2400" baseline="30000" dirty="0"/>
              <a:t>-3</a:t>
            </a:r>
            <a:r>
              <a:rPr lang="en-US" altLang="ja-JP" sz="2400" dirty="0"/>
              <a:t>eV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 , </a:t>
            </a:r>
            <a:r>
              <a:rPr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0.5-3 </a:t>
            </a:r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</a:t>
            </a:r>
            <a:r>
              <a:rPr lang="en-US" altLang="ja-JP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ja-JP" sz="2400" dirty="0" smtClean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Number of observed </a:t>
            </a:r>
            <a:r>
              <a:rPr lang="en-US" altLang="ja-JP" dirty="0" err="1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baseline="-25000" dirty="0" err="1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altLang="ja-JP" dirty="0">
                <a:sym typeface="Wingdings" panose="05000000000000000000" pitchFamily="2" charset="2"/>
              </a:rPr>
              <a:t> depends on the </a:t>
            </a:r>
            <a:r>
              <a:rPr lang="en-US" altLang="ja-JP" dirty="0"/>
              <a:t>oscillation </a:t>
            </a:r>
            <a:r>
              <a:rPr lang="en-US" altLang="ja-JP" dirty="0" smtClean="0"/>
              <a:t>model (standard </a:t>
            </a:r>
            <a:r>
              <a:rPr lang="en-US" altLang="ja-JP" dirty="0" smtClean="0"/>
              <a:t>3 flavors, 3+1, 3+2 …)</a:t>
            </a:r>
          </a:p>
          <a:p>
            <a:r>
              <a:rPr lang="en-US" altLang="ja-JP" dirty="0" smtClean="0"/>
              <a:t>Limiting </a:t>
            </a:r>
            <a:r>
              <a:rPr lang="en-US" altLang="ja-JP" dirty="0" smtClean="0"/>
              <a:t>the non-standard oscillation</a:t>
            </a:r>
          </a:p>
          <a:p>
            <a:pPr marL="0" indent="0">
              <a:buNone/>
            </a:pPr>
            <a:r>
              <a:rPr lang="en-US" altLang="ja-JP" dirty="0"/>
              <a:t>					(ex. 3+1 model)</a:t>
            </a:r>
          </a:p>
          <a:p>
            <a:pPr marL="0" indent="0">
              <a:buNone/>
            </a:pP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7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9" y="1651945"/>
            <a:ext cx="8159231" cy="278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Sterile neutrinos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265376" y="1340768"/>
                <a:ext cx="31149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chemeClr val="tx1"/>
                    </a:solidFill>
                  </a:rPr>
                  <a:t>Assuming </a:t>
                </a:r>
                <a:r>
                  <a:rPr kumimoji="1" lang="en-US" altLang="ja-JP" b="1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D</a:t>
                </a:r>
                <a:r>
                  <a:rPr kumimoji="1" lang="en-US" altLang="ja-JP" b="1" dirty="0" smtClean="0">
                    <a:solidFill>
                      <a:schemeClr val="tx1"/>
                    </a:solidFill>
                  </a:rPr>
                  <a:t>m</a:t>
                </a:r>
                <a:r>
                  <a:rPr kumimoji="1" lang="en-US" altLang="ja-JP" b="1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kumimoji="1" lang="en-US" altLang="ja-JP" b="1" baseline="-25000" dirty="0" smtClean="0">
                    <a:solidFill>
                      <a:schemeClr val="tx1"/>
                    </a:solidFill>
                  </a:rPr>
                  <a:t>41</a:t>
                </a:r>
                <a:r>
                  <a:rPr kumimoji="1" lang="en-US" altLang="ja-JP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≫</m:t>
                    </m:r>
                  </m:oMath>
                </a14:m>
                <a:r>
                  <a:rPr kumimoji="1" lang="en-US" altLang="ja-JP" b="1" dirty="0" smtClean="0">
                    <a:solidFill>
                      <a:schemeClr val="tx1"/>
                    </a:solidFill>
                  </a:rPr>
                  <a:t> other </a:t>
                </a:r>
                <a:r>
                  <a:rPr kumimoji="1" lang="en-US" altLang="ja-JP" b="1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D</a:t>
                </a:r>
                <a:r>
                  <a:rPr kumimoji="1" lang="en-US" altLang="ja-JP" b="1" dirty="0" smtClean="0">
                    <a:solidFill>
                      <a:schemeClr val="tx1"/>
                    </a:solidFill>
                  </a:rPr>
                  <a:t>m</a:t>
                </a:r>
                <a:r>
                  <a:rPr kumimoji="1" lang="en-US" altLang="ja-JP" b="1" baseline="30000" dirty="0" smtClean="0">
                    <a:solidFill>
                      <a:schemeClr val="tx1"/>
                    </a:solidFill>
                  </a:rPr>
                  <a:t>2</a:t>
                </a:r>
                <a:endParaRPr kumimoji="1" lang="ja-JP" altLang="en-US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376" y="1340768"/>
                <a:ext cx="311493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761" t="-11475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668344" y="1099168"/>
                <a:ext cx="1334853" cy="601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ja-JP" sz="1600" b="0" i="1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kumimoji="1" lang="en-US" altLang="ja-JP" sz="16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600" i="1">
                                  <a:latin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ja-JP" sz="1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altLang="ja-JP" sz="1600" b="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ja-JP" sz="1600" b="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ja-JP" sz="1600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1099168"/>
                <a:ext cx="1334853" cy="6016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4355976" y="580526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OPERA allowed region</a:t>
            </a:r>
            <a:endParaRPr kumimoji="1" lang="ja-JP" altLang="en-US" b="1" dirty="0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2725519" cy="235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1" name="グループ化 30"/>
          <p:cNvGrpSpPr/>
          <p:nvPr/>
        </p:nvGrpSpPr>
        <p:grpSpPr>
          <a:xfrm>
            <a:off x="6471896" y="4550612"/>
            <a:ext cx="2174073" cy="1833250"/>
            <a:chOff x="6471896" y="4550612"/>
            <a:chExt cx="2174073" cy="1833250"/>
          </a:xfrm>
        </p:grpSpPr>
        <p:sp>
          <p:nvSpPr>
            <p:cNvPr id="7" name="フリーフォーム 6"/>
            <p:cNvSpPr/>
            <p:nvPr/>
          </p:nvSpPr>
          <p:spPr>
            <a:xfrm>
              <a:off x="6808954" y="4550612"/>
              <a:ext cx="1837014" cy="1800515"/>
            </a:xfrm>
            <a:custGeom>
              <a:avLst/>
              <a:gdLst>
                <a:gd name="connsiteX0" fmla="*/ 0 w 1783080"/>
                <a:gd name="connsiteY0" fmla="*/ 0 h 1676400"/>
                <a:gd name="connsiteX1" fmla="*/ 502920 w 1783080"/>
                <a:gd name="connsiteY1" fmla="*/ 1082040 h 1676400"/>
                <a:gd name="connsiteX2" fmla="*/ 1783080 w 1783080"/>
                <a:gd name="connsiteY2" fmla="*/ 167640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3080" h="1676400">
                  <a:moveTo>
                    <a:pt x="0" y="0"/>
                  </a:moveTo>
                  <a:cubicBezTo>
                    <a:pt x="102870" y="401320"/>
                    <a:pt x="205740" y="802640"/>
                    <a:pt x="502920" y="1082040"/>
                  </a:cubicBezTo>
                  <a:cubicBezTo>
                    <a:pt x="800100" y="1361440"/>
                    <a:pt x="1291590" y="1518920"/>
                    <a:pt x="1783080" y="1676400"/>
                  </a:cubicBezTo>
                </a:path>
              </a:pathLst>
            </a:custGeom>
            <a:noFill/>
            <a:ln w="25400"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>
              <a:stCxn id="7" idx="0"/>
            </p:cNvCxnSpPr>
            <p:nvPr/>
          </p:nvCxnSpPr>
          <p:spPr>
            <a:xfrm flipH="1">
              <a:off x="6472895" y="4550612"/>
              <a:ext cx="336059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 flipV="1">
              <a:off x="6471896" y="4550612"/>
              <a:ext cx="1000" cy="1800515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>
              <a:off x="6472895" y="6383862"/>
              <a:ext cx="2173074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線矢印コネクタ 15"/>
          <p:cNvCxnSpPr/>
          <p:nvPr/>
        </p:nvCxnSpPr>
        <p:spPr>
          <a:xfrm flipV="1">
            <a:off x="5796136" y="5564840"/>
            <a:ext cx="792088" cy="3085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 rot="5400000">
            <a:off x="7491530" y="5314261"/>
            <a:ext cx="2638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Koop et al. JHEP 1305 (2013) 050</a:t>
            </a:r>
            <a:endParaRPr kumimoji="1" lang="ja-JP" altLang="en-US" sz="1400" dirty="0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66045"/>
            <a:ext cx="3850829" cy="274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1763688" y="4221088"/>
            <a:ext cx="102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OPERA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2857673" y="4805648"/>
                <a:ext cx="3116884" cy="5930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b="1" dirty="0" smtClean="0">
                    <a:solidFill>
                      <a:srgbClr val="3B32F8"/>
                    </a:solidFill>
                  </a:rPr>
                  <a:t>Two extreme values (</a:t>
                </a:r>
                <a:r>
                  <a:rPr kumimoji="1" lang="en-US" altLang="ja-JP" sz="1600" b="1" dirty="0" smtClean="0">
                    <a:solidFill>
                      <a:srgbClr val="3B32F8"/>
                    </a:solidFill>
                    <a:latin typeface="Symbol" panose="05050102010706020507" pitchFamily="18" charset="2"/>
                  </a:rPr>
                  <a:t>p</a:t>
                </a:r>
                <a:r>
                  <a:rPr kumimoji="1" lang="en-US" altLang="ja-JP" sz="1600" b="1" dirty="0" smtClean="0">
                    <a:solidFill>
                      <a:srgbClr val="3B32F8"/>
                    </a:solidFill>
                  </a:rPr>
                  <a:t>/2, 3</a:t>
                </a:r>
                <a:r>
                  <a:rPr kumimoji="1" lang="en-US" altLang="ja-JP" sz="1600" b="1" dirty="0" smtClean="0">
                    <a:solidFill>
                      <a:srgbClr val="3B32F8"/>
                    </a:solidFill>
                    <a:latin typeface="Symbol" panose="05050102010706020507" pitchFamily="18" charset="2"/>
                  </a:rPr>
                  <a:t>p</a:t>
                </a:r>
                <a:r>
                  <a:rPr kumimoji="1" lang="en-US" altLang="ja-JP" sz="1600" b="1" dirty="0" smtClean="0">
                    <a:solidFill>
                      <a:srgbClr val="3B32F8"/>
                    </a:solidFill>
                  </a:rPr>
                  <a:t>/2) of </a:t>
                </a:r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rgbClr val="3B32F8"/>
                        </a:solidFill>
                        <a:latin typeface="Cambria Math"/>
                      </a:rPr>
                      <m:t>𝑨𝒓𝒈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sz="1400" b="1" i="1" smtClean="0">
                            <a:solidFill>
                              <a:srgbClr val="3B32F8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1400" b="1" i="1">
                                <a:solidFill>
                                  <a:srgbClr val="3B32F8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1400" b="1" i="1">
                                <a:solidFill>
                                  <a:srgbClr val="3B32F8"/>
                                </a:solidFill>
                                <a:latin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ja-JP" altLang="en-US" sz="1400" b="1" i="1">
                                <a:solidFill>
                                  <a:srgbClr val="3B32F8"/>
                                </a:solidFill>
                                <a:latin typeface="Cambria Math"/>
                              </a:rPr>
                              <m:t>𝝁</m:t>
                            </m:r>
                            <m:r>
                              <a:rPr lang="en-US" altLang="ja-JP" sz="1400" b="1" i="1" smtClean="0">
                                <a:solidFill>
                                  <a:srgbClr val="3B32F8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  <m:sup>
                            <m:r>
                              <a:rPr lang="en-US" altLang="ja-JP" sz="1400" b="1" i="1">
                                <a:solidFill>
                                  <a:srgbClr val="3B32F8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ja-JP" sz="1400" b="1" i="1">
                                <a:solidFill>
                                  <a:srgbClr val="3B32F8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1400" b="1" i="1">
                                <a:solidFill>
                                  <a:srgbClr val="3B32F8"/>
                                </a:solidFill>
                                <a:latin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ja-JP" altLang="en-US" sz="1400" b="1" i="1" smtClean="0">
                                <a:solidFill>
                                  <a:srgbClr val="3B32F8"/>
                                </a:solidFill>
                                <a:latin typeface="Cambria Math"/>
                              </a:rPr>
                              <m:t>𝝉</m:t>
                            </m:r>
                            <m:r>
                              <a:rPr lang="en-US" altLang="ja-JP" sz="1400" b="1" i="1">
                                <a:solidFill>
                                  <a:srgbClr val="3B32F8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  <m:sup/>
                        </m:sSubSup>
                        <m:sSubSup>
                          <m:sSubSupPr>
                            <m:ctrlPr>
                              <a:rPr lang="en-US" altLang="ja-JP" sz="1400" b="1" i="1">
                                <a:solidFill>
                                  <a:srgbClr val="3B32F8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1400" b="1" i="1">
                                <a:solidFill>
                                  <a:srgbClr val="3B32F8"/>
                                </a:solidFill>
                                <a:latin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ja-JP" altLang="en-US" sz="1400" b="1" i="1">
                                <a:solidFill>
                                  <a:srgbClr val="3B32F8"/>
                                </a:solidFill>
                                <a:latin typeface="Cambria Math"/>
                              </a:rPr>
                              <m:t>𝝁</m:t>
                            </m:r>
                            <m:r>
                              <a:rPr lang="en-US" altLang="ja-JP" sz="1400" b="1" i="1" smtClean="0">
                                <a:solidFill>
                                  <a:srgbClr val="3B32F8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  <m:sup/>
                        </m:sSubSup>
                        <m:sSubSup>
                          <m:sSubSupPr>
                            <m:ctrlPr>
                              <a:rPr lang="en-US" altLang="ja-JP" sz="1400" b="1" i="1">
                                <a:solidFill>
                                  <a:srgbClr val="3B32F8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1400" b="1" i="1">
                                <a:solidFill>
                                  <a:srgbClr val="3B32F8"/>
                                </a:solidFill>
                                <a:latin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ja-JP" altLang="en-US" sz="1400" b="1" i="1">
                                <a:solidFill>
                                  <a:srgbClr val="3B32F8"/>
                                </a:solidFill>
                                <a:latin typeface="Cambria Math"/>
                              </a:rPr>
                              <m:t>𝝉</m:t>
                            </m:r>
                            <m:r>
                              <a:rPr lang="en-US" altLang="ja-JP" sz="1400" b="1" i="1" smtClean="0">
                                <a:solidFill>
                                  <a:srgbClr val="3B32F8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  <m:sup>
                            <m:r>
                              <a:rPr lang="en-US" altLang="ja-JP" sz="1400" b="1" i="1" smtClean="0">
                                <a:solidFill>
                                  <a:srgbClr val="3B32F8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kumimoji="1" lang="ja-JP" altLang="en-US" sz="1600" b="1" dirty="0">
                  <a:solidFill>
                    <a:srgbClr val="3B32F8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673" y="4805648"/>
                <a:ext cx="3116884" cy="593047"/>
              </a:xfrm>
              <a:prstGeom prst="rect">
                <a:avLst/>
              </a:prstGeom>
              <a:blipFill rotWithShape="1">
                <a:blip r:embed="rId7"/>
                <a:stretch>
                  <a:fillRect l="-195" t="-3000" r="-136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矢印コネクタ 24"/>
          <p:cNvCxnSpPr/>
          <p:nvPr/>
        </p:nvCxnSpPr>
        <p:spPr>
          <a:xfrm flipH="1">
            <a:off x="1043608" y="5084671"/>
            <a:ext cx="1814065" cy="628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H="1">
            <a:off x="1043608" y="5084672"/>
            <a:ext cx="1814065" cy="936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スライド番号プレースホルダー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95536" y="908720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err="1" smtClean="0">
                <a:solidFill>
                  <a:srgbClr val="FF00FF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000" baseline="-25000" dirty="0" err="1" smtClean="0">
                <a:solidFill>
                  <a:srgbClr val="FF00FF"/>
                </a:solidFill>
                <a:latin typeface="Symbol" panose="05050102010706020507" pitchFamily="18" charset="2"/>
              </a:rPr>
              <a:t>t</a:t>
            </a:r>
            <a:r>
              <a:rPr lang="en-US" altLang="ja-JP" sz="2000" dirty="0" smtClean="0">
                <a:solidFill>
                  <a:srgbClr val="FF00FF"/>
                </a:solidFill>
              </a:rPr>
              <a:t> </a:t>
            </a:r>
            <a:r>
              <a:rPr lang="en-US" altLang="ja-JP" sz="2000" dirty="0">
                <a:solidFill>
                  <a:srgbClr val="FF00FF"/>
                </a:solidFill>
              </a:rPr>
              <a:t>appearance in the presence of sterile neutrino (3+1)</a:t>
            </a:r>
            <a:endParaRPr lang="ja-JP" altLang="en-US" sz="2000" dirty="0">
              <a:solidFill>
                <a:srgbClr val="FF00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rot="911510">
            <a:off x="5947289" y="435159"/>
            <a:ext cx="242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40352" y="638132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log </a:t>
            </a:r>
            <a:r>
              <a:rPr kumimoji="1" lang="en-US" altLang="ja-JP" sz="1400" dirty="0" err="1" smtClean="0"/>
              <a:t>scal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940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34332"/>
            <a:ext cx="3994465" cy="27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ja-JP" dirty="0"/>
              <a:t>Sterile neutrinos</a:t>
            </a:r>
            <a:br>
              <a:rPr lang="en-US" altLang="ja-JP" dirty="0"/>
            </a:br>
            <a:endParaRPr kumimoji="1" lang="ja-JP" alt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45"/>
          <a:stretch/>
        </p:blipFill>
        <p:spPr bwMode="auto">
          <a:xfrm>
            <a:off x="364675" y="1196752"/>
            <a:ext cx="8599813" cy="88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016" y="6309320"/>
            <a:ext cx="2619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90085"/>
            <a:ext cx="3258077" cy="233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6300192" y="443711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OPERA</a:t>
            </a:r>
            <a:endParaRPr kumimoji="1" lang="ja-JP" altLang="en-US" sz="1600" b="1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0" r="1131"/>
          <a:stretch/>
        </p:blipFill>
        <p:spPr bwMode="auto">
          <a:xfrm>
            <a:off x="-36512" y="2153204"/>
            <a:ext cx="8596906" cy="126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矢印コネクタ 10"/>
          <p:cNvCxnSpPr/>
          <p:nvPr/>
        </p:nvCxnSpPr>
        <p:spPr>
          <a:xfrm>
            <a:off x="5580112" y="2961016"/>
            <a:ext cx="349001" cy="57331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 rot="911510">
            <a:off x="5947289" y="435159"/>
            <a:ext cx="242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95536" y="908720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err="1" smtClean="0">
                <a:solidFill>
                  <a:srgbClr val="FF00FF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000" baseline="-25000" dirty="0" err="1" smtClean="0">
                <a:solidFill>
                  <a:srgbClr val="FF00FF"/>
                </a:solidFill>
                <a:latin typeface="Symbol" panose="05050102010706020507" pitchFamily="18" charset="2"/>
              </a:rPr>
              <a:t>t</a:t>
            </a:r>
            <a:r>
              <a:rPr lang="en-US" altLang="ja-JP" sz="2000" dirty="0" smtClean="0">
                <a:solidFill>
                  <a:srgbClr val="FF00FF"/>
                </a:solidFill>
              </a:rPr>
              <a:t> </a:t>
            </a:r>
            <a:r>
              <a:rPr lang="en-US" altLang="ja-JP" sz="2000" dirty="0">
                <a:solidFill>
                  <a:srgbClr val="FF00FF"/>
                </a:solidFill>
              </a:rPr>
              <a:t>appearance in the presence of sterile neutrino (3+1)</a:t>
            </a:r>
            <a:endParaRPr lang="ja-JP" altLang="en-US" sz="2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ja-JP" dirty="0"/>
              <a:t>OPERA</a:t>
            </a:r>
            <a:r>
              <a:rPr kumimoji="1" lang="en-US" altLang="ja-JP" dirty="0" smtClean="0"/>
              <a:t> analyses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179512" y="908720"/>
            <a:ext cx="5112568" cy="3600400"/>
          </a:xfrm>
          <a:prstGeom prst="round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/>
              <a:t>Oscillation analysis</a:t>
            </a:r>
          </a:p>
          <a:p>
            <a:pPr algn="ctr"/>
            <a:r>
              <a:rPr lang="en-US" altLang="ja-JP" sz="500" b="1" dirty="0"/>
              <a:t> </a:t>
            </a:r>
            <a:endParaRPr lang="en-US" altLang="ja-JP" sz="2000" b="1" dirty="0" smtClean="0"/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nm</a:t>
            </a:r>
            <a:r>
              <a:rPr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nt</a:t>
            </a:r>
            <a:r>
              <a:rPr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in appearance </a:t>
            </a:r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39552" y="1772816"/>
            <a:ext cx="4464496" cy="252028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</a:rPr>
              <a:t>OPERA can also see other</a:t>
            </a:r>
            <a:r>
              <a:rPr kumimoji="1" lang="en-US" altLang="ja-JP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oscillations</a:t>
            </a:r>
            <a:endParaRPr lang="en-US" altLang="ja-JP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b="1" dirty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nm</a:t>
            </a:r>
            <a:r>
              <a:rPr lang="en-US" altLang="ja-JP" b="1" dirty="0">
                <a:solidFill>
                  <a:srgbClr val="FF0000"/>
                </a:solidFill>
                <a:sym typeface="Wingdings" panose="05000000000000000000" pitchFamily="2" charset="2"/>
              </a:rPr>
              <a:t>  </a:t>
            </a:r>
            <a:r>
              <a:rPr lang="en-US" altLang="ja-JP" b="1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 in appearance</a:t>
            </a:r>
            <a:r>
              <a:rPr kumimoji="1" lang="en-US" altLang="ja-JP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  <a:sym typeface="Wingdings" panose="05000000000000000000" pitchFamily="2" charset="2"/>
              </a:rPr>
              <a:t>19 </a:t>
            </a:r>
            <a:r>
              <a:rPr lang="en-US" altLang="ja-JP" dirty="0" smtClean="0">
                <a:solidFill>
                  <a:schemeClr val="tx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dirty="0" smtClean="0">
                <a:solidFill>
                  <a:schemeClr val="tx1"/>
                </a:solidFill>
                <a:sym typeface="Wingdings" panose="05000000000000000000" pitchFamily="2" charset="2"/>
              </a:rPr>
              <a:t>e events have been </a:t>
            </a:r>
            <a:r>
              <a:rPr lang="en-US" altLang="ja-JP" dirty="0" smtClean="0">
                <a:solidFill>
                  <a:schemeClr val="tx1"/>
                </a:solidFill>
                <a:sym typeface="Wingdings" panose="05000000000000000000" pitchFamily="2" charset="2"/>
              </a:rPr>
              <a:t>reported</a:t>
            </a:r>
            <a:r>
              <a:rPr lang="en-US" altLang="ja-JP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sym typeface="Wingdings" panose="05000000000000000000" pitchFamily="2" charset="2"/>
              </a:rPr>
              <a:t>from 2008~2009 data sample</a:t>
            </a:r>
          </a:p>
          <a:p>
            <a:pPr lvl="1"/>
            <a:r>
              <a:rPr lang="it-IT" altLang="ja-JP" b="1" dirty="0" smtClean="0">
                <a:solidFill>
                  <a:schemeClr val="accent2"/>
                </a:solidFill>
                <a:cs typeface="Times New Roman"/>
              </a:rPr>
              <a:t>	JHEP </a:t>
            </a:r>
            <a:r>
              <a:rPr lang="it-IT" altLang="ja-JP" b="1" dirty="0">
                <a:solidFill>
                  <a:schemeClr val="accent2"/>
                </a:solidFill>
                <a:cs typeface="Times New Roman"/>
              </a:rPr>
              <a:t>1307 (2013) 004</a:t>
            </a:r>
            <a:endParaRPr lang="it-IT" altLang="ja-JP" dirty="0">
              <a:solidFill>
                <a:schemeClr val="accent2"/>
              </a:solidFill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ja-JP" dirty="0" smtClean="0">
                <a:solidFill>
                  <a:schemeClr val="tx1"/>
                </a:solidFill>
                <a:cs typeface="Times New Roman"/>
              </a:rPr>
              <a:t>They </a:t>
            </a:r>
            <a:r>
              <a:rPr lang="it-IT" altLang="ja-JP" dirty="0" smtClean="0">
                <a:solidFill>
                  <a:schemeClr val="tx1"/>
                </a:solidFill>
                <a:cs typeface="Times New Roman"/>
              </a:rPr>
              <a:t>are consistent </a:t>
            </a:r>
            <a:r>
              <a:rPr lang="it-IT" altLang="ja-JP" dirty="0" smtClean="0">
                <a:solidFill>
                  <a:schemeClr val="tx1"/>
                </a:solidFill>
                <a:cs typeface="Times New Roman"/>
              </a:rPr>
              <a:t>with prompt </a:t>
            </a:r>
            <a:r>
              <a:rPr lang="it-IT" altLang="ja-JP" dirty="0" smtClean="0">
                <a:solidFill>
                  <a:schemeClr val="tx1"/>
                </a:solidFill>
                <a:latin typeface="Symbol" panose="05050102010706020507" pitchFamily="18" charset="2"/>
                <a:cs typeface="Times New Roman"/>
              </a:rPr>
              <a:t>n</a:t>
            </a:r>
            <a:r>
              <a:rPr lang="it-IT" altLang="ja-JP" dirty="0" smtClean="0">
                <a:solidFill>
                  <a:schemeClr val="tx1"/>
                </a:solidFill>
                <a:cs typeface="Times New Roman"/>
              </a:rPr>
              <a:t>e</a:t>
            </a:r>
            <a:endParaRPr lang="it-IT" altLang="ja-JP" dirty="0">
              <a:solidFill>
                <a:srgbClr val="E30FB6"/>
              </a:solidFill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  <a:cs typeface="Times New Roman"/>
                <a:sym typeface="Wingdings" panose="05000000000000000000" pitchFamily="2" charset="2"/>
              </a:rPr>
              <a:t>This </a:t>
            </a:r>
            <a:r>
              <a:rPr lang="en-US" altLang="ja-JP" dirty="0">
                <a:solidFill>
                  <a:schemeClr val="tx1"/>
                </a:solidFill>
                <a:cs typeface="Times New Roman"/>
                <a:sym typeface="Wingdings" panose="05000000000000000000" pitchFamily="2" charset="2"/>
              </a:rPr>
              <a:t>analysis will be extended to 2010~2012 data sample</a:t>
            </a:r>
            <a:endParaRPr kumimoji="1" lang="en-US" altLang="ja-JP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nm</a:t>
            </a:r>
            <a:r>
              <a:rPr lang="en-US" altLang="ja-JP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US" altLang="ja-JP" dirty="0">
                <a:solidFill>
                  <a:schemeClr val="tx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nm</a:t>
            </a:r>
            <a:r>
              <a:rPr lang="en-US" altLang="ja-JP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sym typeface="Wingdings" panose="05000000000000000000" pitchFamily="2" charset="2"/>
              </a:rPr>
              <a:t>disappearance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5436096" y="1124743"/>
            <a:ext cx="3524530" cy="1224137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rgbClr val="FF0000"/>
                </a:solidFill>
              </a:rPr>
              <a:t>Measurement of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TeV</a:t>
            </a:r>
            <a:r>
              <a:rPr lang="en-US" altLang="ja-JP" b="1" dirty="0" smtClean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atmospheric </a:t>
            </a:r>
            <a:r>
              <a:rPr lang="en-US" altLang="ja-JP" b="1" dirty="0" err="1">
                <a:solidFill>
                  <a:srgbClr val="FF0000"/>
                </a:solidFill>
              </a:rPr>
              <a:t>muon</a:t>
            </a:r>
            <a:r>
              <a:rPr lang="en-US" altLang="ja-JP" b="1" dirty="0">
                <a:solidFill>
                  <a:srgbClr val="FF0000"/>
                </a:solidFill>
              </a:rPr>
              <a:t> charge </a:t>
            </a:r>
            <a:r>
              <a:rPr lang="en-US" altLang="ja-JP" b="1" dirty="0" smtClean="0">
                <a:solidFill>
                  <a:srgbClr val="FF0000"/>
                </a:solidFill>
              </a:rPr>
              <a:t>ratio</a:t>
            </a:r>
          </a:p>
          <a:p>
            <a:pPr algn="ctr"/>
            <a:r>
              <a:rPr lang="en-US" altLang="ja-JP" sz="1600" b="1" dirty="0" err="1">
                <a:solidFill>
                  <a:schemeClr val="accent2"/>
                </a:solidFill>
              </a:rPr>
              <a:t>Eur.Phys.J</a:t>
            </a:r>
            <a:r>
              <a:rPr lang="en-US" altLang="ja-JP" sz="1600" b="1" dirty="0">
                <a:solidFill>
                  <a:schemeClr val="accent2"/>
                </a:solidFill>
              </a:rPr>
              <a:t>. C74 (2014) </a:t>
            </a:r>
            <a:r>
              <a:rPr lang="en-US" altLang="ja-JP" sz="1600" b="1" dirty="0" smtClean="0">
                <a:solidFill>
                  <a:schemeClr val="accent2"/>
                </a:solidFill>
              </a:rPr>
              <a:t>2933</a:t>
            </a:r>
            <a:endParaRPr lang="ja-JP" altLang="en-US" sz="1600" dirty="0">
              <a:solidFill>
                <a:schemeClr val="accent2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436096" y="2636911"/>
            <a:ext cx="3524530" cy="1224137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rgbClr val="FF0000"/>
                </a:solidFill>
              </a:rPr>
              <a:t>Study of hadron interactions </a:t>
            </a:r>
          </a:p>
          <a:p>
            <a:pPr algn="ctr"/>
            <a:r>
              <a:rPr lang="en-US" altLang="ja-JP" sz="1600" b="1" dirty="0">
                <a:solidFill>
                  <a:schemeClr val="accent2"/>
                </a:solidFill>
              </a:rPr>
              <a:t>PTEP 2014 (2014) 093C01</a:t>
            </a:r>
            <a:endParaRPr lang="ja-JP" altLang="en-US" sz="1600" dirty="0">
              <a:solidFill>
                <a:schemeClr val="accent2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76763" y="4661786"/>
            <a:ext cx="8227685" cy="1935566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rgbClr val="FF0000"/>
                </a:solidFill>
              </a:rPr>
              <a:t>Cosmic ray events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OPERA detector has also recorded cosmic ray </a:t>
            </a:r>
            <a:r>
              <a:rPr lang="en-US" altLang="ja-JP" dirty="0" smtClean="0">
                <a:solidFill>
                  <a:schemeClr val="tx1"/>
                </a:solidFill>
              </a:rPr>
              <a:t>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No other detectors </a:t>
            </a:r>
            <a:r>
              <a:rPr lang="en-US" altLang="ja-JP" dirty="0" smtClean="0">
                <a:solidFill>
                  <a:schemeClr val="tx1"/>
                </a:solidFill>
              </a:rPr>
              <a:t>achieve such the </a:t>
            </a:r>
            <a:r>
              <a:rPr lang="en-US" altLang="ja-JP" dirty="0">
                <a:solidFill>
                  <a:schemeClr val="tx1"/>
                </a:solidFill>
              </a:rPr>
              <a:t>coexistence of micro-metric tracking accuracy and large target mass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Atmospheric neutrinos analysis</a:t>
            </a:r>
            <a:endParaRPr lang="en-US" altLang="ja-JP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Exotic events search (such </a:t>
            </a:r>
            <a:r>
              <a:rPr lang="en-US" altLang="ja-JP" dirty="0">
                <a:solidFill>
                  <a:schemeClr val="tx1"/>
                </a:solidFill>
              </a:rPr>
              <a:t>as unsolved Kolar </a:t>
            </a:r>
            <a:r>
              <a:rPr lang="en-US" altLang="ja-JP" dirty="0" smtClean="0">
                <a:solidFill>
                  <a:schemeClr val="tx1"/>
                </a:solidFill>
              </a:rPr>
              <a:t>events </a:t>
            </a:r>
            <a:r>
              <a:rPr lang="en-US" altLang="ja-JP" sz="1200" dirty="0" smtClean="0">
                <a:solidFill>
                  <a:schemeClr val="tx1"/>
                </a:solidFill>
              </a:rPr>
              <a:t>[ref. </a:t>
            </a:r>
            <a:r>
              <a:rPr lang="en-US" altLang="ja-JP" sz="1200" dirty="0">
                <a:solidFill>
                  <a:schemeClr val="tx1"/>
                </a:solidFill>
              </a:rPr>
              <a:t>Phys. </a:t>
            </a:r>
            <a:r>
              <a:rPr lang="en-US" altLang="ja-JP" sz="1200" dirty="0" err="1">
                <a:solidFill>
                  <a:schemeClr val="tx1"/>
                </a:solidFill>
              </a:rPr>
              <a:t>Lett</a:t>
            </a:r>
            <a:r>
              <a:rPr lang="en-US" altLang="ja-JP" sz="1200" dirty="0">
                <a:solidFill>
                  <a:schemeClr val="tx1"/>
                </a:solidFill>
              </a:rPr>
              <a:t>. B57 (</a:t>
            </a:r>
            <a:r>
              <a:rPr lang="en-US" altLang="ja-JP" sz="1200" dirty="0" smtClean="0">
                <a:solidFill>
                  <a:schemeClr val="tx1"/>
                </a:solidFill>
              </a:rPr>
              <a:t>1978)105-108]</a:t>
            </a:r>
            <a:r>
              <a:rPr lang="en-US" altLang="ja-JP" dirty="0" smtClean="0">
                <a:solidFill>
                  <a:schemeClr val="tx1"/>
                </a:solidFill>
              </a:rPr>
              <a:t>)</a:t>
            </a:r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ja-JP" dirty="0" smtClean="0"/>
              <a:t>Conclusion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altLang="ja-JP" dirty="0" smtClean="0"/>
              <a:t>The achievement of main analysis is about 90%. In them, 4 </a:t>
            </a:r>
            <a:r>
              <a:rPr lang="en-US" altLang="ja-JP" dirty="0" err="1" smtClean="0">
                <a:latin typeface="Symbol" panose="05050102010706020507" pitchFamily="18" charset="2"/>
              </a:rPr>
              <a:t>nt</a:t>
            </a:r>
            <a:r>
              <a:rPr lang="en-US" altLang="ja-JP" dirty="0" smtClean="0"/>
              <a:t> events have been found.</a:t>
            </a:r>
          </a:p>
          <a:p>
            <a:r>
              <a:rPr lang="en-US" altLang="ja-JP" dirty="0" smtClean="0"/>
              <a:t>The significance for the </a:t>
            </a:r>
            <a:r>
              <a:rPr lang="en-US" altLang="ja-JP" dirty="0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smtClean="0">
                <a:latin typeface="Symbol" panose="05050102010706020507" pitchFamily="18" charset="2"/>
              </a:rPr>
              <a:t>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  <a:sym typeface="Symbol"/>
              </a:rPr>
              <a:t>→ </a:t>
            </a:r>
            <a:r>
              <a:rPr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baseline="-25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altLang="ja-JP" dirty="0" smtClean="0">
                <a:sym typeface="Wingdings" panose="05000000000000000000" pitchFamily="2" charset="2"/>
              </a:rPr>
              <a:t> oscillation </a:t>
            </a:r>
            <a:r>
              <a:rPr lang="en-US" altLang="ja-JP" dirty="0" smtClean="0">
                <a:sym typeface="Wingdings" panose="05000000000000000000" pitchFamily="2" charset="2"/>
              </a:rPr>
              <a:t>in appearance is </a:t>
            </a:r>
            <a:r>
              <a:rPr lang="en-US" altLang="ja-JP" dirty="0" smtClean="0">
                <a:sym typeface="Wingdings" panose="05000000000000000000" pitchFamily="2" charset="2"/>
              </a:rPr>
              <a:t>4.2 </a:t>
            </a:r>
            <a:r>
              <a:rPr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dirty="0" smtClean="0">
                <a:sym typeface="Wingdings" panose="05000000000000000000" pitchFamily="2" charset="2"/>
              </a:rPr>
              <a:t>. The </a:t>
            </a:r>
            <a:r>
              <a:rPr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ja-JP" dirty="0" smtClean="0">
                <a:sym typeface="Wingdings" panose="05000000000000000000" pitchFamily="2" charset="2"/>
              </a:rPr>
              <a:t>m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2</a:t>
            </a:r>
            <a:r>
              <a:rPr lang="en-US" altLang="ja-JP" baseline="-25000" dirty="0" smtClean="0">
                <a:sym typeface="Wingdings" panose="05000000000000000000" pitchFamily="2" charset="2"/>
              </a:rPr>
              <a:t>32</a:t>
            </a:r>
            <a:r>
              <a:rPr lang="en-US" altLang="ja-JP" dirty="0" smtClean="0">
                <a:sym typeface="Wingdings" panose="05000000000000000000" pitchFamily="2" charset="2"/>
              </a:rPr>
              <a:t> is consistent with other disappearance results.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r>
              <a:rPr lang="en-US" altLang="ja-JP" dirty="0" smtClean="0"/>
              <a:t>Analyzing limitation </a:t>
            </a:r>
            <a:r>
              <a:rPr lang="en-US" altLang="ja-JP" dirty="0"/>
              <a:t>the non-standard </a:t>
            </a:r>
            <a:r>
              <a:rPr lang="en-US" altLang="ja-JP" dirty="0" smtClean="0"/>
              <a:t>oscillation, preliminary</a:t>
            </a:r>
            <a:endParaRPr lang="en-US" altLang="ja-JP" dirty="0"/>
          </a:p>
          <a:p>
            <a:r>
              <a:rPr lang="en-US" altLang="ja-JP" dirty="0" smtClean="0"/>
              <a:t>Some other analyses ongoing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Backup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0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Summary of 4 tau neutrino events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58550" y="764704"/>
            <a:ext cx="8561922" cy="6036050"/>
            <a:chOff x="-36512" y="764704"/>
            <a:chExt cx="9194994" cy="6746265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773142"/>
              <a:ext cx="3206802" cy="2347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764704"/>
              <a:ext cx="3305175" cy="241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764704"/>
              <a:ext cx="3218330" cy="2355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" t="9190"/>
            <a:stretch/>
          </p:blipFill>
          <p:spPr bwMode="auto">
            <a:xfrm>
              <a:off x="-36512" y="3140968"/>
              <a:ext cx="3168352" cy="213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6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2" t="9284"/>
            <a:stretch/>
          </p:blipFill>
          <p:spPr bwMode="auto">
            <a:xfrm>
              <a:off x="2987824" y="3153796"/>
              <a:ext cx="3225974" cy="2188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7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4" t="6732" r="6526"/>
            <a:stretch/>
          </p:blipFill>
          <p:spPr bwMode="auto">
            <a:xfrm>
              <a:off x="6082609" y="3108361"/>
              <a:ext cx="2953887" cy="2234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8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6" r="6908"/>
            <a:stretch/>
          </p:blipFill>
          <p:spPr bwMode="auto">
            <a:xfrm>
              <a:off x="0" y="5348370"/>
              <a:ext cx="2915816" cy="212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9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" t="7630" r="4804"/>
            <a:stretch/>
          </p:blipFill>
          <p:spPr bwMode="auto">
            <a:xfrm>
              <a:off x="2987825" y="5348371"/>
              <a:ext cx="2952328" cy="2162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10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1" t="7629" r="8061" b="2381"/>
            <a:stretch/>
          </p:blipFill>
          <p:spPr bwMode="auto">
            <a:xfrm>
              <a:off x="6048938" y="5348372"/>
              <a:ext cx="2876079" cy="2127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テキスト ボックス 15"/>
          <p:cNvSpPr txBox="1"/>
          <p:nvPr/>
        </p:nvSpPr>
        <p:spPr>
          <a:xfrm>
            <a:off x="7740352" y="1340768"/>
            <a:ext cx="8640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1600" dirty="0" smtClean="0"/>
              <a:t>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kumimoji="1" lang="en-US" altLang="ja-JP" sz="1600" dirty="0" smtClean="0">
                <a:sym typeface="Wingdings" panose="05000000000000000000" pitchFamily="2" charset="2"/>
              </a:rPr>
              <a:t> h</a:t>
            </a:r>
          </a:p>
          <a:p>
            <a:r>
              <a:rPr lang="en-US" altLang="ja-JP" sz="1600" dirty="0">
                <a:latin typeface="Symbol" panose="05050102010706020507" pitchFamily="18" charset="2"/>
              </a:rPr>
              <a:t>t</a:t>
            </a:r>
            <a:r>
              <a:rPr lang="en-US" altLang="ja-JP" sz="1600" dirty="0"/>
              <a:t>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lang="en-US" altLang="ja-JP" sz="1600" dirty="0">
                <a:sym typeface="Wingdings" panose="05000000000000000000" pitchFamily="2" charset="2"/>
              </a:rPr>
              <a:t> </a:t>
            </a:r>
            <a:r>
              <a:rPr lang="en-US" altLang="ja-JP" sz="1600" dirty="0" smtClean="0">
                <a:sym typeface="Wingdings" panose="05000000000000000000" pitchFamily="2" charset="2"/>
              </a:rPr>
              <a:t>3h</a:t>
            </a:r>
            <a:endParaRPr lang="ja-JP" altLang="en-US" sz="1600" dirty="0"/>
          </a:p>
          <a:p>
            <a:r>
              <a:rPr lang="en-US" altLang="ja-JP" sz="1600" dirty="0">
                <a:latin typeface="Symbol" panose="05050102010706020507" pitchFamily="18" charset="2"/>
              </a:rPr>
              <a:t>t</a:t>
            </a:r>
            <a:r>
              <a:rPr lang="en-US" altLang="ja-JP" sz="1600" dirty="0"/>
              <a:t>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lang="en-US" altLang="ja-JP" sz="1600" dirty="0"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endParaRPr lang="ja-JP" altLang="en-US" sz="1600" dirty="0">
              <a:latin typeface="Symbol" panose="05050102010706020507" pitchFamily="18" charset="2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93152" y="373851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Symbol" panose="05050102010706020507" pitchFamily="18" charset="2"/>
              </a:rPr>
              <a:t>t</a:t>
            </a:r>
            <a:r>
              <a:rPr lang="en-US" altLang="ja-JP" sz="1600" dirty="0" smtClean="0"/>
              <a:t>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lang="en-US" altLang="ja-JP" sz="1600" dirty="0"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endParaRPr lang="ja-JP" altLang="en-US" sz="1600" dirty="0">
              <a:latin typeface="Symbol" panose="05050102010706020507" pitchFamily="18" charset="2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32040" y="1412776"/>
            <a:ext cx="8640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1600" dirty="0" smtClean="0"/>
              <a:t>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kumimoji="1" lang="en-US" altLang="ja-JP" sz="1600" dirty="0" smtClean="0">
                <a:sym typeface="Wingdings" panose="05000000000000000000" pitchFamily="2" charset="2"/>
              </a:rPr>
              <a:t> h</a:t>
            </a:r>
          </a:p>
          <a:p>
            <a:r>
              <a:rPr lang="en-US" altLang="ja-JP" sz="1600" dirty="0">
                <a:latin typeface="Symbol" panose="05050102010706020507" pitchFamily="18" charset="2"/>
              </a:rPr>
              <a:t>t</a:t>
            </a:r>
            <a:r>
              <a:rPr lang="en-US" altLang="ja-JP" sz="1600" dirty="0"/>
              <a:t>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lang="en-US" altLang="ja-JP" sz="1600" dirty="0">
                <a:sym typeface="Wingdings" panose="05000000000000000000" pitchFamily="2" charset="2"/>
              </a:rPr>
              <a:t> </a:t>
            </a:r>
            <a:r>
              <a:rPr lang="en-US" altLang="ja-JP" sz="1600" dirty="0" smtClean="0">
                <a:sym typeface="Wingdings" panose="05000000000000000000" pitchFamily="2" charset="2"/>
              </a:rPr>
              <a:t>3h</a:t>
            </a:r>
            <a:endParaRPr lang="ja-JP" altLang="en-US" sz="1600" dirty="0"/>
          </a:p>
          <a:p>
            <a:r>
              <a:rPr lang="en-US" altLang="ja-JP" sz="1600" dirty="0">
                <a:latin typeface="Symbol" panose="05050102010706020507" pitchFamily="18" charset="2"/>
              </a:rPr>
              <a:t>t</a:t>
            </a:r>
            <a:r>
              <a:rPr lang="en-US" altLang="ja-JP" sz="1600" dirty="0"/>
              <a:t>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lang="en-US" altLang="ja-JP" sz="1600" dirty="0"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endParaRPr lang="ja-JP" altLang="en-US" sz="1600" dirty="0">
              <a:latin typeface="Symbol" panose="05050102010706020507" pitchFamily="18" charset="2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32040" y="350333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1600" dirty="0" smtClean="0"/>
              <a:t>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kumimoji="1" lang="en-US" altLang="ja-JP" sz="1600" dirty="0" smtClean="0">
                <a:sym typeface="Wingdings" panose="05000000000000000000" pitchFamily="2" charset="2"/>
              </a:rPr>
              <a:t> h</a:t>
            </a:r>
          </a:p>
          <a:p>
            <a:r>
              <a:rPr lang="en-US" altLang="ja-JP" sz="1600" dirty="0" smtClean="0">
                <a:latin typeface="Symbol" panose="05050102010706020507" pitchFamily="18" charset="2"/>
              </a:rPr>
              <a:t>t</a:t>
            </a:r>
            <a:r>
              <a:rPr lang="en-US" altLang="ja-JP" sz="1600" dirty="0" smtClean="0"/>
              <a:t>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lang="en-US" altLang="ja-JP" sz="1600" dirty="0"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endParaRPr lang="ja-JP" altLang="en-US" sz="1600" dirty="0">
              <a:latin typeface="Symbol" panose="05050102010706020507" pitchFamily="18" charset="2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23728" y="141277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1600" dirty="0" smtClean="0"/>
              <a:t>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kumimoji="1" lang="en-US" altLang="ja-JP" sz="1600" dirty="0" smtClean="0">
                <a:sym typeface="Wingdings" panose="05000000000000000000" pitchFamily="2" charset="2"/>
              </a:rPr>
              <a:t> h</a:t>
            </a:r>
          </a:p>
          <a:p>
            <a:r>
              <a:rPr lang="en-US" altLang="ja-JP" sz="1600" dirty="0">
                <a:latin typeface="Symbol" panose="05050102010706020507" pitchFamily="18" charset="2"/>
              </a:rPr>
              <a:t>t</a:t>
            </a:r>
            <a:r>
              <a:rPr lang="en-US" altLang="ja-JP" sz="1600" dirty="0"/>
              <a:t>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lang="en-US" altLang="ja-JP" sz="1600" dirty="0">
                <a:sym typeface="Wingdings" panose="05000000000000000000" pitchFamily="2" charset="2"/>
              </a:rPr>
              <a:t> </a:t>
            </a:r>
            <a:r>
              <a:rPr lang="en-US" altLang="ja-JP" sz="1600" dirty="0" smtClean="0">
                <a:sym typeface="Wingdings" panose="05000000000000000000" pitchFamily="2" charset="2"/>
              </a:rPr>
              <a:t>3h</a:t>
            </a:r>
            <a:endParaRPr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55576" y="3356992"/>
            <a:ext cx="8640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1600" dirty="0" smtClean="0"/>
              <a:t>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kumimoji="1" lang="en-US" altLang="ja-JP" sz="1600" dirty="0" smtClean="0">
                <a:sym typeface="Wingdings" panose="05000000000000000000" pitchFamily="2" charset="2"/>
              </a:rPr>
              <a:t> h</a:t>
            </a:r>
          </a:p>
          <a:p>
            <a:r>
              <a:rPr lang="en-US" altLang="ja-JP" sz="1600" dirty="0">
                <a:latin typeface="Symbol" panose="05050102010706020507" pitchFamily="18" charset="2"/>
              </a:rPr>
              <a:t>t</a:t>
            </a:r>
            <a:r>
              <a:rPr lang="en-US" altLang="ja-JP" sz="1600" dirty="0"/>
              <a:t>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lang="en-US" altLang="ja-JP" sz="1600" dirty="0">
                <a:sym typeface="Wingdings" panose="05000000000000000000" pitchFamily="2" charset="2"/>
              </a:rPr>
              <a:t> </a:t>
            </a:r>
            <a:r>
              <a:rPr lang="en-US" altLang="ja-JP" sz="1600" dirty="0" smtClean="0">
                <a:sym typeface="Wingdings" panose="05000000000000000000" pitchFamily="2" charset="2"/>
              </a:rPr>
              <a:t>3h</a:t>
            </a:r>
            <a:endParaRPr lang="ja-JP" altLang="en-US" sz="1600" dirty="0"/>
          </a:p>
          <a:p>
            <a:r>
              <a:rPr lang="en-US" altLang="ja-JP" sz="1600" dirty="0">
                <a:latin typeface="Symbol" panose="05050102010706020507" pitchFamily="18" charset="2"/>
              </a:rPr>
              <a:t>t</a:t>
            </a:r>
            <a:r>
              <a:rPr lang="en-US" altLang="ja-JP" sz="1600" dirty="0"/>
              <a:t>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lang="en-US" altLang="ja-JP" sz="1600" dirty="0"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endParaRPr lang="ja-JP" altLang="en-US" sz="1600" dirty="0">
              <a:latin typeface="Symbol" panose="05050102010706020507" pitchFamily="18" charset="2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23728" y="544754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1600" dirty="0" smtClean="0"/>
              <a:t>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kumimoji="1" lang="en-US" altLang="ja-JP" sz="1600" dirty="0" smtClean="0">
                <a:sym typeface="Wingdings" panose="05000000000000000000" pitchFamily="2" charset="2"/>
              </a:rPr>
              <a:t> h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932040" y="544754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Symbol" panose="05050102010706020507" pitchFamily="18" charset="2"/>
              </a:rPr>
              <a:t>t</a:t>
            </a:r>
            <a:r>
              <a:rPr lang="en-US" altLang="ja-JP" sz="1600" dirty="0" smtClean="0"/>
              <a:t>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lang="en-US" altLang="ja-JP" sz="1600" dirty="0">
                <a:sym typeface="Wingdings" panose="05000000000000000000" pitchFamily="2" charset="2"/>
              </a:rPr>
              <a:t> </a:t>
            </a:r>
            <a:r>
              <a:rPr lang="en-US" altLang="ja-JP" sz="1600" dirty="0" smtClean="0">
                <a:sym typeface="Wingdings" panose="05000000000000000000" pitchFamily="2" charset="2"/>
              </a:rPr>
              <a:t>3h</a:t>
            </a:r>
            <a:endParaRPr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740352" y="544522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1600" dirty="0" smtClean="0"/>
              <a:t>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kumimoji="1" lang="en-US" altLang="ja-JP" sz="1600" dirty="0" smtClean="0">
                <a:sym typeface="Wingdings" panose="05000000000000000000" pitchFamily="2" charset="2"/>
              </a:rPr>
              <a:t> h</a:t>
            </a:r>
          </a:p>
          <a:p>
            <a:r>
              <a:rPr lang="en-US" altLang="ja-JP" sz="1600" dirty="0" smtClean="0">
                <a:latin typeface="Symbol" panose="05050102010706020507" pitchFamily="18" charset="2"/>
              </a:rPr>
              <a:t>t</a:t>
            </a:r>
            <a:r>
              <a:rPr lang="en-US" altLang="ja-JP" sz="1600" dirty="0" smtClean="0"/>
              <a:t>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lang="en-US" altLang="ja-JP" sz="1600" dirty="0"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endParaRPr lang="ja-JP" altLang="en-US" sz="1600" dirty="0">
              <a:latin typeface="Symbol" panose="05050102010706020507" pitchFamily="18" charset="2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4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err="1" smtClean="0">
                <a:latin typeface="Symbol" panose="05050102010706020507" pitchFamily="18" charset="2"/>
              </a:rPr>
              <a:t>n</a:t>
            </a:r>
            <a:r>
              <a:rPr kumimoji="1" lang="en-US" altLang="ja-JP" baseline="-25000" dirty="0" err="1" smtClean="0">
                <a:latin typeface="Symbol" panose="05050102010706020507" pitchFamily="18" charset="2"/>
              </a:rPr>
              <a:t>m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kumimoji="1"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kumimoji="1" lang="en-US" altLang="ja-JP" baseline="-25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kumimoji="1" lang="en-US" altLang="ja-JP" dirty="0" smtClean="0">
                <a:sym typeface="Wingdings" panose="05000000000000000000" pitchFamily="2" charset="2"/>
              </a:rPr>
              <a:t> oscillation in appearance</a:t>
            </a:r>
            <a:br>
              <a:rPr kumimoji="1" lang="en-US" altLang="ja-JP" dirty="0" smtClean="0">
                <a:sym typeface="Wingdings" panose="05000000000000000000" pitchFamily="2" charset="2"/>
              </a:rPr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523925"/>
            <a:ext cx="8496944" cy="406531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SK’s observation of the atmospheric neutrino disappearance indicated neutrino oscillation</a:t>
            </a:r>
          </a:p>
          <a:p>
            <a:r>
              <a:rPr lang="en-US" altLang="ja-JP" dirty="0" smtClean="0"/>
              <a:t>The oscillation analyses have been mostly done</a:t>
            </a:r>
            <a:r>
              <a:rPr kumimoji="1" lang="en-US" altLang="ja-JP" dirty="0" smtClean="0"/>
              <a:t> in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disappearance</a:t>
            </a:r>
          </a:p>
          <a:p>
            <a:r>
              <a:rPr kumimoji="1" lang="en-US" altLang="ja-JP" dirty="0" smtClean="0"/>
              <a:t>OPERA is designed to observe </a:t>
            </a:r>
            <a:r>
              <a:rPr lang="en-US" altLang="ja-JP" dirty="0">
                <a:latin typeface="Symbol" panose="05050102010706020507" pitchFamily="18" charset="2"/>
              </a:rPr>
              <a:t>n</a:t>
            </a:r>
            <a:r>
              <a:rPr lang="en-US" altLang="ja-JP" baseline="-25000" dirty="0">
                <a:latin typeface="Symbol" panose="05050102010706020507" pitchFamily="18" charset="2"/>
              </a:rPr>
              <a:t>m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  <a:sym typeface="Symbol"/>
              </a:rPr>
              <a:t>→ </a:t>
            </a:r>
            <a:r>
              <a:rPr lang="en-US" altLang="ja-JP" dirty="0" err="1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baseline="-25000" dirty="0" err="1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altLang="ja-JP" dirty="0">
                <a:sym typeface="Wingdings" panose="05000000000000000000" pitchFamily="2" charset="2"/>
              </a:rPr>
              <a:t> oscillation </a:t>
            </a:r>
            <a:r>
              <a:rPr lang="en-US" altLang="ja-JP" dirty="0" smtClean="0">
                <a:sym typeface="Wingdings" panose="05000000000000000000" pitchFamily="2" charset="2"/>
              </a:rPr>
              <a:t>through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>
                <a:latin typeface="Symbol" panose="05050102010706020507" pitchFamily="18" charset="2"/>
              </a:rPr>
              <a:t>t</a:t>
            </a:r>
            <a:r>
              <a:rPr lang="en-US" altLang="ja-JP" dirty="0" smtClean="0"/>
              <a:t> appearance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endParaRPr lang="en-US" altLang="ja-JP" dirty="0" smtClean="0">
              <a:sym typeface="Wingdings" panose="05000000000000000000" pitchFamily="2" charset="2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1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ja-JP" dirty="0" smtClean="0"/>
              <a:t>Marginal events analysis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ongoing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大体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倍ぐらいシグナル</a:t>
            </a:r>
            <a:r>
              <a:rPr kumimoji="1" lang="ja-JP" altLang="en-US" dirty="0" smtClean="0"/>
              <a:t>増える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8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64" y="3797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Symbol" panose="05050102010706020507" pitchFamily="18" charset="2"/>
                <a:cs typeface="Times New Roman" pitchFamily="18" charset="0"/>
                <a:sym typeface="Symbol"/>
              </a:rPr>
              <a:t>n</a:t>
            </a:r>
            <a:r>
              <a:rPr lang="en-US" sz="3600" baseline="-25000" dirty="0" smtClean="0">
                <a:latin typeface="Symbol" panose="05050102010706020507" pitchFamily="18" charset="2"/>
                <a:cs typeface="Times New Roman" pitchFamily="18" charset="0"/>
                <a:sym typeface="Symbol"/>
              </a:rPr>
              <a:t>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lang="en-US" altLang="ja-JP" sz="3600" dirty="0" smtClean="0">
                <a:latin typeface="Symbol" panose="05050102010706020507" pitchFamily="18" charset="2"/>
                <a:cs typeface="Times New Roman" pitchFamily="18" charset="0"/>
                <a:sym typeface="Symbol"/>
              </a:rPr>
              <a:t> n</a:t>
            </a:r>
            <a:r>
              <a:rPr lang="en-US" altLang="ja-JP" sz="3600" baseline="-25000" dirty="0" smtClean="0">
                <a:latin typeface="+mn-lt"/>
                <a:cs typeface="Times New Roman" pitchFamily="18" charset="0"/>
                <a:sym typeface="Symbol"/>
              </a:rPr>
              <a:t>e</a:t>
            </a:r>
            <a:r>
              <a:rPr lang="en-US" altLang="ja-JP" sz="3600" baseline="-25000" dirty="0" smtClean="0">
                <a:latin typeface="Symbol" panose="05050102010706020507" pitchFamily="18" charset="2"/>
                <a:cs typeface="Times New Roman" pitchFamily="18" charset="0"/>
                <a:sym typeface="Symbol"/>
              </a:rPr>
              <a:t> </a:t>
            </a:r>
            <a:r>
              <a:rPr lang="en-US" sz="3600" dirty="0" smtClean="0">
                <a:latin typeface="+mn-lt"/>
                <a:cs typeface="Times New Roman" pitchFamily="18" charset="0"/>
                <a:sym typeface="Symbol"/>
              </a:rPr>
              <a:t>oscillation analysis</a:t>
            </a:r>
            <a:r>
              <a:rPr lang="ja-JP" altLang="en-US" sz="3600" dirty="0" smtClean="0">
                <a:latin typeface="+mn-lt"/>
                <a:cs typeface="Times New Roman" pitchFamily="18" charset="0"/>
                <a:sym typeface="Symbol"/>
              </a:rPr>
              <a:t> </a:t>
            </a:r>
            <a:r>
              <a:rPr lang="en-US" altLang="ja-JP" sz="3600" dirty="0" smtClean="0">
                <a:latin typeface="+mn-lt"/>
                <a:cs typeface="Times New Roman" pitchFamily="18" charset="0"/>
                <a:sym typeface="Symbol"/>
              </a:rPr>
              <a:t>ongoing</a:t>
            </a:r>
            <a:endParaRPr lang="en-US" sz="3600" dirty="0">
              <a:latin typeface="+mn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84" y="5216350"/>
            <a:ext cx="82462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cs typeface="Times New Roman" pitchFamily="18" charset="0"/>
              </a:rPr>
              <a:t>2008-2009 Run sample 19</a:t>
            </a:r>
            <a:r>
              <a:rPr lang="ja-JP" altLang="en-US" sz="2400" dirty="0" smtClean="0">
                <a:cs typeface="Times New Roman" pitchFamily="18" charset="0"/>
              </a:rPr>
              <a:t>事象同定（</a:t>
            </a:r>
            <a:r>
              <a:rPr lang="en-US" altLang="ja-JP" sz="2400" dirty="0" smtClean="0">
                <a:cs typeface="Times New Roman" pitchFamily="18" charset="0"/>
              </a:rPr>
              <a:t>prompt </a:t>
            </a:r>
            <a:r>
              <a:rPr lang="en-US" altLang="ja-JP" sz="2400" dirty="0" smtClean="0">
                <a:latin typeface="Symbol" panose="05050102010706020507" pitchFamily="18" charset="2"/>
                <a:cs typeface="Times New Roman" pitchFamily="18" charset="0"/>
              </a:rPr>
              <a:t>n</a:t>
            </a:r>
            <a:r>
              <a:rPr lang="en-US" altLang="ja-JP" sz="2400" baseline="-25000" dirty="0" smtClean="0">
                <a:cs typeface="Times New Roman" pitchFamily="18" charset="0"/>
              </a:rPr>
              <a:t>e</a:t>
            </a:r>
            <a:r>
              <a:rPr lang="en-US" altLang="ja-JP" sz="2400" dirty="0" smtClean="0">
                <a:cs typeface="Times New Roman" pitchFamily="18" charset="0"/>
              </a:rPr>
              <a:t> </a:t>
            </a:r>
            <a:r>
              <a:rPr lang="ja-JP" altLang="en-US" sz="2400" dirty="0" smtClean="0">
                <a:cs typeface="Times New Roman" pitchFamily="18" charset="0"/>
              </a:rPr>
              <a:t>コンシステント）　</a:t>
            </a:r>
            <a:endParaRPr lang="en-US" altLang="ja-JP" sz="2400" dirty="0" smtClean="0">
              <a:cs typeface="Times New Roman" pitchFamily="18" charset="0"/>
            </a:endParaRPr>
          </a:p>
          <a:p>
            <a:pPr algn="ctr"/>
            <a:r>
              <a:rPr lang="ja-JP" altLang="en-US" sz="2400" dirty="0" smtClean="0">
                <a:cs typeface="Times New Roman" pitchFamily="18" charset="0"/>
              </a:rPr>
              <a:t>→　</a:t>
            </a:r>
            <a:r>
              <a:rPr lang="it-IT" altLang="ja-JP" sz="2400" dirty="0">
                <a:solidFill>
                  <a:srgbClr val="E30FB6"/>
                </a:solidFill>
                <a:cs typeface="Times New Roman"/>
              </a:rPr>
              <a:t>JHEP 1307 (2013) </a:t>
            </a:r>
            <a:r>
              <a:rPr lang="it-IT" altLang="ja-JP" sz="2400" dirty="0" smtClean="0">
                <a:solidFill>
                  <a:srgbClr val="E30FB6"/>
                </a:solidFill>
                <a:cs typeface="Times New Roman"/>
              </a:rPr>
              <a:t>004</a:t>
            </a:r>
            <a:endParaRPr lang="en-US" sz="2400" dirty="0" smtClean="0">
              <a:cs typeface="Times New Roman" pitchFamily="18" charset="0"/>
            </a:endParaRPr>
          </a:p>
          <a:p>
            <a:pPr algn="ctr"/>
            <a:r>
              <a:rPr lang="ja-JP" altLang="en-US" sz="2400" dirty="0" smtClean="0">
                <a:cs typeface="Times New Roman" pitchFamily="18" charset="0"/>
              </a:rPr>
              <a:t>現在全サンプルを対象に探索</a:t>
            </a:r>
            <a:r>
              <a:rPr lang="ja-JP" altLang="en-US" sz="2400" dirty="0">
                <a:cs typeface="Times New Roman" pitchFamily="18" charset="0"/>
              </a:rPr>
              <a:t>中</a:t>
            </a:r>
            <a:endParaRPr lang="en-US" altLang="ja-JP" sz="2400" dirty="0" smtClean="0">
              <a:cs typeface="Times New Roman" pitchFamily="18" charset="0"/>
            </a:endParaRPr>
          </a:p>
          <a:p>
            <a:pPr algn="ctr"/>
            <a:r>
              <a:rPr lang="en-US" altLang="ja-JP" sz="2400" dirty="0" smtClean="0">
                <a:cs typeface="Times New Roman" pitchFamily="18" charset="0"/>
              </a:rPr>
              <a:t>45</a:t>
            </a:r>
            <a:r>
              <a:rPr lang="ja-JP" altLang="en-US" sz="2400" dirty="0" smtClean="0">
                <a:cs typeface="Times New Roman" pitchFamily="18" charset="0"/>
              </a:rPr>
              <a:t>事象</a:t>
            </a:r>
            <a:r>
              <a:rPr lang="ja-JP" altLang="en-US" sz="2400" dirty="0">
                <a:cs typeface="Times New Roman" pitchFamily="18" charset="0"/>
              </a:rPr>
              <a:t>同定</a:t>
            </a:r>
            <a:r>
              <a:rPr lang="ja-JP" altLang="en-US" sz="2400" dirty="0" smtClean="0">
                <a:cs typeface="Times New Roman" pitchFamily="18" charset="0"/>
              </a:rPr>
              <a:t> </a:t>
            </a:r>
            <a:r>
              <a:rPr lang="en-US" altLang="ja-JP" sz="2400" dirty="0" smtClean="0">
                <a:cs typeface="Times New Roman" pitchFamily="18" charset="0"/>
              </a:rPr>
              <a:t>update</a:t>
            </a:r>
            <a:r>
              <a:rPr lang="ja-JP" altLang="en-US" sz="2400" dirty="0" smtClean="0">
                <a:cs typeface="Times New Roman" pitchFamily="18" charset="0"/>
              </a:rPr>
              <a:t>したサンプルで次の結果を出す。</a:t>
            </a:r>
            <a:endParaRPr lang="en-US" altLang="ja-JP" sz="2400" dirty="0" smtClean="0">
              <a:cs typeface="Times New Roman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64C-30D8-3047-BC98-19BD97425787}" type="slidenum">
              <a:rPr lang="it-IT" smtClean="0"/>
              <a:t>21</a:t>
            </a:fld>
            <a:endParaRPr lang="it-IT"/>
          </a:p>
        </p:txBody>
      </p:sp>
      <p:pic>
        <p:nvPicPr>
          <p:cNvPr id="11" name="Segnaposto contenuto 5"/>
          <p:cNvPicPr>
            <a:picLocks noGrp="1" noChangeAspect="1"/>
          </p:cNvPicPr>
          <p:nvPr>
            <p:ph idx="1"/>
          </p:nvPr>
        </p:nvPicPr>
        <p:blipFill>
          <a:blip r:embed="rId3"/>
          <a:srcRect l="-21867" r="-21867"/>
          <a:stretch>
            <a:fillRect/>
          </a:stretch>
        </p:blipFill>
        <p:spPr>
          <a:xfrm>
            <a:off x="122889" y="1124744"/>
            <a:ext cx="6932915" cy="3812836"/>
          </a:xfrm>
        </p:spPr>
      </p:pic>
      <p:sp>
        <p:nvSpPr>
          <p:cNvPr id="4" name="テキスト ボックス 3"/>
          <p:cNvSpPr txBox="1"/>
          <p:nvPr/>
        </p:nvSpPr>
        <p:spPr>
          <a:xfrm>
            <a:off x="5940152" y="3926302"/>
            <a:ext cx="2803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>
                <a:solidFill>
                  <a:srgbClr val="FF0000"/>
                </a:solidFill>
              </a:rPr>
              <a:t>３種類のニュートリノ</a:t>
            </a:r>
            <a:endParaRPr kumimoji="1" lang="en-US" altLang="ja-JP" sz="1800" dirty="0" smtClean="0">
              <a:solidFill>
                <a:srgbClr val="FF0000"/>
              </a:solidFill>
            </a:endParaRPr>
          </a:p>
          <a:p>
            <a:r>
              <a:rPr kumimoji="1" lang="ja-JP" altLang="en-US" sz="1800" dirty="0" smtClean="0">
                <a:solidFill>
                  <a:srgbClr val="FF0000"/>
                </a:solidFill>
              </a:rPr>
              <a:t>フレーバー</a:t>
            </a:r>
            <a:r>
              <a:rPr lang="ja-JP" altLang="en-US" sz="1800" dirty="0" smtClean="0">
                <a:solidFill>
                  <a:srgbClr val="FF0000"/>
                </a:solidFill>
              </a:rPr>
              <a:t>と</a:t>
            </a:r>
            <a:r>
              <a:rPr lang="en-US" altLang="ja-JP" sz="1800" dirty="0" smtClean="0">
                <a:solidFill>
                  <a:srgbClr val="FF0000"/>
                </a:solidFill>
              </a:rPr>
              <a:t>NC</a:t>
            </a:r>
            <a:r>
              <a:rPr lang="ja-JP" altLang="en-US" sz="1800" dirty="0" smtClean="0">
                <a:solidFill>
                  <a:srgbClr val="FF0000"/>
                </a:solidFill>
              </a:rPr>
              <a:t>反応を</a:t>
            </a:r>
            <a:endParaRPr lang="en-US" altLang="ja-JP" sz="1800" dirty="0" smtClean="0">
              <a:solidFill>
                <a:srgbClr val="FF0000"/>
              </a:solidFill>
            </a:endParaRPr>
          </a:p>
          <a:p>
            <a:r>
              <a:rPr lang="ja-JP" altLang="en-US" sz="1800" dirty="0" smtClean="0">
                <a:solidFill>
                  <a:srgbClr val="FF0000"/>
                </a:solidFill>
              </a:rPr>
              <a:t>決定できる。</a:t>
            </a:r>
            <a:endParaRPr lang="en-US" altLang="ja-JP" sz="1800" dirty="0" smtClean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40152" y="1825637"/>
            <a:ext cx="28037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原子核乾板での分解能により</a:t>
            </a:r>
            <a:endParaRPr lang="en-US" altLang="ja-JP" sz="2000" dirty="0" smtClean="0"/>
          </a:p>
          <a:p>
            <a:r>
              <a:rPr lang="en-US" altLang="ja-JP" sz="2000" dirty="0" smtClean="0"/>
              <a:t>π</a:t>
            </a:r>
            <a:r>
              <a:rPr lang="en-US" altLang="ja-JP" sz="2000" baseline="30000" dirty="0" smtClean="0"/>
              <a:t>0</a:t>
            </a:r>
            <a:r>
              <a:rPr lang="ja-JP" altLang="en-US" sz="2000" dirty="0" smtClean="0"/>
              <a:t>と</a:t>
            </a:r>
            <a:r>
              <a:rPr lang="en-US" altLang="ja-JP" sz="2000" dirty="0" smtClean="0">
                <a:latin typeface="Symbol" panose="05050102010706020507" pitchFamily="18" charset="2"/>
              </a:rPr>
              <a:t>n</a:t>
            </a:r>
            <a:r>
              <a:rPr lang="en-US" altLang="ja-JP" sz="2000" baseline="-25000" dirty="0" smtClean="0"/>
              <a:t>e</a:t>
            </a:r>
            <a:r>
              <a:rPr lang="ja-JP" altLang="en-US" sz="2000" dirty="0" smtClean="0"/>
              <a:t>反応を区別可能。</a:t>
            </a:r>
            <a:endParaRPr lang="en-US" altLang="ja-JP" sz="2000" dirty="0" smtClean="0"/>
          </a:p>
          <a:p>
            <a:r>
              <a:rPr lang="en-US" altLang="ja-JP" sz="2000" dirty="0" smtClean="0"/>
              <a:t>BG ~ 1%</a:t>
            </a:r>
          </a:p>
          <a:p>
            <a:r>
              <a:rPr lang="en-US" altLang="ja-JP" sz="2000" dirty="0" smtClean="0"/>
              <a:t>(0.2</a:t>
            </a:r>
            <a:r>
              <a:rPr lang="ja-JP" altLang="en-US" sz="2000" dirty="0" smtClean="0"/>
              <a:t>個　</a:t>
            </a:r>
            <a:r>
              <a:rPr lang="en-US" altLang="ja-JP" sz="2000" dirty="0" smtClean="0"/>
              <a:t>19</a:t>
            </a:r>
            <a:r>
              <a:rPr lang="en-US" altLang="ja-JP" sz="2000" dirty="0">
                <a:latin typeface="Symbol" panose="05050102010706020507" pitchFamily="18" charset="2"/>
              </a:rPr>
              <a:t> n</a:t>
            </a:r>
            <a:r>
              <a:rPr lang="en-US" altLang="ja-JP" sz="2000" baseline="-25000" dirty="0"/>
              <a:t>e</a:t>
            </a:r>
            <a:r>
              <a:rPr lang="ja-JP" altLang="en-US" sz="2000" dirty="0" smtClean="0"/>
              <a:t>中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571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POT and Target Mass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733" y="2587323"/>
            <a:ext cx="4908433" cy="321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098221" cy="275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898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59475" cy="487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564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2" y="116632"/>
            <a:ext cx="9004474" cy="678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533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/>
              <a:t>Prompt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>
                <a:latin typeface="Symbol" panose="05050102010706020507" pitchFamily="18" charset="2"/>
              </a:rPr>
              <a:t>t</a:t>
            </a:r>
            <a:endParaRPr kumimoji="1" lang="ja-JP" altLang="en-US" baseline="-25000" dirty="0"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971600" y="1700808"/>
                <a:ext cx="4968552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 smtClean="0"/>
                  <a:t>2 modes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/>
                        </a:rPr>
                        <m:t>𝑝</m:t>
                      </m:r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ja-JP" sz="2400">
                          <a:latin typeface="Cambria Math"/>
                        </a:rPr>
                        <m:t>N</m:t>
                      </m:r>
                      <m:r>
                        <a:rPr lang="en-US" altLang="ja-JP" sz="2400">
                          <a:latin typeface="Cambria Math"/>
                        </a:rPr>
                        <m:t> → </m:t>
                      </m:r>
                      <m:sSub>
                        <m:sSub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ja-JP" sz="2400" i="1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𝐷</m:t>
                          </m:r>
                        </m:e>
                      </m:acc>
                      <m:r>
                        <a:rPr lang="en-US" altLang="ja-JP" sz="2400" i="1">
                          <a:latin typeface="Cambria Math"/>
                        </a:rPr>
                        <m:t>+</m:t>
                      </m:r>
                      <m:r>
                        <a:rPr lang="en-US" altLang="ja-JP" sz="2400" i="1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ja-JP" altLang="ja-JP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b="0" i="1" smtClean="0">
                          <a:latin typeface="Cambria Math"/>
                        </a:rPr>
                        <m:t>　　　　　　　　</m:t>
                      </m:r>
                      <m:sSub>
                        <m:sSub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ja-JP" sz="2400" i="1">
                          <a:latin typeface="Cambria Math"/>
                        </a:rPr>
                        <m:t> → 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𝜏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altLang="ja-JP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ja-JP" altLang="ja-JP" sz="2400" dirty="0"/>
              </a:p>
              <a:p>
                <a:r>
                  <a:rPr lang="en-US" altLang="ja-JP" sz="2400" dirty="0"/>
                  <a:t> </a:t>
                </a:r>
              </a:p>
              <a:p>
                <a:endParaRPr lang="ja-JP" altLang="ja-JP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/>
                        </a:rPr>
                        <m:t>𝑝</m:t>
                      </m:r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ja-JP" sz="2400">
                          <a:latin typeface="Cambria Math"/>
                        </a:rPr>
                        <m:t>N</m:t>
                      </m:r>
                      <m:r>
                        <a:rPr lang="en-US" altLang="ja-JP" sz="2400">
                          <a:latin typeface="Cambria Math"/>
                        </a:rPr>
                        <m:t> → </m:t>
                      </m:r>
                      <m:acc>
                        <m:accPr>
                          <m:chr m:val="̅"/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  <m:r>
                        <a:rPr lang="en-US" altLang="ja-JP" sz="2400" i="1">
                          <a:latin typeface="Cambria Math"/>
                        </a:rPr>
                        <m:t>+</m:t>
                      </m:r>
                      <m:r>
                        <a:rPr lang="en-US" altLang="ja-JP" sz="2400" i="1">
                          <a:latin typeface="Cambria Math"/>
                        </a:rPr>
                        <m:t>𝐷</m:t>
                      </m:r>
                      <m:r>
                        <a:rPr lang="en-US" altLang="ja-JP" sz="2400" i="1">
                          <a:latin typeface="Cambria Math"/>
                        </a:rPr>
                        <m:t>+</m:t>
                      </m:r>
                      <m:r>
                        <a:rPr lang="en-US" altLang="ja-JP" sz="2400" i="1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ja-JP" altLang="ja-JP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b="0" i="1" smtClean="0">
                          <a:latin typeface="Cambria Math"/>
                        </a:rPr>
                        <m:t>　　　　　　　　　　　</m:t>
                      </m:r>
                      <m:acc>
                        <m:accPr>
                          <m:chr m:val="̅"/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  <m:r>
                        <a:rPr lang="en-US" altLang="ja-JP" sz="2400" i="1">
                          <a:latin typeface="Cambria Math"/>
                        </a:rPr>
                        <m:t> → 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𝜏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ja-JP" sz="2400" i="1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/>
                                </a:rPr>
                                <m:t>𝜏</m:t>
                              </m:r>
                            </m:sub>
                          </m:sSub>
                        </m:e>
                      </m:acc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ja-JP" sz="240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ja-JP" altLang="ja-JP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b="0" i="1" smtClean="0">
                          <a:latin typeface="Cambria Math"/>
                        </a:rPr>
                        <m:t>　　　　　　　　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𝜏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ja-JP" sz="2400" i="1">
                          <a:latin typeface="Cambria Math"/>
                        </a:rPr>
                        <m:t> → </m:t>
                      </m:r>
                      <m:sSub>
                        <m:sSub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𝜏</m:t>
                          </m:r>
                        </m:sub>
                      </m:sSub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ja-JP" sz="240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ja-JP" altLang="ja-JP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700808"/>
                <a:ext cx="4968552" cy="3046988"/>
              </a:xfrm>
              <a:prstGeom prst="rect">
                <a:avLst/>
              </a:prstGeom>
              <a:blipFill rotWithShape="1">
                <a:blip r:embed="rId3"/>
                <a:stretch>
                  <a:fillRect l="-1840" t="-16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2771800" y="5323453"/>
                <a:ext cx="4716524" cy="564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0" lang="ja-JP" altLang="en-US" sz="28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altLang="ja-JP" sz="28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ja-JP" sz="28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ja-JP" altLang="en-US" sz="28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kumimoji="0" lang="ja-JP" altLang="en-US" sz="28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𝝉</m:t>
                                  </m:r>
                                </m:sub>
                              </m:sSub>
                              <m:r>
                                <a:rPr kumimoji="0" lang="en-US" altLang="ja-JP" sz="28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kumimoji="0" lang="en-US" altLang="ja-JP" sz="2800" b="1" i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𝐩𝐫𝐨𝐦𝐩𝐭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0" lang="en-US" altLang="ja-JP" sz="28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ja-JP" altLang="en-US" sz="28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𝝂</m:t>
                              </m:r>
                            </m:e>
                            <m:sub>
                              <m:r>
                                <a:rPr kumimoji="0" lang="ja-JP" altLang="en-US" sz="28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𝝁</m:t>
                              </m:r>
                            </m:sub>
                          </m:sSub>
                        </m:den>
                      </m:f>
                      <m:r>
                        <a:rPr kumimoji="0" lang="en-US" altLang="ja-JP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kumimoji="0" lang="en-US" altLang="ja-JP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0"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kumimoji="0"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323453"/>
                <a:ext cx="4716524" cy="5643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4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/>
              <a:t>Charmed </a:t>
            </a:r>
            <a:r>
              <a:rPr lang="en-US" altLang="ja-JP" dirty="0" smtClean="0"/>
              <a:t>mesons creation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755576" y="1700808"/>
                <a:ext cx="7632848" cy="3973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 smtClean="0"/>
                  <a:t>Charm production in </a:t>
                </a:r>
                <a:r>
                  <a:rPr lang="en-US" altLang="ja-JP" sz="2800" dirty="0" smtClean="0">
                    <a:latin typeface="Symbol" panose="05050102010706020507" pitchFamily="18" charset="2"/>
                  </a:rPr>
                  <a:t>nm</a:t>
                </a:r>
                <a:r>
                  <a:rPr lang="en-US" altLang="ja-JP" sz="2800" dirty="0" smtClean="0"/>
                  <a:t> interactions</a:t>
                </a:r>
              </a:p>
              <a:p>
                <a:endParaRPr lang="en-US" altLang="ja-JP" sz="2400" dirty="0"/>
              </a:p>
              <a:p>
                <a:r>
                  <a:rPr lang="ja-JP" altLang="en-US" sz="2400" dirty="0" smtClean="0"/>
                  <a:t>・弱い相互作用による</a:t>
                </a:r>
                <a:r>
                  <a:rPr lang="ja-JP" altLang="en-US" sz="2400" dirty="0"/>
                  <a:t>世代間混合</a:t>
                </a:r>
                <a:endParaRPr lang="en-US" altLang="ja-JP" sz="2400" dirty="0" smtClean="0"/>
              </a:p>
              <a:p>
                <a:r>
                  <a:rPr lang="en-US" altLang="ja-JP" sz="2400" dirty="0" smtClean="0"/>
                  <a:t>CC</a:t>
                </a:r>
                <a:r>
                  <a:rPr lang="ja-JP" altLang="en-US" sz="2400" dirty="0" smtClean="0"/>
                  <a:t>反応 （</a:t>
                </a:r>
                <a:r>
                  <a:rPr lang="en-US" altLang="ja-JP" sz="2400" dirty="0" smtClean="0"/>
                  <a:t>1</a:t>
                </a:r>
                <a:r>
                  <a:rPr lang="ja-JP" altLang="en-US" sz="2400" dirty="0" smtClean="0"/>
                  <a:t>個</a:t>
                </a:r>
                <a:r>
                  <a:rPr lang="en-US" altLang="ja-JP" sz="2400" dirty="0" smtClean="0"/>
                  <a:t>/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ja-JP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30</m:t>
                        </m:r>
                        <m:r>
                          <a:rPr lang="en-US" altLang="ja-JP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sz="2400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ja-JP" sz="2400" dirty="0" smtClean="0"/>
                  <a:t>CC</a:t>
                </a:r>
                <a:r>
                  <a:rPr lang="ja-JP" altLang="en-US" sz="2400" dirty="0"/>
                  <a:t> </a:t>
                </a:r>
                <a:r>
                  <a:rPr lang="ja-JP" altLang="en-US" sz="2400" dirty="0" smtClean="0"/>
                  <a:t>程度）</a:t>
                </a:r>
                <a:endParaRPr lang="en-US" altLang="ja-JP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𝜇</m:t>
                          </m:r>
                        </m:sub>
                      </m:sSub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r>
                        <a:rPr lang="en-US" altLang="ja-JP" sz="2400" i="1">
                          <a:latin typeface="Cambria Math"/>
                        </a:rPr>
                        <m:t>𝑁</m:t>
                      </m:r>
                      <m:r>
                        <a:rPr lang="en-US" altLang="ja-JP" sz="2400">
                          <a:latin typeface="Cambria Math"/>
                        </a:rPr>
                        <m:t>→</m:t>
                      </m:r>
                      <m:r>
                        <a:rPr lang="en-US" altLang="ja-JP" sz="2400" i="1">
                          <a:latin typeface="Cambria Math"/>
                        </a:rPr>
                        <m:t>𝐷</m:t>
                      </m:r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𝜇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ja-JP" sz="2400" i="1">
                          <a:latin typeface="Cambria Math"/>
                        </a:rPr>
                        <m:t>+</m:t>
                      </m:r>
                      <m:r>
                        <a:rPr lang="en-US" altLang="ja-JP" sz="2400" i="1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altLang="ja-JP" sz="2400" dirty="0" smtClean="0"/>
              </a:p>
              <a:p>
                <a:endParaRPr lang="en-US" altLang="ja-JP" sz="2400" dirty="0" smtClean="0"/>
              </a:p>
              <a:p>
                <a:endParaRPr lang="en-US" altLang="ja-JP" sz="2400" dirty="0"/>
              </a:p>
              <a:p>
                <a:r>
                  <a:rPr lang="ja-JP" altLang="en-US" sz="2400" dirty="0" smtClean="0"/>
                  <a:t>・強い</a:t>
                </a:r>
                <a:r>
                  <a:rPr lang="ja-JP" altLang="en-US" sz="2400" dirty="0"/>
                  <a:t>相互</a:t>
                </a:r>
                <a:r>
                  <a:rPr lang="ja-JP" altLang="en-US" sz="2400" dirty="0" smtClean="0"/>
                  <a:t>作用による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𝑐</m:t>
                    </m:r>
                    <m:r>
                      <a:rPr lang="en-US" altLang="ja-JP" sz="2400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ja-JP" altLang="ja-JP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altLang="ja-JP" sz="24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400" dirty="0" smtClean="0"/>
                  <a:t>対生成</a:t>
                </a:r>
                <a:endParaRPr lang="en-US" altLang="ja-JP" sz="2400" dirty="0" smtClean="0"/>
              </a:p>
              <a:p>
                <a:r>
                  <a:rPr lang="en-US" altLang="ja-JP" sz="2400" dirty="0" smtClean="0"/>
                  <a:t>NC</a:t>
                </a:r>
                <a:r>
                  <a:rPr lang="ja-JP" altLang="en-US" sz="2400" dirty="0" smtClean="0"/>
                  <a:t>反応 （</a:t>
                </a:r>
                <a:r>
                  <a:rPr lang="en-US" altLang="ja-JP" sz="2400" dirty="0"/>
                  <a:t>1</a:t>
                </a:r>
                <a:r>
                  <a:rPr lang="ja-JP" altLang="en-US" sz="2400" dirty="0"/>
                  <a:t>個</a:t>
                </a:r>
                <a:r>
                  <a:rPr lang="en-US" altLang="ja-JP" sz="2400" dirty="0"/>
                  <a:t>/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ja-JP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1000 </m:t>
                        </m:r>
                        <m:r>
                          <a:rPr lang="en-US" altLang="ja-JP" sz="2400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ja-JP" sz="2400" dirty="0" smtClean="0"/>
                  <a:t>N</a:t>
                </a:r>
                <a:r>
                  <a:rPr lang="en-US" altLang="ja-JP" sz="2400" dirty="0"/>
                  <a:t>C</a:t>
                </a:r>
                <a:r>
                  <a:rPr lang="ja-JP" altLang="en-US" sz="2400" dirty="0"/>
                  <a:t> </a:t>
                </a:r>
                <a:r>
                  <a:rPr lang="ja-JP" altLang="en-US" sz="2400" dirty="0" smtClean="0"/>
                  <a:t>程度）</a:t>
                </a:r>
                <a:endParaRPr lang="en-US" altLang="ja-JP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𝜇</m:t>
                          </m:r>
                        </m:sub>
                      </m:sSub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r>
                        <a:rPr lang="en-US" altLang="ja-JP" sz="2400" i="1">
                          <a:latin typeface="Cambria Math"/>
                        </a:rPr>
                        <m:t>𝑁</m:t>
                      </m:r>
                      <m:r>
                        <a:rPr lang="en-US" altLang="ja-JP" sz="2400">
                          <a:latin typeface="Cambria Math"/>
                        </a:rPr>
                        <m:t>→</m:t>
                      </m:r>
                      <m:r>
                        <a:rPr lang="en-US" altLang="ja-JP" sz="2400" i="1">
                          <a:latin typeface="Cambria Math"/>
                        </a:rPr>
                        <m:t>𝐷</m:t>
                      </m:r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𝐷</m:t>
                          </m:r>
                        </m:e>
                      </m:acc>
                      <m:r>
                        <a:rPr lang="en-US" altLang="ja-JP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𝜇</m:t>
                          </m:r>
                        </m:sub>
                      </m:sSub>
                      <m:r>
                        <a:rPr lang="en-US" altLang="ja-JP" sz="2400" i="1">
                          <a:latin typeface="Cambria Math"/>
                        </a:rPr>
                        <m:t>+</m:t>
                      </m:r>
                      <m:r>
                        <a:rPr lang="en-US" altLang="ja-JP" sz="2400" i="1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ja-JP" altLang="ja-JP" sz="24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700808"/>
                <a:ext cx="7632848" cy="3973075"/>
              </a:xfrm>
              <a:prstGeom prst="rect">
                <a:avLst/>
              </a:prstGeom>
              <a:blipFill rotWithShape="1">
                <a:blip r:embed="rId2"/>
                <a:stretch>
                  <a:fillRect l="-1677" t="-18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5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>
                <a:latin typeface="Symbol" panose="05050102010706020507" pitchFamily="18" charset="2"/>
              </a:rPr>
              <a:t>t </a:t>
            </a:r>
            <a:r>
              <a:rPr lang="en-US" altLang="ja-JP" dirty="0" smtClean="0"/>
              <a:t>leptons creation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276157" y="1628800"/>
                <a:ext cx="2880019" cy="465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ja-JP" altLang="en-US" i="1" smtClean="0">
                                      <a:latin typeface="Cambria Math"/>
                                    </a:rPr>
                                    <m:t>𝜈</m:t>
                                  </m:r>
                                </m:sub>
                                <m:sup/>
                              </m:sSubSup>
                              <m:r>
                                <a:rPr lang="en-US" altLang="ja-JP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  <m:sup/>
                              </m:sSubSup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altLang="ja-JP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ja-JP" altLang="en-US" i="1">
                                          <a:latin typeface="Cambria Math"/>
                                        </a:rPr>
                                        <m:t>𝜏</m:t>
                                      </m:r>
                                    </m:sub>
                                    <m:sup/>
                                  </m:sSubSup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altLang="ja-JP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altLang="ja-JP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b>
                                    <m:sup/>
                                  </m:sSubSup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157" y="1628800"/>
                <a:ext cx="2880019" cy="465192"/>
              </a:xfrm>
              <a:prstGeom prst="rect">
                <a:avLst/>
              </a:prstGeom>
              <a:blipFill rotWithShape="1">
                <a:blip r:embed="rId2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3348165" y="2132856"/>
            <a:ext cx="122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実験室系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60333" y="2132856"/>
            <a:ext cx="122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重心</a:t>
            </a:r>
            <a:r>
              <a:rPr lang="ja-JP" altLang="en-US" dirty="0" smtClean="0"/>
              <a:t>系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771916" y="3058460"/>
                <a:ext cx="4016741" cy="1018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ja-JP" altLang="en-US" b="0" i="1" smtClean="0">
                              <a:latin typeface="Cambria Math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ja-JP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ja-JP" altLang="en-US" i="1" smtClean="0">
                                  <a:latin typeface="Cambria Math"/>
                                </a:rPr>
                                <m:t>𝜏</m:t>
                              </m:r>
                            </m:sub>
                          </m:sSub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ja-JP" altLang="en-US" i="1">
                              <a:latin typeface="Cambria Math"/>
                            </a:rPr>
                            <m:t>𝜏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altLang="ja-JP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ja-JP" altLang="en-US" i="1"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ja-JP" altLang="en-US" i="1">
                              <a:latin typeface="Cambria Math"/>
                            </a:rPr>
                            <m:t>𝜏</m:t>
                          </m:r>
                        </m:sub>
                      </m:sSub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ja-JP" altLang="en-US" i="1">
                                      <a:latin typeface="Cambria Math"/>
                                    </a:rPr>
                                    <m:t>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b="0" i="1" smtClean="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ja-JP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3.44 </m:t>
                      </m:r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𝐺𝑒𝑉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916" y="3058460"/>
                <a:ext cx="4016741" cy="10186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3875413" y="2564904"/>
                <a:ext cx="1724254" cy="423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 i="1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ja-JP" altLang="en-US" i="1">
                                  <a:latin typeface="Cambria Math"/>
                                </a:rPr>
                                <m:t>𝜏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 i="1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ja-JP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1" i="1" smtClean="0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en-US" altLang="ja-JP" b="1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</m:sSubSup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r>
                        <a:rPr lang="en-US" altLang="ja-JP" b="1" i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ja-JP" altLang="en-US" b="1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413" y="2564904"/>
                <a:ext cx="1724254" cy="423962"/>
              </a:xfrm>
              <a:prstGeom prst="rect">
                <a:avLst/>
              </a:prstGeom>
              <a:blipFill rotWithShape="1">
                <a:blip r:embed="rId4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6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ja-JP" dirty="0" smtClean="0"/>
              <a:t>CNGS </a:t>
            </a:r>
            <a:r>
              <a:rPr lang="en-US" altLang="ja-JP" sz="2800" dirty="0" smtClean="0"/>
              <a:t>(CERN Neutrino to Gran </a:t>
            </a:r>
            <a:r>
              <a:rPr lang="en-US" altLang="ja-JP" sz="2800" dirty="0" err="1" smtClean="0"/>
              <a:t>Sasso</a:t>
            </a:r>
            <a:r>
              <a:rPr lang="en-US" altLang="ja-JP" sz="2800" dirty="0" smtClean="0"/>
              <a:t>)</a:t>
            </a:r>
            <a:br>
              <a:rPr lang="en-US" altLang="ja-JP" sz="2800" dirty="0" smtClean="0"/>
            </a:br>
            <a:endParaRPr kumimoji="1" lang="ja-JP" altLang="en-US" dirty="0"/>
          </a:p>
        </p:txBody>
      </p:sp>
      <p:grpSp>
        <p:nvGrpSpPr>
          <p:cNvPr id="2060" name="グループ化 2059"/>
          <p:cNvGrpSpPr/>
          <p:nvPr/>
        </p:nvGrpSpPr>
        <p:grpSpPr>
          <a:xfrm>
            <a:off x="107504" y="1268760"/>
            <a:ext cx="5760729" cy="3816425"/>
            <a:chOff x="107504" y="1268760"/>
            <a:chExt cx="5760729" cy="3816425"/>
          </a:xfrm>
        </p:grpSpPr>
        <p:grpSp>
          <p:nvGrpSpPr>
            <p:cNvPr id="2058" name="グループ化 2057"/>
            <p:cNvGrpSpPr/>
            <p:nvPr/>
          </p:nvGrpSpPr>
          <p:grpSpPr>
            <a:xfrm>
              <a:off x="107504" y="1268760"/>
              <a:ext cx="5760729" cy="3816425"/>
              <a:chOff x="107504" y="1268760"/>
              <a:chExt cx="5760729" cy="3816425"/>
            </a:xfrm>
          </p:grpSpPr>
          <p:grpSp>
            <p:nvGrpSpPr>
              <p:cNvPr id="23" name="グループ化 22"/>
              <p:cNvGrpSpPr/>
              <p:nvPr/>
            </p:nvGrpSpPr>
            <p:grpSpPr>
              <a:xfrm>
                <a:off x="107504" y="1268760"/>
                <a:ext cx="5760729" cy="3816425"/>
                <a:chOff x="244475" y="1268759"/>
                <a:chExt cx="8494717" cy="4608513"/>
              </a:xfrm>
            </p:grpSpPr>
            <p:pic>
              <p:nvPicPr>
                <p:cNvPr id="25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2" t="380" r="21262" b="2734"/>
                <a:stretch>
                  <a:fillRect/>
                </a:stretch>
              </p:blipFill>
              <p:spPr bwMode="auto">
                <a:xfrm>
                  <a:off x="360363" y="1268759"/>
                  <a:ext cx="8243886" cy="4608513"/>
                </a:xfrm>
                <a:prstGeom prst="rect">
                  <a:avLst/>
                </a:prstGeom>
                <a:solidFill>
                  <a:srgbClr val="003366">
                    <a:alpha val="25882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6" name="Oval 4"/>
                <p:cNvSpPr>
                  <a:spLocks noChangeArrowheads="1"/>
                </p:cNvSpPr>
                <p:nvPr/>
              </p:nvSpPr>
              <p:spPr bwMode="auto">
                <a:xfrm>
                  <a:off x="2582157" y="2205385"/>
                  <a:ext cx="609600" cy="233363"/>
                </a:xfrm>
                <a:prstGeom prst="ellips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7" name="Freeform 5"/>
                <p:cNvSpPr>
                  <a:spLocks noChangeAspect="1" noChangeArrowheads="1"/>
                </p:cNvSpPr>
                <p:nvPr/>
              </p:nvSpPr>
              <p:spPr bwMode="auto">
                <a:xfrm rot="20354769">
                  <a:off x="5667258" y="3874992"/>
                  <a:ext cx="671754" cy="396712"/>
                </a:xfrm>
                <a:custGeom>
                  <a:avLst/>
                  <a:gdLst>
                    <a:gd name="T0" fmla="*/ 30182 w 501"/>
                    <a:gd name="T1" fmla="*/ 109903 h 468"/>
                    <a:gd name="T2" fmla="*/ 91350 w 501"/>
                    <a:gd name="T3" fmla="*/ 108886 h 468"/>
                    <a:gd name="T4" fmla="*/ 134811 w 501"/>
                    <a:gd name="T5" fmla="*/ 119062 h 468"/>
                    <a:gd name="T6" fmla="*/ 192760 w 501"/>
                    <a:gd name="T7" fmla="*/ 114992 h 468"/>
                    <a:gd name="T8" fmla="*/ 197589 w 501"/>
                    <a:gd name="T9" fmla="*/ 100745 h 468"/>
                    <a:gd name="T10" fmla="*/ 179882 w 501"/>
                    <a:gd name="T11" fmla="*/ 28493 h 468"/>
                    <a:gd name="T12" fmla="*/ 142860 w 501"/>
                    <a:gd name="T13" fmla="*/ 6106 h 468"/>
                    <a:gd name="T14" fmla="*/ 128372 w 501"/>
                    <a:gd name="T15" fmla="*/ 1018 h 468"/>
                    <a:gd name="T16" fmla="*/ 123543 w 501"/>
                    <a:gd name="T17" fmla="*/ 0 h 468"/>
                    <a:gd name="T18" fmla="*/ 96179 w 501"/>
                    <a:gd name="T19" fmla="*/ 1018 h 468"/>
                    <a:gd name="T20" fmla="*/ 57546 w 501"/>
                    <a:gd name="T21" fmla="*/ 14247 h 468"/>
                    <a:gd name="T22" fmla="*/ 6036 w 501"/>
                    <a:gd name="T23" fmla="*/ 62075 h 468"/>
                    <a:gd name="T24" fmla="*/ 4427 w 501"/>
                    <a:gd name="T25" fmla="*/ 84463 h 468"/>
                    <a:gd name="T26" fmla="*/ 1207 w 501"/>
                    <a:gd name="T27" fmla="*/ 94639 h 468"/>
                    <a:gd name="T28" fmla="*/ 2817 w 501"/>
                    <a:gd name="T29" fmla="*/ 106851 h 468"/>
                    <a:gd name="T30" fmla="*/ 12475 w 501"/>
                    <a:gd name="T31" fmla="*/ 108886 h 468"/>
                    <a:gd name="T32" fmla="*/ 30182 w 501"/>
                    <a:gd name="T33" fmla="*/ 109903 h 4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01" h="468">
                      <a:moveTo>
                        <a:pt x="75" y="432"/>
                      </a:moveTo>
                      <a:cubicBezTo>
                        <a:pt x="127" y="428"/>
                        <a:pt x="175" y="424"/>
                        <a:pt x="227" y="428"/>
                      </a:cubicBezTo>
                      <a:cubicBezTo>
                        <a:pt x="266" y="438"/>
                        <a:pt x="298" y="456"/>
                        <a:pt x="335" y="468"/>
                      </a:cubicBezTo>
                      <a:cubicBezTo>
                        <a:pt x="386" y="465"/>
                        <a:pt x="430" y="457"/>
                        <a:pt x="479" y="452"/>
                      </a:cubicBezTo>
                      <a:cubicBezTo>
                        <a:pt x="485" y="434"/>
                        <a:pt x="487" y="415"/>
                        <a:pt x="491" y="396"/>
                      </a:cubicBezTo>
                      <a:cubicBezTo>
                        <a:pt x="499" y="304"/>
                        <a:pt x="501" y="193"/>
                        <a:pt x="447" y="112"/>
                      </a:cubicBezTo>
                      <a:cubicBezTo>
                        <a:pt x="424" y="78"/>
                        <a:pt x="386" y="50"/>
                        <a:pt x="355" y="24"/>
                      </a:cubicBezTo>
                      <a:cubicBezTo>
                        <a:pt x="331" y="4"/>
                        <a:pt x="357" y="17"/>
                        <a:pt x="319" y="4"/>
                      </a:cubicBezTo>
                      <a:cubicBezTo>
                        <a:pt x="315" y="3"/>
                        <a:pt x="307" y="0"/>
                        <a:pt x="307" y="0"/>
                      </a:cubicBezTo>
                      <a:cubicBezTo>
                        <a:pt x="284" y="1"/>
                        <a:pt x="262" y="1"/>
                        <a:pt x="239" y="4"/>
                      </a:cubicBezTo>
                      <a:cubicBezTo>
                        <a:pt x="205" y="8"/>
                        <a:pt x="169" y="36"/>
                        <a:pt x="143" y="56"/>
                      </a:cubicBezTo>
                      <a:cubicBezTo>
                        <a:pt x="68" y="114"/>
                        <a:pt x="34" y="148"/>
                        <a:pt x="15" y="244"/>
                      </a:cubicBezTo>
                      <a:cubicBezTo>
                        <a:pt x="14" y="273"/>
                        <a:pt x="14" y="303"/>
                        <a:pt x="11" y="332"/>
                      </a:cubicBezTo>
                      <a:cubicBezTo>
                        <a:pt x="10" y="346"/>
                        <a:pt x="3" y="372"/>
                        <a:pt x="3" y="372"/>
                      </a:cubicBezTo>
                      <a:cubicBezTo>
                        <a:pt x="4" y="388"/>
                        <a:pt x="0" y="406"/>
                        <a:pt x="7" y="420"/>
                      </a:cubicBezTo>
                      <a:cubicBezTo>
                        <a:pt x="11" y="428"/>
                        <a:pt x="23" y="425"/>
                        <a:pt x="31" y="428"/>
                      </a:cubicBezTo>
                      <a:cubicBezTo>
                        <a:pt x="45" y="433"/>
                        <a:pt x="75" y="455"/>
                        <a:pt x="75" y="432"/>
                      </a:cubicBezTo>
                      <a:close/>
                    </a:path>
                  </a:pathLst>
                </a:custGeom>
                <a:solidFill>
                  <a:srgbClr val="99CCFF">
                    <a:alpha val="50195"/>
                  </a:srgbClr>
                </a:solidFill>
                <a:ln w="9525">
                  <a:round/>
                  <a:headEnd/>
                  <a:tailEnd/>
                </a:ln>
                <a:effectLst/>
                <a:scene3d>
                  <a:camera prst="legacyObliqueTopLeft">
                    <a:rot lat="0" lon="20999997" rev="0"/>
                  </a:camera>
                  <a:lightRig rig="legacyFlat3" dir="t"/>
                </a:scene3d>
                <a:sp3d extrusionH="887400" prstMaterial="legacyPlastic">
                  <a:bevelT w="13500" h="13500" prst="angle"/>
                  <a:bevelB w="13500" h="13500" prst="angle"/>
                  <a:extrusionClr>
                    <a:srgbClr val="99CCFF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" name="Rectangle 7"/>
                <p:cNvSpPr>
                  <a:spLocks noChangeArrowheads="1"/>
                </p:cNvSpPr>
                <p:nvPr/>
              </p:nvSpPr>
              <p:spPr bwMode="auto">
                <a:xfrm>
                  <a:off x="1200116" y="1730410"/>
                  <a:ext cx="1982111" cy="4078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defTabSz="449263"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kumimoji="0" lang="en-US" altLang="ja-JP" sz="1400" dirty="0" smtClean="0">
                      <a:solidFill>
                        <a:srgbClr val="000000"/>
                      </a:solidFill>
                      <a:latin typeface="Arial" charset="0"/>
                      <a:ea typeface="ＭＳ Ｐ明朝" charset="-128"/>
                    </a:rPr>
                    <a:t>CERN SPS</a:t>
                  </a:r>
                  <a:endParaRPr kumimoji="0" lang="en-US" altLang="ja-JP" sz="1400" dirty="0">
                    <a:solidFill>
                      <a:srgbClr val="000000"/>
                    </a:solidFill>
                    <a:latin typeface="Arial" charset="0"/>
                    <a:ea typeface="ＭＳ Ｐ明朝" charset="-128"/>
                  </a:endParaRPr>
                </a:p>
              </p:txBody>
            </p:sp>
            <p:sp>
              <p:nvSpPr>
                <p:cNvPr id="29" name="Rectangle 8"/>
                <p:cNvSpPr>
                  <a:spLocks noChangeArrowheads="1"/>
                </p:cNvSpPr>
                <p:nvPr/>
              </p:nvSpPr>
              <p:spPr bwMode="auto">
                <a:xfrm rot="2335229">
                  <a:off x="4270718" y="2726090"/>
                  <a:ext cx="1367381" cy="44866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defTabSz="449263">
                    <a:spcBef>
                      <a:spcPts val="900"/>
                    </a:spcBef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kumimoji="0" lang="en-US" altLang="ja-JP" sz="1600" b="1" dirty="0">
                      <a:solidFill>
                        <a:srgbClr val="000000"/>
                      </a:solidFill>
                      <a:latin typeface="Arial" charset="0"/>
                      <a:ea typeface="ＭＳ Ｐ明朝" charset="-128"/>
                    </a:rPr>
                    <a:t>732km</a:t>
                  </a:r>
                </a:p>
              </p:txBody>
            </p:sp>
            <p:sp>
              <p:nvSpPr>
                <p:cNvPr id="30" name="Line 9"/>
                <p:cNvSpPr>
                  <a:spLocks noChangeShapeType="1"/>
                </p:cNvSpPr>
                <p:nvPr/>
              </p:nvSpPr>
              <p:spPr bwMode="auto">
                <a:xfrm>
                  <a:off x="4482305" y="3086640"/>
                  <a:ext cx="721932" cy="477648"/>
                </a:xfrm>
                <a:prstGeom prst="line">
                  <a:avLst/>
                </a:prstGeom>
                <a:noFill/>
                <a:ln w="28440">
                  <a:solidFill>
                    <a:srgbClr val="FF0000"/>
                  </a:solidFill>
                  <a:prstDash val="dash"/>
                  <a:miter lim="800000"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18663" y="2450338"/>
                  <a:ext cx="1973375" cy="5574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ja-JP" b="1" dirty="0" smtClean="0">
                      <a:latin typeface="+mn-lt"/>
                      <a:ea typeface="Arial Unicode MS" panose="020B0604020202020204" pitchFamily="50" charset="-128"/>
                      <a:cs typeface="Arial" panose="020B0604020202020204" pitchFamily="34" charset="0"/>
                    </a:rPr>
                    <a:t>Pure</a:t>
                  </a:r>
                  <a:r>
                    <a:rPr lang="en-US" altLang="ja-JP" b="1" dirty="0" smtClean="0">
                      <a:latin typeface="Symbol" panose="05050102010706020507" pitchFamily="18" charset="2"/>
                    </a:rPr>
                    <a:t> n</a:t>
                  </a:r>
                  <a:r>
                    <a:rPr lang="en-US" altLang="ja-JP" b="1" baseline="-25000" dirty="0" smtClean="0">
                      <a:latin typeface="Symbol" panose="05050102010706020507" pitchFamily="18" charset="2"/>
                    </a:rPr>
                    <a:t>m</a:t>
                  </a:r>
                  <a:endParaRPr lang="en-US" altLang="ja-JP" b="1" dirty="0">
                    <a:latin typeface="Arial" charset="0"/>
                    <a:ea typeface="Batang" pitchFamily="18" charset="-127"/>
                  </a:endParaRPr>
                </a:p>
              </p:txBody>
            </p:sp>
            <p:grpSp>
              <p:nvGrpSpPr>
                <p:cNvPr id="33" name="Group 15"/>
                <p:cNvGrpSpPr>
                  <a:grpSpLocks/>
                </p:cNvGrpSpPr>
                <p:nvPr/>
              </p:nvGrpSpPr>
              <p:grpSpPr bwMode="auto">
                <a:xfrm>
                  <a:off x="6191253" y="3319808"/>
                  <a:ext cx="2547939" cy="600075"/>
                  <a:chOff x="3609" y="1602"/>
                  <a:chExt cx="1605" cy="378"/>
                </a:xfrm>
              </p:grpSpPr>
              <p:sp>
                <p:nvSpPr>
                  <p:cNvPr id="40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4" y="1692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ja-JP" altLang="ja-JP" b="1">
                      <a:solidFill>
                        <a:srgbClr val="FF3300"/>
                      </a:solidFill>
                      <a:latin typeface="Arial" charset="0"/>
                      <a:ea typeface="Batang" pitchFamily="18" charset="-127"/>
                    </a:endParaRPr>
                  </a:p>
                </p:txBody>
              </p:sp>
              <p:sp>
                <p:nvSpPr>
                  <p:cNvPr id="39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9" y="1602"/>
                    <a:ext cx="1605" cy="35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charset="-128"/>
                      </a:defRPr>
                    </a:lvl9pPr>
                  </a:lstStyle>
                  <a:p>
                    <a:pPr algn="ctr" eaLnBrk="1" hangingPunct="1"/>
                    <a:r>
                      <a:rPr lang="en-US" altLang="ja-JP" b="1" dirty="0" smtClean="0">
                        <a:solidFill>
                          <a:srgbClr val="FF3300"/>
                        </a:solidFill>
                        <a:latin typeface="+mn-lt"/>
                      </a:rPr>
                      <a:t>Appearance</a:t>
                    </a:r>
                    <a:endParaRPr lang="en-US" altLang="ja-JP" sz="2800" dirty="0">
                      <a:solidFill>
                        <a:srgbClr val="FF33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5" name="Group 29"/>
                <p:cNvGrpSpPr>
                  <a:grpSpLocks/>
                </p:cNvGrpSpPr>
                <p:nvPr/>
              </p:nvGrpSpPr>
              <p:grpSpPr bwMode="auto">
                <a:xfrm>
                  <a:off x="244475" y="4005615"/>
                  <a:ext cx="4459288" cy="1349376"/>
                  <a:chOff x="202" y="2874"/>
                  <a:chExt cx="2809" cy="85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6" name="Text Box 2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02" y="2874"/>
                        <a:ext cx="2809" cy="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>
                        <a:lvl1pPr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ＭＳ Ｐゴシック" charset="-128"/>
                          </a:defRPr>
                        </a:lvl1pPr>
                        <a:lvl2pPr marL="742950" indent="-28575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ＭＳ Ｐゴシック" charset="-128"/>
                          </a:defRPr>
                        </a:lvl2pPr>
                        <a:lvl3pPr marL="11430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ＭＳ Ｐゴシック" charset="-128"/>
                          </a:defRPr>
                        </a:lvl3pPr>
                        <a:lvl4pPr marL="16002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ＭＳ Ｐゴシック" charset="-128"/>
                          </a:defRPr>
                        </a:lvl4pPr>
                        <a:lvl5pPr marL="2057400" indent="-228600" eaLnBrk="0" hangingPunct="0">
                          <a:defRPr kumimoji="1" sz="24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altLang="ja-JP" sz="16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kumimoji="0" lang="en-US" altLang="ja-JP" sz="1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ja-JP" altLang="en-US" sz="1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𝝂</m:t>
                                </m:r>
                              </m:sub>
                            </m:sSub>
                            <m:r>
                              <a:rPr kumimoji="0" lang="en-US" altLang="ja-JP" sz="16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&gt;</m:t>
                            </m:r>
                          </m:oMath>
                        </a14:m>
                        <a:r>
                          <a:rPr kumimoji="0" lang="en-US" altLang="ja-JP" sz="1600" b="1" dirty="0" smtClean="0">
                            <a:solidFill>
                              <a:srgbClr val="000000"/>
                            </a:solidFill>
                            <a:latin typeface="Arial" charset="0"/>
                          </a:rPr>
                          <a:t>                    </a:t>
                        </a:r>
                        <a:r>
                          <a:rPr kumimoji="0" lang="en-US" altLang="ja-JP" sz="1600" b="1" dirty="0">
                            <a:latin typeface="Arial" charset="0"/>
                          </a:rPr>
                          <a:t>17 </a:t>
                        </a:r>
                        <a:r>
                          <a:rPr kumimoji="0" lang="en-US" altLang="ja-JP" sz="1600" b="1" dirty="0" err="1">
                            <a:latin typeface="Arial" charset="0"/>
                          </a:rPr>
                          <a:t>GeV</a:t>
                        </a:r>
                        <a:endParaRPr kumimoji="0" lang="en-US" altLang="ja-JP" sz="1600" b="1" dirty="0">
                          <a:latin typeface="Arial" charset="0"/>
                        </a:endParaRPr>
                      </a:p>
                      <a:p>
                        <a:pPr eaLnBrk="1" hangingPunct="1"/>
                        <a14:m>
                          <m:oMath xmlns:m="http://schemas.openxmlformats.org/officeDocument/2006/math">
                            <m:d>
                              <m:dPr>
                                <m:ctrlPr>
                                  <a:rPr kumimoji="0" lang="en-US" altLang="ja-JP" sz="16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ja-JP" altLang="en-US" sz="16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sub>
                                </m:sSub>
                                <m:r>
                                  <a:rPr kumimoji="0" lang="en-US" altLang="ja-JP" sz="16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0" lang="en-US" altLang="ja-JP" sz="1600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sz="16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ja-JP" altLang="en-US" sz="16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𝝂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6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  <m:r>
                              <a:rPr kumimoji="0" lang="en-US" altLang="ja-JP" sz="16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/</m:t>
                            </m:r>
                            <m:sSub>
                              <m:sSubPr>
                                <m:ctrlPr>
                                  <a:rPr kumimoji="0" lang="en-US" altLang="ja-JP" sz="1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6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kumimoji="0" lang="ja-JP" altLang="en-US" sz="1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kumimoji="0" lang="ja-JP" altLang="en-US" sz="16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𝝁</m:t>
                                </m:r>
                              </m:sub>
                            </m:sSub>
                          </m:oMath>
                        </a14:m>
                        <a:r>
                          <a:rPr kumimoji="0" lang="ja-JP" altLang="en-US" sz="1600" b="1" dirty="0">
                            <a:solidFill>
                              <a:srgbClr val="000000"/>
                            </a:solidFill>
                            <a:latin typeface="Arial" charset="0"/>
                            <a:ea typeface="Batang" pitchFamily="18" charset="-127"/>
                          </a:rPr>
                          <a:t>　</a:t>
                        </a:r>
                        <a:r>
                          <a:rPr kumimoji="0" lang="en-US" sz="1600" b="1" dirty="0">
                            <a:solidFill>
                              <a:srgbClr val="000000"/>
                            </a:solidFill>
                            <a:latin typeface="Arial" charset="0"/>
                          </a:rPr>
                          <a:t>      </a:t>
                        </a:r>
                        <a:r>
                          <a:rPr kumimoji="0" lang="en-US" altLang="ja-JP" sz="1600" b="1" dirty="0" smtClean="0">
                            <a:solidFill>
                              <a:srgbClr val="000000"/>
                            </a:solidFill>
                            <a:latin typeface="Arial" charset="0"/>
                          </a:rPr>
                          <a:t>0.87 </a:t>
                        </a:r>
                        <a:r>
                          <a:rPr kumimoji="0" lang="en-US" altLang="ja-JP" sz="1600" b="1" dirty="0">
                            <a:solidFill>
                              <a:srgbClr val="000000"/>
                            </a:solidFill>
                            <a:latin typeface="Arial" charset="0"/>
                          </a:rPr>
                          <a:t>%</a:t>
                        </a:r>
                      </a:p>
                      <a:p>
                        <a:pPr eaLnBrk="1" hangingPunct="1"/>
                        <a:r>
                          <a:rPr kumimoji="0" lang="en-US" altLang="ja-JP" sz="1600" b="1" dirty="0">
                            <a:solidFill>
                              <a:srgbClr val="000000"/>
                            </a:solidFill>
                            <a:latin typeface="Arial" charset="0"/>
                          </a:rPr>
                          <a:t> </a:t>
                        </a:r>
                        <a14:m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kumimoji="0" lang="en-US" altLang="ja-JP" sz="1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ja-JP" altLang="en-US" sz="16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kumimoji="0" lang="ja-JP" altLang="en-US" sz="1600" b="1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𝝁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kumimoji="0" lang="en-US" altLang="ja-JP" sz="16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kumimoji="0" lang="en-US" altLang="ja-JP" sz="1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kumimoji="0" lang="en-US" altLang="ja-JP" sz="1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6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kumimoji="0" lang="ja-JP" altLang="en-US" sz="1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kumimoji="0" lang="ja-JP" altLang="en-US" sz="1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𝝁</m:t>
                                </m:r>
                              </m:sub>
                            </m:sSub>
                          </m:oMath>
                        </a14:m>
                        <a:r>
                          <a:rPr kumimoji="0" lang="en-US" altLang="ja-JP" sz="1600" b="1" baseline="-25000" dirty="0">
                            <a:solidFill>
                              <a:srgbClr val="000000"/>
                            </a:solidFill>
                            <a:latin typeface="Arial" charset="0"/>
                            <a:sym typeface="Symbol" pitchFamily="18" charset="2"/>
                          </a:rPr>
                          <a:t>    </a:t>
                        </a:r>
                        <a:r>
                          <a:rPr kumimoji="0" lang="en-US" altLang="ja-JP" sz="1600" b="1" baseline="-25000" dirty="0">
                            <a:solidFill>
                              <a:srgbClr val="000000"/>
                            </a:solidFill>
                            <a:latin typeface="Arial" charset="0"/>
                          </a:rPr>
                          <a:t> </a:t>
                        </a:r>
                        <a:r>
                          <a:rPr kumimoji="0" lang="en-US" altLang="ja-JP" sz="1600" b="1" dirty="0">
                            <a:solidFill>
                              <a:srgbClr val="000000"/>
                            </a:solidFill>
                            <a:latin typeface="Arial" charset="0"/>
                          </a:rPr>
                          <a:t>            </a:t>
                        </a:r>
                        <a:r>
                          <a:rPr kumimoji="0" lang="en-US" altLang="ja-JP" sz="1600" b="1" dirty="0" smtClean="0">
                            <a:solidFill>
                              <a:srgbClr val="000000"/>
                            </a:solidFill>
                            <a:latin typeface="Arial" charset="0"/>
                          </a:rPr>
                          <a:t>    2.2 </a:t>
                        </a:r>
                        <a:r>
                          <a:rPr kumimoji="0" lang="en-US" altLang="ja-JP" sz="1600" b="1" dirty="0">
                            <a:solidFill>
                              <a:srgbClr val="000000"/>
                            </a:solidFill>
                            <a:latin typeface="Arial" charset="0"/>
                          </a:rPr>
                          <a:t>%</a:t>
                        </a:r>
                      </a:p>
                      <a:p>
                        <a:pPr eaLnBrk="1" hangingPunct="1"/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altLang="ja-JP" sz="1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6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kumimoji="0" lang="ja-JP" altLang="en-US" sz="1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kumimoji="0" lang="ja-JP" altLang="en-US" sz="16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𝝉</m:t>
                                </m:r>
                              </m:sub>
                            </m:sSub>
                          </m:oMath>
                        </a14:m>
                        <a:r>
                          <a:rPr kumimoji="0" lang="en-US" altLang="ja-JP" sz="1600" b="1" baseline="-25000" dirty="0">
                            <a:solidFill>
                              <a:srgbClr val="000000"/>
                            </a:solidFill>
                            <a:latin typeface="Arial" charset="0"/>
                          </a:rPr>
                          <a:t> </a:t>
                        </a:r>
                        <a:r>
                          <a:rPr kumimoji="0" lang="en-US" altLang="ja-JP" sz="1600" b="1" dirty="0">
                            <a:solidFill>
                              <a:srgbClr val="000000"/>
                            </a:solidFill>
                            <a:latin typeface="Arial" charset="0"/>
                          </a:rPr>
                          <a:t> </a:t>
                        </a:r>
                        <a:r>
                          <a:rPr kumimoji="0" lang="en-US" altLang="ja-JP" sz="1600" b="1" dirty="0" smtClean="0">
                            <a:solidFill>
                              <a:srgbClr val="000000"/>
                            </a:solidFill>
                            <a:latin typeface="Arial" charset="0"/>
                          </a:rPr>
                          <a:t>prompt</a:t>
                        </a:r>
                        <a:r>
                          <a:rPr kumimoji="0" lang="ja-JP" altLang="en-US" sz="1600" b="1" dirty="0" smtClean="0">
                            <a:solidFill>
                              <a:srgbClr val="000000"/>
                            </a:solidFill>
                            <a:latin typeface="Arial" charset="0"/>
                          </a:rPr>
                          <a:t>           </a:t>
                        </a:r>
                        <a:r>
                          <a:rPr kumimoji="0" lang="en-US" altLang="ja-JP" sz="1600" b="1" dirty="0" smtClean="0">
                            <a:solidFill>
                              <a:srgbClr val="000000"/>
                            </a:solidFill>
                            <a:latin typeface="Arial" charset="0"/>
                          </a:rPr>
                          <a:t> negligible</a:t>
                        </a:r>
                        <a:endParaRPr lang="en-US" altLang="ja-JP" sz="1600" dirty="0">
                          <a:latin typeface="Arial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6" name="Text Box 2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02" y="2874"/>
                        <a:ext cx="2809" cy="850"/>
                      </a:xfrm>
                      <a:prstGeom prst="rect">
                        <a:avLst/>
                      </a:prstGeom>
                      <a:blipFill rotWithShape="1">
                        <a:blip r:embed="rId5"/>
                        <a:stretch>
                          <a:fillRect t="-1081" b="-5946"/>
                        </a:stretch>
                      </a:blip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7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04" y="2912"/>
                    <a:ext cx="3" cy="7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57" name="Line 9"/>
              <p:cNvSpPr>
                <a:spLocks noChangeShapeType="1"/>
              </p:cNvSpPr>
              <p:nvPr/>
            </p:nvSpPr>
            <p:spPr bwMode="auto">
              <a:xfrm>
                <a:off x="2051075" y="2069909"/>
                <a:ext cx="930332" cy="704284"/>
              </a:xfrm>
              <a:prstGeom prst="line">
                <a:avLst/>
              </a:prstGeom>
              <a:noFill/>
              <a:ln w="28440">
                <a:solidFill>
                  <a:schemeClr val="tx1"/>
                </a:solidFill>
                <a:prstDash val="dash"/>
                <a:miter lim="800000"/>
                <a:headEnd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059" name="正方形/長方形 2058"/>
            <p:cNvSpPr/>
            <p:nvPr/>
          </p:nvSpPr>
          <p:spPr>
            <a:xfrm>
              <a:off x="4144114" y="2535287"/>
              <a:ext cx="64391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solidFill>
                    <a:srgbClr val="FF3300"/>
                  </a:solidFill>
                  <a:latin typeface="Symbol" panose="05050102010706020507" pitchFamily="18" charset="2"/>
                  <a:ea typeface="Batang" pitchFamily="18" charset="-127"/>
                  <a:sym typeface="Symbol" pitchFamily="18" charset="2"/>
                </a:rPr>
                <a:t> </a:t>
              </a:r>
              <a:r>
                <a:rPr lang="en-US" altLang="ja-JP" sz="2400" b="1" dirty="0" err="1">
                  <a:solidFill>
                    <a:srgbClr val="FF3300"/>
                  </a:solidFill>
                  <a:latin typeface="Symbol" panose="05050102010706020507" pitchFamily="18" charset="2"/>
                  <a:ea typeface="Batang" pitchFamily="18" charset="-127"/>
                  <a:sym typeface="Symbol" pitchFamily="18" charset="2"/>
                </a:rPr>
                <a:t>n</a:t>
              </a:r>
              <a:r>
                <a:rPr lang="en-US" altLang="ja-JP" sz="2400" b="1" baseline="-25000" dirty="0" err="1">
                  <a:solidFill>
                    <a:srgbClr val="FF3300"/>
                  </a:solidFill>
                  <a:latin typeface="Symbol" panose="05050102010706020507" pitchFamily="18" charset="2"/>
                  <a:ea typeface="Batang" pitchFamily="18" charset="-127"/>
                  <a:sym typeface="Symbol" pitchFamily="18" charset="2"/>
                </a:rPr>
                <a:t>t</a:t>
              </a:r>
              <a:endParaRPr lang="ja-JP" altLang="en-US" sz="2400" dirty="0"/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4F4FB2C-3D95-4394-99A4-3E2F757E457A}" type="slidenum">
              <a:rPr kumimoji="1" lang="ja-JP" altLang="en-US" smtClean="0"/>
              <a:t>3</a:t>
            </a:fld>
            <a:r>
              <a:rPr lang="en-US" altLang="ja-JP" dirty="0"/>
              <a:t> /</a:t>
            </a:r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23" y="1052736"/>
            <a:ext cx="5154337" cy="13806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直線コネクタ 6"/>
          <p:cNvCxnSpPr/>
          <p:nvPr/>
        </p:nvCxnSpPr>
        <p:spPr>
          <a:xfrm flipV="1">
            <a:off x="2045675" y="1052736"/>
            <a:ext cx="1592148" cy="977728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3296649" y="3933056"/>
            <a:ext cx="1635391" cy="61298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defTabSz="449263">
              <a:spcBef>
                <a:spcPts val="6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1400" b="1" dirty="0" smtClean="0">
                <a:solidFill>
                  <a:srgbClr val="000000"/>
                </a:solidFill>
                <a:latin typeface="Arial" charset="0"/>
                <a:ea typeface="ＭＳ Ｐ明朝" charset="-128"/>
              </a:rPr>
              <a:t>OPERA Detector</a:t>
            </a:r>
          </a:p>
          <a:p>
            <a:pPr defTabSz="449263">
              <a:spcBef>
                <a:spcPts val="6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1400" b="1" dirty="0" smtClean="0">
                <a:solidFill>
                  <a:srgbClr val="000000"/>
                </a:solidFill>
                <a:latin typeface="Arial" charset="0"/>
                <a:ea typeface="ＭＳ Ｐ明朝" charset="-128"/>
              </a:rPr>
              <a:t>@ Gran </a:t>
            </a:r>
            <a:r>
              <a:rPr kumimoji="0" lang="en-US" altLang="ja-JP" sz="1400" b="1" dirty="0" err="1" smtClean="0">
                <a:solidFill>
                  <a:srgbClr val="000000"/>
                </a:solidFill>
                <a:latin typeface="Arial" charset="0"/>
                <a:ea typeface="ＭＳ Ｐ明朝" charset="-128"/>
              </a:rPr>
              <a:t>Sasso</a:t>
            </a:r>
            <a:endParaRPr kumimoji="0" lang="en-US" altLang="ja-JP" sz="1400" b="1" dirty="0">
              <a:solidFill>
                <a:srgbClr val="000000"/>
              </a:solidFill>
              <a:latin typeface="Arial" charset="0"/>
              <a:ea typeface="ＭＳ Ｐ明朝" charset="-128"/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>
            <a:off x="2028052" y="2037019"/>
            <a:ext cx="1592148" cy="396343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4" name="オブジェクト 20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462927"/>
              </p:ext>
            </p:extLst>
          </p:nvPr>
        </p:nvGraphicFramePr>
        <p:xfrm>
          <a:off x="522288" y="6021388"/>
          <a:ext cx="491966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数式" r:id="rId7" imgW="3200400" imgH="431640" progId="Equation.3">
                  <p:embed/>
                </p:oleObj>
              </mc:Choice>
              <mc:Fallback>
                <p:oleObj name="数式" r:id="rId7" imgW="3200400" imgH="43164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6021388"/>
                        <a:ext cx="4919662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テキスト ボックス 2054"/>
          <p:cNvSpPr txBox="1"/>
          <p:nvPr/>
        </p:nvSpPr>
        <p:spPr>
          <a:xfrm>
            <a:off x="340330" y="5085184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High energy neutrino (above 3.5 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Long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Optimized to maximize tau neutrino interaction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2"/>
            <a:ext cx="3326270" cy="332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テキスト ボックス 2055"/>
          <p:cNvSpPr txBox="1"/>
          <p:nvPr/>
        </p:nvSpPr>
        <p:spPr>
          <a:xfrm>
            <a:off x="6516216" y="3573016"/>
            <a:ext cx="2822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Oscillation </a:t>
            </a:r>
            <a:r>
              <a:rPr kumimoji="1" lang="en-US" altLang="ja-JP" sz="1400" dirty="0" err="1" smtClean="0"/>
              <a:t>Prob</a:t>
            </a:r>
            <a:r>
              <a:rPr kumimoji="1" lang="en-US" altLang="ja-JP" sz="1400" dirty="0" smtClean="0"/>
              <a:t> * Cross Section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089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ja-JP" dirty="0" smtClean="0"/>
              <a:t>Principle of tau neutrino detection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grpSp>
        <p:nvGrpSpPr>
          <p:cNvPr id="63" name="グループ化 62"/>
          <p:cNvGrpSpPr/>
          <p:nvPr/>
        </p:nvGrpSpPr>
        <p:grpSpPr>
          <a:xfrm>
            <a:off x="467544" y="1054476"/>
            <a:ext cx="3340047" cy="1654444"/>
            <a:chOff x="579322" y="1134562"/>
            <a:chExt cx="3340047" cy="1654444"/>
          </a:xfrm>
        </p:grpSpPr>
        <p:sp>
          <p:nvSpPr>
            <p:cNvPr id="4" name="Oval 7"/>
            <p:cNvSpPr>
              <a:spLocks noChangeArrowheads="1"/>
            </p:cNvSpPr>
            <p:nvPr/>
          </p:nvSpPr>
          <p:spPr bwMode="auto">
            <a:xfrm>
              <a:off x="3059832" y="1740640"/>
              <a:ext cx="288000" cy="324000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6197" tIns="38098" rIns="76197" bIns="38098" anchor="ctr"/>
            <a:lstStyle>
              <a:lvl1pPr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kumimoji="0" lang="it-IT" altLang="ja-JP">
                <a:latin typeface="Calibri" panose="020F0502020204030204" pitchFamily="34" charset="0"/>
              </a:endParaRPr>
            </a:p>
          </p:txBody>
        </p:sp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2516144" y="2424752"/>
              <a:ext cx="288000" cy="324000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6197" tIns="38098" rIns="76197" bIns="38098" anchor="ctr"/>
            <a:lstStyle>
              <a:lvl1pPr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kumimoji="0" lang="it-IT" altLang="ja-JP">
                <a:latin typeface="Calibri" panose="020F0502020204030204" pitchFamily="34" charset="0"/>
              </a:endParaRPr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V="1">
              <a:off x="1116320" y="2382517"/>
              <a:ext cx="176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6197" tIns="38098" rIns="76197" bIns="38098" anchor="ctr"/>
            <a:lstStyle/>
            <a:p>
              <a:endParaRPr lang="ja-JP" alt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2836958" y="2004672"/>
              <a:ext cx="1082411" cy="38403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6197" tIns="38098" rIns="76197" bIns="38098" anchor="ctr"/>
            <a:lstStyle/>
            <a:p>
              <a:endParaRPr lang="ja-JP" alt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836958" y="2406521"/>
              <a:ext cx="473392" cy="198215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6197" tIns="38098" rIns="76197" bIns="38098" anchor="ctr"/>
            <a:lstStyle/>
            <a:p>
              <a:endParaRPr lang="ja-JP" alt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2834347" y="2385359"/>
              <a:ext cx="356022" cy="363393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6197" tIns="38098" rIns="76197" bIns="38098" anchor="ctr"/>
            <a:lstStyle/>
            <a:p>
              <a:endParaRPr lang="ja-JP" altLang="en-US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498501" y="2388710"/>
              <a:ext cx="417315" cy="400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197" tIns="38098" rIns="76197" bIns="38098">
              <a:spAutoFit/>
            </a:bodyPr>
            <a:lstStyle>
              <a:lvl1pPr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GB" altLang="ja-JP" b="1" dirty="0">
                  <a:solidFill>
                    <a:srgbClr val="CC0000"/>
                  </a:solidFill>
                  <a:latin typeface="Symbol" panose="05050102010706020507" pitchFamily="18" charset="2"/>
                </a:rPr>
                <a:t></a:t>
              </a:r>
              <a:r>
                <a:rPr kumimoji="0" lang="en-GB" altLang="ja-JP" b="1" baseline="-25000" dirty="0">
                  <a:solidFill>
                    <a:srgbClr val="CC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</a:t>
              </a:r>
              <a:endParaRPr kumimoji="0" lang="en-GB" altLang="ja-JP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689979" y="1946562"/>
              <a:ext cx="2334357" cy="77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726" tIns="38363" rIns="76726" bIns="38363">
              <a:spAutoFit/>
            </a:bodyPr>
            <a:lstStyle>
              <a:lvl1pPr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GB" altLang="ja-JP" sz="2300" b="1" dirty="0">
                  <a:solidFill>
                    <a:srgbClr val="4D4D4D"/>
                  </a:solidFill>
                  <a:latin typeface="Symbol" panose="05050102010706020507" pitchFamily="18" charset="2"/>
                </a:rPr>
                <a:t></a:t>
              </a:r>
              <a:r>
                <a:rPr kumimoji="0" lang="en-GB" altLang="ja-JP" sz="2300" b="1" baseline="-15000" dirty="0">
                  <a:solidFill>
                    <a:srgbClr val="4D4D4D"/>
                  </a:solidFill>
                  <a:latin typeface="Symbol" panose="05050102010706020507" pitchFamily="18" charset="2"/>
                </a:rPr>
                <a:t></a:t>
              </a:r>
              <a:endParaRPr kumimoji="0" lang="en-GB" altLang="ja-JP" dirty="0">
                <a:latin typeface="Symbol" panose="05050102010706020507" pitchFamily="18" charset="2"/>
              </a:endParaRPr>
            </a:p>
            <a:p>
              <a:pPr>
                <a:lnSpc>
                  <a:spcPct val="20000"/>
                </a:lnSpc>
                <a:spcBef>
                  <a:spcPct val="50000"/>
                </a:spcBef>
              </a:pPr>
              <a:r>
                <a:rPr kumimoji="0" lang="en-GB" altLang="ja-JP" dirty="0">
                  <a:latin typeface="Times New Roman" panose="02020603050405020304" pitchFamily="18" charset="0"/>
                </a:rPr>
                <a:t>             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3055567" y="1740640"/>
              <a:ext cx="580329" cy="400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197" tIns="38098" rIns="76197" bIns="38098">
              <a:spAutoFit/>
            </a:bodyPr>
            <a:lstStyle>
              <a:lvl1pPr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kumimoji="0" lang="en-US" altLang="ja-JP" b="1" dirty="0">
                  <a:solidFill>
                    <a:srgbClr val="CC33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</a:t>
              </a:r>
              <a:r>
                <a:rPr kumimoji="0" lang="fr-FR" altLang="ja-JP" b="1" baseline="30000" dirty="0">
                  <a:solidFill>
                    <a:srgbClr val="CC33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-</a:t>
              </a:r>
              <a:endParaRPr kumimoji="0" lang="en-US" altLang="ja-JP" b="1" dirty="0">
                <a:solidFill>
                  <a:srgbClr val="CC33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579322" y="1134562"/>
              <a:ext cx="2445014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 smtClean="0"/>
                <a:t>N</a:t>
              </a:r>
              <a:r>
                <a:rPr kumimoji="1" lang="en-US" altLang="ja-JP" sz="2000" b="1" dirty="0" smtClean="0"/>
                <a:t>o-oscillation</a:t>
              </a:r>
            </a:p>
            <a:p>
              <a:pPr algn="ctr"/>
              <a:r>
                <a:rPr lang="en-US" altLang="ja-JP" sz="1600" dirty="0" smtClean="0"/>
                <a:t>11% QE, 89%DIS</a:t>
              </a:r>
              <a:endParaRPr kumimoji="1" lang="ja-JP" altLang="en-US" sz="1600" dirty="0"/>
            </a:p>
          </p:txBody>
        </p:sp>
      </p:grpSp>
      <p:sp>
        <p:nvSpPr>
          <p:cNvPr id="45" name="テキスト ボックス 44"/>
          <p:cNvSpPr txBox="1"/>
          <p:nvPr/>
        </p:nvSpPr>
        <p:spPr>
          <a:xfrm>
            <a:off x="4239592" y="5805264"/>
            <a:ext cx="479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</a:t>
            </a:r>
            <a:r>
              <a:rPr kumimoji="1" lang="en-US" altLang="ja-JP" dirty="0" smtClean="0">
                <a:solidFill>
                  <a:srgbClr val="FF0000"/>
                </a:solidFill>
              </a:rPr>
              <a:t>icrometric accuracy</a:t>
            </a:r>
            <a:r>
              <a:rPr kumimoji="1" lang="en-US" altLang="ja-JP" dirty="0" smtClean="0"/>
              <a:t> with </a:t>
            </a:r>
            <a:r>
              <a:rPr kumimoji="1" lang="en-US" altLang="ja-JP" dirty="0" smtClean="0">
                <a:solidFill>
                  <a:srgbClr val="FF0000"/>
                </a:solidFill>
              </a:rPr>
              <a:t>large target mass</a:t>
            </a:r>
          </a:p>
          <a:p>
            <a:r>
              <a:rPr lang="en-US" altLang="ja-JP" dirty="0" smtClean="0"/>
              <a:t>ECC is the only detector which </a:t>
            </a:r>
            <a:r>
              <a:rPr lang="en-US" altLang="ja-JP" dirty="0" smtClean="0">
                <a:solidFill>
                  <a:srgbClr val="FF0000"/>
                </a:solidFill>
              </a:rPr>
              <a:t>directly observed tau neutrinos</a:t>
            </a:r>
            <a:r>
              <a:rPr lang="en-US" altLang="ja-JP" dirty="0" smtClean="0"/>
              <a:t> in DONUT experiment</a:t>
            </a:r>
            <a:endParaRPr kumimoji="1" lang="en-US" altLang="ja-JP" dirty="0" smtClean="0"/>
          </a:p>
        </p:txBody>
      </p:sp>
      <p:grpSp>
        <p:nvGrpSpPr>
          <p:cNvPr id="62" name="グループ化 61"/>
          <p:cNvGrpSpPr/>
          <p:nvPr/>
        </p:nvGrpSpPr>
        <p:grpSpPr>
          <a:xfrm>
            <a:off x="4139952" y="995480"/>
            <a:ext cx="4581392" cy="2145488"/>
            <a:chOff x="4101315" y="1067488"/>
            <a:chExt cx="4581392" cy="2145488"/>
          </a:xfrm>
        </p:grpSpPr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6706247" y="2248013"/>
              <a:ext cx="288000" cy="324000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6197" tIns="38098" rIns="76197" bIns="38098" anchor="ctr"/>
            <a:lstStyle>
              <a:lvl1pPr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kumimoji="0" lang="it-IT" altLang="ja-JP">
                <a:latin typeface="Calibri" panose="020F0502020204030204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6097225" y="2424750"/>
              <a:ext cx="288000" cy="324000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6197" tIns="38098" rIns="76197" bIns="38098" anchor="ctr"/>
            <a:lstStyle>
              <a:lvl1pPr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kumimoji="0" lang="it-IT" altLang="ja-JP">
                <a:latin typeface="Calibri" panose="020F0502020204030204" pitchFamily="34" charset="0"/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5587976" y="2404930"/>
              <a:ext cx="857452" cy="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6197" tIns="38098" rIns="76197" bIns="38098" anchor="ctr"/>
            <a:lstStyle/>
            <a:p>
              <a:endParaRPr lang="ja-JP" altLang="en-US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V="1">
              <a:off x="6445428" y="2113810"/>
              <a:ext cx="436876" cy="29112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6197" tIns="38098" rIns="76197" bIns="38098" anchor="ctr"/>
            <a:lstStyle/>
            <a:p>
              <a:endParaRPr lang="ja-JP" alt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6445428" y="2404934"/>
              <a:ext cx="436876" cy="194085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6197" tIns="38098" rIns="76197" bIns="38098" anchor="ctr"/>
            <a:lstStyle/>
            <a:p>
              <a:endParaRPr lang="ja-JP" altLang="en-US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6442819" y="2404932"/>
              <a:ext cx="329940" cy="357201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6197" tIns="38098" rIns="76197" bIns="38098" anchor="ctr"/>
            <a:lstStyle/>
            <a:p>
              <a:endParaRPr lang="ja-JP" altLang="en-US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6882305" y="2113806"/>
              <a:ext cx="650752" cy="23125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6197" tIns="38098" rIns="76197" bIns="38098" anchor="ctr"/>
            <a:lstStyle/>
            <a:p>
              <a:endParaRPr lang="ja-JP" altLang="en-US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 flipV="1">
              <a:off x="6891434" y="1855712"/>
              <a:ext cx="168229" cy="24776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6197" tIns="38098" rIns="76197" bIns="38098" anchor="ctr"/>
            <a:lstStyle/>
            <a:p>
              <a:endParaRPr lang="ja-JP" altLang="en-US"/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5126644" y="1745758"/>
              <a:ext cx="1695781" cy="420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6197" tIns="38098" rIns="76197" bIns="38098">
              <a:spAutoFit/>
            </a:bodyPr>
            <a:lstStyle>
              <a:lvl1pPr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it-IT" altLang="ja-JP" sz="1600" b="1" dirty="0">
                  <a:solidFill>
                    <a:srgbClr val="008000"/>
                  </a:solidFill>
                  <a:latin typeface="Calibri" panose="020F0502020204030204" pitchFamily="34" charset="0"/>
                </a:rPr>
                <a:t>decay “kink”</a:t>
              </a:r>
              <a:endParaRPr kumimoji="0" lang="it-IT" altLang="ja-JP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6442819" y="1975469"/>
              <a:ext cx="409495" cy="94977"/>
            </a:xfrm>
            <a:prstGeom prst="line">
              <a:avLst/>
            </a:prstGeom>
            <a:noFill/>
            <a:ln w="31750">
              <a:solidFill>
                <a:srgbClr val="0066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6197" tIns="38098" rIns="76197" bIns="38098" anchor="ctr"/>
            <a:lstStyle/>
            <a:p>
              <a:endParaRPr lang="ja-JP" altLang="en-US"/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6018041" y="2357445"/>
              <a:ext cx="498175" cy="460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6197" tIns="38098" rIns="76197" bIns="38098">
              <a:spAutoFit/>
            </a:bodyPr>
            <a:lstStyle>
              <a:lvl1pPr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GB" altLang="ja-JP" b="1" dirty="0">
                  <a:solidFill>
                    <a:srgbClr val="CC0000"/>
                  </a:solidFill>
                  <a:latin typeface="Symbol" panose="05050102010706020507" pitchFamily="18" charset="2"/>
                </a:rPr>
                <a:t></a:t>
              </a:r>
              <a:r>
                <a:rPr kumimoji="0" lang="en-GB" altLang="ja-JP" b="1" baseline="-25000" dirty="0">
                  <a:solidFill>
                    <a:srgbClr val="CC0000"/>
                  </a:solidFill>
                  <a:latin typeface="Symbol" panose="05050102010706020507" pitchFamily="18" charset="2"/>
                </a:rPr>
                <a:t></a:t>
              </a:r>
              <a:endParaRPr kumimoji="0" lang="en-GB" altLang="ja-JP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6986633" y="1543938"/>
              <a:ext cx="269951" cy="400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197" tIns="38098" rIns="76197" bIns="38098">
              <a:spAutoFit/>
            </a:bodyPr>
            <a:lstStyle>
              <a:lvl1pPr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GB" altLang="ja-JP">
                  <a:solidFill>
                    <a:srgbClr val="CC0000"/>
                  </a:solidFill>
                  <a:latin typeface="Symbol" panose="05050102010706020507" pitchFamily="18" charset="2"/>
                </a:rPr>
                <a:t></a:t>
              </a:r>
              <a:endParaRPr kumimoji="0" lang="en-GB" altLang="ja-JP"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6660232" y="2204440"/>
              <a:ext cx="396449" cy="400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197" tIns="38098" rIns="76197" bIns="38098">
              <a:spAutoFit/>
            </a:bodyPr>
            <a:lstStyle>
              <a:lvl1pPr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GB" altLang="ja-JP" b="1" dirty="0">
                  <a:solidFill>
                    <a:srgbClr val="CC0000"/>
                  </a:solidFill>
                  <a:latin typeface="Symbol" panose="05050102010706020507" pitchFamily="18" charset="2"/>
                </a:rPr>
                <a:t></a:t>
              </a:r>
              <a:r>
                <a:rPr kumimoji="0" lang="en-GB" altLang="ja-JP" b="1" baseline="30000" dirty="0">
                  <a:solidFill>
                    <a:srgbClr val="CC0000"/>
                  </a:solidFill>
                  <a:latin typeface="Symbol" panose="05050102010706020507" pitchFamily="18" charset="2"/>
                </a:rPr>
                <a:t></a:t>
              </a:r>
              <a:endParaRPr kumimoji="0" lang="en-GB" altLang="ja-JP" dirty="0">
                <a:latin typeface="Times New Roman" panose="02020603050405020304" pitchFamily="18" charset="0"/>
              </a:endParaRPr>
            </a:p>
          </p:txBody>
        </p:sp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4325944" y="1956664"/>
              <a:ext cx="606096" cy="56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6726" tIns="38363" rIns="76726" bIns="38363">
              <a:spAutoFit/>
            </a:bodyPr>
            <a:lstStyle>
              <a:lvl1pPr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GB" altLang="ja-JP" sz="2300" b="1" dirty="0" smtClean="0">
                  <a:solidFill>
                    <a:srgbClr val="4D4D4D"/>
                  </a:solidFill>
                  <a:latin typeface="Symbol" panose="05050102010706020507" pitchFamily="18" charset="2"/>
                </a:rPr>
                <a:t></a:t>
              </a:r>
              <a:r>
                <a:rPr kumimoji="0" lang="en-GB" altLang="ja-JP" sz="2300" b="1" baseline="-15000" dirty="0" smtClean="0">
                  <a:solidFill>
                    <a:srgbClr val="4D4D4D"/>
                  </a:solidFill>
                  <a:latin typeface="Symbol" panose="05050102010706020507" pitchFamily="18" charset="2"/>
                </a:rPr>
                <a:t></a:t>
              </a:r>
              <a:endParaRPr kumimoji="0" lang="en-GB" altLang="ja-JP" dirty="0">
                <a:latin typeface="Symbol" panose="05050102010706020507" pitchFamily="18" charset="2"/>
              </a:endParaRPr>
            </a:p>
          </p:txBody>
        </p:sp>
        <p:sp>
          <p:nvSpPr>
            <p:cNvPr id="34" name="Text Box 38"/>
            <p:cNvSpPr txBox="1">
              <a:spLocks noChangeArrowheads="1"/>
            </p:cNvSpPr>
            <p:nvPr/>
          </p:nvSpPr>
          <p:spPr bwMode="auto">
            <a:xfrm>
              <a:off x="7177302" y="2259723"/>
              <a:ext cx="1505405" cy="44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6197" tIns="38098" rIns="76197" bIns="38098">
              <a:spAutoFit/>
            </a:bodyPr>
            <a:lstStyle>
              <a:lvl1pPr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kumimoji="0" lang="en-US" altLang="ja-JP" sz="1700" b="1" dirty="0">
                  <a:solidFill>
                    <a:srgbClr val="CC33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</a:t>
              </a:r>
              <a:r>
                <a:rPr kumimoji="0" lang="fr-FR" altLang="ja-JP" sz="1700" b="1" baseline="30000" dirty="0" smtClean="0">
                  <a:solidFill>
                    <a:srgbClr val="CC33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-</a:t>
              </a:r>
              <a:r>
                <a:rPr kumimoji="0" lang="fr-FR" altLang="ja-JP" sz="1700" b="1" dirty="0" smtClean="0">
                  <a:solidFill>
                    <a:srgbClr val="CC33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,e</a:t>
              </a:r>
              <a:r>
                <a:rPr kumimoji="0" lang="fr-FR" altLang="ja-JP" sz="1700" b="1" baseline="30000" dirty="0" smtClean="0">
                  <a:solidFill>
                    <a:srgbClr val="CC33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-</a:t>
              </a:r>
              <a:r>
                <a:rPr kumimoji="0" lang="fr-FR" altLang="ja-JP" sz="1700" b="1" dirty="0" smtClean="0">
                  <a:solidFill>
                    <a:srgbClr val="CC33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,h</a:t>
              </a:r>
              <a:r>
                <a:rPr kumimoji="0" lang="fr-FR" altLang="ja-JP" sz="1700" b="1" baseline="30000" dirty="0" smtClean="0">
                  <a:solidFill>
                    <a:srgbClr val="CC33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-</a:t>
              </a:r>
              <a:r>
                <a:rPr kumimoji="0" lang="fr-FR" altLang="ja-JP" sz="1700" b="1" dirty="0" smtClean="0">
                  <a:solidFill>
                    <a:srgbClr val="CC33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,3h</a:t>
              </a:r>
              <a:endParaRPr kumimoji="0" lang="en-US" altLang="ja-JP" sz="1700" b="1" dirty="0">
                <a:solidFill>
                  <a:srgbClr val="CC33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" name="Line 19"/>
            <p:cNvSpPr>
              <a:spLocks noChangeShapeType="1"/>
            </p:cNvSpPr>
            <p:nvPr/>
          </p:nvSpPr>
          <p:spPr bwMode="auto">
            <a:xfrm flipV="1">
              <a:off x="4768683" y="2404930"/>
              <a:ext cx="8192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6197" tIns="38098" rIns="76197" bIns="38098" anchor="ctr"/>
            <a:lstStyle/>
            <a:p>
              <a:endParaRPr lang="ja-JP" altLang="en-US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4101315" y="1067488"/>
              <a:ext cx="2445014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rgbClr val="FF0000"/>
                  </a:solidFill>
                </a:rPr>
                <a:t>O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scillation</a:t>
              </a:r>
            </a:p>
            <a:p>
              <a:pPr algn="ctr"/>
              <a:r>
                <a:rPr lang="en-US" altLang="ja-JP" sz="1600" dirty="0" smtClean="0"/>
                <a:t>35% QE, 65%DIS</a:t>
              </a:r>
              <a:endParaRPr kumimoji="1" lang="ja-JP" altLang="en-US" sz="1600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7030793" y="2628201"/>
              <a:ext cx="1651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err="1" smtClean="0"/>
                <a:t>c</a:t>
              </a:r>
              <a:r>
                <a:rPr kumimoji="1" lang="en-US" altLang="ja-JP" sz="1600" dirty="0" err="1" smtClean="0">
                  <a:latin typeface="Symbol" panose="05050102010706020507" pitchFamily="18" charset="2"/>
                </a:rPr>
                <a:t>t</a:t>
              </a:r>
              <a:r>
                <a:rPr kumimoji="1" lang="en-US" altLang="ja-JP" sz="1600" dirty="0" smtClean="0"/>
                <a:t> ~ 87</a:t>
              </a:r>
              <a:r>
                <a:rPr kumimoji="1" lang="en-US" altLang="ja-JP" sz="1600" dirty="0" smtClean="0">
                  <a:latin typeface="Symbol" panose="05050102010706020507" pitchFamily="18" charset="2"/>
                </a:rPr>
                <a:t>m</a:t>
              </a:r>
              <a:r>
                <a:rPr kumimoji="1" lang="en-US" altLang="ja-JP" sz="1600" dirty="0" smtClean="0"/>
                <a:t>m (~ IP)</a:t>
              </a:r>
            </a:p>
            <a:p>
              <a:r>
                <a:rPr lang="en-US" altLang="ja-JP" sz="1600" dirty="0" smtClean="0"/>
                <a:t>Path ~ 600</a:t>
              </a:r>
              <a:r>
                <a:rPr lang="en-US" altLang="ja-JP" sz="1600" dirty="0" smtClean="0">
                  <a:latin typeface="Symbol" panose="05050102010706020507" pitchFamily="18" charset="2"/>
                </a:rPr>
                <a:t>m</a:t>
              </a:r>
              <a:r>
                <a:rPr lang="en-US" altLang="ja-JP" sz="1600" dirty="0" smtClean="0"/>
                <a:t>m</a:t>
              </a:r>
              <a:endParaRPr kumimoji="1" lang="ja-JP" altLang="en-US" sz="1600" dirty="0"/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107504" y="3501008"/>
            <a:ext cx="4049013" cy="2922676"/>
            <a:chOff x="323528" y="1340768"/>
            <a:chExt cx="3935200" cy="3052493"/>
          </a:xfrm>
        </p:grpSpPr>
        <p:grpSp>
          <p:nvGrpSpPr>
            <p:cNvPr id="50" name="グループ化 49"/>
            <p:cNvGrpSpPr/>
            <p:nvPr/>
          </p:nvGrpSpPr>
          <p:grpSpPr>
            <a:xfrm>
              <a:off x="323528" y="1340768"/>
              <a:ext cx="3935200" cy="3052493"/>
              <a:chOff x="713903" y="1257008"/>
              <a:chExt cx="3935200" cy="3052493"/>
            </a:xfrm>
          </p:grpSpPr>
          <p:pic>
            <p:nvPicPr>
              <p:cNvPr id="52" name="図 51" descr="C:\Users\taku\Desktop\修士論文\figure\brick.jpg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49"/>
              <a:stretch/>
            </p:blipFill>
            <p:spPr bwMode="auto">
              <a:xfrm>
                <a:off x="713903" y="1454656"/>
                <a:ext cx="3714081" cy="28094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" name="右矢印 52"/>
              <p:cNvSpPr/>
              <p:nvPr/>
            </p:nvSpPr>
            <p:spPr>
              <a:xfrm rot="20302895">
                <a:off x="1058884" y="2845553"/>
                <a:ext cx="694225" cy="606370"/>
              </a:xfrm>
              <a:prstGeom prst="rightArrow">
                <a:avLst/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5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760669" y="3923764"/>
                <a:ext cx="2875227" cy="38573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b="1" kern="100" dirty="0">
                    <a:effectLst/>
                    <a:ea typeface="ＭＳ 明朝"/>
                    <a:cs typeface="Times New Roman"/>
                  </a:rPr>
                  <a:t>8.3 </a:t>
                </a:r>
                <a:r>
                  <a:rPr lang="en-US" b="1" kern="100" dirty="0" smtClean="0">
                    <a:effectLst/>
                    <a:ea typeface="ＭＳ 明朝"/>
                    <a:cs typeface="Times New Roman"/>
                  </a:rPr>
                  <a:t>kg,  </a:t>
                </a:r>
                <a:r>
                  <a:rPr lang="en-US" b="1" kern="100" dirty="0" smtClean="0">
                    <a:effectLst/>
                    <a:ea typeface="Arial Unicode MS"/>
                    <a:cs typeface="Times New Roman"/>
                  </a:rPr>
                  <a:t>10 </a:t>
                </a:r>
                <a:r>
                  <a:rPr lang="en-US" b="1" kern="100" dirty="0" smtClean="0">
                    <a:ea typeface="Arial Unicode MS"/>
                    <a:cs typeface="Times New Roman"/>
                  </a:rPr>
                  <a:t>Radiation Length</a:t>
                </a:r>
                <a:endParaRPr lang="ja-JP" sz="1200" kern="100" dirty="0">
                  <a:effectLst/>
                  <a:ea typeface="ＭＳ 明朝"/>
                  <a:cs typeface="Times New Roman"/>
                </a:endParaRPr>
              </a:p>
            </p:txBody>
          </p:sp>
          <p:cxnSp>
            <p:nvCxnSpPr>
              <p:cNvPr id="55" name="直線矢印コネクタ 54"/>
              <p:cNvCxnSpPr/>
              <p:nvPr/>
            </p:nvCxnSpPr>
            <p:spPr>
              <a:xfrm flipH="1">
                <a:off x="3606456" y="2388962"/>
                <a:ext cx="315848" cy="121160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矢印コネクタ 55"/>
              <p:cNvCxnSpPr/>
              <p:nvPr/>
            </p:nvCxnSpPr>
            <p:spPr>
              <a:xfrm flipH="1" flipV="1">
                <a:off x="2339752" y="1412574"/>
                <a:ext cx="1596824" cy="86429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矢印コネクタ 56"/>
              <p:cNvCxnSpPr/>
              <p:nvPr/>
            </p:nvCxnSpPr>
            <p:spPr>
              <a:xfrm flipH="1">
                <a:off x="1096460" y="1453933"/>
                <a:ext cx="1201619" cy="3071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テキスト ボックス 57"/>
              <p:cNvSpPr txBox="1"/>
              <p:nvPr/>
            </p:nvSpPr>
            <p:spPr>
              <a:xfrm>
                <a:off x="971600" y="1257008"/>
                <a:ext cx="941199" cy="371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7.5 cm</a:t>
                </a:r>
                <a:endParaRPr kumimoji="1" lang="ja-JP" altLang="en-US" dirty="0"/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2915816" y="1473032"/>
                <a:ext cx="1152128" cy="371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12</a:t>
                </a:r>
                <a:r>
                  <a:rPr kumimoji="1" lang="en-US" altLang="ja-JP" dirty="0" smtClean="0"/>
                  <a:t>.5 cm</a:t>
                </a:r>
                <a:endParaRPr kumimoji="1" lang="ja-JP" altLang="en-US" dirty="0"/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3707904" y="3100223"/>
                <a:ext cx="941199" cy="371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10</a:t>
                </a:r>
                <a:r>
                  <a:rPr kumimoji="1" lang="en-US" altLang="ja-JP" dirty="0" smtClean="0"/>
                  <a:t> cm</a:t>
                </a:r>
                <a:endParaRPr kumimoji="1" lang="ja-JP" altLang="en-US" dirty="0"/>
              </a:p>
            </p:txBody>
          </p:sp>
        </p:grpSp>
        <p:sp>
          <p:nvSpPr>
            <p:cNvPr id="51" name="テキスト ボックス 50"/>
            <p:cNvSpPr txBox="1"/>
            <p:nvPr/>
          </p:nvSpPr>
          <p:spPr>
            <a:xfrm>
              <a:off x="395534" y="2564904"/>
              <a:ext cx="11521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99FF99"/>
                  </a:solidFill>
                  <a:latin typeface="Symbol" panose="05050102010706020507" pitchFamily="18" charset="2"/>
                </a:rPr>
                <a:t>n</a:t>
              </a:r>
              <a:r>
                <a:rPr kumimoji="1" lang="en-US" altLang="ja-JP" sz="2000" b="1" dirty="0" smtClean="0">
                  <a:solidFill>
                    <a:srgbClr val="99FF99"/>
                  </a:solidFill>
                </a:rPr>
                <a:t> beam</a:t>
              </a:r>
              <a:endParaRPr kumimoji="1" lang="ja-JP" altLang="en-US" sz="2000" b="1" dirty="0">
                <a:solidFill>
                  <a:srgbClr val="99FF99"/>
                </a:solidFill>
              </a:endParaRPr>
            </a:p>
          </p:txBody>
        </p:sp>
      </p:grp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8"/>
          <a:stretch/>
        </p:blipFill>
        <p:spPr bwMode="auto">
          <a:xfrm>
            <a:off x="3599554" y="3579806"/>
            <a:ext cx="2124574" cy="1505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47" name="正方形/長方形 46"/>
          <p:cNvSpPr/>
          <p:nvPr/>
        </p:nvSpPr>
        <p:spPr>
          <a:xfrm>
            <a:off x="415882" y="2924944"/>
            <a:ext cx="624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/>
              <a:t>ECC</a:t>
            </a:r>
            <a:r>
              <a:rPr lang="en-US" altLang="ja-JP" sz="2400" b="1" dirty="0" smtClean="0"/>
              <a:t> </a:t>
            </a:r>
            <a:r>
              <a:rPr lang="en-US" altLang="ja-JP" sz="2000" dirty="0"/>
              <a:t>(Emulsion Cloud </a:t>
            </a:r>
            <a:r>
              <a:rPr lang="en-US" altLang="ja-JP" sz="2000" dirty="0" smtClean="0"/>
              <a:t>Chamber) : OPERA main detector</a:t>
            </a:r>
            <a:endParaRPr lang="ja-JP" altLang="en-US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3124434" cy="228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" name="テキスト ボックス 4096"/>
          <p:cNvSpPr txBox="1"/>
          <p:nvPr/>
        </p:nvSpPr>
        <p:spPr>
          <a:xfrm>
            <a:off x="4024026" y="5076473"/>
            <a:ext cx="1844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57 emulsion films</a:t>
            </a:r>
          </a:p>
          <a:p>
            <a:r>
              <a:rPr lang="en-US" altLang="ja-JP" sz="1600" dirty="0" smtClean="0"/>
              <a:t>56 lead plates</a:t>
            </a:r>
            <a:endParaRPr kumimoji="1" lang="ja-JP" altLang="en-US" sz="1600" dirty="0"/>
          </a:p>
        </p:txBody>
      </p:sp>
      <p:sp>
        <p:nvSpPr>
          <p:cNvPr id="4096" name="下矢印 4095"/>
          <p:cNvSpPr/>
          <p:nvPr/>
        </p:nvSpPr>
        <p:spPr>
          <a:xfrm>
            <a:off x="6861063" y="3187022"/>
            <a:ext cx="434158" cy="313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1" name="スライド番号プレースホルダー 41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4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OPERA detector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-447" y="1122124"/>
            <a:ext cx="9324975" cy="4557713"/>
            <a:chOff x="0" y="1087438"/>
            <a:chExt cx="9144000" cy="4679950"/>
          </a:xfrm>
        </p:grpSpPr>
        <p:pic>
          <p:nvPicPr>
            <p:cNvPr id="13" name="Picture 4" descr="S:\DCIM\124_0210\sel\IMGP650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5" t="2815" b="1811"/>
            <a:stretch>
              <a:fillRect/>
            </a:stretch>
          </p:blipFill>
          <p:spPr bwMode="auto">
            <a:xfrm>
              <a:off x="4478337" y="1087438"/>
              <a:ext cx="2836863" cy="467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S:\DCIM\124_0210\sel\IMGP648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" b="4004"/>
            <a:stretch>
              <a:fillRect/>
            </a:stretch>
          </p:blipFill>
          <p:spPr bwMode="auto">
            <a:xfrm>
              <a:off x="0" y="1087438"/>
              <a:ext cx="3116263" cy="467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S:\DCIM\124_0210\sel\IMGP650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0" t="2968" r="24023" b="880"/>
            <a:stretch>
              <a:fillRect/>
            </a:stretch>
          </p:blipFill>
          <p:spPr bwMode="auto">
            <a:xfrm>
              <a:off x="2516188" y="1087438"/>
              <a:ext cx="2030412" cy="467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S:\DCIM\124_0210\sel\IMGP65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88" t="2217" b="3053"/>
            <a:stretch>
              <a:fillRect/>
            </a:stretch>
          </p:blipFill>
          <p:spPr bwMode="auto">
            <a:xfrm>
              <a:off x="6956425" y="1087438"/>
              <a:ext cx="2187575" cy="467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67866" y="1599962"/>
            <a:ext cx="1900237" cy="3817937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30203" y="1124744"/>
            <a:ext cx="1249509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99FF99"/>
                </a:solidFill>
              </a:rPr>
              <a:t>Target area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339197" y="1124744"/>
            <a:ext cx="4819609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ja-JP" b="1" dirty="0" err="1">
                <a:solidFill>
                  <a:srgbClr val="FF66FF"/>
                </a:solidFill>
              </a:rPr>
              <a:t>Muon</a:t>
            </a:r>
            <a:r>
              <a:rPr lang="en-US" altLang="ja-JP" b="1" dirty="0">
                <a:solidFill>
                  <a:srgbClr val="FF66FF"/>
                </a:solidFill>
              </a:rPr>
              <a:t> </a:t>
            </a:r>
            <a:r>
              <a:rPr lang="en-US" altLang="ja-JP" b="1" dirty="0" smtClean="0">
                <a:solidFill>
                  <a:srgbClr val="FF66FF"/>
                </a:solidFill>
              </a:rPr>
              <a:t>spectrometer</a:t>
            </a:r>
            <a:r>
              <a:rPr lang="en-US" altLang="ja-JP" b="1" dirty="0">
                <a:solidFill>
                  <a:srgbClr val="FF66FF"/>
                </a:solidFill>
              </a:rPr>
              <a:t> </a:t>
            </a:r>
            <a:r>
              <a:rPr lang="en-US" altLang="ja-JP" b="1" dirty="0" smtClean="0">
                <a:solidFill>
                  <a:srgbClr val="FF66FF"/>
                </a:solidFill>
              </a:rPr>
              <a:t>(Drift Tube + RPC + Magnet)</a:t>
            </a:r>
            <a:endParaRPr lang="en-US" altLang="ja-JP" b="1" dirty="0">
              <a:solidFill>
                <a:srgbClr val="FF66FF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573141" y="1560612"/>
            <a:ext cx="1990725" cy="3884612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>
            <a:off x="-51247" y="2554049"/>
            <a:ext cx="690563" cy="1295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3200" dirty="0">
                <a:latin typeface="Symbol" pitchFamily="18" charset="2"/>
                <a:sym typeface="Symbol" pitchFamily="18" charset="2"/>
              </a:rPr>
              <a:t></a:t>
            </a:r>
            <a:endParaRPr lang="en-US" altLang="ja-JP" sz="3200" dirty="0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2483991" y="1599962"/>
            <a:ext cx="1985962" cy="3845262"/>
          </a:xfrm>
          <a:prstGeom prst="rect">
            <a:avLst/>
          </a:prstGeom>
          <a:noFill/>
          <a:ln w="50800">
            <a:solidFill>
              <a:srgbClr val="FF00C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948041" y="1556792"/>
            <a:ext cx="1739900" cy="3884612"/>
          </a:xfrm>
          <a:prstGeom prst="rect">
            <a:avLst/>
          </a:prstGeom>
          <a:noFill/>
          <a:ln w="50800">
            <a:solidFill>
              <a:srgbClr val="FF00C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47664" y="5991671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150,000 ECC bricks = 1.25 </a:t>
            </a:r>
            <a:r>
              <a:rPr kumimoji="1" lang="en-US" altLang="ja-JP" sz="2400" dirty="0" err="1" smtClean="0"/>
              <a:t>kton</a:t>
            </a:r>
            <a:r>
              <a:rPr kumimoji="1" lang="en-US" altLang="ja-JP" sz="2400" dirty="0" smtClean="0"/>
              <a:t> target mass</a:t>
            </a:r>
            <a:endParaRPr kumimoji="1" lang="ja-JP" altLang="en-US" sz="24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614041" y="1628800"/>
            <a:ext cx="6630367" cy="3991808"/>
            <a:chOff x="1614041" y="1628800"/>
            <a:chExt cx="6630367" cy="3991808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1614041" y="1628800"/>
              <a:ext cx="6630367" cy="3991808"/>
              <a:chOff x="2159744" y="2162454"/>
              <a:chExt cx="6255629" cy="3541171"/>
            </a:xfrm>
          </p:grpSpPr>
          <p:grpSp>
            <p:nvGrpSpPr>
              <p:cNvPr id="37" name="グループ化 36"/>
              <p:cNvGrpSpPr/>
              <p:nvPr/>
            </p:nvGrpSpPr>
            <p:grpSpPr>
              <a:xfrm>
                <a:off x="2159744" y="2162454"/>
                <a:ext cx="6255629" cy="3541171"/>
                <a:chOff x="2159744" y="2162454"/>
                <a:chExt cx="6255629" cy="3541171"/>
              </a:xfrm>
            </p:grpSpPr>
            <p:sp>
              <p:nvSpPr>
                <p:cNvPr id="40" name="正方形/長方形 39"/>
                <p:cNvSpPr/>
                <p:nvPr/>
              </p:nvSpPr>
              <p:spPr>
                <a:xfrm>
                  <a:off x="4530672" y="2162454"/>
                  <a:ext cx="3788906" cy="3541171"/>
                </a:xfrm>
                <a:prstGeom prst="rect">
                  <a:avLst/>
                </a:prstGeom>
                <a:solidFill>
                  <a:schemeClr val="bg1">
                    <a:alpha val="8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正方形/長方形 40"/>
                <p:cNvSpPr/>
                <p:nvPr/>
              </p:nvSpPr>
              <p:spPr>
                <a:xfrm>
                  <a:off x="2159744" y="3970823"/>
                  <a:ext cx="108000" cy="108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2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5150" r="42069"/>
                <a:stretch/>
              </p:blipFill>
              <p:spPr bwMode="auto">
                <a:xfrm>
                  <a:off x="4788024" y="2167407"/>
                  <a:ext cx="2940339" cy="34938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7236297" y="4520153"/>
                  <a:ext cx="64807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200" dirty="0" smtClean="0"/>
                    <a:t>1.0cm</a:t>
                  </a:r>
                  <a:endParaRPr kumimoji="1" lang="ja-JP" altLang="en-US" dirty="0"/>
                </a:p>
              </p:txBody>
            </p:sp>
            <p:cxnSp>
              <p:nvCxnSpPr>
                <p:cNvPr id="44" name="直線コネクタ 43"/>
                <p:cNvCxnSpPr/>
                <p:nvPr/>
              </p:nvCxnSpPr>
              <p:spPr>
                <a:xfrm flipV="1">
                  <a:off x="2213744" y="2162456"/>
                  <a:ext cx="2316928" cy="180836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/>
                <p:cNvCxnSpPr/>
                <p:nvPr/>
              </p:nvCxnSpPr>
              <p:spPr>
                <a:xfrm>
                  <a:off x="2213744" y="4078824"/>
                  <a:ext cx="2316928" cy="162480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テキスト ボックス 47"/>
                <p:cNvSpPr txBox="1"/>
                <p:nvPr/>
              </p:nvSpPr>
              <p:spPr>
                <a:xfrm>
                  <a:off x="6608898" y="2346364"/>
                  <a:ext cx="1806475" cy="5187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600" dirty="0" smtClean="0"/>
                    <a:t>Scintillator</a:t>
                  </a:r>
                  <a:r>
                    <a:rPr lang="ja-JP" altLang="en-US" sz="1600" dirty="0"/>
                    <a:t> </a:t>
                  </a:r>
                  <a:r>
                    <a:rPr lang="en-US" altLang="ja-JP" sz="1600" dirty="0" smtClean="0"/>
                    <a:t>strips</a:t>
                  </a:r>
                  <a:endParaRPr kumimoji="1" lang="en-US" altLang="ja-JP" sz="1600" b="1" dirty="0" smtClean="0">
                    <a:solidFill>
                      <a:srgbClr val="FF0000"/>
                    </a:solidFill>
                  </a:endParaRPr>
                </a:p>
                <a:p>
                  <a:pPr algn="ctr"/>
                  <a:r>
                    <a:rPr kumimoji="1" lang="en-US" altLang="ja-JP" sz="1600" b="1" dirty="0" smtClean="0">
                      <a:solidFill>
                        <a:srgbClr val="FF0000"/>
                      </a:solidFill>
                    </a:rPr>
                    <a:t>Target Tracker (TT)</a:t>
                  </a:r>
                  <a:endParaRPr kumimoji="1" lang="ja-JP" altLang="en-US" sz="1600" b="1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38" name="直線矢印コネクタ 37"/>
              <p:cNvCxnSpPr/>
              <p:nvPr/>
            </p:nvCxnSpPr>
            <p:spPr>
              <a:xfrm>
                <a:off x="6929083" y="4509120"/>
                <a:ext cx="216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矢印コネクタ 38"/>
              <p:cNvCxnSpPr/>
              <p:nvPr/>
            </p:nvCxnSpPr>
            <p:spPr>
              <a:xfrm flipH="1">
                <a:off x="7236320" y="4509120"/>
                <a:ext cx="216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テキスト ボックス 48"/>
            <p:cNvSpPr txBox="1"/>
            <p:nvPr/>
          </p:nvSpPr>
          <p:spPr>
            <a:xfrm>
              <a:off x="4067944" y="5178678"/>
              <a:ext cx="25332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/>
                <a:t>Doublet of emulsion films</a:t>
              </a:r>
              <a:endParaRPr kumimoji="1" lang="en-US" altLang="ja-JP" sz="16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11960" y="692696"/>
            <a:ext cx="4924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@ Gran </a:t>
            </a:r>
            <a:r>
              <a:rPr lang="en-US" altLang="ja-JP" dirty="0" err="1"/>
              <a:t>S</a:t>
            </a:r>
            <a:r>
              <a:rPr kumimoji="1" lang="en-US" altLang="ja-JP" dirty="0" err="1" smtClean="0"/>
              <a:t>asso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UnderGround</a:t>
            </a:r>
            <a:r>
              <a:rPr kumimoji="1" lang="en-US" altLang="ja-JP" dirty="0" smtClean="0"/>
              <a:t> 1,400m (3,800 </a:t>
            </a:r>
            <a:r>
              <a:rPr lang="en-US" altLang="ja-JP" dirty="0" err="1" smtClean="0"/>
              <a:t>m.w.e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039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ja-JP" dirty="0"/>
              <a:t>Vertex </a:t>
            </a:r>
            <a:r>
              <a:rPr lang="en-US" altLang="ja-JP" dirty="0" smtClean="0"/>
              <a:t>Location and Decay Search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grpSp>
        <p:nvGrpSpPr>
          <p:cNvPr id="62" name="グループ化 61"/>
          <p:cNvGrpSpPr/>
          <p:nvPr/>
        </p:nvGrpSpPr>
        <p:grpSpPr>
          <a:xfrm>
            <a:off x="82114" y="716951"/>
            <a:ext cx="4554248" cy="2856064"/>
            <a:chOff x="154122" y="860968"/>
            <a:chExt cx="4554248" cy="2856064"/>
          </a:xfrm>
        </p:grpSpPr>
        <p:sp>
          <p:nvSpPr>
            <p:cNvPr id="120" name="正方形/長方形 119"/>
            <p:cNvSpPr/>
            <p:nvPr/>
          </p:nvSpPr>
          <p:spPr>
            <a:xfrm>
              <a:off x="3570128" y="2276952"/>
              <a:ext cx="504000" cy="72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89"/>
            <p:cNvSpPr>
              <a:spLocks noChangeArrowheads="1"/>
            </p:cNvSpPr>
            <p:nvPr/>
          </p:nvSpPr>
          <p:spPr bwMode="auto">
            <a:xfrm>
              <a:off x="777248" y="1546004"/>
              <a:ext cx="2006481" cy="21710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/>
          </p:spPr>
          <p:txBody>
            <a:bodyPr lIns="91435" tIns="45718" rIns="91435" bIns="45718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kumimoji="0" lang="ja-JP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232548" y="1539072"/>
              <a:ext cx="113030" cy="217228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940" tIns="41471" rIns="82940" bIns="41471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kumimoji="0" lang="ja-JP" altLang="ja-JP">
                <a:solidFill>
                  <a:srgbClr val="BBE0E3"/>
                </a:solidFill>
                <a:latin typeface="Calibri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345578" y="1539072"/>
              <a:ext cx="113029" cy="217228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940" tIns="41471" rIns="82940" bIns="41471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331670" y="2492896"/>
              <a:ext cx="158407" cy="181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2"/>
            <p:cNvSpPr>
              <a:spLocks noChangeShapeType="1"/>
            </p:cNvSpPr>
            <p:nvPr/>
          </p:nvSpPr>
          <p:spPr bwMode="auto">
            <a:xfrm flipV="1">
              <a:off x="1292068" y="2564904"/>
              <a:ext cx="2376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0" tIns="41471" rIns="82940" bIns="41471"/>
            <a:lstStyle/>
            <a:p>
              <a:endParaRPr lang="ja-JP" alt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975255" y="2507054"/>
              <a:ext cx="158406" cy="181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763222" y="1539072"/>
              <a:ext cx="225234" cy="2172919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940" tIns="41471" rIns="82940" bIns="41471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kumimoji="0" lang="ja-JP" altLang="ja-JP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6" name="Rectangle 46"/>
            <p:cNvSpPr>
              <a:spLocks noChangeArrowheads="1"/>
            </p:cNvSpPr>
            <p:nvPr/>
          </p:nvSpPr>
          <p:spPr bwMode="auto">
            <a:xfrm>
              <a:off x="1099010" y="1539072"/>
              <a:ext cx="225234" cy="2172919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940" tIns="41471" rIns="82940" bIns="41471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kumimoji="0" lang="ja-JP" altLang="ja-JP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" name="Rectangle 56"/>
            <p:cNvSpPr>
              <a:spLocks noChangeArrowheads="1"/>
            </p:cNvSpPr>
            <p:nvPr/>
          </p:nvSpPr>
          <p:spPr bwMode="auto">
            <a:xfrm>
              <a:off x="3232548" y="1772816"/>
              <a:ext cx="112204" cy="1764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940" tIns="41471" rIns="82940" bIns="41471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kumimoji="0" lang="ja-JP" altLang="ja-JP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2" name="Rectangle 56"/>
            <p:cNvSpPr>
              <a:spLocks noChangeArrowheads="1"/>
            </p:cNvSpPr>
            <p:nvPr/>
          </p:nvSpPr>
          <p:spPr bwMode="auto">
            <a:xfrm>
              <a:off x="3344752" y="1772816"/>
              <a:ext cx="113030" cy="1764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940" tIns="41471" rIns="82940" bIns="41471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kumimoji="0" lang="ja-JP" altLang="ja-JP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3570128" y="2997032"/>
              <a:ext cx="504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635896" y="1178169"/>
              <a:ext cx="599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TT</a:t>
              </a:r>
              <a:endParaRPr kumimoji="1" lang="ja-JP" altLang="en-US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139486" y="1178169"/>
              <a:ext cx="599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CS</a:t>
              </a:r>
              <a:endParaRPr kumimoji="1" lang="ja-JP" altLang="en-US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1411294" y="1085836"/>
              <a:ext cx="718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/>
                <a:t>ECC</a:t>
              </a:r>
              <a:endParaRPr kumimoji="1" lang="ja-JP" altLang="en-US" sz="2400" b="1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 rot="16200000">
              <a:off x="2328167" y="1255627"/>
              <a:ext cx="4507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lead</a:t>
              </a:r>
              <a:endParaRPr kumimoji="1" lang="ja-JP" altLang="en-US" sz="1200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 rot="16200000">
              <a:off x="1995128" y="1101739"/>
              <a:ext cx="7585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emulsion</a:t>
              </a:r>
              <a:endParaRPr kumimoji="1" lang="ja-JP" altLang="en-US" sz="1200" dirty="0"/>
            </a:p>
          </p:txBody>
        </p:sp>
        <p:sp>
          <p:nvSpPr>
            <p:cNvPr id="9222" name="円/楕円 9221"/>
            <p:cNvSpPr/>
            <p:nvPr/>
          </p:nvSpPr>
          <p:spPr>
            <a:xfrm>
              <a:off x="1159278" y="254151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Rectangle 15"/>
            <p:cNvSpPr>
              <a:spLocks noChangeArrowheads="1"/>
            </p:cNvSpPr>
            <p:nvPr/>
          </p:nvSpPr>
          <p:spPr bwMode="auto">
            <a:xfrm>
              <a:off x="1645334" y="2455415"/>
              <a:ext cx="158407" cy="181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Line 2"/>
            <p:cNvSpPr>
              <a:spLocks noChangeShapeType="1"/>
            </p:cNvSpPr>
            <p:nvPr/>
          </p:nvSpPr>
          <p:spPr bwMode="auto">
            <a:xfrm flipV="1">
              <a:off x="1605732" y="2540864"/>
              <a:ext cx="2376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0" tIns="41471" rIns="82940" bIns="41471"/>
            <a:lstStyle/>
            <a:p>
              <a:endParaRPr lang="ja-JP" altLang="en-US"/>
            </a:p>
          </p:txBody>
        </p:sp>
        <p:sp>
          <p:nvSpPr>
            <p:cNvPr id="83" name="Rectangle 15"/>
            <p:cNvSpPr>
              <a:spLocks noChangeArrowheads="1"/>
            </p:cNvSpPr>
            <p:nvPr/>
          </p:nvSpPr>
          <p:spPr bwMode="auto">
            <a:xfrm>
              <a:off x="2005374" y="2455415"/>
              <a:ext cx="158407" cy="181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Line 2"/>
            <p:cNvSpPr>
              <a:spLocks noChangeShapeType="1"/>
            </p:cNvSpPr>
            <p:nvPr/>
          </p:nvSpPr>
          <p:spPr bwMode="auto">
            <a:xfrm flipV="1">
              <a:off x="1965772" y="2526232"/>
              <a:ext cx="2376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0" tIns="41471" rIns="82940" bIns="41471"/>
            <a:lstStyle/>
            <a:p>
              <a:endParaRPr lang="ja-JP" altLang="en-US"/>
            </a:p>
          </p:txBody>
        </p:sp>
        <p:sp>
          <p:nvSpPr>
            <p:cNvPr id="85" name="Rectangle 15"/>
            <p:cNvSpPr>
              <a:spLocks noChangeArrowheads="1"/>
            </p:cNvSpPr>
            <p:nvPr/>
          </p:nvSpPr>
          <p:spPr bwMode="auto">
            <a:xfrm>
              <a:off x="2314992" y="2420887"/>
              <a:ext cx="158407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Line 2"/>
            <p:cNvSpPr>
              <a:spLocks noChangeShapeType="1"/>
            </p:cNvSpPr>
            <p:nvPr/>
          </p:nvSpPr>
          <p:spPr bwMode="auto">
            <a:xfrm flipV="1">
              <a:off x="2291316" y="2521478"/>
              <a:ext cx="2376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0" tIns="41471" rIns="82940" bIns="41471"/>
            <a:lstStyle/>
            <a:p>
              <a:endParaRPr lang="ja-JP" altLang="en-US"/>
            </a:p>
          </p:txBody>
        </p:sp>
        <p:sp>
          <p:nvSpPr>
            <p:cNvPr id="87" name="Rectangle 15"/>
            <p:cNvSpPr>
              <a:spLocks noChangeArrowheads="1"/>
            </p:cNvSpPr>
            <p:nvPr/>
          </p:nvSpPr>
          <p:spPr bwMode="auto">
            <a:xfrm>
              <a:off x="2653446" y="2420887"/>
              <a:ext cx="158407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Line 2"/>
            <p:cNvSpPr>
              <a:spLocks noChangeShapeType="1"/>
            </p:cNvSpPr>
            <p:nvPr/>
          </p:nvSpPr>
          <p:spPr bwMode="auto">
            <a:xfrm flipV="1">
              <a:off x="2613844" y="2526232"/>
              <a:ext cx="2376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0" tIns="41471" rIns="82940" bIns="41471"/>
            <a:lstStyle/>
            <a:p>
              <a:endParaRPr lang="ja-JP" altLang="en-US"/>
            </a:p>
          </p:txBody>
        </p:sp>
        <p:sp>
          <p:nvSpPr>
            <p:cNvPr id="34" name="Rectangle 68"/>
            <p:cNvSpPr>
              <a:spLocks noChangeArrowheads="1"/>
            </p:cNvSpPr>
            <p:nvPr/>
          </p:nvSpPr>
          <p:spPr bwMode="auto">
            <a:xfrm>
              <a:off x="2784555" y="1533400"/>
              <a:ext cx="448818" cy="217291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5" tIns="45713" rIns="91425" bIns="45713" anchor="ctr"/>
            <a:lstStyle/>
            <a:p>
              <a:pPr algn="ctr" defTabSz="91436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400" dirty="0">
                <a:solidFill>
                  <a:srgbClr val="000000"/>
                </a:solidFill>
                <a:latin typeface="Times New Roman" pitchFamily="18" charset="0"/>
                <a:ea typeface="ＭＳ Ｐゴシック"/>
              </a:endParaRPr>
            </a:p>
          </p:txBody>
        </p:sp>
        <p:sp>
          <p:nvSpPr>
            <p:cNvPr id="89" name="Line 2"/>
            <p:cNvSpPr>
              <a:spLocks noChangeShapeType="1"/>
            </p:cNvSpPr>
            <p:nvPr/>
          </p:nvSpPr>
          <p:spPr bwMode="auto">
            <a:xfrm flipV="1">
              <a:off x="3211494" y="2492896"/>
              <a:ext cx="2376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0" tIns="41471" rIns="82940" bIns="41471"/>
            <a:lstStyle/>
            <a:p>
              <a:endParaRPr lang="ja-JP" altLang="en-US"/>
            </a:p>
          </p:txBody>
        </p:sp>
        <p:sp>
          <p:nvSpPr>
            <p:cNvPr id="27" name="Rectangle 47"/>
            <p:cNvSpPr>
              <a:spLocks noChangeArrowheads="1"/>
            </p:cNvSpPr>
            <p:nvPr/>
          </p:nvSpPr>
          <p:spPr bwMode="auto">
            <a:xfrm>
              <a:off x="1437274" y="1539072"/>
              <a:ext cx="225234" cy="2172919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940" tIns="41471" rIns="82940" bIns="41471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kumimoji="0" lang="ja-JP" altLang="ja-JP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" name="Rectangle 48"/>
            <p:cNvSpPr>
              <a:spLocks noChangeArrowheads="1"/>
            </p:cNvSpPr>
            <p:nvPr/>
          </p:nvSpPr>
          <p:spPr bwMode="auto">
            <a:xfrm>
              <a:off x="1773888" y="1539072"/>
              <a:ext cx="225234" cy="2172919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940" tIns="41471" rIns="82940" bIns="41471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kumimoji="0" lang="ja-JP" altLang="ja-JP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9" name="Rectangle 49"/>
            <p:cNvSpPr>
              <a:spLocks noChangeArrowheads="1"/>
            </p:cNvSpPr>
            <p:nvPr/>
          </p:nvSpPr>
          <p:spPr bwMode="auto">
            <a:xfrm>
              <a:off x="2110502" y="1539072"/>
              <a:ext cx="225234" cy="2172919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940" tIns="41471" rIns="82940" bIns="41471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kumimoji="0" lang="ja-JP" altLang="ja-JP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" name="Rectangle 50"/>
            <p:cNvSpPr>
              <a:spLocks noChangeArrowheads="1"/>
            </p:cNvSpPr>
            <p:nvPr/>
          </p:nvSpPr>
          <p:spPr bwMode="auto">
            <a:xfrm>
              <a:off x="2447116" y="1539072"/>
              <a:ext cx="225234" cy="2172919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940" tIns="41471" rIns="82940" bIns="41471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kumimoji="0" lang="ja-JP" altLang="ja-JP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91" name="直線コネクタ 90"/>
            <p:cNvCxnSpPr/>
            <p:nvPr/>
          </p:nvCxnSpPr>
          <p:spPr>
            <a:xfrm flipV="1">
              <a:off x="1251462" y="1978291"/>
              <a:ext cx="951920" cy="586613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1258243" y="2564904"/>
              <a:ext cx="635340" cy="74068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Line 69"/>
            <p:cNvSpPr>
              <a:spLocks noChangeShapeType="1"/>
            </p:cNvSpPr>
            <p:nvPr/>
          </p:nvSpPr>
          <p:spPr bwMode="auto">
            <a:xfrm flipH="1">
              <a:off x="2203382" y="2060849"/>
              <a:ext cx="1072474" cy="270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0" tIns="41471" rIns="82940" bIns="41471"/>
            <a:lstStyle/>
            <a:p>
              <a:endParaRPr lang="ja-JP" altLang="en-US"/>
            </a:p>
          </p:txBody>
        </p:sp>
        <p:cxnSp>
          <p:nvCxnSpPr>
            <p:cNvPr id="95" name="直線コネクタ 94"/>
            <p:cNvCxnSpPr/>
            <p:nvPr/>
          </p:nvCxnSpPr>
          <p:spPr>
            <a:xfrm flipV="1">
              <a:off x="1224432" y="2434855"/>
              <a:ext cx="3328184" cy="130049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/>
            <p:cNvCxnSpPr/>
            <p:nvPr/>
          </p:nvCxnSpPr>
          <p:spPr>
            <a:xfrm flipH="1">
              <a:off x="4211960" y="1520872"/>
              <a:ext cx="0" cy="756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テキスト ボックス 118"/>
            <p:cNvSpPr txBox="1"/>
            <p:nvPr/>
          </p:nvSpPr>
          <p:spPr>
            <a:xfrm>
              <a:off x="4067944" y="1628800"/>
              <a:ext cx="640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/>
                <a:t>2.6</a:t>
              </a:r>
            </a:p>
            <a:p>
              <a:pPr algn="ctr"/>
              <a:r>
                <a:rPr lang="en-US" altLang="ja-JP" sz="1400" dirty="0" smtClean="0"/>
                <a:t>cm</a:t>
              </a:r>
              <a:endParaRPr kumimoji="1" lang="ja-JP" altLang="en-US" sz="1400" dirty="0"/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3571590" y="1556792"/>
              <a:ext cx="504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8" name="直線コネクタ 127"/>
            <p:cNvCxnSpPr/>
            <p:nvPr/>
          </p:nvCxnSpPr>
          <p:spPr>
            <a:xfrm flipV="1">
              <a:off x="154122" y="1844825"/>
              <a:ext cx="529446" cy="0"/>
            </a:xfrm>
            <a:prstGeom prst="line">
              <a:avLst/>
            </a:prstGeom>
            <a:ln w="508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16" name="テキスト ボックス 9215"/>
          <p:cNvSpPr txBox="1"/>
          <p:nvPr/>
        </p:nvSpPr>
        <p:spPr>
          <a:xfrm>
            <a:off x="88094" y="3717032"/>
            <a:ext cx="196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R</a:t>
            </a:r>
            <a:r>
              <a:rPr kumimoji="1" lang="en-US" altLang="ja-JP" b="1" dirty="0" smtClean="0"/>
              <a:t>econstruction</a:t>
            </a:r>
            <a:endParaRPr kumimoji="1" lang="ja-JP" altLang="en-US" b="1" dirty="0"/>
          </a:p>
        </p:txBody>
      </p:sp>
      <p:sp>
        <p:nvSpPr>
          <p:cNvPr id="9246" name="テキスト ボックス 9245"/>
          <p:cNvSpPr txBox="1"/>
          <p:nvPr/>
        </p:nvSpPr>
        <p:spPr>
          <a:xfrm>
            <a:off x="88094" y="6102588"/>
            <a:ext cx="289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All candidates of tracks</a:t>
            </a:r>
          </a:p>
          <a:p>
            <a:pPr algn="ctr"/>
            <a:r>
              <a:rPr lang="en-US" altLang="ja-JP" dirty="0">
                <a:solidFill>
                  <a:prstClr val="black"/>
                </a:solidFill>
              </a:rPr>
              <a:t>1cm</a:t>
            </a:r>
            <a:r>
              <a:rPr lang="en-US" altLang="ja-JP" baseline="30000" dirty="0">
                <a:solidFill>
                  <a:prstClr val="black"/>
                </a:solidFill>
              </a:rPr>
              <a:t>2</a:t>
            </a:r>
            <a:r>
              <a:rPr lang="en-US" altLang="ja-JP" dirty="0">
                <a:solidFill>
                  <a:prstClr val="black"/>
                </a:solidFill>
              </a:rPr>
              <a:t> ×10plate </a:t>
            </a:r>
            <a:r>
              <a:rPr lang="en-US" altLang="ja-JP" dirty="0" smtClean="0">
                <a:solidFill>
                  <a:prstClr val="black"/>
                </a:solidFill>
              </a:rPr>
              <a:t>volume </a:t>
            </a:r>
            <a:r>
              <a:rPr lang="en-US" altLang="ja-JP" dirty="0">
                <a:solidFill>
                  <a:prstClr val="black"/>
                </a:solidFill>
              </a:rPr>
              <a:t>scan</a:t>
            </a:r>
            <a:endParaRPr kumimoji="1" lang="ja-JP" altLang="en-US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3275856" y="610258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prstClr val="black"/>
                </a:solidFill>
              </a:rPr>
              <a:t>Tracks remaining after taking </a:t>
            </a:r>
            <a:r>
              <a:rPr lang="en-US" altLang="ja-JP" dirty="0" smtClean="0">
                <a:solidFill>
                  <a:prstClr val="black"/>
                </a:solidFill>
              </a:rPr>
              <a:t>multi </a:t>
            </a:r>
            <a:r>
              <a:rPr lang="en-US" altLang="ja-JP" dirty="0">
                <a:solidFill>
                  <a:prstClr val="black"/>
                </a:solidFill>
              </a:rPr>
              <a:t>layers’ coincidence</a:t>
            </a:r>
            <a:endParaRPr kumimoji="1" lang="ja-JP" altLang="en-US" dirty="0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6290346" y="6102588"/>
            <a:ext cx="260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prstClr val="black"/>
                </a:solidFill>
              </a:rPr>
              <a:t>After rejection of tracks penetrating the volume</a:t>
            </a:r>
            <a:endParaRPr kumimoji="1" lang="ja-JP" altLang="en-US" dirty="0"/>
          </a:p>
        </p:txBody>
      </p:sp>
      <p:sp>
        <p:nvSpPr>
          <p:cNvPr id="60" name="下矢印 59"/>
          <p:cNvSpPr/>
          <p:nvPr/>
        </p:nvSpPr>
        <p:spPr>
          <a:xfrm>
            <a:off x="1115616" y="2956302"/>
            <a:ext cx="323378" cy="832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57" y="1465876"/>
            <a:ext cx="2021820" cy="178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823" y="1470416"/>
            <a:ext cx="2039673" cy="177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正方形/長方形 134"/>
          <p:cNvSpPr/>
          <p:nvPr/>
        </p:nvSpPr>
        <p:spPr>
          <a:xfrm>
            <a:off x="5052607" y="1124744"/>
            <a:ext cx="1485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/>
              <a:t>Japan (S-UTS</a:t>
            </a:r>
            <a:r>
              <a:rPr lang="en-US" altLang="ja-JP" b="1" dirty="0"/>
              <a:t>)</a:t>
            </a:r>
            <a:endParaRPr lang="ja-JP" altLang="en-US" dirty="0"/>
          </a:p>
        </p:txBody>
      </p:sp>
      <p:sp>
        <p:nvSpPr>
          <p:cNvPr id="136" name="正方形/長方形 135"/>
          <p:cNvSpPr/>
          <p:nvPr/>
        </p:nvSpPr>
        <p:spPr>
          <a:xfrm>
            <a:off x="7308304" y="1124744"/>
            <a:ext cx="138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/>
              <a:t>Europe (ESS</a:t>
            </a:r>
            <a:r>
              <a:rPr lang="en-US" altLang="ja-JP" b="1" dirty="0"/>
              <a:t>)</a:t>
            </a:r>
            <a:endParaRPr lang="ja-JP" altLang="en-US" dirty="0"/>
          </a:p>
        </p:txBody>
      </p:sp>
      <p:sp>
        <p:nvSpPr>
          <p:cNvPr id="137" name="正方形/長方形 136"/>
          <p:cNvSpPr/>
          <p:nvPr/>
        </p:nvSpPr>
        <p:spPr>
          <a:xfrm>
            <a:off x="4988145" y="3275111"/>
            <a:ext cx="4030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Scanning </a:t>
            </a:r>
            <a:r>
              <a:rPr lang="en-US" altLang="ja-JP" sz="1400" dirty="0" smtClean="0"/>
              <a:t>speed :</a:t>
            </a:r>
          </a:p>
          <a:p>
            <a:r>
              <a:rPr lang="en-US" altLang="ja-JP" sz="1400" dirty="0" smtClean="0"/>
              <a:t>75cm</a:t>
            </a:r>
            <a:r>
              <a:rPr lang="en-US" altLang="ja-JP" sz="1400" baseline="30000" dirty="0" smtClean="0"/>
              <a:t>2</a:t>
            </a:r>
            <a:r>
              <a:rPr lang="en-US" altLang="ja-JP" sz="1400" dirty="0" smtClean="0"/>
              <a:t>/h x 5 </a:t>
            </a:r>
            <a:r>
              <a:rPr lang="en-US" altLang="ja-JP" sz="1400" dirty="0"/>
              <a:t>system    </a:t>
            </a:r>
            <a:r>
              <a:rPr lang="en-US" altLang="ja-JP" sz="1400" dirty="0" smtClean="0"/>
              <a:t>               20cm</a:t>
            </a:r>
            <a:r>
              <a:rPr lang="en-US" altLang="ja-JP" sz="1400" baseline="30000" dirty="0" smtClean="0"/>
              <a:t>2</a:t>
            </a:r>
            <a:r>
              <a:rPr lang="en-US" altLang="ja-JP" sz="1400" dirty="0" smtClean="0"/>
              <a:t>/h </a:t>
            </a:r>
            <a:r>
              <a:rPr lang="en-US" altLang="ja-JP" sz="1400" dirty="0"/>
              <a:t>x 10 </a:t>
            </a:r>
            <a:r>
              <a:rPr lang="en-US" altLang="ja-JP" sz="1400" dirty="0" smtClean="0"/>
              <a:t>system</a:t>
            </a:r>
            <a:endParaRPr lang="en-US" altLang="ja-JP" sz="1400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1511864" y="1537047"/>
            <a:ext cx="1836000" cy="30777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</a:rPr>
              <a:t>Tracking</a:t>
            </a:r>
            <a:r>
              <a:rPr lang="ja-JP" altLang="en-US" sz="1400" b="1" dirty="0">
                <a:solidFill>
                  <a:srgbClr val="FF0000"/>
                </a:solidFill>
              </a:rPr>
              <a:t> 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to the vertex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835996" y="1979547"/>
            <a:ext cx="801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Vertex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796185" y="1979749"/>
            <a:ext cx="1399551" cy="8822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4" name="Picture 3" descr="vtx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9" y="4077548"/>
            <a:ext cx="3125869" cy="20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88094" y="4086364"/>
            <a:ext cx="117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Raw data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74" name="Picture 3" descr="vtx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95360"/>
            <a:ext cx="3099261" cy="200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下カーブ矢印 9222"/>
          <p:cNvSpPr/>
          <p:nvPr/>
        </p:nvSpPr>
        <p:spPr>
          <a:xfrm>
            <a:off x="2987824" y="3942832"/>
            <a:ext cx="504056" cy="3502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75" name="Picture 3" descr="vtx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10588"/>
            <a:ext cx="3060525" cy="19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下カーブ矢印 66"/>
          <p:cNvSpPr/>
          <p:nvPr/>
        </p:nvSpPr>
        <p:spPr>
          <a:xfrm>
            <a:off x="5868144" y="3942832"/>
            <a:ext cx="504056" cy="3502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44208" y="414908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</a:rPr>
              <a:t>Search for large IP tracks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(Decay Search)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716499" y="1021378"/>
            <a:ext cx="4319997" cy="2776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5947785" y="836712"/>
            <a:ext cx="17551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b="1" dirty="0"/>
              <a:t>Scanning </a:t>
            </a:r>
            <a:r>
              <a:rPr lang="en-US" altLang="ja-JP" b="1" dirty="0" smtClean="0"/>
              <a:t>system</a:t>
            </a:r>
            <a:endParaRPr lang="en-US" altLang="ja-JP" b="1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9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dirty="0" smtClean="0"/>
              <a:t>Analysis status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190848"/>
            <a:ext cx="2133600" cy="365125"/>
          </a:xfrm>
        </p:spPr>
        <p:txBody>
          <a:bodyPr/>
          <a:lstStyle/>
          <a:p>
            <a:fld id="{A5EEF7F1-21D3-4528-9403-F5E962D12B0E}" type="slidenum">
              <a:rPr kumimoji="1" lang="ja-JP" altLang="en-US" smtClean="0"/>
              <a:t>7</a:t>
            </a:fld>
            <a:endParaRPr kumimoji="1" lang="ja-JP" altLang="en-US"/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130898"/>
              </p:ext>
            </p:extLst>
          </p:nvPr>
        </p:nvGraphicFramePr>
        <p:xfrm>
          <a:off x="179513" y="3839562"/>
          <a:ext cx="8698215" cy="2289229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714175"/>
                <a:gridCol w="2237994"/>
                <a:gridCol w="2373023"/>
                <a:gridCol w="2373023"/>
              </a:tblGrid>
              <a:tr h="5918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Brick probability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Decay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 Search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 finished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Expected</a:t>
                      </a:r>
                      <a:r>
                        <a:rPr lang="en-US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f</a:t>
                      </a: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inal sample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Completion rate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65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1st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5575</a:t>
                      </a:r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~6000</a:t>
                      </a:r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425 (93%)</a:t>
                      </a:r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</a:tr>
              <a:tr h="565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2nd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420</a:t>
                      </a:r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~700</a:t>
                      </a:r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280 (60%)</a:t>
                      </a:r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65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5995</a:t>
                      </a:r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~6700</a:t>
                      </a:r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705 (89%)</a:t>
                      </a:r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611560" y="3429000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Data Sample 2008-2012 Run</a:t>
            </a:r>
            <a:endParaRPr lang="en-US" altLang="ja-JP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9"/>
          <a:stretch/>
        </p:blipFill>
        <p:spPr bwMode="auto">
          <a:xfrm>
            <a:off x="827584" y="1079693"/>
            <a:ext cx="4032448" cy="227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148064" y="1645948"/>
            <a:ext cx="3576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Analysis strategy is 1st and 2nd probable bricks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71600" y="2060848"/>
            <a:ext cx="504056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C000"/>
                </a:solidFill>
              </a:rPr>
              <a:t>1st</a:t>
            </a:r>
            <a:endParaRPr kumimoji="1" lang="ja-JP" altLang="en-US" b="1" dirty="0">
              <a:solidFill>
                <a:srgbClr val="FFC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99592" y="1331476"/>
            <a:ext cx="576000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3399"/>
                </a:solidFill>
              </a:rPr>
              <a:t>2nd</a:t>
            </a:r>
          </a:p>
        </p:txBody>
      </p:sp>
      <p:sp>
        <p:nvSpPr>
          <p:cNvPr id="20" name="円/楕円 19"/>
          <p:cNvSpPr/>
          <p:nvPr/>
        </p:nvSpPr>
        <p:spPr>
          <a:xfrm>
            <a:off x="6948264" y="5639762"/>
            <a:ext cx="146701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64088" y="6139661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                       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~10% remained</a:t>
            </a:r>
          </a:p>
          <a:p>
            <a:r>
              <a:rPr kumimoji="1" lang="en-US" altLang="ja-JP" dirty="0" smtClean="0">
                <a:sym typeface="Wingdings" panose="05000000000000000000" pitchFamily="2" charset="2"/>
              </a:rPr>
              <a:t> These will be done until July 2015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49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Event selection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31640" y="8274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K</a:t>
            </a:r>
            <a:r>
              <a:rPr kumimoji="1" lang="en-US" altLang="ja-JP" b="1" dirty="0" smtClean="0"/>
              <a:t>inematical cuts</a:t>
            </a:r>
            <a:endParaRPr kumimoji="1" lang="ja-JP" alt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2" y="1166672"/>
            <a:ext cx="4427328" cy="143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/>
          <a:stretch/>
        </p:blipFill>
        <p:spPr bwMode="auto">
          <a:xfrm>
            <a:off x="599090" y="2893586"/>
            <a:ext cx="3226155" cy="398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331640" y="25649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Background</a:t>
            </a:r>
            <a:endParaRPr kumimoji="1" lang="ja-JP" altLang="en-US" b="1" dirty="0"/>
          </a:p>
        </p:txBody>
      </p:sp>
      <p:sp>
        <p:nvSpPr>
          <p:cNvPr id="26" name="Text Box 97"/>
          <p:cNvSpPr txBox="1">
            <a:spLocks noChangeArrowheads="1"/>
          </p:cNvSpPr>
          <p:nvPr/>
        </p:nvSpPr>
        <p:spPr bwMode="auto">
          <a:xfrm>
            <a:off x="5304690" y="332656"/>
            <a:ext cx="27957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latin typeface="Symbol" pitchFamily="18" charset="2"/>
              </a:rPr>
              <a:t>n</a:t>
            </a:r>
            <a:r>
              <a:rPr lang="en-US" altLang="ja-JP" sz="2000" b="1" dirty="0" smtClean="0"/>
              <a:t> beam transverse plane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4932040" y="692696"/>
            <a:ext cx="3960441" cy="1823440"/>
            <a:chOff x="4932039" y="764704"/>
            <a:chExt cx="3960441" cy="1823440"/>
          </a:xfrm>
        </p:grpSpPr>
        <p:cxnSp>
          <p:nvCxnSpPr>
            <p:cNvPr id="28" name="直線矢印コネクタ 27"/>
            <p:cNvCxnSpPr/>
            <p:nvPr/>
          </p:nvCxnSpPr>
          <p:spPr>
            <a:xfrm>
              <a:off x="7246432" y="2342048"/>
              <a:ext cx="1193815" cy="1382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 flipH="1" flipV="1">
              <a:off x="6247013" y="1243720"/>
              <a:ext cx="512749" cy="8119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H="1" flipV="1">
              <a:off x="5734265" y="1894374"/>
              <a:ext cx="1025496" cy="1612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>
              <a:off x="6759759" y="2055628"/>
              <a:ext cx="499413" cy="295918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円弧 31"/>
            <p:cNvSpPr/>
            <p:nvPr/>
          </p:nvSpPr>
          <p:spPr>
            <a:xfrm>
              <a:off x="6247012" y="1642748"/>
              <a:ext cx="867775" cy="827222"/>
            </a:xfrm>
            <a:prstGeom prst="arc">
              <a:avLst>
                <a:gd name="adj1" fmla="val 13455135"/>
                <a:gd name="adj2" fmla="val 1446900"/>
              </a:avLst>
            </a:prstGeom>
            <a:noFill/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 flipH="1" flipV="1">
              <a:off x="5510696" y="1110777"/>
              <a:ext cx="1249066" cy="921450"/>
            </a:xfrm>
            <a:prstGeom prst="straightConnector1">
              <a:avLst/>
            </a:prstGeom>
            <a:ln w="50800">
              <a:solidFill>
                <a:schemeClr val="tx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7215629" y="1930780"/>
              <a:ext cx="1676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solidFill>
                    <a:srgbClr val="FF0000"/>
                  </a:solidFill>
                </a:rPr>
                <a:t>P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arent vector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6719612" y="1991506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932039" y="764704"/>
              <a:ext cx="2182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chemeClr val="tx2"/>
                  </a:solidFill>
                </a:rPr>
                <a:t>Other visible vectors</a:t>
              </a:r>
              <a:endParaRPr kumimoji="1" lang="ja-JP" alt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009465" y="1386836"/>
              <a:ext cx="1029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chemeClr val="accent6"/>
                  </a:solidFill>
                  <a:latin typeface="Symbol" panose="05050102010706020507" pitchFamily="18" charset="2"/>
                </a:rPr>
                <a:t>f</a:t>
              </a:r>
              <a:r>
                <a:rPr lang="en-US" altLang="ja-JP" b="1" dirty="0" smtClean="0">
                  <a:solidFill>
                    <a:schemeClr val="accent6"/>
                  </a:solidFill>
                </a:rPr>
                <a:t> angle</a:t>
              </a:r>
              <a:endParaRPr kumimoji="1" lang="ja-JP" alt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220072" y="2218812"/>
              <a:ext cx="1789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B050"/>
                  </a:solidFill>
                </a:rPr>
                <a:t>Neutrino vertex</a:t>
              </a:r>
              <a:endParaRPr kumimoji="1" lang="ja-JP" alt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48" name="スライド番号プレースホルダー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22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119" y="2851989"/>
            <a:ext cx="3063555" cy="2242487"/>
          </a:xfrm>
        </p:spPr>
      </p:pic>
      <p:cxnSp>
        <p:nvCxnSpPr>
          <p:cNvPr id="7" name="直線コネクタ 6"/>
          <p:cNvCxnSpPr/>
          <p:nvPr/>
        </p:nvCxnSpPr>
        <p:spPr>
          <a:xfrm>
            <a:off x="5020921" y="3735616"/>
            <a:ext cx="43204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934716" y="3789040"/>
            <a:ext cx="83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b="1" dirty="0" smtClean="0"/>
              <a:t> MC</a:t>
            </a:r>
            <a:endParaRPr kumimoji="1" lang="ja-JP" altLang="en-US" b="1" dirty="0"/>
          </a:p>
        </p:txBody>
      </p:sp>
      <p:pic>
        <p:nvPicPr>
          <p:cNvPr id="23" name="コンテンツ プレースホルダー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9981"/>
          <a:stretch/>
        </p:blipFill>
        <p:spPr>
          <a:xfrm>
            <a:off x="4630366" y="4858323"/>
            <a:ext cx="2895300" cy="1964345"/>
          </a:xfrm>
          <a:prstGeom prst="rect">
            <a:avLst/>
          </a:prstGeom>
        </p:spPr>
      </p:pic>
      <p:cxnSp>
        <p:nvCxnSpPr>
          <p:cNvPr id="27" name="直線コネクタ 26"/>
          <p:cNvCxnSpPr/>
          <p:nvPr/>
        </p:nvCxnSpPr>
        <p:spPr>
          <a:xfrm>
            <a:off x="5078732" y="5526524"/>
            <a:ext cx="432049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4861155" y="5526524"/>
            <a:ext cx="129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accent1"/>
                </a:solidFill>
              </a:rPr>
              <a:t>charm</a:t>
            </a:r>
            <a:r>
              <a:rPr kumimoji="1" lang="en-US" altLang="ja-JP" b="1" dirty="0" smtClean="0">
                <a:solidFill>
                  <a:schemeClr val="accent1"/>
                </a:solidFill>
              </a:rPr>
              <a:t> MC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 flipV="1">
            <a:off x="6045436" y="3078252"/>
            <a:ext cx="0" cy="345600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165100" dist="88900" dir="10800000" algn="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5294756" y="2708920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0" smtClean="0">
                          <a:latin typeface="Cambria Math"/>
                        </a:rPr>
                        <m:t>𝐜𝐮𝐭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 </m:t>
                      </m:r>
                      <m:r>
                        <a:rPr kumimoji="1" lang="ja-JP" altLang="en-US" b="1" i="1" smtClean="0">
                          <a:latin typeface="Cambria Math"/>
                        </a:rPr>
                        <m:t>𝝓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&lt;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𝟗𝟎</m:t>
                      </m:r>
                      <m:r>
                        <a:rPr kumimoji="1" lang="en-US" altLang="ja-JP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756" y="2708920"/>
                <a:ext cx="144016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矢印コネクタ 11"/>
          <p:cNvCxnSpPr/>
          <p:nvPr/>
        </p:nvCxnSpPr>
        <p:spPr>
          <a:xfrm>
            <a:off x="467544" y="3356992"/>
            <a:ext cx="0" cy="31319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 rot="16200000">
            <a:off x="-950800" y="4458928"/>
            <a:ext cx="2436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In d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ecreasing order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05586" y="2708920"/>
            <a:ext cx="151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f</a:t>
            </a:r>
            <a:r>
              <a:rPr kumimoji="1" lang="en-US" altLang="ja-JP" dirty="0" smtClean="0"/>
              <a:t> distribution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380312" y="3604806"/>
            <a:ext cx="19203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b="1" dirty="0" smtClean="0">
              <a:solidFill>
                <a:srgbClr val="FF0000"/>
              </a:solidFill>
              <a:latin typeface="Symbol" panose="05050102010706020507" pitchFamily="18" charset="2"/>
            </a:endParaRPr>
          </a:p>
          <a:p>
            <a:r>
              <a:rPr lang="en-US" altLang="ja-JP" b="1" dirty="0" smtClean="0">
                <a:latin typeface="Symbol" panose="05050102010706020507" pitchFamily="18" charset="2"/>
              </a:rPr>
              <a:t>t</a:t>
            </a:r>
            <a:r>
              <a:rPr lang="en-US" altLang="ja-JP" b="1" dirty="0" smtClean="0"/>
              <a:t> : large </a:t>
            </a:r>
            <a:r>
              <a:rPr lang="en-US" altLang="ja-JP" b="1" dirty="0" smtClean="0">
                <a:latin typeface="Symbol" panose="05050102010706020507" pitchFamily="18" charset="2"/>
              </a:rPr>
              <a:t>f</a:t>
            </a:r>
          </a:p>
          <a:p>
            <a:endParaRPr lang="en-US" altLang="ja-JP" b="1" dirty="0" smtClean="0"/>
          </a:p>
          <a:p>
            <a:endParaRPr lang="en-US" altLang="ja-JP" b="1" dirty="0"/>
          </a:p>
          <a:p>
            <a:endParaRPr lang="en-US" altLang="ja-JP" b="1" dirty="0" smtClean="0"/>
          </a:p>
          <a:p>
            <a:endParaRPr lang="en-US" altLang="ja-JP" b="1" dirty="0"/>
          </a:p>
          <a:p>
            <a:endParaRPr lang="en-US" altLang="ja-JP" b="1" dirty="0" smtClean="0"/>
          </a:p>
          <a:p>
            <a:endParaRPr lang="en-US" altLang="ja-JP" b="1" dirty="0" smtClean="0"/>
          </a:p>
          <a:p>
            <a:r>
              <a:rPr lang="en-US" altLang="ja-JP" b="1" dirty="0" smtClean="0">
                <a:solidFill>
                  <a:schemeClr val="accent1"/>
                </a:solidFill>
              </a:rPr>
              <a:t>Charm</a:t>
            </a:r>
            <a:r>
              <a:rPr lang="en-US" altLang="ja-JP" b="1" dirty="0" smtClean="0">
                <a:solidFill>
                  <a:schemeClr val="accent1"/>
                </a:solidFill>
              </a:rPr>
              <a:t> </a:t>
            </a:r>
            <a:r>
              <a:rPr lang="en-US" altLang="ja-JP" b="1" dirty="0" smtClean="0">
                <a:solidFill>
                  <a:schemeClr val="accent1"/>
                </a:solidFill>
              </a:rPr>
              <a:t>: </a:t>
            </a:r>
            <a:r>
              <a:rPr lang="en-US" altLang="ja-JP" b="1" dirty="0" smtClean="0">
                <a:solidFill>
                  <a:schemeClr val="accent1"/>
                </a:solidFill>
              </a:rPr>
              <a:t>small</a:t>
            </a:r>
            <a:r>
              <a:rPr lang="en-US" altLang="ja-JP" b="1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 </a:t>
            </a:r>
            <a:r>
              <a:rPr lang="en-US" altLang="ja-JP" b="1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f</a:t>
            </a:r>
            <a:endParaRPr kumimoji="1" lang="ja-JP" altLang="en-US" b="1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270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B2C-3D95-4394-99A4-3E2F757E457A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68762" y="1988840"/>
            <a:ext cx="5151310" cy="4673067"/>
            <a:chOff x="179512" y="2073646"/>
            <a:chExt cx="5334562" cy="477289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87311"/>
              <a:ext cx="5334562" cy="2359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51" y="2073646"/>
              <a:ext cx="5296653" cy="241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58917"/>
            <a:ext cx="3707497" cy="256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dirty="0" smtClean="0"/>
              <a:t>Efficiency control sample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0911" y="1002834"/>
            <a:ext cx="5413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Charm decay has similar topology as tau decay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dirty="0" err="1" smtClean="0"/>
              <a:t>Muon</a:t>
            </a:r>
            <a:r>
              <a:rPr lang="en-US" altLang="ja-JP" dirty="0" smtClean="0"/>
              <a:t> attached to the interaction point</a:t>
            </a:r>
          </a:p>
          <a:p>
            <a:pPr lvl="1"/>
            <a:r>
              <a:rPr lang="en-US" altLang="ja-JP" dirty="0"/>
              <a:t>	</a:t>
            </a:r>
            <a:r>
              <a:rPr kumimoji="1" lang="en-US" altLang="ja-JP" dirty="0" smtClean="0">
                <a:latin typeface="Symbol" panose="05050102010706020507" pitchFamily="18" charset="2"/>
              </a:rPr>
              <a:t>nm</a:t>
            </a:r>
            <a:r>
              <a:rPr kumimoji="1" lang="en-US" altLang="ja-JP" dirty="0" smtClean="0"/>
              <a:t> + n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</a:t>
            </a:r>
            <a:r>
              <a:rPr kumimoji="1" lang="en-US" altLang="ja-JP" b="1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kumimoji="1" lang="en-US" altLang="ja-JP" dirty="0" smtClean="0">
                <a:sym typeface="Wingdings" panose="05000000000000000000" pitchFamily="2" charset="2"/>
              </a:rPr>
              <a:t> + D + p + (anything)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76056" y="486916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Good agreement between data and MC</a:t>
            </a:r>
          </a:p>
          <a:p>
            <a:pPr algn="ctr"/>
            <a:r>
              <a:rPr lang="fr-FR" altLang="ja-JP" dirty="0">
                <a:solidFill>
                  <a:srgbClr val="00B050"/>
                </a:solidFill>
              </a:rPr>
              <a:t>Eur. Phys. J. C (2014) </a:t>
            </a:r>
            <a:r>
              <a:rPr lang="fr-FR" altLang="ja-JP" b="1" dirty="0">
                <a:solidFill>
                  <a:srgbClr val="00B050"/>
                </a:solidFill>
              </a:rPr>
              <a:t>74</a:t>
            </a:r>
            <a:r>
              <a:rPr lang="fr-FR" altLang="ja-JP" dirty="0">
                <a:solidFill>
                  <a:srgbClr val="00B050"/>
                </a:solidFill>
              </a:rPr>
              <a:t>: 2986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7596336" y="3717032"/>
            <a:ext cx="1331233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3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12829</TotalTime>
  <Words>1409</Words>
  <Application>Microsoft Office PowerPoint</Application>
  <PresentationFormat>画面に合わせる (4:3)</PresentationFormat>
  <Paragraphs>406</Paragraphs>
  <Slides>27</Slides>
  <Notes>8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9" baseType="lpstr">
      <vt:lpstr>Office ​​テーマ</vt:lpstr>
      <vt:lpstr>数式</vt:lpstr>
      <vt:lpstr>Recent results of OPERA experiment</vt:lpstr>
      <vt:lpstr>nm→nt oscillation in appearance </vt:lpstr>
      <vt:lpstr>CNGS (CERN Neutrino to Gran Sasso) </vt:lpstr>
      <vt:lpstr>Principle of tau neutrino detection </vt:lpstr>
      <vt:lpstr>OPERA detector </vt:lpstr>
      <vt:lpstr>Vertex Location and Decay Search </vt:lpstr>
      <vt:lpstr>Analysis status </vt:lpstr>
      <vt:lpstr>Event selection </vt:lpstr>
      <vt:lpstr>Efficiency control sample </vt:lpstr>
      <vt:lpstr>4 tau neutrino events </vt:lpstr>
      <vt:lpstr>Summary of 4 tau neutrino events </vt:lpstr>
      <vt:lpstr>Oscillation analysis </vt:lpstr>
      <vt:lpstr>Non-standard oscillation model </vt:lpstr>
      <vt:lpstr>Sterile neutrinos </vt:lpstr>
      <vt:lpstr>Sterile neutrinos </vt:lpstr>
      <vt:lpstr>OPERA analyses </vt:lpstr>
      <vt:lpstr>Conclusion </vt:lpstr>
      <vt:lpstr>Backup </vt:lpstr>
      <vt:lpstr>Summary of 4 tau neutrino events </vt:lpstr>
      <vt:lpstr>Marginal events analysis ongoing </vt:lpstr>
      <vt:lpstr>nm→ ne oscillation analysis ongoing</vt:lpstr>
      <vt:lpstr>POT and Target Mass </vt:lpstr>
      <vt:lpstr>PowerPoint プレゼンテーション</vt:lpstr>
      <vt:lpstr>PowerPoint プレゼンテーション</vt:lpstr>
      <vt:lpstr>Prompt nt</vt:lpstr>
      <vt:lpstr>Charmed mesons creation</vt:lpstr>
      <vt:lpstr>t leptons creation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taku</dc:creator>
  <cp:lastModifiedBy>taku</cp:lastModifiedBy>
  <cp:revision>212</cp:revision>
  <dcterms:created xsi:type="dcterms:W3CDTF">2014-09-26T11:39:08Z</dcterms:created>
  <dcterms:modified xsi:type="dcterms:W3CDTF">2014-10-08T08:02:59Z</dcterms:modified>
</cp:coreProperties>
</file>