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301" r:id="rId3"/>
    <p:sldId id="258" r:id="rId4"/>
    <p:sldId id="259" r:id="rId5"/>
    <p:sldId id="325" r:id="rId6"/>
    <p:sldId id="290" r:id="rId7"/>
    <p:sldId id="320" r:id="rId8"/>
    <p:sldId id="263" r:id="rId9"/>
    <p:sldId id="268" r:id="rId10"/>
    <p:sldId id="326" r:id="rId11"/>
    <p:sldId id="336" r:id="rId12"/>
    <p:sldId id="257" r:id="rId13"/>
    <p:sldId id="289" r:id="rId14"/>
    <p:sldId id="262" r:id="rId15"/>
    <p:sldId id="291" r:id="rId16"/>
    <p:sldId id="292" r:id="rId17"/>
    <p:sldId id="260" r:id="rId18"/>
    <p:sldId id="321" r:id="rId19"/>
    <p:sldId id="273" r:id="rId20"/>
    <p:sldId id="274" r:id="rId21"/>
    <p:sldId id="304" r:id="rId22"/>
    <p:sldId id="322" r:id="rId23"/>
    <p:sldId id="277" r:id="rId24"/>
    <p:sldId id="278" r:id="rId25"/>
    <p:sldId id="279" r:id="rId26"/>
    <p:sldId id="280" r:id="rId27"/>
    <p:sldId id="332" r:id="rId28"/>
    <p:sldId id="284" r:id="rId29"/>
    <p:sldId id="294" r:id="rId30"/>
    <p:sldId id="335" r:id="rId31"/>
    <p:sldId id="288" r:id="rId32"/>
    <p:sldId id="287" r:id="rId33"/>
    <p:sldId id="264" r:id="rId34"/>
    <p:sldId id="271" r:id="rId35"/>
    <p:sldId id="272" r:id="rId36"/>
    <p:sldId id="266" r:id="rId37"/>
    <p:sldId id="327" r:id="rId38"/>
    <p:sldId id="328" r:id="rId39"/>
    <p:sldId id="329" r:id="rId40"/>
    <p:sldId id="330" r:id="rId41"/>
    <p:sldId id="331" r:id="rId42"/>
    <p:sldId id="275" r:id="rId43"/>
    <p:sldId id="293" r:id="rId44"/>
    <p:sldId id="276" r:id="rId45"/>
    <p:sldId id="324" r:id="rId46"/>
    <p:sldId id="309" r:id="rId47"/>
    <p:sldId id="319" r:id="rId48"/>
    <p:sldId id="310" r:id="rId49"/>
    <p:sldId id="307" r:id="rId50"/>
    <p:sldId id="306" r:id="rId51"/>
    <p:sldId id="333" r:id="rId52"/>
    <p:sldId id="334" r:id="rId53"/>
    <p:sldId id="323" r:id="rId54"/>
    <p:sldId id="312" r:id="rId55"/>
    <p:sldId id="313" r:id="rId56"/>
    <p:sldId id="314" r:id="rId57"/>
    <p:sldId id="295" r:id="rId58"/>
    <p:sldId id="296" r:id="rId59"/>
    <p:sldId id="297" r:id="rId60"/>
    <p:sldId id="298" r:id="rId61"/>
    <p:sldId id="299" r:id="rId62"/>
    <p:sldId id="300" r:id="rId63"/>
    <p:sldId id="316" r:id="rId64"/>
    <p:sldId id="317" r:id="rId65"/>
    <p:sldId id="318" r:id="rId66"/>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FF"/>
    <a:srgbClr val="BBE0E3"/>
    <a:srgbClr val="379BFF"/>
    <a:srgbClr val="F9FAFF"/>
    <a:srgbClr val="5A9863"/>
    <a:srgbClr val="0000CC"/>
    <a:srgbClr val="FF3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728" autoAdjust="0"/>
  </p:normalViewPr>
  <p:slideViewPr>
    <p:cSldViewPr>
      <p:cViewPr varScale="1">
        <p:scale>
          <a:sx n="74" d="100"/>
          <a:sy n="74" d="100"/>
        </p:scale>
        <p:origin x="294"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883DA4-4304-4BBD-A698-7DCC8D0C9E2F}" type="datetimeFigureOut">
              <a:rPr lang="zh-CN" altLang="en-US" smtClean="0"/>
              <a:t>2014/10/9</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06F76-D556-4773-8518-D03D05BB1120}" type="slidenum">
              <a:rPr lang="zh-CN" altLang="en-US" smtClean="0"/>
              <a:t>‹#›</a:t>
            </a:fld>
            <a:endParaRPr lang="zh-CN" altLang="en-US"/>
          </a:p>
        </p:txBody>
      </p:sp>
    </p:spTree>
    <p:extLst>
      <p:ext uri="{BB962C8B-B14F-4D97-AF65-F5344CB8AC3E}">
        <p14:creationId xmlns:p14="http://schemas.microsoft.com/office/powerpoint/2010/main" val="3228506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this talk, I will discuss tensions in different dark matter direct detection experiments. </a:t>
            </a:r>
            <a:endParaRPr lang="zh-CN" altLang="en-US" dirty="0"/>
          </a:p>
        </p:txBody>
      </p:sp>
      <p:sp>
        <p:nvSpPr>
          <p:cNvPr id="4" name="灯片编号占位符 3"/>
          <p:cNvSpPr>
            <a:spLocks noGrp="1"/>
          </p:cNvSpPr>
          <p:nvPr>
            <p:ph type="sldNum" sz="quarter" idx="10"/>
          </p:nvPr>
        </p:nvSpPr>
        <p:spPr/>
        <p:txBody>
          <a:bodyPr/>
          <a:lstStyle/>
          <a:p>
            <a:fld id="{1DD06F76-D556-4773-8518-D03D05BB1120}" type="slidenum">
              <a:rPr lang="zh-CN" altLang="en-US" smtClean="0"/>
              <a:t>1</a:t>
            </a:fld>
            <a:endParaRPr lang="zh-CN" altLang="en-US"/>
          </a:p>
        </p:txBody>
      </p:sp>
    </p:spTree>
    <p:extLst>
      <p:ext uri="{BB962C8B-B14F-4D97-AF65-F5344CB8AC3E}">
        <p14:creationId xmlns:p14="http://schemas.microsoft.com/office/powerpoint/2010/main" val="3538060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news from CRESST is its</a:t>
            </a:r>
            <a:r>
              <a:rPr lang="en-US" altLang="zh-CN" baseline="0" dirty="0" smtClean="0"/>
              <a:t> new result completely rule out its old one. This is the old signal regions, this is new exclusion line. It rule out the old signal regions.</a:t>
            </a:r>
            <a:endParaRPr lang="zh-CN" altLang="en-US" dirty="0"/>
          </a:p>
        </p:txBody>
      </p:sp>
      <p:sp>
        <p:nvSpPr>
          <p:cNvPr id="4" name="灯片编号占位符 3"/>
          <p:cNvSpPr>
            <a:spLocks noGrp="1"/>
          </p:cNvSpPr>
          <p:nvPr>
            <p:ph type="sldNum" sz="quarter" idx="10"/>
          </p:nvPr>
        </p:nvSpPr>
        <p:spPr/>
        <p:txBody>
          <a:bodyPr/>
          <a:lstStyle/>
          <a:p>
            <a:fld id="{1DD06F76-D556-4773-8518-D03D05BB1120}" type="slidenum">
              <a:rPr lang="zh-CN" altLang="en-US" smtClean="0"/>
              <a:t>12</a:t>
            </a:fld>
            <a:endParaRPr lang="zh-CN" altLang="en-US"/>
          </a:p>
        </p:txBody>
      </p:sp>
    </p:spTree>
    <p:extLst>
      <p:ext uri="{BB962C8B-B14F-4D97-AF65-F5344CB8AC3E}">
        <p14:creationId xmlns:p14="http://schemas.microsoft.com/office/powerpoint/2010/main" val="1590403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is their paper. It mentioned that…. My feeling is that</a:t>
            </a:r>
            <a:r>
              <a:rPr lang="en-US" altLang="zh-CN" baseline="0" dirty="0" smtClean="0"/>
              <a:t> the …</a:t>
            </a:r>
            <a:endParaRPr lang="zh-CN" altLang="en-US" dirty="0"/>
          </a:p>
        </p:txBody>
      </p:sp>
      <p:sp>
        <p:nvSpPr>
          <p:cNvPr id="4" name="灯片编号占位符 3"/>
          <p:cNvSpPr>
            <a:spLocks noGrp="1"/>
          </p:cNvSpPr>
          <p:nvPr>
            <p:ph type="sldNum" sz="quarter" idx="10"/>
          </p:nvPr>
        </p:nvSpPr>
        <p:spPr/>
        <p:txBody>
          <a:bodyPr/>
          <a:lstStyle/>
          <a:p>
            <a:fld id="{1DD06F76-D556-4773-8518-D03D05BB1120}" type="slidenum">
              <a:rPr lang="zh-CN" altLang="en-US" smtClean="0"/>
              <a:t>13</a:t>
            </a:fld>
            <a:endParaRPr lang="zh-CN" altLang="en-US"/>
          </a:p>
        </p:txBody>
      </p:sp>
    </p:spTree>
    <p:extLst>
      <p:ext uri="{BB962C8B-B14F-4D97-AF65-F5344CB8AC3E}">
        <p14:creationId xmlns:p14="http://schemas.microsoft.com/office/powerpoint/2010/main" val="2058297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a:t>
            </a:r>
            <a:r>
              <a:rPr lang="en-US" altLang="zh-CN" dirty="0" err="1" smtClean="0"/>
              <a:t>CoGeNT</a:t>
            </a:r>
            <a:r>
              <a:rPr lang="en-US" altLang="zh-CN" dirty="0" smtClean="0"/>
              <a:t> experiment,</a:t>
            </a:r>
            <a:r>
              <a:rPr lang="en-US" altLang="zh-CN" baseline="0" dirty="0" smtClean="0"/>
              <a:t> they publish their data and mentioned that…</a:t>
            </a:r>
            <a:endParaRPr lang="zh-CN" altLang="en-US" dirty="0"/>
          </a:p>
        </p:txBody>
      </p:sp>
      <p:sp>
        <p:nvSpPr>
          <p:cNvPr id="4" name="灯片编号占位符 3"/>
          <p:cNvSpPr>
            <a:spLocks noGrp="1"/>
          </p:cNvSpPr>
          <p:nvPr>
            <p:ph type="sldNum" sz="quarter" idx="10"/>
          </p:nvPr>
        </p:nvSpPr>
        <p:spPr/>
        <p:txBody>
          <a:bodyPr/>
          <a:lstStyle/>
          <a:p>
            <a:fld id="{1DD06F76-D556-4773-8518-D03D05BB1120}" type="slidenum">
              <a:rPr lang="zh-CN" altLang="en-US" smtClean="0"/>
              <a:t>14</a:t>
            </a:fld>
            <a:endParaRPr lang="zh-CN" altLang="en-US"/>
          </a:p>
        </p:txBody>
      </p:sp>
    </p:spTree>
    <p:extLst>
      <p:ext uri="{BB962C8B-B14F-4D97-AF65-F5344CB8AC3E}">
        <p14:creationId xmlns:p14="http://schemas.microsoft.com/office/powerpoint/2010/main" val="1171601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But someone reexamine the assumptions and claimed that ….</a:t>
            </a:r>
            <a:endParaRPr lang="zh-CN" altLang="en-US" dirty="0"/>
          </a:p>
        </p:txBody>
      </p:sp>
      <p:sp>
        <p:nvSpPr>
          <p:cNvPr id="4" name="灯片编号占位符 3"/>
          <p:cNvSpPr>
            <a:spLocks noGrp="1"/>
          </p:cNvSpPr>
          <p:nvPr>
            <p:ph type="sldNum" sz="quarter" idx="10"/>
          </p:nvPr>
        </p:nvSpPr>
        <p:spPr/>
        <p:txBody>
          <a:bodyPr/>
          <a:lstStyle/>
          <a:p>
            <a:fld id="{1DD06F76-D556-4773-8518-D03D05BB1120}" type="slidenum">
              <a:rPr lang="zh-CN" altLang="en-US" smtClean="0"/>
              <a:t>15</a:t>
            </a:fld>
            <a:endParaRPr lang="zh-CN" altLang="en-US"/>
          </a:p>
        </p:txBody>
      </p:sp>
    </p:spTree>
    <p:extLst>
      <p:ext uri="{BB962C8B-B14F-4D97-AF65-F5344CB8AC3E}">
        <p14:creationId xmlns:p14="http://schemas.microsoft.com/office/powerpoint/2010/main" val="395663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 for those experiments claimed</a:t>
            </a:r>
            <a:r>
              <a:rPr lang="en-US" altLang="zh-CN" baseline="0" dirty="0" smtClean="0"/>
              <a:t> to find signals, two are now questionable and one is dead, only one of CDM-Si is no problem. Which claimed 3sigma excess and is background is well understood.</a:t>
            </a:r>
            <a:endParaRPr lang="zh-CN" altLang="en-US" dirty="0"/>
          </a:p>
        </p:txBody>
      </p:sp>
      <p:sp>
        <p:nvSpPr>
          <p:cNvPr id="4" name="灯片编号占位符 3"/>
          <p:cNvSpPr>
            <a:spLocks noGrp="1"/>
          </p:cNvSpPr>
          <p:nvPr>
            <p:ph type="sldNum" sz="quarter" idx="10"/>
          </p:nvPr>
        </p:nvSpPr>
        <p:spPr/>
        <p:txBody>
          <a:bodyPr/>
          <a:lstStyle/>
          <a:p>
            <a:pPr>
              <a:defRPr/>
            </a:pPr>
            <a:fld id="{EE618B22-C6A7-4C0B-8156-5EEFBBAF1FE7}" type="slidenum">
              <a:rPr lang="en-US" altLang="zh-CN" smtClean="0"/>
              <a:pPr>
                <a:defRPr/>
              </a:pPr>
              <a:t>17</a:t>
            </a:fld>
            <a:endParaRPr lang="en-US" altLang="zh-CN"/>
          </a:p>
        </p:txBody>
      </p:sp>
    </p:spTree>
    <p:extLst>
      <p:ext uri="{BB962C8B-B14F-4D97-AF65-F5344CB8AC3E}">
        <p14:creationId xmlns:p14="http://schemas.microsoft.com/office/powerpoint/2010/main" val="3846770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I introduce three reconciliation methods. These methods supplies ways to enhance signals</a:t>
            </a:r>
            <a:r>
              <a:rPr lang="en-US" altLang="zh-CN" baseline="0" dirty="0" smtClean="0"/>
              <a:t> in some of experiments and suppress signals in some other experiments.</a:t>
            </a:r>
            <a:endParaRPr lang="zh-CN" altLang="en-US" dirty="0"/>
          </a:p>
        </p:txBody>
      </p:sp>
      <p:sp>
        <p:nvSpPr>
          <p:cNvPr id="4" name="灯片编号占位符 3"/>
          <p:cNvSpPr>
            <a:spLocks noGrp="1"/>
          </p:cNvSpPr>
          <p:nvPr>
            <p:ph type="sldNum" sz="quarter" idx="10"/>
          </p:nvPr>
        </p:nvSpPr>
        <p:spPr/>
        <p:txBody>
          <a:bodyPr/>
          <a:lstStyle/>
          <a:p>
            <a:fld id="{1DD06F76-D556-4773-8518-D03D05BB1120}" type="slidenum">
              <a:rPr lang="zh-CN" altLang="en-US" smtClean="0"/>
              <a:t>18</a:t>
            </a:fld>
            <a:endParaRPr lang="zh-CN" altLang="en-US"/>
          </a:p>
        </p:txBody>
      </p:sp>
    </p:spTree>
    <p:extLst>
      <p:ext uri="{BB962C8B-B14F-4D97-AF65-F5344CB8AC3E}">
        <p14:creationId xmlns:p14="http://schemas.microsoft.com/office/powerpoint/2010/main" val="1091614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first method is related to </a:t>
            </a:r>
            <a:r>
              <a:rPr lang="en-US" altLang="zh-CN" dirty="0" err="1" smtClean="0"/>
              <a:t>isospin</a:t>
            </a:r>
            <a:r>
              <a:rPr lang="en-US" altLang="zh-CN" dirty="0" smtClean="0"/>
              <a:t> conservation.</a:t>
            </a:r>
          </a:p>
          <a:p>
            <a:r>
              <a:rPr lang="en-US" altLang="zh-CN" dirty="0" smtClean="0"/>
              <a:t>This</a:t>
            </a:r>
            <a:r>
              <a:rPr lang="en-US" altLang="zh-CN" baseline="0" dirty="0" smtClean="0"/>
              <a:t> is derivative cross section for elastic scattering of dark matter. It proton form factor </a:t>
            </a:r>
            <a:r>
              <a:rPr lang="en-US" altLang="zh-CN" baseline="0" dirty="0" err="1" smtClean="0"/>
              <a:t>fp</a:t>
            </a:r>
            <a:r>
              <a:rPr lang="en-US" altLang="zh-CN" baseline="0" dirty="0" smtClean="0"/>
              <a:t> and neutron form factor fn. Standard way is taken </a:t>
            </a:r>
            <a:r>
              <a:rPr lang="en-US" altLang="zh-CN" baseline="0" dirty="0" err="1" smtClean="0"/>
              <a:t>isospin</a:t>
            </a:r>
            <a:r>
              <a:rPr lang="en-US" altLang="zh-CN" baseline="0" dirty="0" smtClean="0"/>
              <a:t> conservation which require </a:t>
            </a:r>
            <a:r>
              <a:rPr lang="en-US" altLang="zh-CN" baseline="0" dirty="0" err="1" smtClean="0"/>
              <a:t>fp</a:t>
            </a:r>
            <a:r>
              <a:rPr lang="en-US" altLang="zh-CN" baseline="0" dirty="0" smtClean="0"/>
              <a:t> is equal to fn. If we </a:t>
            </a:r>
            <a:r>
              <a:rPr lang="en-US" altLang="zh-CN" baseline="0" dirty="0" err="1" smtClean="0"/>
              <a:t>donot</a:t>
            </a:r>
            <a:r>
              <a:rPr lang="en-US" altLang="zh-CN" baseline="0" dirty="0" smtClean="0"/>
              <a:t> require </a:t>
            </a:r>
            <a:r>
              <a:rPr lang="en-US" altLang="zh-CN" baseline="0" dirty="0" err="1" smtClean="0"/>
              <a:t>isospin</a:t>
            </a:r>
            <a:r>
              <a:rPr lang="en-US" altLang="zh-CN" baseline="0" dirty="0" smtClean="0"/>
              <a:t> conservation, in some cases, this term can be small, which will suppress the cross section. In the </a:t>
            </a:r>
            <a:r>
              <a:rPr lang="en-US" altLang="zh-CN" baseline="0" dirty="0" err="1" smtClean="0"/>
              <a:t>extreame</a:t>
            </a:r>
            <a:r>
              <a:rPr lang="en-US" altLang="zh-CN" baseline="0" dirty="0" smtClean="0"/>
              <a:t> case, if for some material, </a:t>
            </a:r>
            <a:r>
              <a:rPr lang="en-US" altLang="zh-CN" baseline="0" dirty="0" err="1" smtClean="0"/>
              <a:t>fn</a:t>
            </a:r>
            <a:r>
              <a:rPr lang="en-US" altLang="zh-CN" baseline="0" dirty="0" smtClean="0"/>
              <a:t>/</a:t>
            </a:r>
            <a:r>
              <a:rPr lang="en-US" altLang="zh-CN" baseline="0" dirty="0" err="1" smtClean="0"/>
              <a:t>fp</a:t>
            </a:r>
            <a:r>
              <a:rPr lang="en-US" altLang="zh-CN" baseline="0" dirty="0" smtClean="0"/>
              <a:t> satisfy this relation, this term is zero, which mean we can see nothing from this material. Here we plot this suppression factor in terms of </a:t>
            </a:r>
            <a:r>
              <a:rPr lang="en-US" altLang="zh-CN" baseline="0" dirty="0" err="1" smtClean="0"/>
              <a:t>fn</a:t>
            </a:r>
            <a:r>
              <a:rPr lang="en-US" altLang="zh-CN" baseline="0" dirty="0" smtClean="0"/>
              <a:t>/</a:t>
            </a:r>
            <a:r>
              <a:rPr lang="en-US" altLang="zh-CN" baseline="0" dirty="0" err="1" smtClean="0"/>
              <a:t>fp</a:t>
            </a:r>
            <a:r>
              <a:rPr lang="en-US" altLang="zh-CN" baseline="0" dirty="0" smtClean="0"/>
              <a:t>, we see </a:t>
            </a:r>
            <a:r>
              <a:rPr lang="en-US" altLang="zh-CN" baseline="0" dirty="0" err="1" smtClean="0"/>
              <a:t>fn</a:t>
            </a:r>
            <a:r>
              <a:rPr lang="en-US" altLang="zh-CN" baseline="0" dirty="0" smtClean="0"/>
              <a:t>/</a:t>
            </a:r>
            <a:r>
              <a:rPr lang="en-US" altLang="zh-CN" baseline="0" dirty="0" err="1" smtClean="0"/>
              <a:t>fp</a:t>
            </a:r>
            <a:r>
              <a:rPr lang="en-US" altLang="zh-CN" baseline="0" dirty="0" smtClean="0"/>
              <a:t>=-0.7 is Xenon phobic, -0.8 is Ge-phobic.  </a:t>
            </a:r>
            <a:endParaRPr lang="zh-CN" altLang="en-US" dirty="0"/>
          </a:p>
        </p:txBody>
      </p:sp>
      <p:sp>
        <p:nvSpPr>
          <p:cNvPr id="4" name="灯片编号占位符 3"/>
          <p:cNvSpPr>
            <a:spLocks noGrp="1"/>
          </p:cNvSpPr>
          <p:nvPr>
            <p:ph type="sldNum" sz="quarter" idx="10"/>
          </p:nvPr>
        </p:nvSpPr>
        <p:spPr/>
        <p:txBody>
          <a:bodyPr/>
          <a:lstStyle/>
          <a:p>
            <a:fld id="{1DD06F76-D556-4773-8518-D03D05BB1120}" type="slidenum">
              <a:rPr lang="zh-CN" altLang="en-US" smtClean="0"/>
              <a:t>19</a:t>
            </a:fld>
            <a:endParaRPr lang="zh-CN" altLang="en-US"/>
          </a:p>
        </p:txBody>
      </p:sp>
    </p:spTree>
    <p:extLst>
      <p:ext uri="{BB962C8B-B14F-4D97-AF65-F5344CB8AC3E}">
        <p14:creationId xmlns:p14="http://schemas.microsoft.com/office/powerpoint/2010/main" val="1667659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second method is whether scatter is elastic or not. For elastic scattering,</a:t>
            </a:r>
            <a:r>
              <a:rPr lang="en-US" altLang="zh-CN" baseline="0" dirty="0" smtClean="0"/>
              <a:t> the energy </a:t>
            </a:r>
            <a:r>
              <a:rPr lang="en-US" altLang="zh-CN" dirty="0" smtClean="0"/>
              <a:t> spectrum is exponential like this.</a:t>
            </a:r>
            <a:r>
              <a:rPr lang="en-US" altLang="zh-CN" baseline="0" dirty="0" smtClean="0"/>
              <a:t> While for inelastic scattering,  the typical energy spectrum is peaked like this. And if mass splitting is large, then the spectrum is more peaked and peak is more separated. There two kinds of inelastic scatterings, one is endothermic scattering, in which incident particle is lighter than the </a:t>
            </a:r>
            <a:r>
              <a:rPr lang="en-US" altLang="zh-CN" baseline="0" dirty="0" err="1" smtClean="0"/>
              <a:t>ougoing</a:t>
            </a:r>
            <a:r>
              <a:rPr lang="en-US" altLang="zh-CN" baseline="0" dirty="0" smtClean="0"/>
              <a:t> particle.</a:t>
            </a:r>
          </a:p>
          <a:p>
            <a:r>
              <a:rPr lang="en-US" altLang="zh-CN" baseline="0" dirty="0" smtClean="0"/>
              <a:t>Another is exothermic scattering, where incident particle is heavier than outgoing particle.  Usually, ……</a:t>
            </a:r>
            <a:endParaRPr lang="zh-CN" altLang="en-US" dirty="0"/>
          </a:p>
        </p:txBody>
      </p:sp>
      <p:sp>
        <p:nvSpPr>
          <p:cNvPr id="4" name="灯片编号占位符 3"/>
          <p:cNvSpPr>
            <a:spLocks noGrp="1"/>
          </p:cNvSpPr>
          <p:nvPr>
            <p:ph type="sldNum" sz="quarter" idx="10"/>
          </p:nvPr>
        </p:nvSpPr>
        <p:spPr/>
        <p:txBody>
          <a:bodyPr/>
          <a:lstStyle/>
          <a:p>
            <a:fld id="{1DD06F76-D556-4773-8518-D03D05BB1120}" type="slidenum">
              <a:rPr lang="zh-CN" altLang="en-US" smtClean="0"/>
              <a:t>20</a:t>
            </a:fld>
            <a:endParaRPr lang="zh-CN" altLang="en-US"/>
          </a:p>
        </p:txBody>
      </p:sp>
    </p:spTree>
    <p:extLst>
      <p:ext uri="{BB962C8B-B14F-4D97-AF65-F5344CB8AC3E}">
        <p14:creationId xmlns:p14="http://schemas.microsoft.com/office/powerpoint/2010/main" val="281085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I discuss our proposal</a:t>
            </a:r>
            <a:endParaRPr lang="zh-CN" altLang="en-US" dirty="0"/>
          </a:p>
        </p:txBody>
      </p:sp>
      <p:sp>
        <p:nvSpPr>
          <p:cNvPr id="4" name="灯片编号占位符 3"/>
          <p:cNvSpPr>
            <a:spLocks noGrp="1"/>
          </p:cNvSpPr>
          <p:nvPr>
            <p:ph type="sldNum" sz="quarter" idx="10"/>
          </p:nvPr>
        </p:nvSpPr>
        <p:spPr/>
        <p:txBody>
          <a:bodyPr/>
          <a:lstStyle/>
          <a:p>
            <a:fld id="{1DD06F76-D556-4773-8518-D03D05BB1120}" type="slidenum">
              <a:rPr lang="zh-CN" altLang="en-US" smtClean="0"/>
              <a:t>22</a:t>
            </a:fld>
            <a:endParaRPr lang="zh-CN" altLang="en-US"/>
          </a:p>
        </p:txBody>
      </p:sp>
    </p:spTree>
    <p:extLst>
      <p:ext uri="{BB962C8B-B14F-4D97-AF65-F5344CB8AC3E}">
        <p14:creationId xmlns:p14="http://schemas.microsoft.com/office/powerpoint/2010/main" val="2454818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is elastic scattering with </a:t>
            </a:r>
            <a:r>
              <a:rPr lang="en-US" altLang="zh-CN" dirty="0" err="1" smtClean="0"/>
              <a:t>isospin</a:t>
            </a:r>
            <a:r>
              <a:rPr lang="en-US" altLang="zh-CN" dirty="0" smtClean="0"/>
              <a:t> conservation case. Delta is outgoing dark matter particle mass minus incident dark matter particle mass</a:t>
            </a:r>
            <a:endParaRPr lang="zh-CN" altLang="en-US" dirty="0"/>
          </a:p>
        </p:txBody>
      </p:sp>
      <p:sp>
        <p:nvSpPr>
          <p:cNvPr id="4" name="灯片编号占位符 3"/>
          <p:cNvSpPr>
            <a:spLocks noGrp="1"/>
          </p:cNvSpPr>
          <p:nvPr>
            <p:ph type="sldNum" sz="quarter" idx="10"/>
          </p:nvPr>
        </p:nvSpPr>
        <p:spPr/>
        <p:txBody>
          <a:bodyPr/>
          <a:lstStyle/>
          <a:p>
            <a:fld id="{1DD06F76-D556-4773-8518-D03D05BB1120}" type="slidenum">
              <a:rPr lang="zh-CN" altLang="en-US" smtClean="0"/>
              <a:t>24</a:t>
            </a:fld>
            <a:endParaRPr lang="zh-CN" altLang="en-US"/>
          </a:p>
        </p:txBody>
      </p:sp>
    </p:spTree>
    <p:extLst>
      <p:ext uri="{BB962C8B-B14F-4D97-AF65-F5344CB8AC3E}">
        <p14:creationId xmlns:p14="http://schemas.microsoft.com/office/powerpoint/2010/main" val="576191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My talk is divided into four parts: first is the motivation of this work and status of direct detection of dark matter; then is three</a:t>
            </a:r>
            <a:r>
              <a:rPr lang="en-US" altLang="zh-CN" baseline="0" dirty="0" smtClean="0"/>
              <a:t> old experiments which claim they find signals</a:t>
            </a:r>
            <a:r>
              <a:rPr lang="en-US" altLang="zh-CN" dirty="0" smtClean="0"/>
              <a:t>; and introduce two methods we will use to reconcile tension of the experimental results.</a:t>
            </a:r>
            <a:r>
              <a:rPr lang="en-US" altLang="zh-CN" baseline="0" dirty="0" smtClean="0"/>
              <a:t> Finally is our proposal. Now first is the motivation and status.</a:t>
            </a:r>
            <a:br>
              <a:rPr lang="en-US" altLang="zh-CN" baseline="0" dirty="0" smtClean="0"/>
            </a:br>
            <a:endParaRPr lang="zh-CN" altLang="en-US" dirty="0"/>
          </a:p>
        </p:txBody>
      </p:sp>
      <p:sp>
        <p:nvSpPr>
          <p:cNvPr id="4" name="灯片编号占位符 3"/>
          <p:cNvSpPr>
            <a:spLocks noGrp="1"/>
          </p:cNvSpPr>
          <p:nvPr>
            <p:ph type="sldNum" sz="quarter" idx="10"/>
          </p:nvPr>
        </p:nvSpPr>
        <p:spPr/>
        <p:txBody>
          <a:bodyPr/>
          <a:lstStyle/>
          <a:p>
            <a:fld id="{1DD06F76-D556-4773-8518-D03D05BB1120}" type="slidenum">
              <a:rPr lang="zh-CN" altLang="en-US" smtClean="0"/>
              <a:t>2</a:t>
            </a:fld>
            <a:endParaRPr lang="zh-CN" altLang="en-US"/>
          </a:p>
        </p:txBody>
      </p:sp>
    </p:spTree>
    <p:extLst>
      <p:ext uri="{BB962C8B-B14F-4D97-AF65-F5344CB8AC3E}">
        <p14:creationId xmlns:p14="http://schemas.microsoft.com/office/powerpoint/2010/main" val="1934010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If we change from elastic scattering to inelastic</a:t>
            </a:r>
            <a:r>
              <a:rPr lang="en-US" altLang="zh-CN" baseline="0" dirty="0" smtClean="0"/>
              <a:t> scattering, but keep </a:t>
            </a:r>
            <a:r>
              <a:rPr lang="en-US" altLang="zh-CN" baseline="0" dirty="0" err="1" smtClean="0"/>
              <a:t>isospin</a:t>
            </a:r>
            <a:r>
              <a:rPr lang="en-US" altLang="zh-CN" baseline="0" dirty="0" smtClean="0"/>
              <a:t> conservation hold, we get this diagram. The situation is improved but still not OK.</a:t>
            </a:r>
            <a:endParaRPr lang="zh-CN" altLang="en-US" dirty="0"/>
          </a:p>
        </p:txBody>
      </p:sp>
      <p:sp>
        <p:nvSpPr>
          <p:cNvPr id="4" name="灯片编号占位符 3"/>
          <p:cNvSpPr>
            <a:spLocks noGrp="1"/>
          </p:cNvSpPr>
          <p:nvPr>
            <p:ph type="sldNum" sz="quarter" idx="10"/>
          </p:nvPr>
        </p:nvSpPr>
        <p:spPr/>
        <p:txBody>
          <a:bodyPr/>
          <a:lstStyle/>
          <a:p>
            <a:fld id="{1DD06F76-D556-4773-8518-D03D05BB1120}" type="slidenum">
              <a:rPr lang="zh-CN" altLang="en-US" smtClean="0"/>
              <a:t>25</a:t>
            </a:fld>
            <a:endParaRPr lang="zh-CN" altLang="en-US"/>
          </a:p>
        </p:txBody>
      </p:sp>
    </p:spTree>
    <p:extLst>
      <p:ext uri="{BB962C8B-B14F-4D97-AF65-F5344CB8AC3E}">
        <p14:creationId xmlns:p14="http://schemas.microsoft.com/office/powerpoint/2010/main" val="3428838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Further increase the mass splitting of the inelastic scattering.</a:t>
            </a:r>
            <a:endParaRPr lang="zh-CN" altLang="en-US" dirty="0"/>
          </a:p>
        </p:txBody>
      </p:sp>
      <p:sp>
        <p:nvSpPr>
          <p:cNvPr id="4" name="灯片编号占位符 3"/>
          <p:cNvSpPr>
            <a:spLocks noGrp="1"/>
          </p:cNvSpPr>
          <p:nvPr>
            <p:ph type="sldNum" sz="quarter" idx="10"/>
          </p:nvPr>
        </p:nvSpPr>
        <p:spPr/>
        <p:txBody>
          <a:bodyPr/>
          <a:lstStyle/>
          <a:p>
            <a:fld id="{1DD06F76-D556-4773-8518-D03D05BB1120}" type="slidenum">
              <a:rPr lang="zh-CN" altLang="en-US" smtClean="0"/>
              <a:t>26</a:t>
            </a:fld>
            <a:endParaRPr lang="zh-CN" altLang="en-US"/>
          </a:p>
        </p:txBody>
      </p:sp>
    </p:spTree>
    <p:extLst>
      <p:ext uri="{BB962C8B-B14F-4D97-AF65-F5344CB8AC3E}">
        <p14:creationId xmlns:p14="http://schemas.microsoft.com/office/powerpoint/2010/main" val="2829270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If instead of changing scattering from elastic to inelastic, we keep the scattering to be elastic, but consider </a:t>
            </a:r>
            <a:r>
              <a:rPr lang="en-US" altLang="zh-CN" dirty="0" err="1" smtClean="0"/>
              <a:t>isospin</a:t>
            </a:r>
            <a:r>
              <a:rPr lang="en-US" altLang="zh-CN" dirty="0" smtClean="0"/>
              <a:t> violation to xenon-phobic.  We find the situation</a:t>
            </a:r>
            <a:r>
              <a:rPr lang="en-US" altLang="zh-CN" baseline="0" dirty="0" smtClean="0"/>
              <a:t> is also improved, but still not enough.</a:t>
            </a:r>
            <a:endParaRPr lang="zh-CN" altLang="en-US" dirty="0"/>
          </a:p>
        </p:txBody>
      </p:sp>
      <p:sp>
        <p:nvSpPr>
          <p:cNvPr id="4" name="灯片编号占位符 3"/>
          <p:cNvSpPr>
            <a:spLocks noGrp="1"/>
          </p:cNvSpPr>
          <p:nvPr>
            <p:ph type="sldNum" sz="quarter" idx="10"/>
          </p:nvPr>
        </p:nvSpPr>
        <p:spPr/>
        <p:txBody>
          <a:bodyPr/>
          <a:lstStyle/>
          <a:p>
            <a:fld id="{1DD06F76-D556-4773-8518-D03D05BB1120}" type="slidenum">
              <a:rPr lang="zh-CN" altLang="en-US" smtClean="0"/>
              <a:t>27</a:t>
            </a:fld>
            <a:endParaRPr lang="zh-CN" altLang="en-US"/>
          </a:p>
        </p:txBody>
      </p:sp>
    </p:spTree>
    <p:extLst>
      <p:ext uri="{BB962C8B-B14F-4D97-AF65-F5344CB8AC3E}">
        <p14:creationId xmlns:p14="http://schemas.microsoft.com/office/powerpoint/2010/main" val="4249264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Finally combine inelastic scattering with </a:t>
            </a:r>
            <a:r>
              <a:rPr lang="en-US" altLang="zh-CN" dirty="0" err="1" smtClean="0"/>
              <a:t>isospin</a:t>
            </a:r>
            <a:r>
              <a:rPr lang="en-US" altLang="zh-CN" dirty="0" smtClean="0"/>
              <a:t> violation together, we find CDMS-Si is free from all exclusion lines.</a:t>
            </a:r>
            <a:endParaRPr lang="zh-CN" altLang="en-US" dirty="0"/>
          </a:p>
        </p:txBody>
      </p:sp>
      <p:sp>
        <p:nvSpPr>
          <p:cNvPr id="4" name="灯片编号占位符 3"/>
          <p:cNvSpPr>
            <a:spLocks noGrp="1"/>
          </p:cNvSpPr>
          <p:nvPr>
            <p:ph type="sldNum" sz="quarter" idx="10"/>
          </p:nvPr>
        </p:nvSpPr>
        <p:spPr/>
        <p:txBody>
          <a:bodyPr/>
          <a:lstStyle/>
          <a:p>
            <a:fld id="{1DD06F76-D556-4773-8518-D03D05BB1120}" type="slidenum">
              <a:rPr lang="zh-CN" altLang="en-US" smtClean="0"/>
              <a:t>28</a:t>
            </a:fld>
            <a:endParaRPr lang="zh-CN" altLang="en-US"/>
          </a:p>
        </p:txBody>
      </p:sp>
    </p:spTree>
    <p:extLst>
      <p:ext uri="{BB962C8B-B14F-4D97-AF65-F5344CB8AC3E}">
        <p14:creationId xmlns:p14="http://schemas.microsoft.com/office/powerpoint/2010/main" val="3448076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One week after our paper, another group also done the similar discussions. Their paper title is Ge-phobic exothermic dark mater,</a:t>
            </a:r>
            <a:r>
              <a:rPr lang="en-US" altLang="zh-CN" baseline="0" dirty="0" smtClean="0"/>
              <a:t> where Ge-phobic means </a:t>
            </a:r>
            <a:r>
              <a:rPr lang="en-US" altLang="zh-CN" baseline="0" dirty="0" err="1" smtClean="0"/>
              <a:t>isospin</a:t>
            </a:r>
            <a:r>
              <a:rPr lang="en-US" altLang="zh-CN" baseline="0" dirty="0" smtClean="0"/>
              <a:t> violation, exothermic means inelastic scattering.</a:t>
            </a:r>
            <a:endParaRPr lang="zh-CN" altLang="en-US" dirty="0"/>
          </a:p>
        </p:txBody>
      </p:sp>
      <p:sp>
        <p:nvSpPr>
          <p:cNvPr id="4" name="灯片编号占位符 3"/>
          <p:cNvSpPr>
            <a:spLocks noGrp="1"/>
          </p:cNvSpPr>
          <p:nvPr>
            <p:ph type="sldNum" sz="quarter" idx="10"/>
          </p:nvPr>
        </p:nvSpPr>
        <p:spPr/>
        <p:txBody>
          <a:bodyPr/>
          <a:lstStyle/>
          <a:p>
            <a:fld id="{1DD06F76-D556-4773-8518-D03D05BB1120}" type="slidenum">
              <a:rPr lang="zh-CN" altLang="en-US" smtClean="0"/>
              <a:t>29</a:t>
            </a:fld>
            <a:endParaRPr lang="zh-CN" altLang="en-US"/>
          </a:p>
        </p:txBody>
      </p:sp>
    </p:spTree>
    <p:extLst>
      <p:ext uri="{BB962C8B-B14F-4D97-AF65-F5344CB8AC3E}">
        <p14:creationId xmlns:p14="http://schemas.microsoft.com/office/powerpoint/2010/main" val="3521829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EE618B22-C6A7-4C0B-8156-5EEFBBAF1FE7}" type="slidenum">
              <a:rPr lang="en-US" altLang="zh-CN" smtClean="0"/>
              <a:pPr>
                <a:defRPr/>
              </a:pPr>
              <a:t>41</a:t>
            </a:fld>
            <a:endParaRPr lang="en-US" altLang="zh-CN"/>
          </a:p>
        </p:txBody>
      </p:sp>
    </p:spTree>
    <p:extLst>
      <p:ext uri="{BB962C8B-B14F-4D97-AF65-F5344CB8AC3E}">
        <p14:creationId xmlns:p14="http://schemas.microsoft.com/office/powerpoint/2010/main" val="750544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D06F76-D556-4773-8518-D03D05BB1120}" type="slidenum">
              <a:rPr lang="zh-CN" altLang="en-US" smtClean="0"/>
              <a:t>43</a:t>
            </a:fld>
            <a:endParaRPr lang="zh-CN" altLang="en-US"/>
          </a:p>
        </p:txBody>
      </p:sp>
    </p:spTree>
    <p:extLst>
      <p:ext uri="{BB962C8B-B14F-4D97-AF65-F5344CB8AC3E}">
        <p14:creationId xmlns:p14="http://schemas.microsoft.com/office/powerpoint/2010/main" val="4171041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D06F76-D556-4773-8518-D03D05BB1120}" type="slidenum">
              <a:rPr lang="zh-CN" altLang="en-US" smtClean="0"/>
              <a:t>44</a:t>
            </a:fld>
            <a:endParaRPr lang="zh-CN" altLang="en-US"/>
          </a:p>
        </p:txBody>
      </p:sp>
    </p:spTree>
    <p:extLst>
      <p:ext uri="{BB962C8B-B14F-4D97-AF65-F5344CB8AC3E}">
        <p14:creationId xmlns:p14="http://schemas.microsoft.com/office/powerpoint/2010/main" val="1597189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D06F76-D556-4773-8518-D03D05BB1120}" type="slidenum">
              <a:rPr lang="zh-CN" altLang="en-US" smtClean="0"/>
              <a:t>63</a:t>
            </a:fld>
            <a:endParaRPr lang="zh-CN" altLang="en-US"/>
          </a:p>
        </p:txBody>
      </p:sp>
    </p:spTree>
    <p:extLst>
      <p:ext uri="{BB962C8B-B14F-4D97-AF65-F5344CB8AC3E}">
        <p14:creationId xmlns:p14="http://schemas.microsoft.com/office/powerpoint/2010/main" val="2297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all know that for the search of dark mater, there are three different ways. Indirect detection, direct detection and collider search. In indirect detection experiments, we find some anomalies which will be discussed by next speaker </a:t>
            </a:r>
            <a:r>
              <a:rPr lang="en-US" altLang="zh-CN" dirty="0" err="1" smtClean="0"/>
              <a:t>ZhouYuFeng</a:t>
            </a:r>
            <a:r>
              <a:rPr lang="en-US" altLang="zh-CN" dirty="0" smtClean="0"/>
              <a:t>.</a:t>
            </a:r>
            <a:r>
              <a:rPr lang="en-US" altLang="zh-CN" baseline="0" dirty="0" smtClean="0"/>
              <a:t> For  collider search, up to now, there is no evidence of dark matter.  While in the direct detection, there are tensions. I will focus on the these tensions in this talk.</a:t>
            </a:r>
            <a:endParaRPr lang="zh-CN" altLang="en-US" dirty="0"/>
          </a:p>
        </p:txBody>
      </p:sp>
      <p:sp>
        <p:nvSpPr>
          <p:cNvPr id="4" name="灯片编号占位符 3"/>
          <p:cNvSpPr>
            <a:spLocks noGrp="1"/>
          </p:cNvSpPr>
          <p:nvPr>
            <p:ph type="sldNum" sz="quarter" idx="10"/>
          </p:nvPr>
        </p:nvSpPr>
        <p:spPr/>
        <p:txBody>
          <a:bodyPr/>
          <a:lstStyle/>
          <a:p>
            <a:fld id="{1DD06F76-D556-4773-8518-D03D05BB1120}" type="slidenum">
              <a:rPr lang="zh-CN" altLang="en-US" smtClean="0"/>
              <a:t>3</a:t>
            </a:fld>
            <a:endParaRPr lang="zh-CN" altLang="en-US"/>
          </a:p>
        </p:txBody>
      </p:sp>
    </p:spTree>
    <p:extLst>
      <p:ext uri="{BB962C8B-B14F-4D97-AF65-F5344CB8AC3E}">
        <p14:creationId xmlns:p14="http://schemas.microsoft.com/office/powerpoint/2010/main" val="1817677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is the typical plot direct detection</a:t>
            </a:r>
            <a:r>
              <a:rPr lang="en-US" altLang="zh-CN" baseline="0" dirty="0" smtClean="0"/>
              <a:t> of dark matter which is given by latest CDEX published result. It is for the spin independent cross section  of dark matter elastically scatter with nucleons. The shaded region are the signals, this is for DAMA, this for </a:t>
            </a:r>
            <a:r>
              <a:rPr lang="en-US" altLang="zh-CN" baseline="0" dirty="0" err="1" smtClean="0"/>
              <a:t>Cresst</a:t>
            </a:r>
            <a:r>
              <a:rPr lang="en-US" altLang="zh-CN" baseline="0" dirty="0" smtClean="0"/>
              <a:t>, this for </a:t>
            </a:r>
            <a:r>
              <a:rPr lang="en-US" altLang="zh-CN" baseline="0" dirty="0" err="1" smtClean="0"/>
              <a:t>CoGenT</a:t>
            </a:r>
            <a:r>
              <a:rPr lang="en-US" altLang="zh-CN" baseline="0" dirty="0" smtClean="0"/>
              <a:t>, this for CDMS-Silicon. The lines are exclusion line, and the region above the each line are exclude by the experiment. Therefore for this graph, we see that LUX and </a:t>
            </a:r>
            <a:r>
              <a:rPr lang="en-US" altLang="zh-CN" baseline="0" dirty="0" err="1" smtClean="0"/>
              <a:t>SuperCDMS</a:t>
            </a:r>
            <a:r>
              <a:rPr lang="en-US" altLang="zh-CN" baseline="0" dirty="0" smtClean="0"/>
              <a:t> experiments already exclude all those </a:t>
            </a:r>
            <a:r>
              <a:rPr lang="en-US" altLang="zh-CN" baseline="0" dirty="0" err="1" smtClean="0"/>
              <a:t>singnal</a:t>
            </a:r>
            <a:r>
              <a:rPr lang="en-US" altLang="zh-CN" baseline="0" dirty="0" smtClean="0"/>
              <a:t> regions and OUR CDEX result exclude out most of the </a:t>
            </a:r>
            <a:r>
              <a:rPr lang="en-US" altLang="zh-CN" baseline="0" dirty="0" err="1" smtClean="0"/>
              <a:t>singnal</a:t>
            </a:r>
            <a:r>
              <a:rPr lang="en-US" altLang="zh-CN" baseline="0" dirty="0" smtClean="0"/>
              <a:t> regions. This is the tension we will </a:t>
            </a:r>
            <a:r>
              <a:rPr lang="en-US" altLang="zh-CN" baseline="0" dirty="0" err="1" smtClean="0"/>
              <a:t>fucos</a:t>
            </a:r>
            <a:r>
              <a:rPr lang="en-US" altLang="zh-CN" baseline="0" dirty="0" smtClean="0"/>
              <a:t> on in this talk.</a:t>
            </a:r>
            <a:endParaRPr lang="zh-CN" altLang="en-US" dirty="0"/>
          </a:p>
        </p:txBody>
      </p:sp>
      <p:sp>
        <p:nvSpPr>
          <p:cNvPr id="4" name="灯片编号占位符 3"/>
          <p:cNvSpPr>
            <a:spLocks noGrp="1"/>
          </p:cNvSpPr>
          <p:nvPr>
            <p:ph type="sldNum" sz="quarter" idx="10"/>
          </p:nvPr>
        </p:nvSpPr>
        <p:spPr/>
        <p:txBody>
          <a:bodyPr/>
          <a:lstStyle/>
          <a:p>
            <a:pPr>
              <a:defRPr/>
            </a:pPr>
            <a:fld id="{EE618B22-C6A7-4C0B-8156-5EEFBBAF1FE7}" type="slidenum">
              <a:rPr lang="en-US" altLang="zh-CN" smtClean="0"/>
              <a:pPr>
                <a:defRPr/>
              </a:pPr>
              <a:t>4</a:t>
            </a:fld>
            <a:endParaRPr lang="en-US" altLang="zh-CN"/>
          </a:p>
        </p:txBody>
      </p:sp>
    </p:spTree>
    <p:extLst>
      <p:ext uri="{BB962C8B-B14F-4D97-AF65-F5344CB8AC3E}">
        <p14:creationId xmlns:p14="http://schemas.microsoft.com/office/powerpoint/2010/main" val="3042099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mainland China, except CDEX experiment, we have another dark matter experiment, </a:t>
            </a:r>
            <a:r>
              <a:rPr lang="en-US" altLang="zh-CN" dirty="0" err="1" smtClean="0"/>
              <a:t>PandaX</a:t>
            </a:r>
            <a:r>
              <a:rPr lang="en-US" altLang="zh-CN" dirty="0" smtClean="0"/>
              <a:t>. They also publish their first physical result recently.</a:t>
            </a:r>
          </a:p>
          <a:p>
            <a:r>
              <a:rPr lang="en-US" altLang="zh-CN" dirty="0" smtClean="0"/>
              <a:t>It also exclude out all those signal regions. </a:t>
            </a:r>
            <a:endParaRPr lang="zh-CN" altLang="en-US" dirty="0"/>
          </a:p>
        </p:txBody>
      </p:sp>
      <p:sp>
        <p:nvSpPr>
          <p:cNvPr id="4" name="灯片编号占位符 3"/>
          <p:cNvSpPr>
            <a:spLocks noGrp="1"/>
          </p:cNvSpPr>
          <p:nvPr>
            <p:ph type="sldNum" sz="quarter" idx="10"/>
          </p:nvPr>
        </p:nvSpPr>
        <p:spPr/>
        <p:txBody>
          <a:bodyPr/>
          <a:lstStyle/>
          <a:p>
            <a:pPr>
              <a:defRPr/>
            </a:pPr>
            <a:fld id="{EE618B22-C6A7-4C0B-8156-5EEFBBAF1FE7}" type="slidenum">
              <a:rPr lang="en-US" altLang="zh-CN" smtClean="0"/>
              <a:pPr>
                <a:defRPr/>
              </a:pPr>
              <a:t>5</a:t>
            </a:fld>
            <a:endParaRPr lang="en-US" altLang="zh-CN"/>
          </a:p>
        </p:txBody>
      </p:sp>
    </p:spTree>
    <p:extLst>
      <p:ext uri="{BB962C8B-B14F-4D97-AF65-F5344CB8AC3E}">
        <p14:creationId xmlns:p14="http://schemas.microsoft.com/office/powerpoint/2010/main" val="3916188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Since among different direct detections experiments, some claim to find signals, some not. We need to find ways to reconcile these tensions.</a:t>
            </a:r>
          </a:p>
          <a:p>
            <a:r>
              <a:rPr lang="en-US" altLang="zh-CN" dirty="0" smtClean="0"/>
              <a:t>Hope these methods of</a:t>
            </a:r>
            <a:r>
              <a:rPr lang="en-US" altLang="zh-CN" baseline="0" dirty="0" smtClean="0"/>
              <a:t> reconciliation can help us to understand more of property of dark matter and show us the direction of future development of dark matter theory and experiment. This is the motivation  of this work. </a:t>
            </a:r>
            <a:endParaRPr lang="zh-CN" altLang="en-US" dirty="0"/>
          </a:p>
        </p:txBody>
      </p:sp>
      <p:sp>
        <p:nvSpPr>
          <p:cNvPr id="4" name="灯片编号占位符 3"/>
          <p:cNvSpPr>
            <a:spLocks noGrp="1"/>
          </p:cNvSpPr>
          <p:nvPr>
            <p:ph type="sldNum" sz="quarter" idx="10"/>
          </p:nvPr>
        </p:nvSpPr>
        <p:spPr/>
        <p:txBody>
          <a:bodyPr/>
          <a:lstStyle/>
          <a:p>
            <a:fld id="{1DD06F76-D556-4773-8518-D03D05BB1120}" type="slidenum">
              <a:rPr lang="zh-CN" altLang="en-US" smtClean="0"/>
              <a:t>6</a:t>
            </a:fld>
            <a:endParaRPr lang="zh-CN" altLang="en-US"/>
          </a:p>
        </p:txBody>
      </p:sp>
    </p:spTree>
    <p:extLst>
      <p:ext uri="{BB962C8B-B14F-4D97-AF65-F5344CB8AC3E}">
        <p14:creationId xmlns:p14="http://schemas.microsoft.com/office/powerpoint/2010/main" val="184447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a:t>
            </a:r>
            <a:r>
              <a:rPr lang="en-US" altLang="zh-CN" baseline="0" dirty="0" smtClean="0"/>
              <a:t> reconcile the tension among different experiments, I will first describe to you the latest status of three OLD experiments DAMA, CRESST and </a:t>
            </a:r>
            <a:r>
              <a:rPr lang="en-US" altLang="zh-CN" baseline="0" dirty="0" err="1" smtClean="0"/>
              <a:t>CoGeNT</a:t>
            </a:r>
            <a:r>
              <a:rPr lang="en-US" altLang="zh-CN" baseline="0" dirty="0" smtClean="0"/>
              <a:t>, which all claim to find out signals.</a:t>
            </a:r>
            <a:endParaRPr lang="zh-CN" altLang="en-US" dirty="0"/>
          </a:p>
        </p:txBody>
      </p:sp>
      <p:sp>
        <p:nvSpPr>
          <p:cNvPr id="4" name="灯片编号占位符 3"/>
          <p:cNvSpPr>
            <a:spLocks noGrp="1"/>
          </p:cNvSpPr>
          <p:nvPr>
            <p:ph type="sldNum" sz="quarter" idx="10"/>
          </p:nvPr>
        </p:nvSpPr>
        <p:spPr/>
        <p:txBody>
          <a:bodyPr/>
          <a:lstStyle/>
          <a:p>
            <a:fld id="{1DD06F76-D556-4773-8518-D03D05BB1120}" type="slidenum">
              <a:rPr lang="zh-CN" altLang="en-US" smtClean="0"/>
              <a:t>7</a:t>
            </a:fld>
            <a:endParaRPr lang="zh-CN" altLang="en-US"/>
          </a:p>
        </p:txBody>
      </p:sp>
    </p:spTree>
    <p:extLst>
      <p:ext uri="{BB962C8B-B14F-4D97-AF65-F5344CB8AC3E}">
        <p14:creationId xmlns:p14="http://schemas.microsoft.com/office/powerpoint/2010/main" val="942250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People now find alternative</a:t>
            </a:r>
            <a:r>
              <a:rPr lang="en-US" altLang="zh-CN" baseline="0" dirty="0" smtClean="0"/>
              <a:t> way to substitute dark matter to explain the  modulation of DAMA experiment. This red circles with error bars are original DAMA experiment data. This black dotted line is dark matter explanation. Several years before, people already found that cosmic ray </a:t>
            </a:r>
            <a:r>
              <a:rPr lang="en-US" altLang="zh-CN" baseline="0" dirty="0" err="1" smtClean="0"/>
              <a:t>muons</a:t>
            </a:r>
            <a:r>
              <a:rPr lang="en-US" altLang="zh-CN" baseline="0" dirty="0" smtClean="0"/>
              <a:t> also have modulation effects, it is this blue dashed line. Unfortunately, this modulation line from </a:t>
            </a:r>
            <a:r>
              <a:rPr lang="en-US" altLang="zh-CN" baseline="0" dirty="0" err="1" smtClean="0"/>
              <a:t>muons</a:t>
            </a:r>
            <a:r>
              <a:rPr lang="en-US" altLang="zh-CN" baseline="0" dirty="0" smtClean="0"/>
              <a:t> is 30 days late than the red  circles data and the deviation is 5.2sigma. It is due to this difference, people abandoned the possible </a:t>
            </a:r>
            <a:r>
              <a:rPr lang="en-US" altLang="zh-CN" baseline="0" dirty="0" err="1" smtClean="0"/>
              <a:t>interetation</a:t>
            </a:r>
            <a:r>
              <a:rPr lang="en-US" altLang="zh-CN" baseline="0" dirty="0" smtClean="0"/>
              <a:t> of DAMA data in terms of  cosmic ray </a:t>
            </a:r>
            <a:r>
              <a:rPr lang="en-US" altLang="zh-CN" baseline="0" dirty="0" err="1" smtClean="0"/>
              <a:t>muons</a:t>
            </a:r>
            <a:r>
              <a:rPr lang="en-US" altLang="zh-CN" baseline="0" dirty="0" smtClean="0"/>
              <a:t>. Now people find solar neutrino also has modulation effect, it is this Dotted purple line, the face difference is large. By suitably combine the modulation effects from </a:t>
            </a:r>
            <a:r>
              <a:rPr lang="en-US" altLang="zh-CN" baseline="0" dirty="0" err="1" smtClean="0"/>
              <a:t>muons</a:t>
            </a:r>
            <a:r>
              <a:rPr lang="en-US" altLang="zh-CN" baseline="0" dirty="0" smtClean="0"/>
              <a:t> and neutrinos, we can match the DAMA data well, just as this light green line. So to explain DAMA experiment, we </a:t>
            </a:r>
            <a:r>
              <a:rPr lang="en-US" altLang="zh-CN" baseline="0" dirty="0" err="1" smtClean="0"/>
              <a:t>donot</a:t>
            </a:r>
            <a:r>
              <a:rPr lang="en-US" altLang="zh-CN" baseline="0" dirty="0" smtClean="0"/>
              <a:t> need dark matter, just consider cosmic ray </a:t>
            </a:r>
            <a:r>
              <a:rPr lang="en-US" altLang="zh-CN" baseline="0" dirty="0" err="1" smtClean="0"/>
              <a:t>muon</a:t>
            </a:r>
            <a:r>
              <a:rPr lang="en-US" altLang="zh-CN" baseline="0" dirty="0" smtClean="0"/>
              <a:t> and solar neutrinos are enough. </a:t>
            </a:r>
            <a:endParaRPr lang="zh-CN" altLang="en-US" dirty="0"/>
          </a:p>
        </p:txBody>
      </p:sp>
      <p:sp>
        <p:nvSpPr>
          <p:cNvPr id="4" name="灯片编号占位符 3"/>
          <p:cNvSpPr>
            <a:spLocks noGrp="1"/>
          </p:cNvSpPr>
          <p:nvPr>
            <p:ph type="sldNum" sz="quarter" idx="10"/>
          </p:nvPr>
        </p:nvSpPr>
        <p:spPr/>
        <p:txBody>
          <a:bodyPr/>
          <a:lstStyle/>
          <a:p>
            <a:fld id="{1DD06F76-D556-4773-8518-D03D05BB1120}" type="slidenum">
              <a:rPr lang="zh-CN" altLang="en-US" smtClean="0"/>
              <a:t>9</a:t>
            </a:fld>
            <a:endParaRPr lang="zh-CN" altLang="en-US"/>
          </a:p>
        </p:txBody>
      </p:sp>
    </p:spTree>
    <p:extLst>
      <p:ext uri="{BB962C8B-B14F-4D97-AF65-F5344CB8AC3E}">
        <p14:creationId xmlns:p14="http://schemas.microsoft.com/office/powerpoint/2010/main" val="2995108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But after</a:t>
            </a:r>
            <a:r>
              <a:rPr lang="en-US" altLang="zh-CN" baseline="0" dirty="0" smtClean="0"/>
              <a:t> the PRL paper in August is last month two papers with different opinion. The first paper mentioned that…, and the second paper mentioned that…..The situation is in a mess, it is not clear whether DAMA experiment can have some other explanations without dark matter. </a:t>
            </a:r>
            <a:endParaRPr lang="zh-CN" altLang="en-US" dirty="0"/>
          </a:p>
        </p:txBody>
      </p:sp>
      <p:sp>
        <p:nvSpPr>
          <p:cNvPr id="4" name="灯片编号占位符 3"/>
          <p:cNvSpPr>
            <a:spLocks noGrp="1"/>
          </p:cNvSpPr>
          <p:nvPr>
            <p:ph type="sldNum" sz="quarter" idx="10"/>
          </p:nvPr>
        </p:nvSpPr>
        <p:spPr/>
        <p:txBody>
          <a:bodyPr/>
          <a:lstStyle/>
          <a:p>
            <a:fld id="{1DD06F76-D556-4773-8518-D03D05BB1120}" type="slidenum">
              <a:rPr lang="zh-CN" altLang="en-US" smtClean="0"/>
              <a:t>10</a:t>
            </a:fld>
            <a:endParaRPr lang="zh-CN" altLang="en-US"/>
          </a:p>
        </p:txBody>
      </p:sp>
    </p:spTree>
    <p:extLst>
      <p:ext uri="{BB962C8B-B14F-4D97-AF65-F5344CB8AC3E}">
        <p14:creationId xmlns:p14="http://schemas.microsoft.com/office/powerpoint/2010/main" val="1511303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A8F940E-E4C8-4F5B-BBA0-477C5C25FD97}" type="slidenum">
              <a:rPr lang="en-US" altLang="zh-CN"/>
              <a:pPr/>
              <a:t>‹#›</a:t>
            </a:fld>
            <a:endParaRPr lang="en-US" altLang="zh-CN"/>
          </a:p>
        </p:txBody>
      </p:sp>
    </p:spTree>
    <p:extLst>
      <p:ext uri="{BB962C8B-B14F-4D97-AF65-F5344CB8AC3E}">
        <p14:creationId xmlns:p14="http://schemas.microsoft.com/office/powerpoint/2010/main" val="1704853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4B6CB7A-FD48-482F-8614-203D4B660D0E}" type="slidenum">
              <a:rPr lang="en-US" altLang="zh-CN"/>
              <a:pPr/>
              <a:t>‹#›</a:t>
            </a:fld>
            <a:endParaRPr lang="en-US" altLang="zh-CN"/>
          </a:p>
        </p:txBody>
      </p:sp>
    </p:spTree>
    <p:extLst>
      <p:ext uri="{BB962C8B-B14F-4D97-AF65-F5344CB8AC3E}">
        <p14:creationId xmlns:p14="http://schemas.microsoft.com/office/powerpoint/2010/main" val="1832996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6F8C488-42F9-4359-B244-5A855CFF0A57}" type="slidenum">
              <a:rPr lang="en-US" altLang="zh-CN"/>
              <a:pPr/>
              <a:t>‹#›</a:t>
            </a:fld>
            <a:endParaRPr lang="en-US" altLang="zh-CN"/>
          </a:p>
        </p:txBody>
      </p:sp>
    </p:spTree>
    <p:extLst>
      <p:ext uri="{BB962C8B-B14F-4D97-AF65-F5344CB8AC3E}">
        <p14:creationId xmlns:p14="http://schemas.microsoft.com/office/powerpoint/2010/main" val="2176575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82BD4E2-C186-4785-AD6A-CD5957ECE4E6}" type="slidenum">
              <a:rPr lang="en-US" altLang="zh-CN"/>
              <a:pPr/>
              <a:t>‹#›</a:t>
            </a:fld>
            <a:endParaRPr lang="en-US" altLang="zh-CN"/>
          </a:p>
        </p:txBody>
      </p:sp>
    </p:spTree>
    <p:extLst>
      <p:ext uri="{BB962C8B-B14F-4D97-AF65-F5344CB8AC3E}">
        <p14:creationId xmlns:p14="http://schemas.microsoft.com/office/powerpoint/2010/main" val="89514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86CC3C5E-A7EB-4814-9F5F-7F8A851702D3}" type="slidenum">
              <a:rPr lang="en-US" altLang="zh-CN"/>
              <a:pPr/>
              <a:t>‹#›</a:t>
            </a:fld>
            <a:endParaRPr lang="en-US" altLang="zh-CN"/>
          </a:p>
        </p:txBody>
      </p:sp>
    </p:spTree>
    <p:extLst>
      <p:ext uri="{BB962C8B-B14F-4D97-AF65-F5344CB8AC3E}">
        <p14:creationId xmlns:p14="http://schemas.microsoft.com/office/powerpoint/2010/main" val="1669597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20456957-7443-42D5-9BB5-F25D676CD093}" type="slidenum">
              <a:rPr lang="en-US" altLang="zh-CN"/>
              <a:pPr/>
              <a:t>‹#›</a:t>
            </a:fld>
            <a:endParaRPr lang="en-US" altLang="zh-CN"/>
          </a:p>
        </p:txBody>
      </p:sp>
    </p:spTree>
    <p:extLst>
      <p:ext uri="{BB962C8B-B14F-4D97-AF65-F5344CB8AC3E}">
        <p14:creationId xmlns:p14="http://schemas.microsoft.com/office/powerpoint/2010/main" val="1516607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E69D556D-F7B9-4185-8DB1-3E1060962355}" type="slidenum">
              <a:rPr lang="en-US" altLang="zh-CN"/>
              <a:pPr/>
              <a:t>‹#›</a:t>
            </a:fld>
            <a:endParaRPr lang="en-US" altLang="zh-CN"/>
          </a:p>
        </p:txBody>
      </p:sp>
    </p:spTree>
    <p:extLst>
      <p:ext uri="{BB962C8B-B14F-4D97-AF65-F5344CB8AC3E}">
        <p14:creationId xmlns:p14="http://schemas.microsoft.com/office/powerpoint/2010/main" val="337162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FDF1A215-311F-43CF-A148-015D0B268164}" type="slidenum">
              <a:rPr lang="en-US" altLang="zh-CN"/>
              <a:pPr/>
              <a:t>‹#›</a:t>
            </a:fld>
            <a:endParaRPr lang="en-US" altLang="zh-CN"/>
          </a:p>
        </p:txBody>
      </p:sp>
    </p:spTree>
    <p:extLst>
      <p:ext uri="{BB962C8B-B14F-4D97-AF65-F5344CB8AC3E}">
        <p14:creationId xmlns:p14="http://schemas.microsoft.com/office/powerpoint/2010/main" val="28503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34F7AA63-CAEB-41C5-AEDE-22AA4B45C847}" type="slidenum">
              <a:rPr lang="en-US" altLang="zh-CN"/>
              <a:pPr/>
              <a:t>‹#›</a:t>
            </a:fld>
            <a:endParaRPr lang="en-US" altLang="zh-CN"/>
          </a:p>
        </p:txBody>
      </p:sp>
    </p:spTree>
    <p:extLst>
      <p:ext uri="{BB962C8B-B14F-4D97-AF65-F5344CB8AC3E}">
        <p14:creationId xmlns:p14="http://schemas.microsoft.com/office/powerpoint/2010/main" val="583916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95B7F74-C394-43D1-ABB2-8BDDE161946D}" type="slidenum">
              <a:rPr lang="en-US" altLang="zh-CN"/>
              <a:pPr/>
              <a:t>‹#›</a:t>
            </a:fld>
            <a:endParaRPr lang="en-US" altLang="zh-CN"/>
          </a:p>
        </p:txBody>
      </p:sp>
    </p:spTree>
    <p:extLst>
      <p:ext uri="{BB962C8B-B14F-4D97-AF65-F5344CB8AC3E}">
        <p14:creationId xmlns:p14="http://schemas.microsoft.com/office/powerpoint/2010/main" val="3591068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16E1761F-71D3-4B28-872B-DFE885F8D07E}" type="slidenum">
              <a:rPr lang="en-US" altLang="zh-CN"/>
              <a:pPr/>
              <a:t>‹#›</a:t>
            </a:fld>
            <a:endParaRPr lang="en-US" altLang="zh-CN"/>
          </a:p>
        </p:txBody>
      </p:sp>
    </p:spTree>
    <p:extLst>
      <p:ext uri="{BB962C8B-B14F-4D97-AF65-F5344CB8AC3E}">
        <p14:creationId xmlns:p14="http://schemas.microsoft.com/office/powerpoint/2010/main" val="365114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11D88B7-C6DE-4354-984C-A26C4A19EF9E}"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7.png"/><Relationship Id="rId7" Type="http://schemas.openxmlformats.org/officeDocument/2006/relationships/hyperlink" Target="http://inspirehep.net/author/profile/Ritz,%20Adam?recid=815822&amp;ln=zh_CN" TargetMode="External"/><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hyperlink" Target="http://inspirehep.net/author/profile/Pospelov,%20Maxim?recid=815822&amp;ln=zh_CN" TargetMode="External"/><Relationship Id="rId5" Type="http://schemas.openxmlformats.org/officeDocument/2006/relationships/hyperlink" Target="http://inspirehep.net/author/profile/Batell,%20Brian?recid=815822&amp;ln=zh_CN" TargetMode="External"/><Relationship Id="rId10" Type="http://schemas.openxmlformats.org/officeDocument/2006/relationships/image" Target="../media/image61.png"/><Relationship Id="rId4" Type="http://schemas.openxmlformats.org/officeDocument/2006/relationships/image" Target="../media/image58.png"/><Relationship Id="rId9" Type="http://schemas.openxmlformats.org/officeDocument/2006/relationships/image" Target="../media/image60.png"/></Relationships>
</file>

<file path=ppt/slides/_rels/slide4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4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70.png"/><Relationship Id="rId7" Type="http://schemas.openxmlformats.org/officeDocument/2006/relationships/hyperlink" Target="http://inspirehep.net/author/profile/Setzer,%20N.?recid=1246010&amp;ln=zh_CN"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inspirehep.net/author/profile/S%C3%A1nchez-Lucas,%20P.?recid=1246010&amp;ln=zh_CN" TargetMode="External"/><Relationship Id="rId5" Type="http://schemas.openxmlformats.org/officeDocument/2006/relationships/hyperlink" Target="http://inspirehep.net/author/profile/Masip,%20M.?recid=1246010&amp;ln=zh_CN" TargetMode="External"/><Relationship Id="rId4" Type="http://schemas.openxmlformats.org/officeDocument/2006/relationships/hyperlink" Target="http://inspirehep.net/author/profile/Bueno,%20A.?recid=1246010&amp;ln=zh_CN" TargetMode="External"/><Relationship Id="rId9" Type="http://schemas.openxmlformats.org/officeDocument/2006/relationships/image" Target="../media/image72.png"/></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4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84.jpeg"/><Relationship Id="rId7" Type="http://schemas.openxmlformats.org/officeDocument/2006/relationships/image" Target="../media/image87.pn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5.jpeg"/><Relationship Id="rId4" Type="http://schemas.openxmlformats.org/officeDocument/2006/relationships/hyperlink" Target="http://images.iop.org/objects/phw/news/18/3/7/PW-2014-03-11-Johnston-dinosaurs-rays.jpg"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notesSlide" Target="../notesSlides/notesSlide28.xml"/><Relationship Id="rId7" Type="http://schemas.openxmlformats.org/officeDocument/2006/relationships/image" Target="../media/image98.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6.wmf"/><Relationship Id="rId5" Type="http://schemas.openxmlformats.org/officeDocument/2006/relationships/oleObject" Target="../embeddings/oleObject2.bin"/><Relationship Id="rId4" Type="http://schemas.openxmlformats.org/officeDocument/2006/relationships/image" Target="../media/image97.png"/></Relationships>
</file>

<file path=ppt/slides/_rels/slide6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52400"/>
            <a:ext cx="7772400" cy="1470025"/>
          </a:xfrm>
        </p:spPr>
        <p:txBody>
          <a:bodyPr anchor="ctr"/>
          <a:lstStyle/>
          <a:p>
            <a:r>
              <a:rPr lang="en-US" altLang="zh-CN" sz="4400" dirty="0"/>
              <a:t>  </a:t>
            </a:r>
          </a:p>
        </p:txBody>
      </p:sp>
      <p:sp>
        <p:nvSpPr>
          <p:cNvPr id="2" name="副标题 1"/>
          <p:cNvSpPr>
            <a:spLocks noGrp="1"/>
          </p:cNvSpPr>
          <p:nvPr>
            <p:ph type="subTitle" idx="1"/>
          </p:nvPr>
        </p:nvSpPr>
        <p:spPr>
          <a:xfrm>
            <a:off x="431540" y="2204864"/>
            <a:ext cx="8280920" cy="792088"/>
          </a:xfrm>
        </p:spPr>
        <p:txBody>
          <a:bodyPr/>
          <a:lstStyle/>
          <a:p>
            <a:r>
              <a:rPr lang="en-US" altLang="zh-CN" sz="4400" b="1" dirty="0" smtClean="0">
                <a:solidFill>
                  <a:srgbClr val="FF00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方正兰亭黑_GBK"/>
              </a:rPr>
              <a:t>Tensions </a:t>
            </a:r>
            <a:r>
              <a:rPr lang="en-US" altLang="zh-CN" sz="4400" b="1" dirty="0" smtClean="0">
                <a:solidFill>
                  <a:srgbClr val="FFFF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方正兰亭黑_GBK"/>
              </a:rPr>
              <a:t>in</a:t>
            </a:r>
            <a:r>
              <a:rPr lang="zh-CN" altLang="en-US" sz="4400" b="1" dirty="0">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方正兰亭黑_GBK"/>
              </a:rPr>
              <a:t> </a:t>
            </a:r>
            <a:r>
              <a:rPr lang="en-US" altLang="zh-CN" sz="4400" b="1" dirty="0" smtClean="0">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方正兰亭黑_GBK"/>
              </a:rPr>
              <a:t>DM</a:t>
            </a:r>
            <a:r>
              <a:rPr lang="zh-CN" altLang="en-US" sz="4400" b="1" dirty="0">
                <a:solidFill>
                  <a:srgbClr val="0070C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方正兰亭黑_GBK"/>
              </a:rPr>
              <a:t> </a:t>
            </a:r>
            <a:r>
              <a:rPr lang="en-US" altLang="zh-CN" sz="4400" b="1" dirty="0" smtClean="0">
                <a:solidFill>
                  <a:srgbClr val="0070C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方正兰亭黑_GBK"/>
              </a:rPr>
              <a:t>Direct Detection</a:t>
            </a:r>
            <a:endParaRPr lang="zh-CN" altLang="en-US" b="1" dirty="0">
              <a:solidFill>
                <a:srgbClr val="FFFF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endParaRPr>
          </a:p>
        </p:txBody>
      </p:sp>
      <p:sp>
        <p:nvSpPr>
          <p:cNvPr id="7" name="Rectangle 3"/>
          <p:cNvSpPr txBox="1">
            <a:spLocks noChangeArrowheads="1"/>
          </p:cNvSpPr>
          <p:nvPr/>
        </p:nvSpPr>
        <p:spPr bwMode="auto">
          <a:xfrm>
            <a:off x="1331640" y="3535375"/>
            <a:ext cx="6400800" cy="4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2400" kern="1200">
                <a:solidFill>
                  <a:schemeClr val="tx1"/>
                </a:solidFill>
                <a:latin typeface="+mn-lt"/>
                <a:ea typeface="+mn-ea"/>
                <a:cs typeface="+mn-cs"/>
              </a:defRPr>
            </a:lvl1pPr>
            <a:lvl2pPr marL="457200" indent="0" algn="ctr" rtl="0" eaLnBrk="1" fontAlgn="base" hangingPunct="1">
              <a:spcBef>
                <a:spcPct val="20000"/>
              </a:spcBef>
              <a:spcAft>
                <a:spcPct val="0"/>
              </a:spcAft>
              <a:buNone/>
              <a:defRPr sz="2000" kern="1200">
                <a:solidFill>
                  <a:schemeClr val="tx1"/>
                </a:solidFill>
                <a:latin typeface="+mn-lt"/>
                <a:ea typeface="+mn-ea"/>
                <a:cs typeface="+mn-cs"/>
              </a:defRPr>
            </a:lvl2pPr>
            <a:lvl3pPr marL="914400" indent="0" algn="ctr" rtl="0" eaLnBrk="1" fontAlgn="base" hangingPunct="1">
              <a:spcBef>
                <a:spcPct val="20000"/>
              </a:spcBef>
              <a:spcAft>
                <a:spcPct val="0"/>
              </a:spcAft>
              <a:buNone/>
              <a:defRPr sz="1800" kern="1200">
                <a:solidFill>
                  <a:schemeClr val="tx1"/>
                </a:solidFill>
                <a:latin typeface="+mn-lt"/>
                <a:ea typeface="+mn-ea"/>
                <a:cs typeface="+mn-cs"/>
              </a:defRPr>
            </a:lvl3pPr>
            <a:lvl4pPr marL="1371600" indent="0" algn="ctr" rtl="0" eaLnBrk="1" fontAlgn="base" hangingPunct="1">
              <a:spcBef>
                <a:spcPct val="20000"/>
              </a:spcBef>
              <a:spcAft>
                <a:spcPct val="0"/>
              </a:spcAft>
              <a:buNone/>
              <a:defRPr sz="1600" kern="1200">
                <a:solidFill>
                  <a:schemeClr val="tx1"/>
                </a:solidFill>
                <a:latin typeface="+mn-lt"/>
                <a:ea typeface="+mn-ea"/>
                <a:cs typeface="+mn-cs"/>
              </a:defRPr>
            </a:lvl4pPr>
            <a:lvl5pPr marL="1828800" indent="0" algn="ctr" rtl="0" eaLnBrk="1" fontAlgn="base" hangingPunct="1">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pPr>
            <a:r>
              <a:rPr lang="en-US" altLang="zh-CN" b="1" dirty="0" smtClean="0">
                <a:solidFill>
                  <a:srgbClr val="0000CC"/>
                </a:solidFill>
                <a:effectLst>
                  <a:outerShdw blurRad="38100" dist="38100" dir="2700000" algn="tl">
                    <a:srgbClr val="000000">
                      <a:alpha val="43137"/>
                    </a:srgbClr>
                  </a:outerShdw>
                </a:effectLst>
                <a:latin typeface="Comic Sans MS" panose="030F0702030302020204" pitchFamily="66" charset="0"/>
                <a:ea typeface="方正兰亭细黑_GBK"/>
                <a:cs typeface="方正兰亭细黑_GBK"/>
              </a:rPr>
              <a:t>Qing Wang</a:t>
            </a:r>
            <a:r>
              <a:rPr lang="zh-CN" altLang="en-US" b="1" dirty="0" smtClean="0">
                <a:solidFill>
                  <a:srgbClr val="0000CC"/>
                </a:solidFill>
                <a:effectLst>
                  <a:outerShdw blurRad="38100" dist="38100" dir="2700000" algn="tl">
                    <a:srgbClr val="000000">
                      <a:alpha val="43137"/>
                    </a:srgbClr>
                  </a:outerShdw>
                </a:effectLst>
                <a:latin typeface="Comic Sans MS" panose="030F0702030302020204" pitchFamily="66" charset="0"/>
                <a:ea typeface="方正兰亭细黑_GBK"/>
                <a:cs typeface="方正兰亭细黑_GBK"/>
              </a:rPr>
              <a:t>        </a:t>
            </a:r>
            <a:r>
              <a:rPr lang="en-US" altLang="zh-CN" b="1" dirty="0" smtClean="0">
                <a:solidFill>
                  <a:srgbClr val="0000CC"/>
                </a:solidFill>
                <a:effectLst>
                  <a:outerShdw blurRad="38100" dist="38100" dir="2700000" algn="tl">
                    <a:srgbClr val="000000">
                      <a:alpha val="43137"/>
                    </a:srgbClr>
                  </a:outerShdw>
                </a:effectLst>
                <a:latin typeface="Comic Sans MS" panose="030F0702030302020204" pitchFamily="66" charset="0"/>
                <a:ea typeface="方正兰亭细黑_GBK"/>
                <a:cs typeface="方正兰亭细黑_GBK"/>
              </a:rPr>
              <a:t>Tsinghua Univ.  Beijing</a:t>
            </a:r>
            <a:endParaRPr lang="en-US" altLang="zh-CN" dirty="0">
              <a:latin typeface="Comic Sans MS" panose="030F0702030302020204" pitchFamily="66" charset="0"/>
              <a:ea typeface="方正兰亭细黑_GBK"/>
              <a:cs typeface="方正兰亭细黑_GBK"/>
            </a:endParaRPr>
          </a:p>
        </p:txBody>
      </p:sp>
      <p:sp>
        <p:nvSpPr>
          <p:cNvPr id="3" name="矩形 2"/>
          <p:cNvSpPr/>
          <p:nvPr/>
        </p:nvSpPr>
        <p:spPr>
          <a:xfrm>
            <a:off x="3416150" y="446394"/>
            <a:ext cx="5727850" cy="923330"/>
          </a:xfrm>
          <a:prstGeom prst="rect">
            <a:avLst/>
          </a:prstGeom>
        </p:spPr>
        <p:txBody>
          <a:bodyPr wrap="none">
            <a:spAutoFit/>
          </a:bodyPr>
          <a:lstStyle/>
          <a:p>
            <a:pPr>
              <a:lnSpc>
                <a:spcPct val="150000"/>
              </a:lnSpc>
            </a:pPr>
            <a:r>
              <a:rPr lang="en-US" altLang="zh-CN" b="1" dirty="0" smtClean="0">
                <a:solidFill>
                  <a:schemeClr val="accent3"/>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宋体" panose="02010600030101010101" pitchFamily="2" charset="-122"/>
              </a:rPr>
              <a:t>                                              </a:t>
            </a:r>
            <a:r>
              <a:rPr lang="en-US" altLang="zh-CN" b="1" dirty="0" smtClean="0">
                <a:solidFill>
                  <a:srgbClr val="FFFF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宋体" panose="02010600030101010101" pitchFamily="2" charset="-122"/>
              </a:rPr>
              <a:t>2</a:t>
            </a:r>
            <a:r>
              <a:rPr lang="en-US" altLang="zh-CN" b="1" baseline="30000" dirty="0" smtClean="0">
                <a:solidFill>
                  <a:srgbClr val="FFFF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宋体" panose="02010600030101010101" pitchFamily="2" charset="-122"/>
              </a:rPr>
              <a:t>nd</a:t>
            </a:r>
            <a:r>
              <a:rPr lang="en-US" altLang="zh-CN" b="1" dirty="0" smtClean="0">
                <a:solidFill>
                  <a:srgbClr val="FFFF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宋体" panose="02010600030101010101" pitchFamily="2" charset="-122"/>
              </a:rPr>
              <a:t> </a:t>
            </a:r>
            <a:r>
              <a:rPr lang="en-US" altLang="zh-CN" b="1" dirty="0" err="1" smtClean="0">
                <a:solidFill>
                  <a:srgbClr val="FFFF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宋体" panose="02010600030101010101" pitchFamily="2" charset="-122"/>
              </a:rPr>
              <a:t>Internationl</a:t>
            </a:r>
            <a:r>
              <a:rPr lang="en-US" altLang="zh-CN" b="1" dirty="0" smtClean="0">
                <a:solidFill>
                  <a:srgbClr val="FFFF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宋体" panose="02010600030101010101" pitchFamily="2" charset="-122"/>
              </a:rPr>
              <a:t> Workshop on</a:t>
            </a:r>
          </a:p>
          <a:p>
            <a:pPr>
              <a:lnSpc>
                <a:spcPct val="150000"/>
              </a:lnSpc>
            </a:pPr>
            <a:r>
              <a:rPr lang="en-US" altLang="zh-CN" b="1" dirty="0" smtClean="0">
                <a:solidFill>
                  <a:schemeClr val="accent3"/>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Particle Physics and Cosmology after Higgs and Plank</a:t>
            </a:r>
            <a:endParaRPr lang="zh-CN" altLang="en-US" b="1" dirty="0">
              <a:solidFill>
                <a:schemeClr val="accent3"/>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35787319"/>
              </p:ext>
            </p:extLst>
          </p:nvPr>
        </p:nvGraphicFramePr>
        <p:xfrm>
          <a:off x="19050" y="4583215"/>
          <a:ext cx="9124950" cy="2409825"/>
        </p:xfrm>
        <a:graphic>
          <a:graphicData uri="http://schemas.openxmlformats.org/presentationml/2006/ole">
            <mc:AlternateContent xmlns:mc="http://schemas.openxmlformats.org/markup-compatibility/2006">
              <mc:Choice xmlns:v="urn:schemas-microsoft-com:vml" Requires="v">
                <p:oleObj spid="_x0000_s2127" name="BMP 图像" r:id="rId4" imgW="9124920" imgH="2409840" progId="Paint.Picture">
                  <p:embed/>
                </p:oleObj>
              </mc:Choice>
              <mc:Fallback>
                <p:oleObj name="BMP 图像" r:id="rId4" imgW="9124920" imgH="2409840" progId="Paint.Picture">
                  <p:embed/>
                  <p:pic>
                    <p:nvPicPr>
                      <p:cNvPr id="0" name=""/>
                      <p:cNvPicPr/>
                      <p:nvPr/>
                    </p:nvPicPr>
                    <p:blipFill>
                      <a:blip r:embed="rId5"/>
                      <a:stretch>
                        <a:fillRect/>
                      </a:stretch>
                    </p:blipFill>
                    <p:spPr>
                      <a:xfrm>
                        <a:off x="19050" y="4583215"/>
                        <a:ext cx="9124950" cy="240982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3825"/>
            <a:ext cx="9144000" cy="3216801"/>
          </a:xfrm>
          <a:prstGeom prst="rect">
            <a:avLst/>
          </a:prstGeom>
          <a:ln>
            <a:solidFill>
              <a:schemeClr val="accent1"/>
            </a:solidFill>
          </a:ln>
        </p:spPr>
      </p:pic>
      <p:pic>
        <p:nvPicPr>
          <p:cNvPr id="3" name="图片 2"/>
          <p:cNvPicPr>
            <a:picLocks noChangeAspect="1"/>
          </p:cNvPicPr>
          <p:nvPr/>
        </p:nvPicPr>
        <p:blipFill>
          <a:blip r:embed="rId4"/>
          <a:stretch>
            <a:fillRect/>
          </a:stretch>
        </p:blipFill>
        <p:spPr>
          <a:xfrm>
            <a:off x="0" y="3249816"/>
            <a:ext cx="9144000" cy="3608184"/>
          </a:xfrm>
          <a:prstGeom prst="rect">
            <a:avLst/>
          </a:prstGeom>
        </p:spPr>
      </p:pic>
    </p:spTree>
    <p:extLst>
      <p:ext uri="{BB962C8B-B14F-4D97-AF65-F5344CB8AC3E}">
        <p14:creationId xmlns:p14="http://schemas.microsoft.com/office/powerpoint/2010/main" val="1753656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stretch>
            <a:fillRect/>
          </a:stretch>
        </p:blipFill>
        <p:spPr>
          <a:xfrm>
            <a:off x="-23007" y="0"/>
            <a:ext cx="9184089" cy="6858000"/>
          </a:xfrm>
          <a:prstGeom prst="rect">
            <a:avLst/>
          </a:prstGeom>
        </p:spPr>
      </p:pic>
      <p:cxnSp>
        <p:nvCxnSpPr>
          <p:cNvPr id="4" name="直接连接符 3"/>
          <p:cNvCxnSpPr/>
          <p:nvPr/>
        </p:nvCxnSpPr>
        <p:spPr>
          <a:xfrm>
            <a:off x="4233664" y="404664"/>
            <a:ext cx="2714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651977" y="4185634"/>
            <a:ext cx="2580620" cy="208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a:srcRect/>
          <a:stretch>
            <a:fillRect/>
          </a:stretch>
        </p:blipFill>
        <p:spPr bwMode="auto">
          <a:xfrm>
            <a:off x="6307806" y="834379"/>
            <a:ext cx="2800698" cy="2103096"/>
          </a:xfrm>
          <a:prstGeom prst="rect">
            <a:avLst/>
          </a:prstGeom>
          <a:noFill/>
          <a:ln w="9525">
            <a:noFill/>
            <a:miter lim="800000"/>
            <a:headEnd/>
            <a:tailEnd/>
          </a:ln>
        </p:spPr>
      </p:pic>
    </p:spTree>
    <p:extLst>
      <p:ext uri="{BB962C8B-B14F-4D97-AF65-F5344CB8AC3E}">
        <p14:creationId xmlns:p14="http://schemas.microsoft.com/office/powerpoint/2010/main" val="3869384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zh-CN"/>
              <a:t> </a:t>
            </a:r>
          </a:p>
        </p:txBody>
      </p:sp>
      <p:pic>
        <p:nvPicPr>
          <p:cNvPr id="3" name="图片 2"/>
          <p:cNvPicPr>
            <a:picLocks noChangeAspect="1"/>
          </p:cNvPicPr>
          <p:nvPr/>
        </p:nvPicPr>
        <p:blipFill>
          <a:blip r:embed="rId3"/>
          <a:stretch>
            <a:fillRect/>
          </a:stretch>
        </p:blipFill>
        <p:spPr>
          <a:xfrm>
            <a:off x="0" y="1"/>
            <a:ext cx="9155261" cy="6858000"/>
          </a:xfrm>
          <a:prstGeom prst="rect">
            <a:avLst/>
          </a:prstGeom>
        </p:spPr>
      </p:pic>
      <p:sp>
        <p:nvSpPr>
          <p:cNvPr id="5" name="文本框 4"/>
          <p:cNvSpPr txBox="1"/>
          <p:nvPr/>
        </p:nvSpPr>
        <p:spPr>
          <a:xfrm>
            <a:off x="1043608" y="4437112"/>
            <a:ext cx="2794355" cy="215444"/>
          </a:xfrm>
          <a:prstGeom prst="rect">
            <a:avLst/>
          </a:prstGeom>
          <a:noFill/>
        </p:spPr>
        <p:txBody>
          <a:bodyPr wrap="none" rtlCol="0">
            <a:spAutoFit/>
          </a:bodyPr>
          <a:lstStyle/>
          <a:p>
            <a:r>
              <a:rPr lang="en-US" altLang="zh-CN" sz="800" dirty="0" smtClean="0">
                <a:solidFill>
                  <a:srgbClr val="0000CC"/>
                </a:solidFill>
              </a:rPr>
              <a:t>WIMPs via elastic scattering off nuclei in </a:t>
            </a:r>
            <a:r>
              <a:rPr lang="en-US" altLang="zh-CN" sz="800" dirty="0" smtClean="0">
                <a:solidFill>
                  <a:srgbClr val="FF0000"/>
                </a:solidFill>
              </a:rPr>
              <a:t>CaWO</a:t>
            </a:r>
            <a:r>
              <a:rPr lang="en-US" altLang="zh-CN" sz="800" baseline="-25000" dirty="0" smtClean="0">
                <a:solidFill>
                  <a:srgbClr val="FF0000"/>
                </a:solidFill>
              </a:rPr>
              <a:t>4</a:t>
            </a:r>
            <a:r>
              <a:rPr lang="en-US" altLang="zh-CN" sz="800" dirty="0" smtClean="0">
                <a:solidFill>
                  <a:srgbClr val="FF0000"/>
                </a:solidFill>
              </a:rPr>
              <a:t> crystals</a:t>
            </a:r>
            <a:endParaRPr lang="zh-CN" altLang="en-US" sz="800"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852885"/>
            <a:ext cx="9156921" cy="6005115"/>
          </a:xfrm>
          <a:prstGeom prst="rect">
            <a:avLst/>
          </a:prstGeom>
        </p:spPr>
      </p:pic>
      <p:sp>
        <p:nvSpPr>
          <p:cNvPr id="3" name="文本框 2"/>
          <p:cNvSpPr txBox="1"/>
          <p:nvPr/>
        </p:nvSpPr>
        <p:spPr>
          <a:xfrm>
            <a:off x="6012160" y="426282"/>
            <a:ext cx="3007298" cy="307777"/>
          </a:xfrm>
          <a:prstGeom prst="rect">
            <a:avLst/>
          </a:prstGeom>
          <a:noFill/>
          <a:ln>
            <a:solidFill>
              <a:srgbClr val="FFFF00"/>
            </a:solidFill>
          </a:ln>
        </p:spPr>
        <p:txBody>
          <a:bodyPr wrap="none" rtlCol="0">
            <a:spAutoFit/>
          </a:bodyPr>
          <a:lstStyle/>
          <a:p>
            <a:r>
              <a:rPr lang="en-US" altLang="zh-CN" sz="1400" b="1" dirty="0" smtClean="0">
                <a:solidFill>
                  <a:schemeClr val="accent3"/>
                </a:solidFill>
              </a:rPr>
              <a:t>1407.3146 [astro-ph.CO]</a:t>
            </a:r>
            <a:r>
              <a:rPr lang="zh-CN" altLang="en-US" sz="1400" b="1" dirty="0" smtClean="0">
                <a:solidFill>
                  <a:schemeClr val="accent3"/>
                </a:solidFill>
              </a:rPr>
              <a:t>；</a:t>
            </a:r>
            <a:r>
              <a:rPr lang="en-US" altLang="zh-CN" sz="1400" b="1" dirty="0" smtClean="0">
                <a:solidFill>
                  <a:schemeClr val="accent3"/>
                </a:solidFill>
              </a:rPr>
              <a:t>July 11</a:t>
            </a:r>
            <a:endParaRPr lang="zh-CN" altLang="en-US" sz="1400" b="1" dirty="0">
              <a:solidFill>
                <a:schemeClr val="accent3"/>
              </a:solidFill>
            </a:endParaRPr>
          </a:p>
        </p:txBody>
      </p:sp>
      <p:cxnSp>
        <p:nvCxnSpPr>
          <p:cNvPr id="5" name="直接连接符 4"/>
          <p:cNvCxnSpPr/>
          <p:nvPr/>
        </p:nvCxnSpPr>
        <p:spPr>
          <a:xfrm>
            <a:off x="611560" y="6741368"/>
            <a:ext cx="792088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835696" y="-31098"/>
            <a:ext cx="6327373" cy="338554"/>
          </a:xfrm>
          <a:prstGeom prst="rect">
            <a:avLst/>
          </a:prstGeom>
          <a:noFill/>
        </p:spPr>
        <p:txBody>
          <a:bodyPr wrap="none" rtlCol="0">
            <a:spAutoFit/>
          </a:bodyPr>
          <a:lstStyle/>
          <a:p>
            <a:r>
              <a:rPr lang="en-US" altLang="zh-CN" sz="1600" b="1" dirty="0" smtClean="0">
                <a:solidFill>
                  <a:srgbClr val="FFFF00"/>
                </a:solidFill>
                <a:effectLst>
                  <a:outerShdw blurRad="38100" dist="38100" dir="2700000" algn="tl">
                    <a:srgbClr val="000000">
                      <a:alpha val="43137"/>
                    </a:srgbClr>
                  </a:outerShdw>
                </a:effectLst>
              </a:rPr>
              <a:t>Signals of CRESST II will be forget as earlier CDMS signals</a:t>
            </a:r>
            <a:r>
              <a:rPr lang="zh-CN" altLang="en-US" sz="1600" b="1" dirty="0" smtClean="0">
                <a:solidFill>
                  <a:srgbClr val="FFFF00"/>
                </a:solidFill>
                <a:effectLst>
                  <a:outerShdw blurRad="38100" dist="38100" dir="2700000" algn="tl">
                    <a:srgbClr val="000000">
                      <a:alpha val="43137"/>
                    </a:srgbClr>
                  </a:outerShdw>
                </a:effectLst>
              </a:rPr>
              <a:t> ！</a:t>
            </a:r>
            <a:endParaRPr lang="zh-CN" altLang="en-US" sz="1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0249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0"/>
            <a:ext cx="9185427" cy="6858000"/>
          </a:xfrm>
          <a:prstGeom prst="rect">
            <a:avLst/>
          </a:prstGeom>
        </p:spPr>
      </p:pic>
      <p:cxnSp>
        <p:nvCxnSpPr>
          <p:cNvPr id="5" name="直接连接符 4"/>
          <p:cNvCxnSpPr/>
          <p:nvPr/>
        </p:nvCxnSpPr>
        <p:spPr>
          <a:xfrm>
            <a:off x="611560" y="4653136"/>
            <a:ext cx="6480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845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6971" y="1700808"/>
            <a:ext cx="9148203" cy="5132380"/>
          </a:xfrm>
          <a:prstGeom prst="rect">
            <a:avLst/>
          </a:prstGeom>
        </p:spPr>
      </p:pic>
      <p:sp>
        <p:nvSpPr>
          <p:cNvPr id="3" name="文本框 2"/>
          <p:cNvSpPr txBox="1"/>
          <p:nvPr/>
        </p:nvSpPr>
        <p:spPr>
          <a:xfrm>
            <a:off x="6660232" y="980728"/>
            <a:ext cx="2468946" cy="307777"/>
          </a:xfrm>
          <a:prstGeom prst="rect">
            <a:avLst/>
          </a:prstGeom>
          <a:noFill/>
          <a:ln>
            <a:solidFill>
              <a:srgbClr val="FFFF00"/>
            </a:solidFill>
          </a:ln>
        </p:spPr>
        <p:txBody>
          <a:bodyPr wrap="none" rtlCol="0">
            <a:spAutoFit/>
          </a:bodyPr>
          <a:lstStyle/>
          <a:p>
            <a:r>
              <a:rPr lang="en-US" altLang="zh-CN" sz="1400" b="1" dirty="0" smtClean="0">
                <a:solidFill>
                  <a:schemeClr val="accent3"/>
                </a:solidFill>
              </a:rPr>
              <a:t>1405.0495 [</a:t>
            </a:r>
            <a:r>
              <a:rPr lang="en-US" altLang="zh-CN" sz="1400" b="1" dirty="0" err="1" smtClean="0">
                <a:solidFill>
                  <a:schemeClr val="accent3"/>
                </a:solidFill>
              </a:rPr>
              <a:t>hep-ph</a:t>
            </a:r>
            <a:r>
              <a:rPr lang="en-US" altLang="zh-CN" sz="1400" b="1" dirty="0" smtClean="0">
                <a:solidFill>
                  <a:schemeClr val="accent3"/>
                </a:solidFill>
              </a:rPr>
              <a:t>]</a:t>
            </a:r>
            <a:r>
              <a:rPr lang="zh-CN" altLang="en-US" sz="1400" b="1" dirty="0" smtClean="0">
                <a:solidFill>
                  <a:schemeClr val="accent3"/>
                </a:solidFill>
              </a:rPr>
              <a:t>；</a:t>
            </a:r>
            <a:r>
              <a:rPr lang="en-US" altLang="zh-CN" sz="1400" b="1" dirty="0" smtClean="0">
                <a:solidFill>
                  <a:schemeClr val="accent3"/>
                </a:solidFill>
              </a:rPr>
              <a:t>May 2</a:t>
            </a:r>
            <a:endParaRPr lang="zh-CN" altLang="en-US" sz="1400" b="1" dirty="0">
              <a:solidFill>
                <a:schemeClr val="accent3"/>
              </a:solidFill>
            </a:endParaRPr>
          </a:p>
        </p:txBody>
      </p:sp>
      <p:cxnSp>
        <p:nvCxnSpPr>
          <p:cNvPr id="5" name="直接连接符 4"/>
          <p:cNvCxnSpPr/>
          <p:nvPr/>
        </p:nvCxnSpPr>
        <p:spPr>
          <a:xfrm>
            <a:off x="6971" y="6741368"/>
            <a:ext cx="7085309"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604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16832"/>
            <a:ext cx="9134681" cy="6874832"/>
          </a:xfrm>
          <a:prstGeom prst="rect">
            <a:avLst/>
          </a:prstGeom>
        </p:spPr>
      </p:pic>
      <p:sp>
        <p:nvSpPr>
          <p:cNvPr id="3" name="文本框 2"/>
          <p:cNvSpPr txBox="1"/>
          <p:nvPr/>
        </p:nvSpPr>
        <p:spPr>
          <a:xfrm>
            <a:off x="3059832" y="764704"/>
            <a:ext cx="1792478" cy="307777"/>
          </a:xfrm>
          <a:prstGeom prst="rect">
            <a:avLst/>
          </a:prstGeom>
          <a:noFill/>
          <a:ln>
            <a:solidFill>
              <a:schemeClr val="accent4"/>
            </a:solidFill>
          </a:ln>
        </p:spPr>
        <p:txBody>
          <a:bodyPr wrap="none" rtlCol="0">
            <a:spAutoFit/>
          </a:bodyPr>
          <a:lstStyle/>
          <a:p>
            <a:r>
              <a:rPr lang="en-US" altLang="zh-CN" sz="1400" b="1" dirty="0" smtClean="0">
                <a:solidFill>
                  <a:srgbClr val="FF0000"/>
                </a:solidFill>
              </a:rPr>
              <a:t>1405.0495 [</a:t>
            </a:r>
            <a:r>
              <a:rPr lang="en-US" altLang="zh-CN" sz="1400" b="1" dirty="0" err="1" smtClean="0">
                <a:solidFill>
                  <a:srgbClr val="FF0000"/>
                </a:solidFill>
              </a:rPr>
              <a:t>hep-ph</a:t>
            </a:r>
            <a:r>
              <a:rPr lang="en-US" altLang="zh-CN" sz="1400" b="1" dirty="0" smtClean="0">
                <a:solidFill>
                  <a:srgbClr val="FF0000"/>
                </a:solidFill>
              </a:rPr>
              <a:t>]</a:t>
            </a:r>
            <a:endParaRPr lang="zh-CN" altLang="en-US" sz="1400" b="1" dirty="0">
              <a:solidFill>
                <a:srgbClr val="FF0000"/>
              </a:solidFill>
            </a:endParaRPr>
          </a:p>
        </p:txBody>
      </p:sp>
      <p:sp>
        <p:nvSpPr>
          <p:cNvPr id="5" name="圆角矩形标注 4"/>
          <p:cNvSpPr/>
          <p:nvPr/>
        </p:nvSpPr>
        <p:spPr>
          <a:xfrm>
            <a:off x="5927422" y="1781237"/>
            <a:ext cx="2664296" cy="1512168"/>
          </a:xfrm>
          <a:prstGeom prst="wedgeRoundRectCallout">
            <a:avLst>
              <a:gd name="adj1" fmla="val -61921"/>
              <a:gd name="adj2" fmla="val -133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940152" y="1844824"/>
            <a:ext cx="2736304" cy="1384995"/>
          </a:xfrm>
          <a:prstGeom prst="rect">
            <a:avLst/>
          </a:prstGeom>
        </p:spPr>
        <p:txBody>
          <a:bodyPr wrap="square">
            <a:spAutoFit/>
          </a:bodyPr>
          <a:lstStyle/>
          <a:p>
            <a:r>
              <a:rPr lang="en-US" altLang="zh-CN" sz="1400" dirty="0" smtClean="0">
                <a:solidFill>
                  <a:srgbClr val="FF0000"/>
                </a:solidFill>
                <a:latin typeface="CMTI10"/>
              </a:rPr>
              <a:t>An </a:t>
            </a:r>
            <a:r>
              <a:rPr lang="en-US" altLang="zh-CN" sz="1400" dirty="0">
                <a:solidFill>
                  <a:srgbClr val="FF0000"/>
                </a:solidFill>
                <a:latin typeface="CMTI10"/>
              </a:rPr>
              <a:t>excess </a:t>
            </a:r>
            <a:r>
              <a:rPr lang="en-US" altLang="zh-CN" sz="1400" dirty="0" smtClean="0">
                <a:solidFill>
                  <a:srgbClr val="FF0000"/>
                </a:solidFill>
                <a:latin typeface="CMTI10"/>
              </a:rPr>
              <a:t>above background </a:t>
            </a:r>
          </a:p>
          <a:p>
            <a:r>
              <a:rPr lang="en-US" altLang="zh-CN" sz="1400" dirty="0" smtClean="0">
                <a:solidFill>
                  <a:srgbClr val="FF0000"/>
                </a:solidFill>
                <a:latin typeface="CMTI10"/>
              </a:rPr>
              <a:t>arises only for specific </a:t>
            </a:r>
          </a:p>
          <a:p>
            <a:r>
              <a:rPr lang="en-US" altLang="zh-CN" sz="1400" dirty="0" smtClean="0">
                <a:solidFill>
                  <a:srgbClr val="FF0000"/>
                </a:solidFill>
                <a:latin typeface="CMTI10"/>
              </a:rPr>
              <a:t>choices of </a:t>
            </a:r>
            <a:r>
              <a:rPr lang="en-US" altLang="zh-CN" sz="1400" dirty="0">
                <a:solidFill>
                  <a:srgbClr val="FF0000"/>
                </a:solidFill>
                <a:latin typeface="CMTI10"/>
              </a:rPr>
              <a:t>the </a:t>
            </a:r>
            <a:r>
              <a:rPr lang="en-US" altLang="zh-CN" sz="1400" dirty="0" smtClean="0">
                <a:solidFill>
                  <a:srgbClr val="FF0000"/>
                </a:solidFill>
                <a:latin typeface="CMTI10"/>
              </a:rPr>
              <a:t>bulk fraction</a:t>
            </a:r>
          </a:p>
          <a:p>
            <a:r>
              <a:rPr lang="en-US" altLang="zh-CN" sz="1400" dirty="0" smtClean="0">
                <a:solidFill>
                  <a:srgbClr val="FF0000"/>
                </a:solidFill>
                <a:latin typeface="CMTI10"/>
              </a:rPr>
              <a:t> </a:t>
            </a:r>
            <a:r>
              <a:rPr lang="en-US" altLang="zh-CN" sz="1400" dirty="0">
                <a:solidFill>
                  <a:srgbClr val="FF0000"/>
                </a:solidFill>
                <a:latin typeface="CMTI10"/>
              </a:rPr>
              <a:t>R(E), while other equally </a:t>
            </a:r>
            <a:endParaRPr lang="en-US" altLang="zh-CN" sz="1400" dirty="0" smtClean="0">
              <a:solidFill>
                <a:srgbClr val="FF0000"/>
              </a:solidFill>
              <a:latin typeface="CMTI10"/>
            </a:endParaRPr>
          </a:p>
          <a:p>
            <a:r>
              <a:rPr lang="en-US" altLang="zh-CN" sz="1400" dirty="0" smtClean="0">
                <a:solidFill>
                  <a:srgbClr val="FF0000"/>
                </a:solidFill>
                <a:latin typeface="CMTI10"/>
              </a:rPr>
              <a:t>plausible </a:t>
            </a:r>
            <a:r>
              <a:rPr lang="en-US" altLang="zh-CN" sz="1400" dirty="0">
                <a:solidFill>
                  <a:srgbClr val="FF0000"/>
                </a:solidFill>
                <a:latin typeface="CMTI10"/>
              </a:rPr>
              <a:t>spline choices</a:t>
            </a:r>
          </a:p>
          <a:p>
            <a:r>
              <a:rPr lang="en-US" altLang="zh-CN" sz="1400" dirty="0">
                <a:solidFill>
                  <a:srgbClr val="FF0000"/>
                </a:solidFill>
                <a:latin typeface="CMTI10"/>
              </a:rPr>
              <a:t>give no excess.</a:t>
            </a:r>
          </a:p>
        </p:txBody>
      </p:sp>
      <p:pic>
        <p:nvPicPr>
          <p:cNvPr id="6" name="图片 5"/>
          <p:cNvPicPr>
            <a:picLocks noChangeAspect="1"/>
          </p:cNvPicPr>
          <p:nvPr/>
        </p:nvPicPr>
        <p:blipFill>
          <a:blip r:embed="rId3"/>
          <a:stretch>
            <a:fillRect/>
          </a:stretch>
        </p:blipFill>
        <p:spPr>
          <a:xfrm>
            <a:off x="1187625" y="4118514"/>
            <a:ext cx="3240360" cy="1855031"/>
          </a:xfrm>
          <a:prstGeom prst="rect">
            <a:avLst/>
          </a:prstGeom>
        </p:spPr>
      </p:pic>
      <p:pic>
        <p:nvPicPr>
          <p:cNvPr id="7" name="图片 6"/>
          <p:cNvPicPr>
            <a:picLocks noChangeAspect="1"/>
          </p:cNvPicPr>
          <p:nvPr/>
        </p:nvPicPr>
        <p:blipFill>
          <a:blip r:embed="rId4"/>
          <a:stretch>
            <a:fillRect/>
          </a:stretch>
        </p:blipFill>
        <p:spPr>
          <a:xfrm>
            <a:off x="5004048" y="4487005"/>
            <a:ext cx="1508900" cy="1485138"/>
          </a:xfrm>
          <a:prstGeom prst="rect">
            <a:avLst/>
          </a:prstGeom>
        </p:spPr>
      </p:pic>
    </p:spTree>
    <p:extLst>
      <p:ext uri="{BB962C8B-B14F-4D97-AF65-F5344CB8AC3E}">
        <p14:creationId xmlns:p14="http://schemas.microsoft.com/office/powerpoint/2010/main" val="600443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3865" y="0"/>
            <a:ext cx="9144001" cy="6858000"/>
          </a:xfrm>
          <a:prstGeom prst="rect">
            <a:avLst/>
          </a:prstGeom>
          <a:ln w="9525">
            <a:noFill/>
          </a:ln>
        </p:spPr>
      </p:pic>
      <p:sp>
        <p:nvSpPr>
          <p:cNvPr id="3" name="文本框 2"/>
          <p:cNvSpPr txBox="1"/>
          <p:nvPr/>
        </p:nvSpPr>
        <p:spPr bwMode="auto">
          <a:xfrm>
            <a:off x="0" y="6397236"/>
            <a:ext cx="2610850" cy="400231"/>
          </a:xfrm>
          <a:prstGeom prst="rect">
            <a:avLst/>
          </a:prstGeom>
          <a:solidFill>
            <a:srgbClr val="FFFF99"/>
          </a:solidFill>
          <a:ln>
            <a:noFill/>
          </a:ln>
          <a:effectLst>
            <a:outerShdw dist="103351" dir="2700000" algn="ctr" rotWithShape="0">
              <a:srgbClr val="808080">
                <a:alpha val="75014"/>
              </a:srgbClr>
            </a:outerShdw>
          </a:effectLst>
          <a:extLst>
            <a:ext uri="{91240B29-F687-4f45-9708-019B960494DF}">
              <a14:hiddenLine xmlns:a14="http://schemas.microsoft.com/office/drawing/2010/main" xmlns="" w="18415" algn="ctr">
                <a:solidFill>
                  <a:srgbClr val="FEB8BD"/>
                </a:solidFill>
                <a:miter lim="800000"/>
                <a:headEnd/>
                <a:tailEnd/>
              </a14:hiddenLine>
            </a:ext>
          </a:extLst>
        </p:spPr>
        <p:txBody>
          <a:bodyPr wrap="none" lIns="99000" tIns="68040" rIns="99000" bIns="54000" rtlCol="0">
            <a:spAutoFit/>
          </a:bodyPr>
          <a:lstStyle/>
          <a:p>
            <a:pPr eaLnBrk="1" hangingPunct="1"/>
            <a:r>
              <a:rPr lang="en-US" altLang="zh-CN" dirty="0" err="1" smtClean="0">
                <a:latin typeface="Times New Roman" pitchFamily="18" charset="0"/>
              </a:rPr>
              <a:t>arXiv</a:t>
            </a:r>
            <a:r>
              <a:rPr lang="en-US" altLang="zh-CN" dirty="0" smtClean="0">
                <a:latin typeface="Times New Roman" pitchFamily="18" charset="0"/>
              </a:rPr>
              <a:t>: 1404.4946[</a:t>
            </a:r>
            <a:r>
              <a:rPr lang="en-US" altLang="zh-CN" dirty="0" err="1" smtClean="0">
                <a:latin typeface="Times New Roman" pitchFamily="18" charset="0"/>
              </a:rPr>
              <a:t>hep</a:t>
            </a:r>
            <a:r>
              <a:rPr lang="en-US" altLang="zh-CN" dirty="0" smtClean="0">
                <a:latin typeface="Times New Roman" pitchFamily="18" charset="0"/>
              </a:rPr>
              <a:t>-ex]</a:t>
            </a:r>
            <a:endParaRPr lang="zh-CN" altLang="en-US" dirty="0">
              <a:latin typeface="Times New Roman" pitchFamily="18" charset="0"/>
            </a:endParaRPr>
          </a:p>
        </p:txBody>
      </p:sp>
      <p:sp>
        <p:nvSpPr>
          <p:cNvPr id="4" name="乘号 3"/>
          <p:cNvSpPr/>
          <p:nvPr/>
        </p:nvSpPr>
        <p:spPr>
          <a:xfrm>
            <a:off x="2267744" y="4221088"/>
            <a:ext cx="1008112" cy="432048"/>
          </a:xfrm>
          <a:prstGeom prst="mathMultiply">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动作按钮: 帮助 4">
            <a:hlinkClick r:id="" action="ppaction://noaction" highlightClick="1"/>
          </p:cNvPr>
          <p:cNvSpPr/>
          <p:nvPr/>
        </p:nvSpPr>
        <p:spPr>
          <a:xfrm>
            <a:off x="1840393" y="4005064"/>
            <a:ext cx="576064" cy="288032"/>
          </a:xfrm>
          <a:prstGeom prst="actionButtonHelp">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动作按钮: 帮助 5">
            <a:hlinkClick r:id="" action="ppaction://noaction" highlightClick="1"/>
          </p:cNvPr>
          <p:cNvSpPr/>
          <p:nvPr/>
        </p:nvSpPr>
        <p:spPr>
          <a:xfrm>
            <a:off x="2745399" y="4666015"/>
            <a:ext cx="720080" cy="266137"/>
          </a:xfrm>
          <a:prstGeom prst="actionButtonHelp">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259632" y="3969060"/>
            <a:ext cx="2592288" cy="1368152"/>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标注 9"/>
          <p:cNvSpPr/>
          <p:nvPr/>
        </p:nvSpPr>
        <p:spPr>
          <a:xfrm>
            <a:off x="4724490" y="4090163"/>
            <a:ext cx="3395585" cy="1162897"/>
          </a:xfrm>
          <a:prstGeom prst="wedgeRoundRectCallout">
            <a:avLst>
              <a:gd name="adj1" fmla="val -84173"/>
              <a:gd name="adj2" fmla="val 43673"/>
              <a:gd name="adj3" fmla="val 16667"/>
            </a:avLst>
          </a:prstGeom>
          <a:solidFill>
            <a:srgbClr val="379B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4"/>
          <a:stretch>
            <a:fillRect/>
          </a:stretch>
        </p:blipFill>
        <p:spPr>
          <a:xfrm>
            <a:off x="4860032" y="4135543"/>
            <a:ext cx="1181100" cy="219075"/>
          </a:xfrm>
          <a:prstGeom prst="rect">
            <a:avLst/>
          </a:prstGeom>
        </p:spPr>
      </p:pic>
      <p:sp>
        <p:nvSpPr>
          <p:cNvPr id="9" name="文本框 8"/>
          <p:cNvSpPr txBox="1"/>
          <p:nvPr/>
        </p:nvSpPr>
        <p:spPr>
          <a:xfrm>
            <a:off x="4781622" y="4369056"/>
            <a:ext cx="3352200" cy="923330"/>
          </a:xfrm>
          <a:prstGeom prst="rect">
            <a:avLst/>
          </a:prstGeom>
          <a:noFill/>
        </p:spPr>
        <p:txBody>
          <a:bodyPr wrap="none" rtlCol="0">
            <a:spAutoFit/>
          </a:bodyPr>
          <a:lstStyle/>
          <a:p>
            <a:pPr>
              <a:lnSpc>
                <a:spcPct val="150000"/>
              </a:lnSpc>
            </a:pPr>
            <a:r>
              <a:rPr lang="en-US" altLang="zh-CN" dirty="0">
                <a:solidFill>
                  <a:schemeClr val="bg1"/>
                </a:solidFill>
              </a:rPr>
              <a:t>N</a:t>
            </a:r>
            <a:r>
              <a:rPr lang="en-US" altLang="zh-CN" dirty="0" smtClean="0">
                <a:solidFill>
                  <a:schemeClr val="bg1"/>
                </a:solidFill>
              </a:rPr>
              <a:t>uclear scattering, not EM one</a:t>
            </a:r>
          </a:p>
          <a:p>
            <a:pPr>
              <a:lnSpc>
                <a:spcPct val="150000"/>
              </a:lnSpc>
            </a:pPr>
            <a:r>
              <a:rPr lang="en-US" altLang="zh-CN" dirty="0" smtClean="0">
                <a:solidFill>
                  <a:schemeClr val="bg1"/>
                </a:solidFill>
              </a:rPr>
              <a:t>Background well understood</a:t>
            </a:r>
            <a:endParaRPr lang="zh-CN" altLang="en-US" dirty="0">
              <a:solidFill>
                <a:schemeClr val="bg1"/>
              </a:solidFill>
            </a:endParaRPr>
          </a:p>
        </p:txBody>
      </p:sp>
    </p:spTree>
    <p:extLst>
      <p:ext uri="{BB962C8B-B14F-4D97-AF65-F5344CB8AC3E}">
        <p14:creationId xmlns:p14="http://schemas.microsoft.com/office/powerpoint/2010/main" val="49129582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13540" y="457200"/>
            <a:ext cx="3916920" cy="1143000"/>
          </a:xfrm>
        </p:spPr>
        <p:txBody>
          <a:bodyPr/>
          <a:lstStyle/>
          <a:p>
            <a:r>
              <a:rPr lang="en-US" altLang="zh-CN" dirty="0" smtClean="0">
                <a:solidFill>
                  <a:schemeClr val="bg1"/>
                </a:solidFill>
                <a:latin typeface="Bodoni MT Black" panose="02070A03080606020203" pitchFamily="18" charset="0"/>
                <a:ea typeface="隶书" panose="02010509060101010101" pitchFamily="49" charset="-122"/>
              </a:rPr>
              <a:t>Outline</a:t>
            </a:r>
            <a:r>
              <a:rPr lang="zh-CN" altLang="en-US" dirty="0" smtClean="0">
                <a:solidFill>
                  <a:schemeClr val="bg1"/>
                </a:solidFill>
                <a:latin typeface="隶书" panose="02010509060101010101" pitchFamily="49" charset="-122"/>
                <a:ea typeface="隶书" panose="02010509060101010101" pitchFamily="49" charset="-122"/>
              </a:rPr>
              <a:t>   </a:t>
            </a:r>
            <a:endParaRPr lang="zh-CN" altLang="en-US" dirty="0">
              <a:solidFill>
                <a:schemeClr val="bg1"/>
              </a:solidFill>
              <a:latin typeface="隶书" panose="02010509060101010101" pitchFamily="49" charset="-122"/>
              <a:ea typeface="隶书" panose="02010509060101010101" pitchFamily="49" charset="-122"/>
            </a:endParaRPr>
          </a:p>
        </p:txBody>
      </p:sp>
      <p:sp>
        <p:nvSpPr>
          <p:cNvPr id="5" name="文本框 4"/>
          <p:cNvSpPr txBox="1"/>
          <p:nvPr/>
        </p:nvSpPr>
        <p:spPr>
          <a:xfrm>
            <a:off x="2012923" y="2255975"/>
            <a:ext cx="3124573" cy="461665"/>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smtClean="0"/>
              <a:t>Motivation &amp; Status</a:t>
            </a:r>
            <a:endParaRPr lang="zh-CN" altLang="en-US" sz="1200" b="1" dirty="0">
              <a:solidFill>
                <a:srgbClr val="FF0000"/>
              </a:solidFill>
            </a:endParaRPr>
          </a:p>
        </p:txBody>
      </p:sp>
      <p:sp>
        <p:nvSpPr>
          <p:cNvPr id="6" name="文本框 5"/>
          <p:cNvSpPr txBox="1"/>
          <p:nvPr/>
        </p:nvSpPr>
        <p:spPr>
          <a:xfrm>
            <a:off x="2012923" y="3370762"/>
            <a:ext cx="5352747" cy="461665"/>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smtClean="0"/>
              <a:t>Three old </a:t>
            </a:r>
            <a:r>
              <a:rPr lang="en-US" altLang="zh-CN" sz="2400" dirty="0" err="1" smtClean="0"/>
              <a:t>Exps</a:t>
            </a:r>
            <a:r>
              <a:rPr lang="en-US" altLang="zh-CN" sz="2400" dirty="0" smtClean="0"/>
              <a:t>:</a:t>
            </a:r>
            <a:r>
              <a:rPr lang="zh-CN" altLang="en-US" sz="2400" dirty="0" smtClean="0"/>
              <a:t> </a:t>
            </a:r>
            <a:r>
              <a:rPr lang="en-US" altLang="zh-CN" sz="1600" dirty="0" smtClean="0">
                <a:solidFill>
                  <a:srgbClr val="FF0000"/>
                </a:solidFill>
              </a:rPr>
              <a:t>DAMA</a:t>
            </a:r>
            <a:r>
              <a:rPr lang="zh-CN" altLang="en-US" sz="1600" dirty="0" smtClean="0">
                <a:solidFill>
                  <a:srgbClr val="FF0000"/>
                </a:solidFill>
              </a:rPr>
              <a:t>；</a:t>
            </a:r>
            <a:r>
              <a:rPr lang="en-US" altLang="zh-CN" sz="1600" dirty="0" smtClean="0">
                <a:solidFill>
                  <a:srgbClr val="FF0000"/>
                </a:solidFill>
              </a:rPr>
              <a:t>CRESST</a:t>
            </a:r>
            <a:r>
              <a:rPr lang="zh-CN" altLang="en-US" sz="1600" dirty="0" smtClean="0">
                <a:solidFill>
                  <a:srgbClr val="FF0000"/>
                </a:solidFill>
              </a:rPr>
              <a:t>；</a:t>
            </a:r>
            <a:r>
              <a:rPr lang="en-US" altLang="zh-CN" sz="1600" dirty="0" err="1" smtClean="0">
                <a:solidFill>
                  <a:srgbClr val="FF0000"/>
                </a:solidFill>
              </a:rPr>
              <a:t>CoGeNT</a:t>
            </a:r>
            <a:endParaRPr lang="zh-CN" altLang="en-US" sz="1600" b="1" dirty="0">
              <a:solidFill>
                <a:srgbClr val="FF0000"/>
              </a:solidFill>
            </a:endParaRPr>
          </a:p>
        </p:txBody>
      </p:sp>
      <p:sp>
        <p:nvSpPr>
          <p:cNvPr id="8" name="文本框 7"/>
          <p:cNvSpPr txBox="1"/>
          <p:nvPr/>
        </p:nvSpPr>
        <p:spPr>
          <a:xfrm>
            <a:off x="2012923" y="4463492"/>
            <a:ext cx="3659976" cy="461665"/>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err="1" smtClean="0"/>
              <a:t>Reconcilation</a:t>
            </a:r>
            <a:r>
              <a:rPr lang="en-US" altLang="zh-CN" sz="2400" dirty="0" smtClean="0"/>
              <a:t> Methods</a:t>
            </a:r>
            <a:endParaRPr lang="zh-CN" altLang="en-US" sz="1200" b="1" dirty="0">
              <a:solidFill>
                <a:srgbClr val="FF0000"/>
              </a:solidFill>
            </a:endParaRPr>
          </a:p>
        </p:txBody>
      </p:sp>
      <p:sp>
        <p:nvSpPr>
          <p:cNvPr id="18" name="文本框 17"/>
          <p:cNvSpPr txBox="1"/>
          <p:nvPr/>
        </p:nvSpPr>
        <p:spPr>
          <a:xfrm>
            <a:off x="2012923" y="5722160"/>
            <a:ext cx="3038011" cy="646331"/>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smtClean="0"/>
              <a:t>Our  Latest  Result</a:t>
            </a:r>
            <a:endParaRPr lang="zh-CN" altLang="en-US" sz="2400" dirty="0"/>
          </a:p>
          <a:p>
            <a:pPr marL="285750" indent="-285750">
              <a:buFont typeface="Wingdings" panose="05000000000000000000" pitchFamily="2" charset="2"/>
              <a:buChar char="l"/>
            </a:pPr>
            <a:endParaRPr lang="zh-CN" altLang="en-US" sz="1200" b="1" dirty="0">
              <a:solidFill>
                <a:srgbClr val="FF0000"/>
              </a:solidFill>
            </a:endParaRPr>
          </a:p>
        </p:txBody>
      </p:sp>
      <p:sp>
        <p:nvSpPr>
          <p:cNvPr id="20" name="文本框 19"/>
          <p:cNvSpPr txBox="1"/>
          <p:nvPr/>
        </p:nvSpPr>
        <p:spPr>
          <a:xfrm>
            <a:off x="6206610" y="4371267"/>
            <a:ext cx="647700" cy="646113"/>
          </a:xfrm>
          <a:prstGeom prst="rect">
            <a:avLst/>
          </a:prstGeom>
          <a:noFill/>
        </p:spPr>
        <p:txBody>
          <a:bodyPr wrap="none">
            <a:spAutoFit/>
          </a:bodyPr>
          <a:lstStyle/>
          <a:p>
            <a:pPr>
              <a:defRPr/>
            </a:pPr>
            <a:r>
              <a:rPr lang="zh-CN" altLang="en-US" sz="3600" b="1" dirty="0">
                <a:solidFill>
                  <a:srgbClr val="FF00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a:t>
            </a:r>
          </a:p>
        </p:txBody>
      </p:sp>
      <p:pic>
        <p:nvPicPr>
          <p:cNvPr id="11" name="图片 10"/>
          <p:cNvPicPr>
            <a:picLocks noChangeAspect="1"/>
          </p:cNvPicPr>
          <p:nvPr/>
        </p:nvPicPr>
        <p:blipFill>
          <a:blip r:embed="rId3"/>
          <a:stretch>
            <a:fillRect/>
          </a:stretch>
        </p:blipFill>
        <p:spPr>
          <a:xfrm>
            <a:off x="6804248" y="-13732"/>
            <a:ext cx="2359108" cy="1769331"/>
          </a:xfrm>
          <a:prstGeom prst="rect">
            <a:avLst/>
          </a:prstGeom>
        </p:spPr>
      </p:pic>
    </p:spTree>
    <p:extLst>
      <p:ext uri="{BB962C8B-B14F-4D97-AF65-F5344CB8AC3E}">
        <p14:creationId xmlns:p14="http://schemas.microsoft.com/office/powerpoint/2010/main" val="335988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9144000" cy="6833248"/>
          </a:xfrm>
          <a:prstGeom prst="rect">
            <a:avLst/>
          </a:prstGeom>
        </p:spPr>
      </p:pic>
      <p:pic>
        <p:nvPicPr>
          <p:cNvPr id="3" name="图片 2"/>
          <p:cNvPicPr>
            <a:picLocks noChangeAspect="1"/>
          </p:cNvPicPr>
          <p:nvPr/>
        </p:nvPicPr>
        <p:blipFill>
          <a:blip r:embed="rId4"/>
          <a:stretch>
            <a:fillRect/>
          </a:stretch>
        </p:blipFill>
        <p:spPr>
          <a:xfrm>
            <a:off x="3059832" y="55616"/>
            <a:ext cx="3800475" cy="523875"/>
          </a:xfrm>
          <a:prstGeom prst="rect">
            <a:avLst/>
          </a:prstGeom>
          <a:noFill/>
          <a:ln>
            <a:solidFill>
              <a:schemeClr val="accent1"/>
            </a:solidFill>
          </a:ln>
        </p:spPr>
      </p:pic>
      <p:cxnSp>
        <p:nvCxnSpPr>
          <p:cNvPr id="4" name="直接连接符 3"/>
          <p:cNvCxnSpPr/>
          <p:nvPr/>
        </p:nvCxnSpPr>
        <p:spPr>
          <a:xfrm>
            <a:off x="4644008" y="476672"/>
            <a:ext cx="15121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38688" y="5983568"/>
            <a:ext cx="6408712" cy="861774"/>
          </a:xfrm>
          <a:prstGeom prst="rect">
            <a:avLst/>
          </a:prstGeom>
          <a:ln>
            <a:solidFill>
              <a:srgbClr val="00B0F0"/>
            </a:solidFill>
          </a:ln>
        </p:spPr>
        <p:txBody>
          <a:bodyPr wrap="square">
            <a:spAutoFit/>
          </a:bodyPr>
          <a:lstStyle/>
          <a:p>
            <a:pPr>
              <a:lnSpc>
                <a:spcPts val="3000"/>
              </a:lnSpc>
            </a:pPr>
            <a:r>
              <a:rPr lang="en-US" altLang="zh-CN" b="1" dirty="0" err="1">
                <a:effectLst>
                  <a:outerShdw blurRad="38100" dist="38100" dir="2700000" algn="tl">
                    <a:srgbClr val="000000">
                      <a:alpha val="43137"/>
                    </a:srgbClr>
                  </a:outerShdw>
                </a:effectLst>
                <a:latin typeface="CMBX12"/>
              </a:rPr>
              <a:t>M.T.Frandsen</a:t>
            </a:r>
            <a:r>
              <a:rPr lang="en-US" altLang="zh-CN" b="1" dirty="0">
                <a:effectLst>
                  <a:outerShdw blurRad="38100" dist="38100" dir="2700000" algn="tl">
                    <a:srgbClr val="000000">
                      <a:alpha val="43137"/>
                    </a:srgbClr>
                  </a:outerShdw>
                </a:effectLst>
                <a:latin typeface="CMBX12"/>
              </a:rPr>
              <a:t>, </a:t>
            </a:r>
            <a:r>
              <a:rPr lang="en-US" altLang="zh-CN" b="1" dirty="0" err="1">
                <a:effectLst>
                  <a:outerShdw blurRad="38100" dist="38100" dir="2700000" algn="tl">
                    <a:srgbClr val="000000">
                      <a:alpha val="43137"/>
                    </a:srgbClr>
                  </a:outerShdw>
                </a:effectLst>
                <a:latin typeface="CMBX12"/>
              </a:rPr>
              <a:t>F.Kahlhoefer</a:t>
            </a:r>
            <a:r>
              <a:rPr lang="en-US" altLang="zh-CN" b="1" dirty="0">
                <a:effectLst>
                  <a:outerShdw blurRad="38100" dist="38100" dir="2700000" algn="tl">
                    <a:srgbClr val="000000">
                      <a:alpha val="43137"/>
                    </a:srgbClr>
                  </a:outerShdw>
                </a:effectLst>
                <a:latin typeface="CMBX12"/>
              </a:rPr>
              <a:t>, </a:t>
            </a:r>
            <a:r>
              <a:rPr lang="en-US" altLang="zh-CN" b="1" dirty="0" err="1">
                <a:effectLst>
                  <a:outerShdw blurRad="38100" dist="38100" dir="2700000" algn="tl">
                    <a:srgbClr val="000000">
                      <a:alpha val="43137"/>
                    </a:srgbClr>
                  </a:outerShdw>
                </a:effectLst>
                <a:latin typeface="CMBX12"/>
              </a:rPr>
              <a:t>S.Sarkar</a:t>
            </a:r>
            <a:r>
              <a:rPr lang="en-US" altLang="zh-CN" b="1" dirty="0">
                <a:effectLst>
                  <a:outerShdw blurRad="38100" dist="38100" dir="2700000" algn="tl">
                    <a:srgbClr val="000000">
                      <a:alpha val="43137"/>
                    </a:srgbClr>
                  </a:outerShdw>
                </a:effectLst>
                <a:latin typeface="CMBX12"/>
              </a:rPr>
              <a:t>, K.S-</a:t>
            </a:r>
            <a:r>
              <a:rPr lang="en-US" altLang="zh-CN" b="1" dirty="0" err="1">
                <a:effectLst>
                  <a:outerShdw blurRad="38100" dist="38100" dir="2700000" algn="tl">
                    <a:srgbClr val="000000">
                      <a:alpha val="43137"/>
                    </a:srgbClr>
                  </a:outerShdw>
                </a:effectLst>
                <a:latin typeface="CMBX12"/>
              </a:rPr>
              <a:t>Hoberg</a:t>
            </a:r>
            <a:endParaRPr lang="en-US" altLang="zh-CN" b="1" dirty="0">
              <a:effectLst>
                <a:outerShdw blurRad="38100" dist="38100" dir="2700000" algn="tl">
                  <a:srgbClr val="000000">
                    <a:alpha val="43137"/>
                  </a:srgbClr>
                </a:outerShdw>
              </a:effectLst>
              <a:latin typeface="CMBX12"/>
            </a:endParaRPr>
          </a:p>
          <a:p>
            <a:pPr>
              <a:lnSpc>
                <a:spcPts val="3000"/>
              </a:lnSpc>
            </a:pPr>
            <a:r>
              <a:rPr lang="en-US" altLang="zh-CN" b="1" dirty="0">
                <a:solidFill>
                  <a:srgbClr val="0070C0"/>
                </a:solidFill>
                <a:effectLst>
                  <a:outerShdw blurRad="38100" dist="38100" dir="2700000" algn="tl">
                    <a:srgbClr val="000000">
                      <a:alpha val="43137"/>
                    </a:srgbClr>
                  </a:outerShdw>
                </a:effectLst>
                <a:latin typeface="CMBX12"/>
              </a:rPr>
              <a:t>          </a:t>
            </a:r>
            <a:r>
              <a:rPr lang="en-US" altLang="zh-CN" b="1" dirty="0">
                <a:solidFill>
                  <a:srgbClr val="0070C0"/>
                </a:solidFill>
                <a:effectLst>
                  <a:outerShdw blurRad="38100" dist="38100" dir="2700000" algn="tl">
                    <a:srgbClr val="000000">
                      <a:alpha val="43137"/>
                    </a:srgbClr>
                  </a:outerShdw>
                </a:effectLst>
                <a:latin typeface="Broadway" panose="04040905080B02020502" pitchFamily="82" charset="0"/>
              </a:rPr>
              <a:t>JHEP 1109, 128 (2011)</a:t>
            </a:r>
          </a:p>
        </p:txBody>
      </p:sp>
      <p:pic>
        <p:nvPicPr>
          <p:cNvPr id="7" name="图片 6"/>
          <p:cNvPicPr>
            <a:picLocks noChangeAspect="1"/>
          </p:cNvPicPr>
          <p:nvPr/>
        </p:nvPicPr>
        <p:blipFill>
          <a:blip r:embed="rId5"/>
          <a:stretch>
            <a:fillRect/>
          </a:stretch>
        </p:blipFill>
        <p:spPr>
          <a:xfrm>
            <a:off x="611560" y="4797152"/>
            <a:ext cx="1914525" cy="276225"/>
          </a:xfrm>
          <a:prstGeom prst="rect">
            <a:avLst/>
          </a:prstGeom>
          <a:ln>
            <a:solidFill>
              <a:schemeClr val="accent1">
                <a:shade val="50000"/>
              </a:schemeClr>
            </a:solidFill>
          </a:ln>
        </p:spPr>
      </p:pic>
      <p:sp>
        <p:nvSpPr>
          <p:cNvPr id="8" name="文本框 7"/>
          <p:cNvSpPr txBox="1"/>
          <p:nvPr/>
        </p:nvSpPr>
        <p:spPr>
          <a:xfrm>
            <a:off x="1030854" y="4427820"/>
            <a:ext cx="1075936" cy="369332"/>
          </a:xfrm>
          <a:prstGeom prst="rect">
            <a:avLst/>
          </a:prstGeom>
          <a:noFill/>
        </p:spPr>
        <p:txBody>
          <a:bodyPr wrap="none" rtlCol="0">
            <a:spAutoFit/>
          </a:bodyPr>
          <a:lstStyle/>
          <a:p>
            <a:r>
              <a:rPr lang="en-US" altLang="zh-CN" dirty="0" smtClean="0">
                <a:solidFill>
                  <a:srgbClr val="FF0000"/>
                </a:solidFill>
              </a:rPr>
              <a:t>SF=0</a:t>
            </a:r>
            <a:r>
              <a:rPr lang="en-US" altLang="zh-CN" dirty="0" smtClean="0"/>
              <a:t> </a:t>
            </a:r>
            <a:r>
              <a:rPr lang="en-US" altLang="zh-CN" dirty="0" smtClean="0">
                <a:solidFill>
                  <a:srgbClr val="FF0000"/>
                </a:solidFill>
              </a:rPr>
              <a:t>for</a:t>
            </a:r>
            <a:endParaRPr lang="zh-CN" altLang="en-US" dirty="0">
              <a:solidFill>
                <a:srgbClr val="FF0000"/>
              </a:solidFill>
            </a:endParaRPr>
          </a:p>
        </p:txBody>
      </p:sp>
      <p:sp>
        <p:nvSpPr>
          <p:cNvPr id="9" name="文本框 8"/>
          <p:cNvSpPr txBox="1"/>
          <p:nvPr/>
        </p:nvSpPr>
        <p:spPr>
          <a:xfrm>
            <a:off x="5165392" y="4664001"/>
            <a:ext cx="369332" cy="799258"/>
          </a:xfrm>
          <a:prstGeom prst="rect">
            <a:avLst/>
          </a:prstGeom>
          <a:noFill/>
        </p:spPr>
        <p:txBody>
          <a:bodyPr vert="eaVert" wrap="none" rtlCol="0">
            <a:spAutoFit/>
          </a:bodyPr>
          <a:lstStyle/>
          <a:p>
            <a:r>
              <a:rPr lang="en-US" altLang="zh-CN" sz="1200" dirty="0" smtClean="0">
                <a:solidFill>
                  <a:srgbClr val="FF36FF"/>
                </a:solidFill>
              </a:rPr>
              <a:t>Ge-phobic</a:t>
            </a:r>
            <a:endParaRPr lang="zh-CN" altLang="en-US" sz="1200" dirty="0">
              <a:solidFill>
                <a:srgbClr val="FF36FF"/>
              </a:solidFill>
            </a:endParaRPr>
          </a:p>
        </p:txBody>
      </p:sp>
      <p:sp>
        <p:nvSpPr>
          <p:cNvPr id="10" name="文本框 9"/>
          <p:cNvSpPr txBox="1"/>
          <p:nvPr/>
        </p:nvSpPr>
        <p:spPr>
          <a:xfrm>
            <a:off x="5971511" y="5503954"/>
            <a:ext cx="369332" cy="1036502"/>
          </a:xfrm>
          <a:prstGeom prst="rect">
            <a:avLst/>
          </a:prstGeom>
          <a:noFill/>
        </p:spPr>
        <p:txBody>
          <a:bodyPr vert="eaVert" wrap="none" rtlCol="0">
            <a:spAutoFit/>
          </a:bodyPr>
          <a:lstStyle/>
          <a:p>
            <a:r>
              <a:rPr lang="en-US" altLang="zh-CN" sz="1200" dirty="0" smtClean="0">
                <a:solidFill>
                  <a:srgbClr val="FF0000"/>
                </a:solidFill>
              </a:rPr>
              <a:t>Xenon-phobic</a:t>
            </a:r>
            <a:endParaRPr lang="zh-CN" altLang="en-US" sz="1200" dirty="0">
              <a:solidFill>
                <a:srgbClr val="FF0000"/>
              </a:solidFill>
            </a:endParaRPr>
          </a:p>
        </p:txBody>
      </p:sp>
      <p:sp>
        <p:nvSpPr>
          <p:cNvPr id="12" name="爆炸形 1 11"/>
          <p:cNvSpPr/>
          <p:nvPr/>
        </p:nvSpPr>
        <p:spPr>
          <a:xfrm>
            <a:off x="552222" y="409310"/>
            <a:ext cx="995442" cy="1003466"/>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46818" y="692695"/>
            <a:ext cx="478016" cy="369332"/>
          </a:xfrm>
          <a:prstGeom prst="rect">
            <a:avLst/>
          </a:prstGeom>
          <a:noFill/>
        </p:spPr>
        <p:txBody>
          <a:bodyPr wrap="none" rtlCol="0">
            <a:spAutoFit/>
          </a:bodyPr>
          <a:lstStyle/>
          <a:p>
            <a:r>
              <a:rPr lang="en-US" altLang="zh-CN" dirty="0">
                <a:solidFill>
                  <a:srgbClr val="FFFF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1</a:t>
            </a:r>
            <a:r>
              <a:rPr lang="en-US" altLang="zh-CN" dirty="0" smtClean="0">
                <a:solidFill>
                  <a:srgbClr val="FFFF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st</a:t>
            </a:r>
            <a:endParaRPr lang="zh-CN" altLang="en-US" dirty="0">
              <a:solidFill>
                <a:srgbClr val="FFFF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3417144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13540" y="457200"/>
            <a:ext cx="3916920" cy="1143000"/>
          </a:xfrm>
        </p:spPr>
        <p:txBody>
          <a:bodyPr/>
          <a:lstStyle/>
          <a:p>
            <a:r>
              <a:rPr lang="en-US" altLang="zh-CN" dirty="0" smtClean="0">
                <a:solidFill>
                  <a:schemeClr val="bg1"/>
                </a:solidFill>
                <a:latin typeface="Bodoni MT Black" panose="02070A03080606020203" pitchFamily="18" charset="0"/>
                <a:ea typeface="隶书" panose="02010509060101010101" pitchFamily="49" charset="-122"/>
              </a:rPr>
              <a:t>Outline</a:t>
            </a:r>
            <a:r>
              <a:rPr lang="zh-CN" altLang="en-US" dirty="0" smtClean="0">
                <a:solidFill>
                  <a:schemeClr val="bg1"/>
                </a:solidFill>
                <a:latin typeface="隶书" panose="02010509060101010101" pitchFamily="49" charset="-122"/>
                <a:ea typeface="隶书" panose="02010509060101010101" pitchFamily="49" charset="-122"/>
              </a:rPr>
              <a:t>   </a:t>
            </a:r>
            <a:endParaRPr lang="zh-CN" altLang="en-US" dirty="0">
              <a:solidFill>
                <a:schemeClr val="bg1"/>
              </a:solidFill>
              <a:latin typeface="隶书" panose="02010509060101010101" pitchFamily="49" charset="-122"/>
              <a:ea typeface="隶书" panose="02010509060101010101" pitchFamily="49" charset="-122"/>
            </a:endParaRPr>
          </a:p>
        </p:txBody>
      </p:sp>
      <p:sp>
        <p:nvSpPr>
          <p:cNvPr id="5" name="文本框 4"/>
          <p:cNvSpPr txBox="1"/>
          <p:nvPr/>
        </p:nvSpPr>
        <p:spPr>
          <a:xfrm>
            <a:off x="2012923" y="2255975"/>
            <a:ext cx="3124573" cy="461665"/>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smtClean="0"/>
              <a:t>Motivation &amp; Status</a:t>
            </a:r>
            <a:endParaRPr lang="zh-CN" altLang="en-US" sz="1200" b="1" dirty="0">
              <a:solidFill>
                <a:srgbClr val="FF0000"/>
              </a:solidFill>
            </a:endParaRPr>
          </a:p>
        </p:txBody>
      </p:sp>
      <p:sp>
        <p:nvSpPr>
          <p:cNvPr id="6" name="文本框 5"/>
          <p:cNvSpPr txBox="1"/>
          <p:nvPr/>
        </p:nvSpPr>
        <p:spPr>
          <a:xfrm>
            <a:off x="2024940" y="3332544"/>
            <a:ext cx="5352747" cy="461665"/>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smtClean="0"/>
              <a:t>Three old </a:t>
            </a:r>
            <a:r>
              <a:rPr lang="en-US" altLang="zh-CN" sz="2400" dirty="0" err="1" smtClean="0"/>
              <a:t>Exps</a:t>
            </a:r>
            <a:r>
              <a:rPr lang="en-US" altLang="zh-CN" sz="2400" dirty="0" smtClean="0"/>
              <a:t>:</a:t>
            </a:r>
            <a:r>
              <a:rPr lang="zh-CN" altLang="en-US" sz="2400" dirty="0" smtClean="0"/>
              <a:t> </a:t>
            </a:r>
            <a:r>
              <a:rPr lang="en-US" altLang="zh-CN" sz="1600" dirty="0" smtClean="0">
                <a:solidFill>
                  <a:srgbClr val="FF0000"/>
                </a:solidFill>
              </a:rPr>
              <a:t>DAMA</a:t>
            </a:r>
            <a:r>
              <a:rPr lang="zh-CN" altLang="en-US" sz="1600" dirty="0" smtClean="0">
                <a:solidFill>
                  <a:srgbClr val="FF0000"/>
                </a:solidFill>
              </a:rPr>
              <a:t>；</a:t>
            </a:r>
            <a:r>
              <a:rPr lang="en-US" altLang="zh-CN" sz="1600" dirty="0" smtClean="0">
                <a:solidFill>
                  <a:srgbClr val="FF0000"/>
                </a:solidFill>
              </a:rPr>
              <a:t>CRESST</a:t>
            </a:r>
            <a:r>
              <a:rPr lang="zh-CN" altLang="en-US" sz="1600" dirty="0" smtClean="0">
                <a:solidFill>
                  <a:srgbClr val="FF0000"/>
                </a:solidFill>
              </a:rPr>
              <a:t>；</a:t>
            </a:r>
            <a:r>
              <a:rPr lang="en-US" altLang="zh-CN" sz="1600" dirty="0" err="1" smtClean="0">
                <a:solidFill>
                  <a:srgbClr val="FF0000"/>
                </a:solidFill>
              </a:rPr>
              <a:t>CoGeNT</a:t>
            </a:r>
            <a:endParaRPr lang="zh-CN" altLang="en-US" sz="1600" b="1" dirty="0">
              <a:solidFill>
                <a:srgbClr val="FF0000"/>
              </a:solidFill>
            </a:endParaRPr>
          </a:p>
        </p:txBody>
      </p:sp>
      <p:sp>
        <p:nvSpPr>
          <p:cNvPr id="8" name="文本框 7"/>
          <p:cNvSpPr txBox="1"/>
          <p:nvPr/>
        </p:nvSpPr>
        <p:spPr>
          <a:xfrm>
            <a:off x="2008301" y="4472097"/>
            <a:ext cx="3659976" cy="461665"/>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smtClean="0"/>
              <a:t>Reconciliation Methods</a:t>
            </a:r>
            <a:endParaRPr lang="zh-CN" altLang="en-US" sz="1200" b="1" dirty="0">
              <a:solidFill>
                <a:srgbClr val="FF0000"/>
              </a:solidFill>
            </a:endParaRPr>
          </a:p>
        </p:txBody>
      </p:sp>
      <p:sp>
        <p:nvSpPr>
          <p:cNvPr id="18" name="文本框 17"/>
          <p:cNvSpPr txBox="1"/>
          <p:nvPr/>
        </p:nvSpPr>
        <p:spPr>
          <a:xfrm>
            <a:off x="2008301" y="5589240"/>
            <a:ext cx="2953053" cy="646331"/>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smtClean="0"/>
              <a:t>Our Latest  Result</a:t>
            </a:r>
            <a:endParaRPr lang="zh-CN" altLang="en-US" sz="2400" dirty="0"/>
          </a:p>
          <a:p>
            <a:pPr marL="285750" indent="-285750">
              <a:buFont typeface="Wingdings" panose="05000000000000000000" pitchFamily="2" charset="2"/>
              <a:buChar char="l"/>
            </a:pPr>
            <a:endParaRPr lang="zh-CN" altLang="en-US" sz="1200" b="1" dirty="0">
              <a:solidFill>
                <a:srgbClr val="FF0000"/>
              </a:solidFill>
            </a:endParaRPr>
          </a:p>
        </p:txBody>
      </p:sp>
      <p:sp>
        <p:nvSpPr>
          <p:cNvPr id="20" name="文本框 19"/>
          <p:cNvSpPr txBox="1"/>
          <p:nvPr/>
        </p:nvSpPr>
        <p:spPr>
          <a:xfrm>
            <a:off x="5436096" y="2125910"/>
            <a:ext cx="647700" cy="646113"/>
          </a:xfrm>
          <a:prstGeom prst="rect">
            <a:avLst/>
          </a:prstGeom>
          <a:noFill/>
        </p:spPr>
        <p:txBody>
          <a:bodyPr wrap="none">
            <a:spAutoFit/>
          </a:bodyPr>
          <a:lstStyle/>
          <a:p>
            <a:pPr>
              <a:defRPr/>
            </a:pPr>
            <a:r>
              <a:rPr lang="zh-CN" altLang="en-US" sz="3600" b="1" dirty="0">
                <a:solidFill>
                  <a:srgbClr val="FF00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a:t>
            </a:r>
          </a:p>
        </p:txBody>
      </p:sp>
    </p:spTree>
    <p:extLst>
      <p:ext uri="{BB962C8B-B14F-4D97-AF65-F5344CB8AC3E}">
        <p14:creationId xmlns:p14="http://schemas.microsoft.com/office/powerpoint/2010/main" val="152033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4" y="-27952"/>
            <a:ext cx="4565800" cy="316835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5495" y="0"/>
            <a:ext cx="4941004" cy="3428718"/>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168352"/>
            <a:ext cx="5713449" cy="3721616"/>
          </a:xfrm>
          <a:prstGeom prst="rect">
            <a:avLst/>
          </a:prstGeom>
        </p:spPr>
      </p:pic>
      <p:sp>
        <p:nvSpPr>
          <p:cNvPr id="5" name="文本框 4"/>
          <p:cNvSpPr txBox="1"/>
          <p:nvPr/>
        </p:nvSpPr>
        <p:spPr bwMode="auto">
          <a:xfrm>
            <a:off x="5718080" y="3428452"/>
            <a:ext cx="3100408" cy="1785225"/>
          </a:xfrm>
          <a:prstGeom prst="rect">
            <a:avLst/>
          </a:prstGeom>
          <a:solidFill>
            <a:srgbClr val="FFFF99"/>
          </a:solidFill>
          <a:ln>
            <a:noFill/>
          </a:ln>
          <a:effectLst>
            <a:outerShdw dist="103351" dir="2700000" algn="ctr" rotWithShape="0">
              <a:srgbClr val="808080">
                <a:alpha val="75014"/>
              </a:srgbClr>
            </a:outerShdw>
          </a:effectLst>
          <a:extLst>
            <a:ext uri="{91240B29-F687-4f45-9708-019B960494DF}">
              <a14:hiddenLine xmlns:a14="http://schemas.microsoft.com/office/drawing/2010/main" xmlns="" w="18415" algn="ctr">
                <a:solidFill>
                  <a:srgbClr val="FEB8BD"/>
                </a:solidFill>
                <a:miter lim="800000"/>
                <a:headEnd/>
                <a:tailEnd/>
              </a14:hiddenLine>
            </a:ext>
          </a:extLst>
        </p:spPr>
        <p:txBody>
          <a:bodyPr wrap="none" lIns="99000" tIns="68040" rIns="99000" bIns="54000" rtlCol="0">
            <a:spAutoFit/>
          </a:bodyPr>
          <a:lstStyle/>
          <a:p>
            <a:pPr marL="285750" indent="-285750" eaLnBrk="1" hangingPunct="1">
              <a:lnSpc>
                <a:spcPct val="200000"/>
              </a:lnSpc>
              <a:buFont typeface="Arial" panose="020B0604020202020204" pitchFamily="34" charset="0"/>
              <a:buChar char="•"/>
            </a:pPr>
            <a:r>
              <a:rPr lang="en-US" altLang="zh-CN" dirty="0" smtClean="0">
                <a:latin typeface="Times New Roman" pitchFamily="18" charset="0"/>
              </a:rPr>
              <a:t>ES is exponential spectrum</a:t>
            </a:r>
          </a:p>
          <a:p>
            <a:pPr marL="285750" indent="-285750" eaLnBrk="1" hangingPunct="1">
              <a:lnSpc>
                <a:spcPct val="200000"/>
              </a:lnSpc>
              <a:buFont typeface="Arial" panose="020B0604020202020204" pitchFamily="34" charset="0"/>
              <a:buChar char="•"/>
            </a:pPr>
            <a:r>
              <a:rPr lang="en-US" altLang="zh-CN" dirty="0" smtClean="0">
                <a:latin typeface="Times New Roman" pitchFamily="18" charset="0"/>
              </a:rPr>
              <a:t>IS  limit in special region</a:t>
            </a:r>
          </a:p>
          <a:p>
            <a:pPr marL="285750" indent="-285750" eaLnBrk="1" hangingPunct="1">
              <a:lnSpc>
                <a:spcPct val="200000"/>
              </a:lnSpc>
              <a:buFont typeface="Arial" panose="020B0604020202020204" pitchFamily="34" charset="0"/>
              <a:buChar char="•"/>
            </a:pPr>
            <a:r>
              <a:rPr lang="en-US" altLang="zh-CN" dirty="0">
                <a:latin typeface="Times New Roman" pitchFamily="18" charset="0"/>
              </a:rPr>
              <a:t>L</a:t>
            </a:r>
            <a:r>
              <a:rPr lang="en-US" altLang="zh-CN" dirty="0" smtClean="0">
                <a:latin typeface="Times New Roman" pitchFamily="18" charset="0"/>
              </a:rPr>
              <a:t>arger  </a:t>
            </a:r>
            <a:r>
              <a:rPr lang="el-GR" altLang="zh-CN" dirty="0" smtClean="0">
                <a:latin typeface="Times New Roman" pitchFamily="18" charset="0"/>
              </a:rPr>
              <a:t>δ</a:t>
            </a:r>
            <a:r>
              <a:rPr lang="zh-CN" altLang="en-US" dirty="0" smtClean="0">
                <a:latin typeface="Times New Roman" pitchFamily="18" charset="0"/>
              </a:rPr>
              <a:t>，</a:t>
            </a:r>
            <a:r>
              <a:rPr lang="en-US" altLang="zh-CN" dirty="0" smtClean="0">
                <a:latin typeface="Times New Roman" pitchFamily="18" charset="0"/>
              </a:rPr>
              <a:t>more separation</a:t>
            </a:r>
            <a:endParaRPr lang="zh-CN" altLang="en-US" dirty="0">
              <a:latin typeface="Times New Roman" pitchFamily="18" charset="0"/>
            </a:endParaRPr>
          </a:p>
        </p:txBody>
      </p:sp>
      <p:sp>
        <p:nvSpPr>
          <p:cNvPr id="8" name="文本框 7"/>
          <p:cNvSpPr txBox="1"/>
          <p:nvPr/>
        </p:nvSpPr>
        <p:spPr>
          <a:xfrm>
            <a:off x="5292080" y="5499726"/>
            <a:ext cx="3096344" cy="923330"/>
          </a:xfrm>
          <a:prstGeom prst="rect">
            <a:avLst/>
          </a:prstGeom>
          <a:noFill/>
          <a:ln>
            <a:solidFill>
              <a:schemeClr val="accent1"/>
            </a:solidFill>
          </a:ln>
        </p:spPr>
        <p:txBody>
          <a:bodyPr wrap="square" rtlCol="0">
            <a:spAutoFit/>
          </a:bodyPr>
          <a:lstStyle/>
          <a:p>
            <a:pPr>
              <a:lnSpc>
                <a:spcPct val="150000"/>
              </a:lnSpc>
            </a:pPr>
            <a:r>
              <a:rPr lang="en-US" altLang="zh-CN" sz="1200" dirty="0" smtClean="0">
                <a:solidFill>
                  <a:srgbClr val="FF0000"/>
                </a:solidFill>
              </a:rPr>
              <a:t>Endothermic prefer heavy nucleon</a:t>
            </a:r>
          </a:p>
          <a:p>
            <a:pPr>
              <a:lnSpc>
                <a:spcPct val="150000"/>
              </a:lnSpc>
            </a:pPr>
            <a:r>
              <a:rPr lang="en-US" altLang="zh-CN" sz="1200" dirty="0" smtClean="0">
                <a:solidFill>
                  <a:srgbClr val="FF0000"/>
                </a:solidFill>
              </a:rPr>
              <a:t>Exothermic prefer light nucleon</a:t>
            </a:r>
          </a:p>
          <a:p>
            <a:pPr>
              <a:lnSpc>
                <a:spcPct val="150000"/>
              </a:lnSpc>
            </a:pPr>
            <a:r>
              <a:rPr lang="en-US" altLang="zh-CN" sz="1200" dirty="0" smtClean="0">
                <a:solidFill>
                  <a:srgbClr val="FF0000"/>
                </a:solidFill>
              </a:rPr>
              <a:t>But reduce relative modulation  amplitude</a:t>
            </a:r>
            <a:endParaRPr lang="zh-CN" altLang="en-US" sz="1200" dirty="0">
              <a:solidFill>
                <a:srgbClr val="FF0000"/>
              </a:solidFill>
            </a:endParaRPr>
          </a:p>
        </p:txBody>
      </p:sp>
      <p:sp>
        <p:nvSpPr>
          <p:cNvPr id="10" name="爆炸形 1 9"/>
          <p:cNvSpPr/>
          <p:nvPr/>
        </p:nvSpPr>
        <p:spPr>
          <a:xfrm>
            <a:off x="1569653" y="357794"/>
            <a:ext cx="995442" cy="1003466"/>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742939" y="620688"/>
            <a:ext cx="574196" cy="369332"/>
          </a:xfrm>
          <a:prstGeom prst="rect">
            <a:avLst/>
          </a:prstGeom>
          <a:noFill/>
        </p:spPr>
        <p:txBody>
          <a:bodyPr wrap="none" rtlCol="0">
            <a:spAutoFit/>
          </a:bodyPr>
          <a:lstStyle/>
          <a:p>
            <a:r>
              <a:rPr lang="en-US" altLang="zh-CN" dirty="0" smtClean="0">
                <a:solidFill>
                  <a:srgbClr val="FFFF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2nd</a:t>
            </a:r>
            <a:endParaRPr lang="zh-CN" altLang="en-US" dirty="0">
              <a:solidFill>
                <a:srgbClr val="FFFF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endParaRPr>
          </a:p>
        </p:txBody>
      </p:sp>
      <p:sp>
        <p:nvSpPr>
          <p:cNvPr id="11" name="文本框 10"/>
          <p:cNvSpPr txBox="1"/>
          <p:nvPr/>
        </p:nvSpPr>
        <p:spPr bwMode="auto">
          <a:xfrm>
            <a:off x="3650101" y="4281541"/>
            <a:ext cx="1820570" cy="1046561"/>
          </a:xfrm>
          <a:prstGeom prst="rect">
            <a:avLst/>
          </a:prstGeom>
          <a:solidFill>
            <a:srgbClr val="FFFF99"/>
          </a:solidFill>
          <a:ln>
            <a:noFill/>
          </a:ln>
          <a:effectLst>
            <a:outerShdw dist="103351" dir="2700000" algn="ctr" rotWithShape="0">
              <a:srgbClr val="808080">
                <a:alpha val="75014"/>
              </a:srgbClr>
            </a:outerShdw>
          </a:effectLst>
          <a:extLst>
            <a:ext uri="{91240B29-F687-4f45-9708-019B960494DF}">
              <a14:hiddenLine xmlns:a14="http://schemas.microsoft.com/office/drawing/2010/main" xmlns="" w="18415" algn="ctr">
                <a:solidFill>
                  <a:srgbClr val="FEB8BD"/>
                </a:solidFill>
                <a:miter lim="800000"/>
                <a:headEnd/>
                <a:tailEnd/>
              </a14:hiddenLine>
            </a:ext>
          </a:extLst>
        </p:spPr>
        <p:txBody>
          <a:bodyPr wrap="none" lIns="99000" tIns="68040" rIns="99000" bIns="54000" rtlCol="0">
            <a:spAutoFit/>
          </a:bodyPr>
          <a:lstStyle/>
          <a:p>
            <a:r>
              <a:rPr lang="en-US" altLang="zh-CN" sz="1200" dirty="0" smtClean="0"/>
              <a:t>Endothermic inelastic </a:t>
            </a:r>
          </a:p>
          <a:p>
            <a:r>
              <a:rPr lang="en-US" altLang="zh-CN" sz="1200" dirty="0" smtClean="0"/>
              <a:t>scattering increases </a:t>
            </a:r>
          </a:p>
          <a:p>
            <a:r>
              <a:rPr lang="en-US" altLang="zh-CN" sz="1200" dirty="0" smtClean="0"/>
              <a:t>the </a:t>
            </a:r>
            <a:r>
              <a:rPr lang="en-US" altLang="zh-CN" sz="1200" dirty="0"/>
              <a:t>ratio </a:t>
            </a:r>
            <a:r>
              <a:rPr lang="en-US" altLang="zh-CN" sz="1200" dirty="0" smtClean="0"/>
              <a:t>of the </a:t>
            </a:r>
          </a:p>
          <a:p>
            <a:r>
              <a:rPr lang="en-US" altLang="zh-CN" sz="1200" dirty="0" smtClean="0"/>
              <a:t>modulation amplitude </a:t>
            </a:r>
          </a:p>
          <a:p>
            <a:r>
              <a:rPr lang="en-US" altLang="zh-CN" sz="1200" dirty="0" smtClean="0"/>
              <a:t>to </a:t>
            </a:r>
            <a:r>
              <a:rPr lang="en-US" altLang="zh-CN" sz="1200" dirty="0"/>
              <a:t>the </a:t>
            </a:r>
            <a:r>
              <a:rPr lang="en-US" altLang="zh-CN" sz="1200" dirty="0" smtClean="0"/>
              <a:t>unmodulated rate</a:t>
            </a:r>
            <a:endParaRPr lang="en-US" altLang="zh-CN" sz="1200" dirty="0"/>
          </a:p>
        </p:txBody>
      </p:sp>
      <p:pic>
        <p:nvPicPr>
          <p:cNvPr id="7" name="图片 6"/>
          <p:cNvPicPr>
            <a:picLocks noChangeAspect="1"/>
          </p:cNvPicPr>
          <p:nvPr/>
        </p:nvPicPr>
        <p:blipFill>
          <a:blip r:embed="rId6"/>
          <a:stretch>
            <a:fillRect/>
          </a:stretch>
        </p:blipFill>
        <p:spPr>
          <a:xfrm>
            <a:off x="2526180" y="1034278"/>
            <a:ext cx="1916122" cy="1043892"/>
          </a:xfrm>
          <a:prstGeom prst="rect">
            <a:avLst/>
          </a:prstGeom>
        </p:spPr>
      </p:pic>
      <p:sp>
        <p:nvSpPr>
          <p:cNvPr id="12" name="文本框 11"/>
          <p:cNvSpPr txBox="1"/>
          <p:nvPr/>
        </p:nvSpPr>
        <p:spPr>
          <a:xfrm>
            <a:off x="6001827" y="422123"/>
            <a:ext cx="1497526" cy="612155"/>
          </a:xfrm>
          <a:prstGeom prst="rect">
            <a:avLst/>
          </a:prstGeom>
          <a:noFill/>
        </p:spPr>
        <p:txBody>
          <a:bodyPr wrap="none" rtlCol="0">
            <a:spAutoFit/>
          </a:bodyPr>
          <a:lstStyle/>
          <a:p>
            <a:pPr>
              <a:lnSpc>
                <a:spcPct val="150000"/>
              </a:lnSpc>
            </a:pPr>
            <a:r>
              <a:rPr lang="en-US" altLang="zh-CN" sz="1200" dirty="0" smtClean="0">
                <a:solidFill>
                  <a:srgbClr val="FF0000"/>
                </a:solidFill>
              </a:rPr>
              <a:t>Much more peaked</a:t>
            </a:r>
          </a:p>
          <a:p>
            <a:pPr>
              <a:lnSpc>
                <a:spcPct val="150000"/>
              </a:lnSpc>
            </a:pPr>
            <a:r>
              <a:rPr lang="en-US" altLang="zh-CN" sz="1200" dirty="0" smtClean="0">
                <a:solidFill>
                  <a:srgbClr val="FF0000"/>
                </a:solidFill>
              </a:rPr>
              <a:t> for larger splitting</a:t>
            </a:r>
            <a:endParaRPr lang="zh-CN" altLang="en-US" sz="1200" dirty="0">
              <a:solidFill>
                <a:srgbClr val="FF0000"/>
              </a:solidFill>
            </a:endParaRPr>
          </a:p>
        </p:txBody>
      </p:sp>
    </p:spTree>
    <p:extLst>
      <p:ext uri="{BB962C8B-B14F-4D97-AF65-F5344CB8AC3E}">
        <p14:creationId xmlns:p14="http://schemas.microsoft.com/office/powerpoint/2010/main" val="138741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02497" y="527491"/>
            <a:ext cx="6530460" cy="1143000"/>
          </a:xfrm>
        </p:spPr>
        <p:txBody>
          <a:bodyPr/>
          <a:lstStyle/>
          <a:p>
            <a:r>
              <a:rPr lang="en-US" altLang="zh-CN" dirty="0" smtClean="0">
                <a:solidFill>
                  <a:schemeClr val="bg1"/>
                </a:solidFill>
                <a:latin typeface="Bodoni MT Black" panose="02070A03080606020203" pitchFamily="18" charset="0"/>
                <a:ea typeface="隶书" panose="02010509060101010101" pitchFamily="49" charset="-122"/>
              </a:rPr>
              <a:t>Other Possible effects</a:t>
            </a:r>
            <a:r>
              <a:rPr lang="zh-CN" altLang="en-US" dirty="0" smtClean="0">
                <a:solidFill>
                  <a:schemeClr val="bg1"/>
                </a:solidFill>
                <a:latin typeface="Bodoni MT Black" panose="02070A03080606020203" pitchFamily="18" charset="0"/>
                <a:ea typeface="隶书" panose="02010509060101010101" pitchFamily="49" charset="-122"/>
              </a:rPr>
              <a:t>  </a:t>
            </a:r>
            <a:endParaRPr lang="zh-CN" altLang="en-US" dirty="0">
              <a:solidFill>
                <a:schemeClr val="bg1"/>
              </a:solidFill>
              <a:latin typeface="Bodoni MT Black" panose="02070A03080606020203" pitchFamily="18" charset="0"/>
              <a:ea typeface="隶书" panose="02010509060101010101" pitchFamily="49" charset="-122"/>
            </a:endParaRPr>
          </a:p>
        </p:txBody>
      </p:sp>
      <p:sp>
        <p:nvSpPr>
          <p:cNvPr id="5" name="文本框 4"/>
          <p:cNvSpPr txBox="1"/>
          <p:nvPr/>
        </p:nvSpPr>
        <p:spPr>
          <a:xfrm>
            <a:off x="2012923" y="2255975"/>
            <a:ext cx="2796791" cy="461665"/>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a:t>c</a:t>
            </a:r>
            <a:r>
              <a:rPr lang="en-US" altLang="zh-CN" sz="2400" dirty="0" smtClean="0"/>
              <a:t>hanneling effect</a:t>
            </a:r>
            <a:endParaRPr lang="zh-CN" altLang="en-US" sz="1200" b="1" dirty="0">
              <a:solidFill>
                <a:srgbClr val="FF0000"/>
              </a:solidFill>
            </a:endParaRPr>
          </a:p>
        </p:txBody>
      </p:sp>
      <p:sp>
        <p:nvSpPr>
          <p:cNvPr id="6" name="文本框 5"/>
          <p:cNvSpPr txBox="1"/>
          <p:nvPr/>
        </p:nvSpPr>
        <p:spPr>
          <a:xfrm>
            <a:off x="2016653" y="3075055"/>
            <a:ext cx="2751074" cy="461665"/>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a:t>q</a:t>
            </a:r>
            <a:r>
              <a:rPr lang="en-US" altLang="zh-CN" sz="2400" dirty="0" smtClean="0"/>
              <a:t>uenching factor</a:t>
            </a:r>
            <a:endParaRPr lang="zh-CN" altLang="en-US" sz="1600" b="1" dirty="0">
              <a:solidFill>
                <a:srgbClr val="FF0000"/>
              </a:solidFill>
            </a:endParaRPr>
          </a:p>
        </p:txBody>
      </p:sp>
      <p:sp>
        <p:nvSpPr>
          <p:cNvPr id="8" name="文本框 7"/>
          <p:cNvSpPr txBox="1"/>
          <p:nvPr/>
        </p:nvSpPr>
        <p:spPr>
          <a:xfrm>
            <a:off x="2016653" y="3888608"/>
            <a:ext cx="5096267" cy="461665"/>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a:t>v</a:t>
            </a:r>
            <a:r>
              <a:rPr lang="en-US" altLang="zh-CN" sz="2400" dirty="0" smtClean="0"/>
              <a:t>elocity distribution</a:t>
            </a:r>
            <a:r>
              <a:rPr lang="zh-CN" altLang="en-US" sz="2400" dirty="0" smtClean="0"/>
              <a:t>；</a:t>
            </a:r>
            <a:r>
              <a:rPr lang="en-US" altLang="zh-CN" sz="2400" dirty="0" smtClean="0"/>
              <a:t>astrophysics</a:t>
            </a:r>
            <a:endParaRPr lang="zh-CN" altLang="en-US" sz="1200" b="1" dirty="0">
              <a:solidFill>
                <a:srgbClr val="FF0000"/>
              </a:solidFill>
            </a:endParaRPr>
          </a:p>
        </p:txBody>
      </p:sp>
      <p:sp>
        <p:nvSpPr>
          <p:cNvPr id="18" name="文本框 17"/>
          <p:cNvSpPr txBox="1"/>
          <p:nvPr/>
        </p:nvSpPr>
        <p:spPr>
          <a:xfrm>
            <a:off x="2016653" y="4765518"/>
            <a:ext cx="4802918" cy="461665"/>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smtClean="0"/>
              <a:t>form factors</a:t>
            </a:r>
            <a:r>
              <a:rPr lang="zh-CN" altLang="en-US" sz="2400" dirty="0" smtClean="0"/>
              <a:t>：</a:t>
            </a:r>
            <a:r>
              <a:rPr lang="en-US" altLang="zh-CN" sz="2400" dirty="0" smtClean="0"/>
              <a:t>nuclear</a:t>
            </a:r>
            <a:r>
              <a:rPr lang="zh-CN" altLang="en-US" sz="2400" dirty="0" smtClean="0"/>
              <a:t>；</a:t>
            </a:r>
            <a:r>
              <a:rPr lang="en-US" altLang="zh-CN" sz="2400" dirty="0" smtClean="0"/>
              <a:t>particle </a:t>
            </a:r>
            <a:endParaRPr lang="zh-CN" altLang="en-US" sz="1200" b="1" dirty="0">
              <a:solidFill>
                <a:srgbClr val="FF0000"/>
              </a:solidFill>
            </a:endParaRPr>
          </a:p>
        </p:txBody>
      </p:sp>
      <p:sp>
        <p:nvSpPr>
          <p:cNvPr id="19" name="文本框 18"/>
          <p:cNvSpPr txBox="1"/>
          <p:nvPr/>
        </p:nvSpPr>
        <p:spPr>
          <a:xfrm>
            <a:off x="2008301" y="5642428"/>
            <a:ext cx="1088760" cy="461665"/>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smtClean="0"/>
              <a:t>……</a:t>
            </a:r>
            <a:endParaRPr lang="zh-CN" altLang="en-US" sz="2400" dirty="0"/>
          </a:p>
        </p:txBody>
      </p:sp>
    </p:spTree>
    <p:extLst>
      <p:ext uri="{BB962C8B-B14F-4D97-AF65-F5344CB8AC3E}">
        <p14:creationId xmlns:p14="http://schemas.microsoft.com/office/powerpoint/2010/main" val="24810280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13540" y="457200"/>
            <a:ext cx="3916920" cy="1143000"/>
          </a:xfrm>
        </p:spPr>
        <p:txBody>
          <a:bodyPr/>
          <a:lstStyle/>
          <a:p>
            <a:r>
              <a:rPr lang="en-US" altLang="zh-CN" dirty="0" smtClean="0">
                <a:solidFill>
                  <a:schemeClr val="bg1"/>
                </a:solidFill>
                <a:latin typeface="Bodoni MT Black" panose="02070A03080606020203" pitchFamily="18" charset="0"/>
                <a:ea typeface="隶书" panose="02010509060101010101" pitchFamily="49" charset="-122"/>
              </a:rPr>
              <a:t>Outline</a:t>
            </a:r>
            <a:r>
              <a:rPr lang="zh-CN" altLang="en-US" dirty="0" smtClean="0">
                <a:solidFill>
                  <a:schemeClr val="bg1"/>
                </a:solidFill>
                <a:latin typeface="隶书" panose="02010509060101010101" pitchFamily="49" charset="-122"/>
                <a:ea typeface="隶书" panose="02010509060101010101" pitchFamily="49" charset="-122"/>
              </a:rPr>
              <a:t>   </a:t>
            </a:r>
            <a:endParaRPr lang="zh-CN" altLang="en-US" dirty="0">
              <a:solidFill>
                <a:schemeClr val="bg1"/>
              </a:solidFill>
              <a:latin typeface="隶书" panose="02010509060101010101" pitchFamily="49" charset="-122"/>
              <a:ea typeface="隶书" panose="02010509060101010101" pitchFamily="49" charset="-122"/>
            </a:endParaRPr>
          </a:p>
        </p:txBody>
      </p:sp>
      <p:sp>
        <p:nvSpPr>
          <p:cNvPr id="5" name="文本框 4"/>
          <p:cNvSpPr txBox="1"/>
          <p:nvPr/>
        </p:nvSpPr>
        <p:spPr>
          <a:xfrm>
            <a:off x="2012923" y="2255975"/>
            <a:ext cx="3124573" cy="461665"/>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smtClean="0"/>
              <a:t>Motivation &amp; Status</a:t>
            </a:r>
            <a:endParaRPr lang="zh-CN" altLang="en-US" sz="1200" b="1" dirty="0">
              <a:solidFill>
                <a:srgbClr val="FF0000"/>
              </a:solidFill>
            </a:endParaRPr>
          </a:p>
        </p:txBody>
      </p:sp>
      <p:sp>
        <p:nvSpPr>
          <p:cNvPr id="6" name="文本框 5"/>
          <p:cNvSpPr txBox="1"/>
          <p:nvPr/>
        </p:nvSpPr>
        <p:spPr>
          <a:xfrm>
            <a:off x="2008301" y="3307819"/>
            <a:ext cx="5352747" cy="461665"/>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smtClean="0"/>
              <a:t>Three old </a:t>
            </a:r>
            <a:r>
              <a:rPr lang="en-US" altLang="zh-CN" sz="2400" dirty="0" err="1" smtClean="0"/>
              <a:t>Exps</a:t>
            </a:r>
            <a:r>
              <a:rPr lang="en-US" altLang="zh-CN" sz="2400" dirty="0" smtClean="0"/>
              <a:t>:</a:t>
            </a:r>
            <a:r>
              <a:rPr lang="zh-CN" altLang="en-US" sz="2400" dirty="0" smtClean="0"/>
              <a:t> </a:t>
            </a:r>
            <a:r>
              <a:rPr lang="en-US" altLang="zh-CN" sz="1600" dirty="0" smtClean="0">
                <a:solidFill>
                  <a:srgbClr val="FF0000"/>
                </a:solidFill>
              </a:rPr>
              <a:t>DAMA</a:t>
            </a:r>
            <a:r>
              <a:rPr lang="zh-CN" altLang="en-US" sz="1600" dirty="0" smtClean="0">
                <a:solidFill>
                  <a:srgbClr val="FF0000"/>
                </a:solidFill>
              </a:rPr>
              <a:t>；</a:t>
            </a:r>
            <a:r>
              <a:rPr lang="en-US" altLang="zh-CN" sz="1600" dirty="0" smtClean="0">
                <a:solidFill>
                  <a:srgbClr val="FF0000"/>
                </a:solidFill>
              </a:rPr>
              <a:t>CRESST</a:t>
            </a:r>
            <a:r>
              <a:rPr lang="zh-CN" altLang="en-US" sz="1600" dirty="0" smtClean="0">
                <a:solidFill>
                  <a:srgbClr val="FF0000"/>
                </a:solidFill>
              </a:rPr>
              <a:t>；</a:t>
            </a:r>
            <a:r>
              <a:rPr lang="en-US" altLang="zh-CN" sz="1600" dirty="0" err="1" smtClean="0">
                <a:solidFill>
                  <a:srgbClr val="FF0000"/>
                </a:solidFill>
              </a:rPr>
              <a:t>CoGeNT</a:t>
            </a:r>
            <a:endParaRPr lang="zh-CN" altLang="en-US" sz="1600" b="1" dirty="0">
              <a:solidFill>
                <a:srgbClr val="FF0000"/>
              </a:solidFill>
            </a:endParaRPr>
          </a:p>
        </p:txBody>
      </p:sp>
      <p:sp>
        <p:nvSpPr>
          <p:cNvPr id="8" name="文本框 7"/>
          <p:cNvSpPr txBox="1"/>
          <p:nvPr/>
        </p:nvSpPr>
        <p:spPr>
          <a:xfrm>
            <a:off x="2012242" y="4448529"/>
            <a:ext cx="3659976" cy="461665"/>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smtClean="0"/>
              <a:t>Reconciliation Methods</a:t>
            </a:r>
            <a:endParaRPr lang="zh-CN" altLang="en-US" sz="1200" b="1" dirty="0">
              <a:solidFill>
                <a:srgbClr val="FF0000"/>
              </a:solidFill>
            </a:endParaRPr>
          </a:p>
        </p:txBody>
      </p:sp>
      <p:sp>
        <p:nvSpPr>
          <p:cNvPr id="18" name="文本框 17"/>
          <p:cNvSpPr txBox="1"/>
          <p:nvPr/>
        </p:nvSpPr>
        <p:spPr>
          <a:xfrm>
            <a:off x="2008301" y="5589240"/>
            <a:ext cx="3038011" cy="646331"/>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smtClean="0"/>
              <a:t>Our  Latest  Result</a:t>
            </a:r>
            <a:endParaRPr lang="zh-CN" altLang="en-US" sz="2400" dirty="0"/>
          </a:p>
          <a:p>
            <a:pPr marL="285750" indent="-285750">
              <a:buFont typeface="Wingdings" panose="05000000000000000000" pitchFamily="2" charset="2"/>
              <a:buChar char="l"/>
            </a:pPr>
            <a:endParaRPr lang="zh-CN" altLang="en-US" sz="1200" b="1" dirty="0">
              <a:solidFill>
                <a:srgbClr val="FF0000"/>
              </a:solidFill>
            </a:endParaRPr>
          </a:p>
        </p:txBody>
      </p:sp>
      <p:sp>
        <p:nvSpPr>
          <p:cNvPr id="20" name="文本框 19"/>
          <p:cNvSpPr txBox="1"/>
          <p:nvPr/>
        </p:nvSpPr>
        <p:spPr>
          <a:xfrm>
            <a:off x="6206610" y="5445224"/>
            <a:ext cx="647700" cy="646113"/>
          </a:xfrm>
          <a:prstGeom prst="rect">
            <a:avLst/>
          </a:prstGeom>
          <a:noFill/>
        </p:spPr>
        <p:txBody>
          <a:bodyPr wrap="none">
            <a:spAutoFit/>
          </a:bodyPr>
          <a:lstStyle/>
          <a:p>
            <a:pPr>
              <a:defRPr/>
            </a:pPr>
            <a:r>
              <a:rPr lang="zh-CN" altLang="en-US" sz="3600" b="1" dirty="0">
                <a:solidFill>
                  <a:srgbClr val="FF00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a:t>
            </a:r>
          </a:p>
        </p:txBody>
      </p:sp>
      <p:pic>
        <p:nvPicPr>
          <p:cNvPr id="11" name="图片 10"/>
          <p:cNvPicPr>
            <a:picLocks noChangeAspect="1"/>
          </p:cNvPicPr>
          <p:nvPr/>
        </p:nvPicPr>
        <p:blipFill>
          <a:blip r:embed="rId3"/>
          <a:stretch>
            <a:fillRect/>
          </a:stretch>
        </p:blipFill>
        <p:spPr>
          <a:xfrm>
            <a:off x="6804248" y="-13732"/>
            <a:ext cx="2359108" cy="1769331"/>
          </a:xfrm>
          <a:prstGeom prst="rect">
            <a:avLst/>
          </a:prstGeom>
        </p:spPr>
      </p:pic>
    </p:spTree>
    <p:extLst>
      <p:ext uri="{BB962C8B-B14F-4D97-AF65-F5344CB8AC3E}">
        <p14:creationId xmlns:p14="http://schemas.microsoft.com/office/powerpoint/2010/main" val="2314161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2081" y="3068960"/>
            <a:ext cx="8369599" cy="923330"/>
          </a:xfrm>
          <a:prstGeom prst="rect">
            <a:avLst/>
          </a:prstGeom>
          <a:noFill/>
        </p:spPr>
        <p:txBody>
          <a:bodyPr wrap="none" lIns="91440" tIns="45720" rIns="91440" bIns="45720">
            <a:spAutoFit/>
          </a:bodyPr>
          <a:lstStyle/>
          <a:p>
            <a:pPr algn="ctr"/>
            <a:r>
              <a:rPr lang="en-US" altLang="zh-CN" sz="2000" b="1" i="1" dirty="0" smtClean="0">
                <a:ln w="22225">
                  <a:solidFill>
                    <a:schemeClr val="accent2"/>
                  </a:solidFill>
                  <a:prstDash val="solid"/>
                </a:ln>
                <a:solidFill>
                  <a:srgbClr val="00B050"/>
                </a:solidFill>
              </a:rPr>
              <a:t>no new particle</a:t>
            </a:r>
            <a:r>
              <a:rPr lang="zh-CN" altLang="en-US" sz="2000" b="1" i="1" dirty="0" smtClean="0">
                <a:ln w="22225">
                  <a:solidFill>
                    <a:schemeClr val="accent2"/>
                  </a:solidFill>
                  <a:prstDash val="solid"/>
                </a:ln>
                <a:solidFill>
                  <a:srgbClr val="00B050"/>
                </a:solidFill>
              </a:rPr>
              <a:t>  </a:t>
            </a:r>
            <a:r>
              <a:rPr lang="en-US" altLang="zh-CN" sz="5400" b="1" dirty="0">
                <a:ln w="22225">
                  <a:solidFill>
                    <a:schemeClr val="accent2"/>
                  </a:solidFill>
                  <a:prstDash val="solid"/>
                </a:ln>
                <a:solidFill>
                  <a:srgbClr val="FF3399"/>
                </a:solidFill>
              </a:rPr>
              <a:t>Our</a:t>
            </a:r>
            <a:r>
              <a:rPr lang="zh-CN" altLang="en-US" sz="5400" b="1" dirty="0" smtClean="0">
                <a:ln w="22225">
                  <a:solidFill>
                    <a:schemeClr val="accent2"/>
                  </a:solidFill>
                  <a:prstDash val="solid"/>
                </a:ln>
                <a:solidFill>
                  <a:srgbClr val="FF3399"/>
                </a:solidFill>
              </a:rPr>
              <a:t> </a:t>
            </a:r>
            <a:r>
              <a:rPr lang="en-US" altLang="zh-CN" sz="5400" b="1" dirty="0" smtClean="0">
                <a:ln w="22225">
                  <a:solidFill>
                    <a:schemeClr val="accent2"/>
                  </a:solidFill>
                  <a:prstDash val="solid"/>
                </a:ln>
                <a:solidFill>
                  <a:srgbClr val="FF3399"/>
                </a:solidFill>
              </a:rPr>
              <a:t>Result </a:t>
            </a:r>
            <a:r>
              <a:rPr lang="en-US" altLang="zh-CN" sz="1400" b="1" dirty="0" smtClean="0">
                <a:ln w="22225">
                  <a:solidFill>
                    <a:schemeClr val="accent2"/>
                  </a:solidFill>
                  <a:prstDash val="solid"/>
                </a:ln>
                <a:solidFill>
                  <a:srgbClr val="FF3399"/>
                </a:solidFill>
              </a:rPr>
              <a:t>in combined with CDEX Data</a:t>
            </a:r>
            <a:endParaRPr lang="zh-CN" altLang="en-US" sz="1400" b="1" cap="none" spc="0" dirty="0">
              <a:ln w="22225">
                <a:solidFill>
                  <a:schemeClr val="accent2"/>
                </a:solidFill>
                <a:prstDash val="solid"/>
              </a:ln>
              <a:solidFill>
                <a:srgbClr val="FF3399"/>
              </a:solidFill>
              <a:effectLst/>
            </a:endParaRPr>
          </a:p>
        </p:txBody>
      </p:sp>
      <p:sp>
        <p:nvSpPr>
          <p:cNvPr id="3" name="文本框 2"/>
          <p:cNvSpPr txBox="1"/>
          <p:nvPr/>
        </p:nvSpPr>
        <p:spPr bwMode="auto">
          <a:xfrm>
            <a:off x="3429355" y="2214386"/>
            <a:ext cx="1828585" cy="400231"/>
          </a:xfrm>
          <a:prstGeom prst="rect">
            <a:avLst/>
          </a:prstGeom>
          <a:solidFill>
            <a:srgbClr val="FFFF99"/>
          </a:solidFill>
          <a:ln>
            <a:noFill/>
          </a:ln>
          <a:effectLst>
            <a:outerShdw dist="103351" dir="2700000" algn="ctr" rotWithShape="0">
              <a:srgbClr val="808080">
                <a:alpha val="75014"/>
              </a:srgbClr>
            </a:outerShdw>
          </a:effectLst>
          <a:extLst>
            <a:ext uri="{91240B29-F687-4f45-9708-019B960494DF}">
              <a14:hiddenLine xmlns:a14="http://schemas.microsoft.com/office/drawing/2010/main" xmlns="" w="18415" algn="ctr">
                <a:solidFill>
                  <a:srgbClr val="FEB8BD"/>
                </a:solidFill>
                <a:miter lim="800000"/>
                <a:headEnd/>
                <a:tailEnd/>
              </a14:hiddenLine>
            </a:ext>
          </a:extLst>
        </p:spPr>
        <p:txBody>
          <a:bodyPr wrap="none" lIns="99000" tIns="68040" rIns="99000" bIns="54000" rtlCol="0">
            <a:spAutoFit/>
          </a:bodyPr>
          <a:lstStyle/>
          <a:p>
            <a:pPr eaLnBrk="1" hangingPunct="1"/>
            <a:r>
              <a:rPr lang="en-US" altLang="zh-CN" dirty="0" err="1" smtClean="0">
                <a:latin typeface="Times New Roman" pitchFamily="18" charset="0"/>
              </a:rPr>
              <a:t>arXiv</a:t>
            </a:r>
            <a:r>
              <a:rPr lang="en-US" altLang="zh-CN" dirty="0" smtClean="0">
                <a:latin typeface="Times New Roman" pitchFamily="18" charset="0"/>
              </a:rPr>
              <a:t>: 1404.6043</a:t>
            </a:r>
            <a:endParaRPr lang="zh-CN" altLang="en-US" dirty="0">
              <a:latin typeface="Times New Roman" pitchFamily="18" charset="0"/>
            </a:endParaRPr>
          </a:p>
        </p:txBody>
      </p:sp>
      <p:pic>
        <p:nvPicPr>
          <p:cNvPr id="4" name="图片 3"/>
          <p:cNvPicPr>
            <a:picLocks noChangeAspect="1"/>
          </p:cNvPicPr>
          <p:nvPr/>
        </p:nvPicPr>
        <p:blipFill>
          <a:blip r:embed="rId2"/>
          <a:stretch>
            <a:fillRect/>
          </a:stretch>
        </p:blipFill>
        <p:spPr>
          <a:xfrm>
            <a:off x="467544" y="4446633"/>
            <a:ext cx="7896225" cy="2105025"/>
          </a:xfrm>
          <a:prstGeom prst="rect">
            <a:avLst/>
          </a:prstGeom>
        </p:spPr>
      </p:pic>
      <p:sp>
        <p:nvSpPr>
          <p:cNvPr id="6" name="矩形 5"/>
          <p:cNvSpPr/>
          <p:nvPr/>
        </p:nvSpPr>
        <p:spPr>
          <a:xfrm>
            <a:off x="3416150" y="446394"/>
            <a:ext cx="5727850" cy="923330"/>
          </a:xfrm>
          <a:prstGeom prst="rect">
            <a:avLst/>
          </a:prstGeom>
        </p:spPr>
        <p:txBody>
          <a:bodyPr wrap="none">
            <a:spAutoFit/>
          </a:bodyPr>
          <a:lstStyle/>
          <a:p>
            <a:pPr>
              <a:lnSpc>
                <a:spcPct val="150000"/>
              </a:lnSpc>
            </a:pPr>
            <a:r>
              <a:rPr lang="en-US" altLang="zh-CN" b="1" dirty="0" smtClean="0">
                <a:solidFill>
                  <a:schemeClr val="accent3"/>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宋体" panose="02010600030101010101" pitchFamily="2" charset="-122"/>
              </a:rPr>
              <a:t>                                              </a:t>
            </a:r>
            <a:r>
              <a:rPr lang="en-US" altLang="zh-CN" b="1" dirty="0" smtClean="0">
                <a:solidFill>
                  <a:srgbClr val="FFFF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宋体" panose="02010600030101010101" pitchFamily="2" charset="-122"/>
              </a:rPr>
              <a:t>2</a:t>
            </a:r>
            <a:r>
              <a:rPr lang="en-US" altLang="zh-CN" b="1" baseline="30000" dirty="0" smtClean="0">
                <a:solidFill>
                  <a:srgbClr val="FFFF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宋体" panose="02010600030101010101" pitchFamily="2" charset="-122"/>
              </a:rPr>
              <a:t>nd</a:t>
            </a:r>
            <a:r>
              <a:rPr lang="en-US" altLang="zh-CN" b="1" dirty="0" smtClean="0">
                <a:solidFill>
                  <a:srgbClr val="FFFF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宋体" panose="02010600030101010101" pitchFamily="2" charset="-122"/>
              </a:rPr>
              <a:t> </a:t>
            </a:r>
            <a:r>
              <a:rPr lang="en-US" altLang="zh-CN" b="1" dirty="0" err="1" smtClean="0">
                <a:solidFill>
                  <a:srgbClr val="FFFF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宋体" panose="02010600030101010101" pitchFamily="2" charset="-122"/>
              </a:rPr>
              <a:t>Internationl</a:t>
            </a:r>
            <a:r>
              <a:rPr lang="en-US" altLang="zh-CN" b="1" dirty="0" smtClean="0">
                <a:solidFill>
                  <a:srgbClr val="FFFF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宋体" panose="02010600030101010101" pitchFamily="2" charset="-122"/>
              </a:rPr>
              <a:t> Workshop on</a:t>
            </a:r>
          </a:p>
          <a:p>
            <a:pPr>
              <a:lnSpc>
                <a:spcPct val="150000"/>
              </a:lnSpc>
            </a:pPr>
            <a:r>
              <a:rPr lang="en-US" altLang="zh-CN" b="1" dirty="0" smtClean="0">
                <a:solidFill>
                  <a:schemeClr val="accent3"/>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Particle Physics and Cosmology after Higgs and Plank</a:t>
            </a:r>
            <a:endParaRPr lang="zh-CN" altLang="en-US" b="1" dirty="0">
              <a:solidFill>
                <a:schemeClr val="accent3"/>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3143905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4771" y="0"/>
            <a:ext cx="9139229" cy="6882735"/>
          </a:xfrm>
          <a:prstGeom prst="rect">
            <a:avLst/>
          </a:prstGeom>
        </p:spPr>
      </p:pic>
    </p:spTree>
    <p:extLst>
      <p:ext uri="{BB962C8B-B14F-4D97-AF65-F5344CB8AC3E}">
        <p14:creationId xmlns:p14="http://schemas.microsoft.com/office/powerpoint/2010/main" val="2202172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56337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2651"/>
            <a:ext cx="9144000" cy="6855349"/>
          </a:xfrm>
          <a:prstGeom prst="rect">
            <a:avLst/>
          </a:prstGeom>
        </p:spPr>
      </p:pic>
    </p:spTree>
    <p:extLst>
      <p:ext uri="{BB962C8B-B14F-4D97-AF65-F5344CB8AC3E}">
        <p14:creationId xmlns:p14="http://schemas.microsoft.com/office/powerpoint/2010/main" val="1224502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067302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14392"/>
            <a:ext cx="9144000" cy="6843607"/>
          </a:xfrm>
          <a:prstGeom prst="rect">
            <a:avLst/>
          </a:prstGeom>
        </p:spPr>
      </p:pic>
    </p:spTree>
    <p:extLst>
      <p:ext uri="{BB962C8B-B14F-4D97-AF65-F5344CB8AC3E}">
        <p14:creationId xmlns:p14="http://schemas.microsoft.com/office/powerpoint/2010/main" val="2893792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bwMode="auto">
          <a:xfrm>
            <a:off x="95044" y="1705438"/>
            <a:ext cx="1828585" cy="954229"/>
          </a:xfrm>
          <a:prstGeom prst="rect">
            <a:avLst/>
          </a:prstGeom>
          <a:solidFill>
            <a:srgbClr val="FFFF99"/>
          </a:solidFill>
          <a:ln>
            <a:noFill/>
          </a:ln>
          <a:effectLst>
            <a:outerShdw dist="103351" dir="2700000" algn="ctr" rotWithShape="0">
              <a:srgbClr val="808080">
                <a:alpha val="75014"/>
              </a:srgbClr>
            </a:outerShdw>
          </a:effectLst>
          <a:extLst>
            <a:ext uri="{91240B29-F687-4f45-9708-019B960494DF}">
              <a14:hiddenLine xmlns:a14="http://schemas.microsoft.com/office/drawing/2010/main" xmlns="" w="18415" algn="ctr">
                <a:solidFill>
                  <a:srgbClr val="FEB8BD"/>
                </a:solidFill>
                <a:miter lim="800000"/>
                <a:headEnd/>
                <a:tailEnd/>
              </a14:hiddenLine>
            </a:ext>
          </a:extLst>
        </p:spPr>
        <p:txBody>
          <a:bodyPr wrap="none" lIns="99000" tIns="68040" rIns="99000" bIns="54000" rtlCol="0">
            <a:spAutoFit/>
          </a:bodyPr>
          <a:lstStyle/>
          <a:p>
            <a:pPr eaLnBrk="1" hangingPunct="1"/>
            <a:r>
              <a:rPr lang="en-US" altLang="zh-CN" dirty="0" smtClean="0">
                <a:latin typeface="Times New Roman" pitchFamily="18" charset="0"/>
              </a:rPr>
              <a:t>     </a:t>
            </a:r>
            <a:r>
              <a:rPr lang="en-US" altLang="zh-CN" b="1" dirty="0" smtClean="0">
                <a:solidFill>
                  <a:srgbClr val="FF0000"/>
                </a:solidFill>
                <a:effectLst>
                  <a:outerShdw blurRad="38100" dist="38100" dir="2700000" algn="tl">
                    <a:srgbClr val="000000">
                      <a:alpha val="43137"/>
                    </a:srgbClr>
                  </a:outerShdw>
                </a:effectLst>
                <a:latin typeface="Times New Roman" pitchFamily="18" charset="0"/>
              </a:rPr>
              <a:t>Our work</a:t>
            </a:r>
          </a:p>
          <a:p>
            <a:pPr eaLnBrk="1" hangingPunct="1"/>
            <a:r>
              <a:rPr lang="en-US" altLang="zh-CN" dirty="0" err="1" smtClean="0">
                <a:latin typeface="Times New Roman" pitchFamily="18" charset="0"/>
              </a:rPr>
              <a:t>arXiv</a:t>
            </a:r>
            <a:r>
              <a:rPr lang="en-US" altLang="zh-CN" dirty="0" smtClean="0">
                <a:latin typeface="Times New Roman" pitchFamily="18" charset="0"/>
              </a:rPr>
              <a:t>: 1404.6043</a:t>
            </a:r>
          </a:p>
          <a:p>
            <a:pPr eaLnBrk="1" hangingPunct="1"/>
            <a:r>
              <a:rPr lang="en-US" altLang="zh-CN" dirty="0" smtClean="0">
                <a:latin typeface="Times New Roman" pitchFamily="18" charset="0"/>
              </a:rPr>
              <a:t>     April</a:t>
            </a:r>
            <a:r>
              <a:rPr lang="zh-CN" altLang="en-US" dirty="0" smtClean="0">
                <a:latin typeface="Times New Roman" pitchFamily="18" charset="0"/>
              </a:rPr>
              <a:t>，</a:t>
            </a:r>
            <a:r>
              <a:rPr lang="en-US" altLang="zh-CN" dirty="0" smtClean="0">
                <a:latin typeface="Times New Roman" pitchFamily="18" charset="0"/>
              </a:rPr>
              <a:t>24</a:t>
            </a:r>
            <a:endParaRPr lang="zh-CN" altLang="en-US" dirty="0">
              <a:latin typeface="Times New Roman" pitchFamily="18" charset="0"/>
            </a:endParaRPr>
          </a:p>
        </p:txBody>
      </p:sp>
      <p:sp>
        <p:nvSpPr>
          <p:cNvPr id="5" name="文本框 4"/>
          <p:cNvSpPr txBox="1"/>
          <p:nvPr/>
        </p:nvSpPr>
        <p:spPr bwMode="auto">
          <a:xfrm>
            <a:off x="95044" y="4221088"/>
            <a:ext cx="1828585" cy="677230"/>
          </a:xfrm>
          <a:prstGeom prst="rect">
            <a:avLst/>
          </a:prstGeom>
          <a:solidFill>
            <a:srgbClr val="FFFF99"/>
          </a:solidFill>
          <a:ln>
            <a:noFill/>
          </a:ln>
          <a:effectLst>
            <a:outerShdw dist="103351" dir="2700000" algn="ctr" rotWithShape="0">
              <a:srgbClr val="808080">
                <a:alpha val="75014"/>
              </a:srgbClr>
            </a:outerShdw>
          </a:effectLst>
          <a:extLst>
            <a:ext uri="{91240B29-F687-4f45-9708-019B960494DF}">
              <a14:hiddenLine xmlns:a14="http://schemas.microsoft.com/office/drawing/2010/main" xmlns="" w="18415" algn="ctr">
                <a:solidFill>
                  <a:srgbClr val="FEB8BD"/>
                </a:solidFill>
                <a:miter lim="800000"/>
                <a:headEnd/>
                <a:tailEnd/>
              </a14:hiddenLine>
            </a:ext>
          </a:extLst>
        </p:spPr>
        <p:txBody>
          <a:bodyPr wrap="none" lIns="99000" tIns="68040" rIns="99000" bIns="54000" rtlCol="0">
            <a:spAutoFit/>
          </a:bodyPr>
          <a:lstStyle/>
          <a:p>
            <a:pPr eaLnBrk="1" hangingPunct="1"/>
            <a:r>
              <a:rPr lang="en-US" altLang="zh-CN" dirty="0" err="1" smtClean="0">
                <a:latin typeface="Times New Roman" pitchFamily="18" charset="0"/>
              </a:rPr>
              <a:t>arXiv</a:t>
            </a:r>
            <a:r>
              <a:rPr lang="en-US" altLang="zh-CN" dirty="0" smtClean="0">
                <a:latin typeface="Times New Roman" pitchFamily="18" charset="0"/>
              </a:rPr>
              <a:t>: 1404.7484</a:t>
            </a:r>
          </a:p>
          <a:p>
            <a:pPr eaLnBrk="1" hangingPunct="1"/>
            <a:r>
              <a:rPr lang="en-US" altLang="zh-CN" dirty="0">
                <a:latin typeface="Times New Roman" pitchFamily="18" charset="0"/>
              </a:rPr>
              <a:t> </a:t>
            </a:r>
            <a:r>
              <a:rPr lang="en-US" altLang="zh-CN" dirty="0" smtClean="0">
                <a:latin typeface="Times New Roman" pitchFamily="18" charset="0"/>
              </a:rPr>
              <a:t>    May</a:t>
            </a:r>
            <a:r>
              <a:rPr lang="zh-CN" altLang="en-US" dirty="0" smtClean="0">
                <a:latin typeface="Times New Roman" pitchFamily="18" charset="0"/>
              </a:rPr>
              <a:t>，</a:t>
            </a:r>
            <a:r>
              <a:rPr lang="en-US" altLang="zh-CN" dirty="0" smtClean="0">
                <a:latin typeface="Times New Roman" pitchFamily="18" charset="0"/>
              </a:rPr>
              <a:t>2</a:t>
            </a:r>
            <a:endParaRPr lang="zh-CN" altLang="en-US" dirty="0">
              <a:latin typeface="Times New Roman" pitchFamily="18" charset="0"/>
            </a:endParaRPr>
          </a:p>
        </p:txBody>
      </p:sp>
      <p:pic>
        <p:nvPicPr>
          <p:cNvPr id="6" name="图片 5"/>
          <p:cNvPicPr>
            <a:picLocks noChangeAspect="1"/>
          </p:cNvPicPr>
          <p:nvPr/>
        </p:nvPicPr>
        <p:blipFill>
          <a:blip r:embed="rId3"/>
          <a:stretch>
            <a:fillRect/>
          </a:stretch>
        </p:blipFill>
        <p:spPr>
          <a:xfrm>
            <a:off x="2051720" y="0"/>
            <a:ext cx="7092280" cy="6850659"/>
          </a:xfrm>
          <a:prstGeom prst="rect">
            <a:avLst/>
          </a:prstGeom>
        </p:spPr>
      </p:pic>
      <p:sp>
        <p:nvSpPr>
          <p:cNvPr id="7" name="右箭头 6"/>
          <p:cNvSpPr/>
          <p:nvPr/>
        </p:nvSpPr>
        <p:spPr>
          <a:xfrm>
            <a:off x="1858162" y="4365104"/>
            <a:ext cx="337573" cy="53321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47302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7995" y="0"/>
            <a:ext cx="9177783" cy="6858000"/>
          </a:xfrm>
          <a:prstGeom prst="rect">
            <a:avLst/>
          </a:prstGeom>
        </p:spPr>
      </p:pic>
      <p:pic>
        <p:nvPicPr>
          <p:cNvPr id="3" name="图片 2"/>
          <p:cNvPicPr>
            <a:picLocks noChangeAspect="1"/>
          </p:cNvPicPr>
          <p:nvPr/>
        </p:nvPicPr>
        <p:blipFill>
          <a:blip r:embed="rId4"/>
          <a:stretch>
            <a:fillRect/>
          </a:stretch>
        </p:blipFill>
        <p:spPr>
          <a:xfrm>
            <a:off x="7164288" y="1988840"/>
            <a:ext cx="1440160" cy="1130448"/>
          </a:xfrm>
          <a:prstGeom prst="rect">
            <a:avLst/>
          </a:prstGeom>
        </p:spPr>
      </p:pic>
      <p:sp>
        <p:nvSpPr>
          <p:cNvPr id="4" name="文本框 3"/>
          <p:cNvSpPr txBox="1"/>
          <p:nvPr/>
        </p:nvSpPr>
        <p:spPr>
          <a:xfrm>
            <a:off x="467544" y="1484784"/>
            <a:ext cx="1903085" cy="369332"/>
          </a:xfrm>
          <a:prstGeom prst="rect">
            <a:avLst/>
          </a:prstGeom>
          <a:noFill/>
        </p:spPr>
        <p:txBody>
          <a:bodyPr wrap="none" rtlCol="0">
            <a:spAutoFit/>
          </a:bodyPr>
          <a:lstStyle/>
          <a:p>
            <a:r>
              <a:rPr lang="en-US" altLang="zh-CN" dirty="0" smtClean="0">
                <a:solidFill>
                  <a:srgbClr val="FFFF00"/>
                </a:solidFill>
              </a:rPr>
              <a:t>Some </a:t>
            </a:r>
            <a:r>
              <a:rPr lang="en-US" altLang="zh-CN" dirty="0">
                <a:solidFill>
                  <a:srgbClr val="FFFF00"/>
                </a:solidFill>
              </a:rPr>
              <a:t>a</a:t>
            </a:r>
            <a:r>
              <a:rPr lang="en-US" altLang="zh-CN" dirty="0" smtClean="0">
                <a:solidFill>
                  <a:srgbClr val="FFFF00"/>
                </a:solidFill>
              </a:rPr>
              <a:t>nomalies</a:t>
            </a:r>
            <a:endParaRPr lang="zh-CN" altLang="en-US" dirty="0">
              <a:solidFill>
                <a:srgbClr val="FFFF00"/>
              </a:solidFill>
            </a:endParaRPr>
          </a:p>
        </p:txBody>
      </p:sp>
      <p:sp>
        <p:nvSpPr>
          <p:cNvPr id="5" name="文本框 4"/>
          <p:cNvSpPr txBox="1"/>
          <p:nvPr/>
        </p:nvSpPr>
        <p:spPr>
          <a:xfrm>
            <a:off x="467544" y="4941168"/>
            <a:ext cx="1467068" cy="369332"/>
          </a:xfrm>
          <a:prstGeom prst="rect">
            <a:avLst/>
          </a:prstGeom>
          <a:noFill/>
        </p:spPr>
        <p:txBody>
          <a:bodyPr wrap="none" rtlCol="0">
            <a:spAutoFit/>
          </a:bodyPr>
          <a:lstStyle/>
          <a:p>
            <a:r>
              <a:rPr lang="en-US" altLang="zh-CN" dirty="0" smtClean="0">
                <a:solidFill>
                  <a:srgbClr val="FFFF00"/>
                </a:solidFill>
              </a:rPr>
              <a:t>No evidence</a:t>
            </a:r>
            <a:endParaRPr lang="zh-CN" altLang="en-US" dirty="0">
              <a:solidFill>
                <a:srgbClr val="FFFF00"/>
              </a:solidFill>
            </a:endParaRPr>
          </a:p>
        </p:txBody>
      </p:sp>
      <p:sp>
        <p:nvSpPr>
          <p:cNvPr id="7" name="爆炸形 1 6"/>
          <p:cNvSpPr/>
          <p:nvPr/>
        </p:nvSpPr>
        <p:spPr>
          <a:xfrm>
            <a:off x="7020272" y="4878452"/>
            <a:ext cx="1728192" cy="86409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304777" y="5091395"/>
            <a:ext cx="1184940" cy="369332"/>
          </a:xfrm>
          <a:prstGeom prst="rect">
            <a:avLst/>
          </a:prstGeom>
          <a:noFill/>
        </p:spPr>
        <p:txBody>
          <a:bodyPr wrap="none" rtlCol="0">
            <a:spAutoFit/>
          </a:bodyPr>
          <a:lstStyle/>
          <a:p>
            <a:r>
              <a:rPr lang="en-US" altLang="zh-CN" dirty="0" smtClean="0">
                <a:solidFill>
                  <a:srgbClr val="FF0000"/>
                </a:solidFill>
              </a:rPr>
              <a:t>In tension</a:t>
            </a:r>
            <a:endParaRPr lang="zh-CN" altLang="en-US" dirty="0">
              <a:solidFill>
                <a:srgbClr val="FF0000"/>
              </a:solidFill>
            </a:endParaRPr>
          </a:p>
        </p:txBody>
      </p:sp>
      <p:pic>
        <p:nvPicPr>
          <p:cNvPr id="8" name="图片 7"/>
          <p:cNvPicPr>
            <a:picLocks noChangeAspect="1"/>
          </p:cNvPicPr>
          <p:nvPr/>
        </p:nvPicPr>
        <p:blipFill>
          <a:blip r:embed="rId5"/>
          <a:stretch>
            <a:fillRect/>
          </a:stretch>
        </p:blipFill>
        <p:spPr>
          <a:xfrm>
            <a:off x="90153" y="2504423"/>
            <a:ext cx="3059831" cy="1546020"/>
          </a:xfrm>
          <a:prstGeom prst="rect">
            <a:avLst/>
          </a:prstGeom>
        </p:spPr>
      </p:pic>
      <p:cxnSp>
        <p:nvCxnSpPr>
          <p:cNvPr id="10" name="直接连接符 9"/>
          <p:cNvCxnSpPr/>
          <p:nvPr/>
        </p:nvCxnSpPr>
        <p:spPr>
          <a:xfrm>
            <a:off x="395536" y="836712"/>
            <a:ext cx="172819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038888" y="1903512"/>
            <a:ext cx="1602836" cy="1544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906073" y="6375042"/>
            <a:ext cx="793719" cy="628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70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0-#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24989"/>
            <a:ext cx="9144000" cy="6882990"/>
          </a:xfrm>
          <a:prstGeom prst="rect">
            <a:avLst/>
          </a:prstGeom>
        </p:spPr>
      </p:pic>
      <p:sp>
        <p:nvSpPr>
          <p:cNvPr id="3" name="文本框 2"/>
          <p:cNvSpPr txBox="1"/>
          <p:nvPr/>
        </p:nvSpPr>
        <p:spPr bwMode="auto">
          <a:xfrm>
            <a:off x="6948264" y="2564904"/>
            <a:ext cx="1828585" cy="954229"/>
          </a:xfrm>
          <a:prstGeom prst="rect">
            <a:avLst/>
          </a:prstGeom>
          <a:solidFill>
            <a:srgbClr val="FFFF99"/>
          </a:solidFill>
          <a:ln>
            <a:noFill/>
          </a:ln>
          <a:effectLst>
            <a:outerShdw dist="103351" dir="2700000" algn="ctr" rotWithShape="0">
              <a:srgbClr val="808080">
                <a:alpha val="75014"/>
              </a:srgbClr>
            </a:outerShdw>
          </a:effectLst>
          <a:extLst>
            <a:ext uri="{91240B29-F687-4f45-9708-019B960494DF}">
              <a14:hiddenLine xmlns:a14="http://schemas.microsoft.com/office/drawing/2010/main" xmlns="" w="18415" algn="ctr">
                <a:solidFill>
                  <a:srgbClr val="FEB8BD"/>
                </a:solidFill>
                <a:miter lim="800000"/>
                <a:headEnd/>
                <a:tailEnd/>
              </a14:hiddenLine>
            </a:ext>
          </a:extLst>
        </p:spPr>
        <p:txBody>
          <a:bodyPr wrap="none" lIns="99000" tIns="68040" rIns="99000" bIns="54000" rtlCol="0">
            <a:spAutoFit/>
          </a:bodyPr>
          <a:lstStyle/>
          <a:p>
            <a:pPr eaLnBrk="1" hangingPunct="1"/>
            <a:r>
              <a:rPr lang="en-US" altLang="zh-CN" dirty="0" smtClean="0">
                <a:latin typeface="Times New Roman" pitchFamily="18" charset="0"/>
              </a:rPr>
              <a:t>     </a:t>
            </a:r>
            <a:r>
              <a:rPr lang="en-US" altLang="zh-CN" b="1" dirty="0" smtClean="0">
                <a:solidFill>
                  <a:srgbClr val="FF0000"/>
                </a:solidFill>
                <a:effectLst>
                  <a:outerShdw blurRad="38100" dist="38100" dir="2700000" algn="tl">
                    <a:srgbClr val="000000">
                      <a:alpha val="43137"/>
                    </a:srgbClr>
                  </a:outerShdw>
                </a:effectLst>
                <a:latin typeface="Times New Roman" pitchFamily="18" charset="0"/>
              </a:rPr>
              <a:t>Our work</a:t>
            </a:r>
          </a:p>
          <a:p>
            <a:pPr eaLnBrk="1" hangingPunct="1"/>
            <a:r>
              <a:rPr lang="en-US" altLang="zh-CN" dirty="0" err="1" smtClean="0">
                <a:latin typeface="Times New Roman" pitchFamily="18" charset="0"/>
              </a:rPr>
              <a:t>arXiv</a:t>
            </a:r>
            <a:r>
              <a:rPr lang="en-US" altLang="zh-CN" dirty="0" smtClean="0">
                <a:latin typeface="Times New Roman" pitchFamily="18" charset="0"/>
              </a:rPr>
              <a:t>: 1404.6043</a:t>
            </a:r>
          </a:p>
          <a:p>
            <a:pPr eaLnBrk="1" hangingPunct="1"/>
            <a:r>
              <a:rPr lang="en-US" altLang="zh-CN" dirty="0" smtClean="0">
                <a:latin typeface="Times New Roman" pitchFamily="18" charset="0"/>
              </a:rPr>
              <a:t>     April</a:t>
            </a:r>
            <a:r>
              <a:rPr lang="zh-CN" altLang="en-US" dirty="0" smtClean="0">
                <a:latin typeface="Times New Roman" pitchFamily="18" charset="0"/>
              </a:rPr>
              <a:t>，</a:t>
            </a:r>
            <a:r>
              <a:rPr lang="en-US" altLang="zh-CN" dirty="0" smtClean="0">
                <a:latin typeface="Times New Roman" pitchFamily="18" charset="0"/>
              </a:rPr>
              <a:t>24</a:t>
            </a:r>
            <a:endParaRPr lang="zh-CN" altLang="en-US" dirty="0">
              <a:latin typeface="Times New Roman" pitchFamily="18" charset="0"/>
            </a:endParaRPr>
          </a:p>
        </p:txBody>
      </p:sp>
      <p:pic>
        <p:nvPicPr>
          <p:cNvPr id="4" name="图片 3"/>
          <p:cNvPicPr>
            <a:picLocks noChangeAspect="1"/>
          </p:cNvPicPr>
          <p:nvPr/>
        </p:nvPicPr>
        <p:blipFill>
          <a:blip r:embed="rId3"/>
          <a:stretch>
            <a:fillRect/>
          </a:stretch>
        </p:blipFill>
        <p:spPr>
          <a:xfrm>
            <a:off x="7236296" y="116632"/>
            <a:ext cx="1746976" cy="296986"/>
          </a:xfrm>
          <a:prstGeom prst="rect">
            <a:avLst/>
          </a:prstGeom>
          <a:ln>
            <a:solidFill>
              <a:srgbClr val="FF0000"/>
            </a:solidFill>
          </a:ln>
        </p:spPr>
      </p:pic>
      <p:cxnSp>
        <p:nvCxnSpPr>
          <p:cNvPr id="6" name="直接连接符 5"/>
          <p:cNvCxnSpPr/>
          <p:nvPr/>
        </p:nvCxnSpPr>
        <p:spPr>
          <a:xfrm>
            <a:off x="6006895" y="5877272"/>
            <a:ext cx="289910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331640" y="6093296"/>
            <a:ext cx="757435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316614" y="6348727"/>
            <a:ext cx="757435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1303959" y="6568225"/>
            <a:ext cx="2508187" cy="1523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1295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13540" y="457200"/>
            <a:ext cx="3916920" cy="1143000"/>
          </a:xfrm>
        </p:spPr>
        <p:txBody>
          <a:bodyPr/>
          <a:lstStyle/>
          <a:p>
            <a:r>
              <a:rPr lang="en-US" altLang="zh-CN" dirty="0" smtClean="0">
                <a:solidFill>
                  <a:schemeClr val="bg1"/>
                </a:solidFill>
                <a:latin typeface="Bodoni MT Black" panose="02070A03080606020203" pitchFamily="18" charset="0"/>
                <a:ea typeface="隶书" panose="02010509060101010101" pitchFamily="49" charset="-122"/>
              </a:rPr>
              <a:t>Summary</a:t>
            </a:r>
            <a:endParaRPr lang="zh-CN" altLang="en-US" dirty="0">
              <a:solidFill>
                <a:schemeClr val="bg1"/>
              </a:solidFill>
              <a:latin typeface="Bodoni MT Black" panose="02070A03080606020203" pitchFamily="18" charset="0"/>
              <a:ea typeface="隶书" panose="02010509060101010101" pitchFamily="49" charset="-122"/>
            </a:endParaRPr>
          </a:p>
        </p:txBody>
      </p:sp>
      <p:sp>
        <p:nvSpPr>
          <p:cNvPr id="5" name="文本框 4"/>
          <p:cNvSpPr txBox="1"/>
          <p:nvPr/>
        </p:nvSpPr>
        <p:spPr>
          <a:xfrm>
            <a:off x="587899" y="1929834"/>
            <a:ext cx="4548874" cy="461665"/>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smtClean="0">
                <a:solidFill>
                  <a:srgbClr val="00B050"/>
                </a:solidFill>
              </a:rPr>
              <a:t>CRESST</a:t>
            </a:r>
            <a:r>
              <a:rPr lang="en-US" altLang="zh-CN" sz="2400" dirty="0" smtClean="0"/>
              <a:t> already kill itself</a:t>
            </a:r>
            <a:r>
              <a:rPr lang="zh-CN" altLang="en-US" sz="2400" dirty="0" smtClean="0"/>
              <a:t> </a:t>
            </a:r>
            <a:r>
              <a:rPr lang="en-US" altLang="zh-CN" sz="1200" b="1" dirty="0" smtClean="0">
                <a:solidFill>
                  <a:srgbClr val="FF0000"/>
                </a:solidFill>
              </a:rPr>
              <a:t>No DM</a:t>
            </a:r>
            <a:endParaRPr lang="zh-CN" altLang="en-US" sz="1200" b="1" dirty="0">
              <a:solidFill>
                <a:srgbClr val="FF0000"/>
              </a:solidFill>
            </a:endParaRPr>
          </a:p>
        </p:txBody>
      </p:sp>
      <p:sp>
        <p:nvSpPr>
          <p:cNvPr id="6" name="文本框 5"/>
          <p:cNvSpPr txBox="1"/>
          <p:nvPr/>
        </p:nvSpPr>
        <p:spPr>
          <a:xfrm>
            <a:off x="587899" y="2882053"/>
            <a:ext cx="8664231" cy="1015663"/>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a:solidFill>
                  <a:srgbClr val="00B050"/>
                </a:solidFill>
              </a:rPr>
              <a:t>DAMA</a:t>
            </a:r>
            <a:r>
              <a:rPr lang="en-US" altLang="zh-CN" sz="2400" dirty="0" smtClean="0"/>
              <a:t> may or may not be explained by </a:t>
            </a:r>
            <a:r>
              <a:rPr lang="zh-CN" altLang="en-US" sz="2400" dirty="0"/>
              <a:t> </a:t>
            </a:r>
            <a:r>
              <a:rPr lang="en-US" altLang="zh-CN" sz="2400" dirty="0" err="1" smtClean="0"/>
              <a:t>Atm</a:t>
            </a:r>
            <a:r>
              <a:rPr lang="en-US" altLang="zh-CN" sz="2400" dirty="0" smtClean="0"/>
              <a:t> </a:t>
            </a:r>
            <a:r>
              <a:rPr lang="el-GR" altLang="zh-CN" sz="2400" dirty="0" smtClean="0"/>
              <a:t>μ</a:t>
            </a:r>
            <a:r>
              <a:rPr lang="zh-CN" altLang="en-US" sz="2400" dirty="0"/>
              <a:t> </a:t>
            </a:r>
            <a:r>
              <a:rPr lang="en-US" altLang="zh-CN" sz="2400" dirty="0" smtClean="0"/>
              <a:t>&amp; Solar </a:t>
            </a:r>
            <a:r>
              <a:rPr lang="el-GR" altLang="zh-CN" sz="2400" dirty="0" smtClean="0"/>
              <a:t>ν</a:t>
            </a:r>
            <a:r>
              <a:rPr lang="en-US" altLang="zh-CN" sz="2400" dirty="0" smtClean="0"/>
              <a:t> </a:t>
            </a:r>
            <a:r>
              <a:rPr lang="en-US" altLang="zh-CN" sz="1200" b="1" dirty="0" smtClean="0">
                <a:solidFill>
                  <a:srgbClr val="FF0000"/>
                </a:solidFill>
              </a:rPr>
              <a:t>No </a:t>
            </a:r>
            <a:r>
              <a:rPr lang="en-US" altLang="zh-CN" sz="1200" b="1" dirty="0" smtClean="0">
                <a:solidFill>
                  <a:srgbClr val="FF0000"/>
                </a:solidFill>
              </a:rPr>
              <a:t>DM</a:t>
            </a:r>
          </a:p>
          <a:p>
            <a:endParaRPr lang="en-US" altLang="zh-CN" sz="1200" b="1" dirty="0">
              <a:solidFill>
                <a:srgbClr val="FF0000"/>
              </a:solidFill>
            </a:endParaRPr>
          </a:p>
          <a:p>
            <a:r>
              <a:rPr lang="en-US" altLang="zh-CN" sz="1200" b="1" dirty="0" smtClean="0">
                <a:solidFill>
                  <a:srgbClr val="FF0000"/>
                </a:solidFill>
              </a:rPr>
              <a:t>                                            </a:t>
            </a:r>
            <a:r>
              <a:rPr lang="en-US" altLang="zh-CN" sz="2400" dirty="0" smtClean="0"/>
              <a:t>or explained by electron scattering</a:t>
            </a:r>
            <a:endParaRPr lang="zh-CN" altLang="en-US" sz="2400" dirty="0"/>
          </a:p>
        </p:txBody>
      </p:sp>
      <p:sp>
        <p:nvSpPr>
          <p:cNvPr id="8" name="文本框 7"/>
          <p:cNvSpPr txBox="1"/>
          <p:nvPr/>
        </p:nvSpPr>
        <p:spPr>
          <a:xfrm>
            <a:off x="587899" y="4451785"/>
            <a:ext cx="5355184" cy="461665"/>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err="1" smtClean="0">
                <a:solidFill>
                  <a:srgbClr val="00B050"/>
                </a:solidFill>
              </a:rPr>
              <a:t>CoGeNT</a:t>
            </a:r>
            <a:r>
              <a:rPr lang="en-US" altLang="zh-CN" sz="2400" dirty="0" smtClean="0"/>
              <a:t> analysis is questioned</a:t>
            </a:r>
            <a:r>
              <a:rPr lang="zh-CN" altLang="en-US" sz="2400" dirty="0" smtClean="0"/>
              <a:t> </a:t>
            </a:r>
            <a:r>
              <a:rPr lang="en-US" altLang="zh-CN" sz="1200" b="1" dirty="0" smtClean="0">
                <a:solidFill>
                  <a:srgbClr val="FF0000"/>
                </a:solidFill>
              </a:rPr>
              <a:t>No DM</a:t>
            </a:r>
            <a:endParaRPr lang="zh-CN" altLang="en-US" sz="1200" b="1" dirty="0">
              <a:solidFill>
                <a:srgbClr val="FF0000"/>
              </a:solidFill>
            </a:endParaRPr>
          </a:p>
        </p:txBody>
      </p:sp>
      <p:sp>
        <p:nvSpPr>
          <p:cNvPr id="9" name="文本框 8"/>
          <p:cNvSpPr txBox="1"/>
          <p:nvPr/>
        </p:nvSpPr>
        <p:spPr>
          <a:xfrm>
            <a:off x="636106" y="5660873"/>
            <a:ext cx="7228261" cy="461665"/>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smtClean="0">
                <a:solidFill>
                  <a:srgbClr val="00B050"/>
                </a:solidFill>
              </a:rPr>
              <a:t>CDMS II-Si</a:t>
            </a:r>
            <a:r>
              <a:rPr lang="en-US" altLang="zh-CN" sz="2400" dirty="0" smtClean="0"/>
              <a:t> </a:t>
            </a:r>
            <a:r>
              <a:rPr lang="en-US" altLang="zh-CN" sz="2400" dirty="0" err="1" smtClean="0"/>
              <a:t>ISV+Exothermic</a:t>
            </a:r>
            <a:r>
              <a:rPr lang="en-US" altLang="zh-CN" sz="2400" dirty="0" smtClean="0"/>
              <a:t> Inelastic Scatting</a:t>
            </a:r>
            <a:r>
              <a:rPr lang="zh-CN" altLang="en-US" sz="2400" dirty="0" smtClean="0"/>
              <a:t> </a:t>
            </a:r>
            <a:r>
              <a:rPr lang="en-US" altLang="zh-CN" sz="1200" b="1" u="heavy" dirty="0" smtClean="0">
                <a:solidFill>
                  <a:srgbClr val="FF0000"/>
                </a:solidFill>
                <a:uFill>
                  <a:solidFill>
                    <a:schemeClr val="accent4"/>
                  </a:solidFill>
                </a:uFill>
              </a:rPr>
              <a:t>DM</a:t>
            </a:r>
            <a:endParaRPr lang="zh-CN" altLang="en-US" sz="1200" b="1" dirty="0">
              <a:solidFill>
                <a:srgbClr val="FF0000"/>
              </a:solidFill>
            </a:endParaRPr>
          </a:p>
        </p:txBody>
      </p:sp>
      <p:sp>
        <p:nvSpPr>
          <p:cNvPr id="11" name="左箭头 10"/>
          <p:cNvSpPr/>
          <p:nvPr/>
        </p:nvSpPr>
        <p:spPr>
          <a:xfrm>
            <a:off x="6391709" y="2141062"/>
            <a:ext cx="1592093" cy="2123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6539862" y="1875065"/>
            <a:ext cx="1430200" cy="276999"/>
          </a:xfrm>
          <a:prstGeom prst="rect">
            <a:avLst/>
          </a:prstGeom>
          <a:noFill/>
        </p:spPr>
        <p:txBody>
          <a:bodyPr wrap="none" rtlCol="0">
            <a:spAutoFit/>
          </a:bodyPr>
          <a:lstStyle/>
          <a:p>
            <a:r>
              <a:rPr lang="en-US" altLang="zh-CN" sz="1200" dirty="0" err="1" smtClean="0">
                <a:solidFill>
                  <a:srgbClr val="0000CC"/>
                </a:solidFill>
              </a:rPr>
              <a:t>Exp</a:t>
            </a:r>
            <a:r>
              <a:rPr lang="en-US" altLang="zh-CN" sz="1200" dirty="0" smtClean="0">
                <a:solidFill>
                  <a:srgbClr val="0000CC"/>
                </a:solidFill>
              </a:rPr>
              <a:t> measurement</a:t>
            </a:r>
            <a:endParaRPr lang="zh-CN" altLang="en-US" sz="1200" dirty="0">
              <a:solidFill>
                <a:srgbClr val="0000CC"/>
              </a:solidFill>
            </a:endParaRPr>
          </a:p>
        </p:txBody>
      </p:sp>
      <p:sp>
        <p:nvSpPr>
          <p:cNvPr id="13" name="左箭头 12"/>
          <p:cNvSpPr/>
          <p:nvPr/>
        </p:nvSpPr>
        <p:spPr>
          <a:xfrm>
            <a:off x="6391709" y="4618482"/>
            <a:ext cx="1726507" cy="2129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6553602" y="4202883"/>
            <a:ext cx="2024913" cy="276999"/>
          </a:xfrm>
          <a:prstGeom prst="rect">
            <a:avLst/>
          </a:prstGeom>
          <a:noFill/>
        </p:spPr>
        <p:txBody>
          <a:bodyPr wrap="none" rtlCol="0">
            <a:spAutoFit/>
          </a:bodyPr>
          <a:lstStyle/>
          <a:p>
            <a:r>
              <a:rPr lang="en-US" altLang="zh-CN" sz="1200" dirty="0" err="1">
                <a:solidFill>
                  <a:srgbClr val="0000CC"/>
                </a:solidFill>
              </a:rPr>
              <a:t>Exp</a:t>
            </a:r>
            <a:r>
              <a:rPr lang="en-US" altLang="zh-CN" sz="1200" dirty="0">
                <a:solidFill>
                  <a:srgbClr val="0000CC"/>
                </a:solidFill>
              </a:rPr>
              <a:t> </a:t>
            </a:r>
            <a:r>
              <a:rPr lang="en-US" altLang="zh-CN" sz="1200" smtClean="0">
                <a:solidFill>
                  <a:srgbClr val="0000CC"/>
                </a:solidFill>
              </a:rPr>
              <a:t>measurementbbbbbbb</a:t>
            </a:r>
            <a:endParaRPr lang="zh-CN" altLang="en-US" sz="1200" dirty="0">
              <a:solidFill>
                <a:srgbClr val="0000CC"/>
              </a:solidFill>
            </a:endParaRPr>
          </a:p>
        </p:txBody>
      </p:sp>
      <p:sp>
        <p:nvSpPr>
          <p:cNvPr id="15" name="文本框 14"/>
          <p:cNvSpPr txBox="1"/>
          <p:nvPr/>
        </p:nvSpPr>
        <p:spPr>
          <a:xfrm>
            <a:off x="3851920" y="6220368"/>
            <a:ext cx="3692036" cy="246221"/>
          </a:xfrm>
          <a:prstGeom prst="rect">
            <a:avLst/>
          </a:prstGeom>
          <a:noFill/>
          <a:ln>
            <a:solidFill>
              <a:schemeClr val="accent1">
                <a:shade val="50000"/>
              </a:schemeClr>
            </a:solidFill>
          </a:ln>
        </p:spPr>
        <p:txBody>
          <a:bodyPr wrap="none" rtlCol="0">
            <a:spAutoFit/>
          </a:bodyPr>
          <a:lstStyle/>
          <a:p>
            <a:r>
              <a:rPr lang="en-US" altLang="zh-CN" sz="1000" dirty="0" smtClean="0">
                <a:solidFill>
                  <a:srgbClr val="0066FF"/>
                </a:solidFill>
              </a:rPr>
              <a:t>Suppress modulation strongly</a:t>
            </a:r>
            <a:r>
              <a:rPr lang="zh-CN" altLang="en-US" sz="1000" dirty="0" smtClean="0">
                <a:solidFill>
                  <a:srgbClr val="0066FF"/>
                </a:solidFill>
              </a:rPr>
              <a:t>，</a:t>
            </a:r>
            <a:r>
              <a:rPr lang="en-US" altLang="zh-CN" sz="1000" dirty="0" smtClean="0">
                <a:solidFill>
                  <a:srgbClr val="0066FF"/>
                </a:solidFill>
              </a:rPr>
              <a:t>conflict with DAMA</a:t>
            </a:r>
            <a:r>
              <a:rPr lang="zh-CN" altLang="en-US" sz="1000" dirty="0" smtClean="0">
                <a:solidFill>
                  <a:srgbClr val="0066FF"/>
                </a:solidFill>
              </a:rPr>
              <a:t>、</a:t>
            </a:r>
            <a:r>
              <a:rPr lang="en-US" altLang="zh-CN" sz="1000" dirty="0" err="1" smtClean="0">
                <a:solidFill>
                  <a:srgbClr val="0066FF"/>
                </a:solidFill>
              </a:rPr>
              <a:t>CoGeNT</a:t>
            </a:r>
            <a:endParaRPr lang="zh-CN" altLang="en-US" sz="1000" b="1" dirty="0">
              <a:solidFill>
                <a:srgbClr val="0066FF"/>
              </a:solidFill>
            </a:endParaRPr>
          </a:p>
        </p:txBody>
      </p:sp>
      <p:pic>
        <p:nvPicPr>
          <p:cNvPr id="3" name="图片 2"/>
          <p:cNvPicPr>
            <a:picLocks noChangeAspect="1"/>
          </p:cNvPicPr>
          <p:nvPr/>
        </p:nvPicPr>
        <p:blipFill>
          <a:blip r:embed="rId2"/>
          <a:stretch>
            <a:fillRect/>
          </a:stretch>
        </p:blipFill>
        <p:spPr>
          <a:xfrm>
            <a:off x="6804248" y="-13732"/>
            <a:ext cx="2359108" cy="1769331"/>
          </a:xfrm>
          <a:prstGeom prst="rect">
            <a:avLst/>
          </a:prstGeom>
        </p:spPr>
      </p:pic>
      <p:sp>
        <p:nvSpPr>
          <p:cNvPr id="20" name="文本框 19"/>
          <p:cNvSpPr txBox="1"/>
          <p:nvPr/>
        </p:nvSpPr>
        <p:spPr>
          <a:xfrm>
            <a:off x="971600" y="2418390"/>
            <a:ext cx="1083951" cy="246221"/>
          </a:xfrm>
          <a:prstGeom prst="rect">
            <a:avLst/>
          </a:prstGeom>
          <a:noFill/>
          <a:ln>
            <a:solidFill>
              <a:schemeClr val="accent1">
                <a:shade val="50000"/>
              </a:schemeClr>
            </a:solidFill>
          </a:ln>
        </p:spPr>
        <p:txBody>
          <a:bodyPr wrap="none" rtlCol="0">
            <a:spAutoFit/>
          </a:bodyPr>
          <a:lstStyle/>
          <a:p>
            <a:r>
              <a:rPr lang="en-US" altLang="zh-CN" sz="1000" dirty="0" smtClean="0">
                <a:solidFill>
                  <a:srgbClr val="0066FF"/>
                </a:solidFill>
              </a:rPr>
              <a:t>IDM+ISV  OK</a:t>
            </a:r>
            <a:r>
              <a:rPr lang="zh-CN" altLang="en-US" sz="1000" dirty="0" smtClean="0">
                <a:solidFill>
                  <a:srgbClr val="0066FF"/>
                </a:solidFill>
              </a:rPr>
              <a:t>！</a:t>
            </a:r>
            <a:endParaRPr lang="zh-CN" altLang="en-US" sz="1000" b="1" dirty="0">
              <a:solidFill>
                <a:srgbClr val="0066FF"/>
              </a:solidFill>
            </a:endParaRPr>
          </a:p>
        </p:txBody>
      </p:sp>
      <p:sp>
        <p:nvSpPr>
          <p:cNvPr id="21" name="文本框 20"/>
          <p:cNvSpPr txBox="1"/>
          <p:nvPr/>
        </p:nvSpPr>
        <p:spPr>
          <a:xfrm>
            <a:off x="961117" y="3574464"/>
            <a:ext cx="1083951" cy="246221"/>
          </a:xfrm>
          <a:prstGeom prst="rect">
            <a:avLst/>
          </a:prstGeom>
          <a:noFill/>
          <a:ln>
            <a:solidFill>
              <a:schemeClr val="accent1">
                <a:shade val="50000"/>
              </a:schemeClr>
            </a:solidFill>
          </a:ln>
        </p:spPr>
        <p:txBody>
          <a:bodyPr wrap="none" rtlCol="0">
            <a:spAutoFit/>
          </a:bodyPr>
          <a:lstStyle/>
          <a:p>
            <a:r>
              <a:rPr lang="en-US" altLang="zh-CN" sz="1000" dirty="0" smtClean="0">
                <a:solidFill>
                  <a:srgbClr val="0066FF"/>
                </a:solidFill>
              </a:rPr>
              <a:t>IDM+ISV  OK</a:t>
            </a:r>
            <a:r>
              <a:rPr lang="zh-CN" altLang="en-US" sz="1000" dirty="0" smtClean="0">
                <a:solidFill>
                  <a:srgbClr val="0066FF"/>
                </a:solidFill>
              </a:rPr>
              <a:t>！</a:t>
            </a:r>
            <a:endParaRPr lang="zh-CN" altLang="en-US" sz="1000" b="1" dirty="0">
              <a:solidFill>
                <a:srgbClr val="0066FF"/>
              </a:solidFill>
            </a:endParaRPr>
          </a:p>
        </p:txBody>
      </p:sp>
      <p:sp>
        <p:nvSpPr>
          <p:cNvPr id="16" name="文本框 15"/>
          <p:cNvSpPr txBox="1"/>
          <p:nvPr/>
        </p:nvSpPr>
        <p:spPr>
          <a:xfrm>
            <a:off x="961117" y="5114649"/>
            <a:ext cx="1861407" cy="246221"/>
          </a:xfrm>
          <a:prstGeom prst="rect">
            <a:avLst/>
          </a:prstGeom>
          <a:noFill/>
          <a:ln>
            <a:solidFill>
              <a:schemeClr val="accent1">
                <a:shade val="50000"/>
              </a:schemeClr>
            </a:solidFill>
          </a:ln>
        </p:spPr>
        <p:txBody>
          <a:bodyPr wrap="none" rtlCol="0">
            <a:spAutoFit/>
          </a:bodyPr>
          <a:lstStyle/>
          <a:p>
            <a:r>
              <a:rPr lang="en-US" altLang="zh-CN" sz="1000" dirty="0" err="1" smtClean="0">
                <a:solidFill>
                  <a:srgbClr val="0066FF"/>
                </a:solidFill>
              </a:rPr>
              <a:t>Contradic</a:t>
            </a:r>
            <a:r>
              <a:rPr lang="en-US" altLang="zh-CN" sz="1000" dirty="0" smtClean="0">
                <a:solidFill>
                  <a:srgbClr val="0066FF"/>
                </a:solidFill>
              </a:rPr>
              <a:t> with CDEX result</a:t>
            </a:r>
            <a:r>
              <a:rPr lang="zh-CN" altLang="en-US" sz="1000" dirty="0" smtClean="0">
                <a:solidFill>
                  <a:srgbClr val="0066FF"/>
                </a:solidFill>
              </a:rPr>
              <a:t>！</a:t>
            </a:r>
            <a:endParaRPr lang="zh-CN" altLang="en-US" sz="1000" b="1" dirty="0">
              <a:solidFill>
                <a:srgbClr val="0066FF"/>
              </a:solidFill>
            </a:endParaRPr>
          </a:p>
        </p:txBody>
      </p:sp>
    </p:spTree>
    <p:extLst>
      <p:ext uri="{BB962C8B-B14F-4D97-AF65-F5344CB8AC3E}">
        <p14:creationId xmlns:p14="http://schemas.microsoft.com/office/powerpoint/2010/main" val="335606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0-#ppt_w/2"/>
                                          </p:val>
                                        </p:tav>
                                        <p:tav tm="100000">
                                          <p:val>
                                            <p:strVal val="#ppt_x"/>
                                          </p:val>
                                        </p:tav>
                                      </p:tavLst>
                                    </p:anim>
                                    <p:anim calcmode="lin" valueType="num">
                                      <p:cBhvr additive="base">
                                        <p:cTn id="19" dur="500" fill="hold"/>
                                        <p:tgtEl>
                                          <p:spTgt spid="21"/>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1"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 y="0"/>
            <a:ext cx="9144000" cy="7591425"/>
          </a:xfrm>
          <a:prstGeom prst="rect">
            <a:avLst/>
          </a:prstGeom>
        </p:spPr>
      </p:pic>
    </p:spTree>
    <p:extLst>
      <p:ext uri="{BB962C8B-B14F-4D97-AF65-F5344CB8AC3E}">
        <p14:creationId xmlns:p14="http://schemas.microsoft.com/office/powerpoint/2010/main" val="34304071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0"/>
            <a:ext cx="9185427" cy="6858000"/>
          </a:xfrm>
          <a:prstGeom prst="rect">
            <a:avLst/>
          </a:prstGeom>
        </p:spPr>
      </p:pic>
      <p:pic>
        <p:nvPicPr>
          <p:cNvPr id="3" name="图片 2"/>
          <p:cNvPicPr>
            <a:picLocks noChangeAspect="1"/>
          </p:cNvPicPr>
          <p:nvPr/>
        </p:nvPicPr>
        <p:blipFill>
          <a:blip r:embed="rId3"/>
          <a:stretch>
            <a:fillRect/>
          </a:stretch>
        </p:blipFill>
        <p:spPr>
          <a:xfrm>
            <a:off x="12160" y="5499279"/>
            <a:ext cx="9174181" cy="1358722"/>
          </a:xfrm>
          <a:prstGeom prst="rect">
            <a:avLst/>
          </a:prstGeom>
        </p:spPr>
      </p:pic>
    </p:spTree>
    <p:extLst>
      <p:ext uri="{BB962C8B-B14F-4D97-AF65-F5344CB8AC3E}">
        <p14:creationId xmlns:p14="http://schemas.microsoft.com/office/powerpoint/2010/main" val="24321993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979" y="12688"/>
            <a:ext cx="9108410" cy="6845312"/>
          </a:xfrm>
          <a:prstGeom prst="rect">
            <a:avLst/>
          </a:prstGeom>
        </p:spPr>
      </p:pic>
    </p:spTree>
    <p:extLst>
      <p:ext uri="{BB962C8B-B14F-4D97-AF65-F5344CB8AC3E}">
        <p14:creationId xmlns:p14="http://schemas.microsoft.com/office/powerpoint/2010/main" val="39260268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0"/>
            <a:ext cx="9144000" cy="6849565"/>
          </a:xfrm>
          <a:prstGeom prst="rect">
            <a:avLst/>
          </a:prstGeom>
        </p:spPr>
      </p:pic>
    </p:spTree>
    <p:extLst>
      <p:ext uri="{BB962C8B-B14F-4D97-AF65-F5344CB8AC3E}">
        <p14:creationId xmlns:p14="http://schemas.microsoft.com/office/powerpoint/2010/main" val="32756501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0"/>
            <a:ext cx="9144000" cy="6849565"/>
          </a:xfrm>
          <a:prstGeom prst="rect">
            <a:avLst/>
          </a:prstGeom>
        </p:spPr>
      </p:pic>
    </p:spTree>
    <p:extLst>
      <p:ext uri="{BB962C8B-B14F-4D97-AF65-F5344CB8AC3E}">
        <p14:creationId xmlns:p14="http://schemas.microsoft.com/office/powerpoint/2010/main" val="24061126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0"/>
            <a:ext cx="9144000" cy="6906037"/>
          </a:xfrm>
          <a:prstGeom prst="rect">
            <a:avLst/>
          </a:prstGeom>
        </p:spPr>
      </p:pic>
    </p:spTree>
    <p:extLst>
      <p:ext uri="{BB962C8B-B14F-4D97-AF65-F5344CB8AC3E}">
        <p14:creationId xmlns:p14="http://schemas.microsoft.com/office/powerpoint/2010/main" val="39382941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50"/>
            <a:ext cx="9144000" cy="6914305"/>
          </a:xfrm>
          <a:prstGeom prst="rect">
            <a:avLst/>
          </a:prstGeom>
        </p:spPr>
      </p:pic>
    </p:spTree>
    <p:extLst>
      <p:ext uri="{BB962C8B-B14F-4D97-AF65-F5344CB8AC3E}">
        <p14:creationId xmlns:p14="http://schemas.microsoft.com/office/powerpoint/2010/main" val="10257494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 y="0"/>
            <a:ext cx="9134473" cy="6885866"/>
          </a:xfrm>
          <a:prstGeom prst="rect">
            <a:avLst/>
          </a:prstGeom>
        </p:spPr>
      </p:pic>
      <p:sp>
        <p:nvSpPr>
          <p:cNvPr id="3" name="文本框 2"/>
          <p:cNvSpPr txBox="1"/>
          <p:nvPr/>
        </p:nvSpPr>
        <p:spPr>
          <a:xfrm>
            <a:off x="7524328" y="6381328"/>
            <a:ext cx="1467068" cy="369332"/>
          </a:xfrm>
          <a:prstGeom prst="rect">
            <a:avLst/>
          </a:prstGeom>
          <a:noFill/>
          <a:ln>
            <a:solidFill>
              <a:srgbClr val="92D050"/>
            </a:solidFill>
          </a:ln>
        </p:spPr>
        <p:txBody>
          <a:bodyPr wrap="none" rtlCol="0">
            <a:spAutoFit/>
          </a:bodyPr>
          <a:lstStyle/>
          <a:p>
            <a:r>
              <a:rPr lang="en-US" altLang="zh-CN" dirty="0">
                <a:solidFill>
                  <a:srgbClr val="FF0000"/>
                </a:solidFill>
              </a:rPr>
              <a:t>b</a:t>
            </a:r>
            <a:r>
              <a:rPr lang="en-US" altLang="zh-CN" dirty="0" smtClean="0">
                <a:solidFill>
                  <a:srgbClr val="FF0000"/>
                </a:solidFill>
              </a:rPr>
              <a:t>ackup slide</a:t>
            </a:r>
            <a:endParaRPr lang="zh-CN" altLang="en-US" dirty="0">
              <a:solidFill>
                <a:srgbClr val="FF0000"/>
              </a:solidFill>
            </a:endParaRPr>
          </a:p>
        </p:txBody>
      </p:sp>
    </p:spTree>
    <p:extLst>
      <p:ext uri="{BB962C8B-B14F-4D97-AF65-F5344CB8AC3E}">
        <p14:creationId xmlns:p14="http://schemas.microsoft.com/office/powerpoint/2010/main" val="3275040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0"/>
            <a:ext cx="9144001" cy="6858000"/>
          </a:xfrm>
          <a:prstGeom prst="rect">
            <a:avLst/>
          </a:prstGeom>
          <a:ln w="9525">
            <a:noFill/>
          </a:ln>
        </p:spPr>
      </p:pic>
      <p:sp>
        <p:nvSpPr>
          <p:cNvPr id="3" name="文本框 2"/>
          <p:cNvSpPr txBox="1"/>
          <p:nvPr/>
        </p:nvSpPr>
        <p:spPr bwMode="auto">
          <a:xfrm>
            <a:off x="5940152" y="404664"/>
            <a:ext cx="2610850" cy="400231"/>
          </a:xfrm>
          <a:prstGeom prst="rect">
            <a:avLst/>
          </a:prstGeom>
          <a:solidFill>
            <a:srgbClr val="FFFF99"/>
          </a:solidFill>
          <a:ln>
            <a:noFill/>
          </a:ln>
          <a:effectLst>
            <a:outerShdw dist="103351" dir="2700000" algn="ctr" rotWithShape="0">
              <a:srgbClr val="808080">
                <a:alpha val="75014"/>
              </a:srgbClr>
            </a:outerShdw>
          </a:effectLst>
          <a:extLst>
            <a:ext uri="{91240B29-F687-4f45-9708-019B960494DF}">
              <a14:hiddenLine xmlns:a14="http://schemas.microsoft.com/office/drawing/2010/main" xmlns="" w="18415" algn="ctr">
                <a:solidFill>
                  <a:srgbClr val="FEB8BD"/>
                </a:solidFill>
                <a:miter lim="800000"/>
                <a:headEnd/>
                <a:tailEnd/>
              </a14:hiddenLine>
            </a:ext>
          </a:extLst>
        </p:spPr>
        <p:txBody>
          <a:bodyPr wrap="none" lIns="99000" tIns="68040" rIns="99000" bIns="54000" rtlCol="0">
            <a:spAutoFit/>
          </a:bodyPr>
          <a:lstStyle/>
          <a:p>
            <a:pPr eaLnBrk="1" hangingPunct="1"/>
            <a:r>
              <a:rPr lang="en-US" altLang="zh-CN" dirty="0" err="1" smtClean="0">
                <a:latin typeface="Times New Roman" pitchFamily="18" charset="0"/>
              </a:rPr>
              <a:t>arXiv</a:t>
            </a:r>
            <a:r>
              <a:rPr lang="en-US" altLang="zh-CN" dirty="0" smtClean="0">
                <a:latin typeface="Times New Roman" pitchFamily="18" charset="0"/>
              </a:rPr>
              <a:t>: 1404.4946[</a:t>
            </a:r>
            <a:r>
              <a:rPr lang="en-US" altLang="zh-CN" dirty="0" err="1" smtClean="0">
                <a:latin typeface="Times New Roman" pitchFamily="18" charset="0"/>
              </a:rPr>
              <a:t>hep</a:t>
            </a:r>
            <a:r>
              <a:rPr lang="en-US" altLang="zh-CN" dirty="0" smtClean="0">
                <a:latin typeface="Times New Roman" pitchFamily="18" charset="0"/>
              </a:rPr>
              <a:t>-ex]</a:t>
            </a:r>
            <a:endParaRPr lang="zh-CN" altLang="en-US" dirty="0">
              <a:latin typeface="Times New Roman" pitchFamily="18" charset="0"/>
            </a:endParaRPr>
          </a:p>
        </p:txBody>
      </p:sp>
      <p:sp>
        <p:nvSpPr>
          <p:cNvPr id="7" name="圆角矩形 6"/>
          <p:cNvSpPr/>
          <p:nvPr/>
        </p:nvSpPr>
        <p:spPr>
          <a:xfrm>
            <a:off x="1259632" y="3933056"/>
            <a:ext cx="2592288" cy="1368152"/>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19324687"/>
      </p:ext>
    </p:extLst>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60" y="4976"/>
            <a:ext cx="9144000" cy="6835588"/>
          </a:xfrm>
          <a:prstGeom prst="rect">
            <a:avLst/>
          </a:prstGeom>
        </p:spPr>
      </p:pic>
    </p:spTree>
    <p:extLst>
      <p:ext uri="{BB962C8B-B14F-4D97-AF65-F5344CB8AC3E}">
        <p14:creationId xmlns:p14="http://schemas.microsoft.com/office/powerpoint/2010/main" val="6773005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3865" y="0"/>
            <a:ext cx="9144001" cy="6858000"/>
          </a:xfrm>
          <a:prstGeom prst="rect">
            <a:avLst/>
          </a:prstGeom>
          <a:ln w="9525">
            <a:noFill/>
          </a:ln>
        </p:spPr>
      </p:pic>
      <p:sp>
        <p:nvSpPr>
          <p:cNvPr id="3" name="文本框 2"/>
          <p:cNvSpPr txBox="1"/>
          <p:nvPr/>
        </p:nvSpPr>
        <p:spPr bwMode="auto">
          <a:xfrm>
            <a:off x="0" y="6397236"/>
            <a:ext cx="2610850" cy="400231"/>
          </a:xfrm>
          <a:prstGeom prst="rect">
            <a:avLst/>
          </a:prstGeom>
          <a:solidFill>
            <a:srgbClr val="FFFF99"/>
          </a:solidFill>
          <a:ln>
            <a:noFill/>
          </a:ln>
          <a:effectLst>
            <a:outerShdw dist="103351" dir="2700000" algn="ctr" rotWithShape="0">
              <a:srgbClr val="808080">
                <a:alpha val="75014"/>
              </a:srgbClr>
            </a:outerShdw>
          </a:effectLst>
          <a:extLst>
            <a:ext uri="{91240B29-F687-4f45-9708-019B960494DF}">
              <a14:hiddenLine xmlns:a14="http://schemas.microsoft.com/office/drawing/2010/main" xmlns="" w="18415" algn="ctr">
                <a:solidFill>
                  <a:srgbClr val="FEB8BD"/>
                </a:solidFill>
                <a:miter lim="800000"/>
                <a:headEnd/>
                <a:tailEnd/>
              </a14:hiddenLine>
            </a:ext>
          </a:extLst>
        </p:spPr>
        <p:txBody>
          <a:bodyPr wrap="none" lIns="99000" tIns="68040" rIns="99000" bIns="54000" rtlCol="0">
            <a:spAutoFit/>
          </a:bodyPr>
          <a:lstStyle/>
          <a:p>
            <a:pPr eaLnBrk="1" hangingPunct="1"/>
            <a:r>
              <a:rPr lang="en-US" altLang="zh-CN" dirty="0" err="1" smtClean="0">
                <a:latin typeface="Times New Roman" pitchFamily="18" charset="0"/>
              </a:rPr>
              <a:t>arXiv</a:t>
            </a:r>
            <a:r>
              <a:rPr lang="en-US" altLang="zh-CN" dirty="0" smtClean="0">
                <a:latin typeface="Times New Roman" pitchFamily="18" charset="0"/>
              </a:rPr>
              <a:t>: 1404.4946[</a:t>
            </a:r>
            <a:r>
              <a:rPr lang="en-US" altLang="zh-CN" dirty="0" err="1" smtClean="0">
                <a:latin typeface="Times New Roman" pitchFamily="18" charset="0"/>
              </a:rPr>
              <a:t>hep</a:t>
            </a:r>
            <a:r>
              <a:rPr lang="en-US" altLang="zh-CN" dirty="0" smtClean="0">
                <a:latin typeface="Times New Roman" pitchFamily="18" charset="0"/>
              </a:rPr>
              <a:t>-ex]</a:t>
            </a:r>
            <a:endParaRPr lang="zh-CN" altLang="en-US" dirty="0">
              <a:latin typeface="Times New Roman" pitchFamily="18" charset="0"/>
            </a:endParaRPr>
          </a:p>
        </p:txBody>
      </p:sp>
      <p:sp>
        <p:nvSpPr>
          <p:cNvPr id="4" name="乘号 3"/>
          <p:cNvSpPr/>
          <p:nvPr/>
        </p:nvSpPr>
        <p:spPr>
          <a:xfrm>
            <a:off x="2267744" y="4221088"/>
            <a:ext cx="1008112" cy="432048"/>
          </a:xfrm>
          <a:prstGeom prst="mathMultiply">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动作按钮: 帮助 4">
            <a:hlinkClick r:id="" action="ppaction://noaction" highlightClick="1"/>
          </p:cNvPr>
          <p:cNvSpPr/>
          <p:nvPr/>
        </p:nvSpPr>
        <p:spPr>
          <a:xfrm>
            <a:off x="1840393" y="4005064"/>
            <a:ext cx="576064" cy="288032"/>
          </a:xfrm>
          <a:prstGeom prst="actionButtonHelp">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动作按钮: 帮助 5">
            <a:hlinkClick r:id="" action="ppaction://noaction" highlightClick="1"/>
          </p:cNvPr>
          <p:cNvSpPr/>
          <p:nvPr/>
        </p:nvSpPr>
        <p:spPr>
          <a:xfrm>
            <a:off x="2745399" y="4666015"/>
            <a:ext cx="720080" cy="266137"/>
          </a:xfrm>
          <a:prstGeom prst="actionButtonHelp">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259632" y="3969060"/>
            <a:ext cx="2592288" cy="1368152"/>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标注 9"/>
          <p:cNvSpPr/>
          <p:nvPr/>
        </p:nvSpPr>
        <p:spPr>
          <a:xfrm>
            <a:off x="4724490" y="4090163"/>
            <a:ext cx="3395585" cy="1162897"/>
          </a:xfrm>
          <a:prstGeom prst="wedgeRoundRectCallout">
            <a:avLst>
              <a:gd name="adj1" fmla="val -84173"/>
              <a:gd name="adj2" fmla="val 43673"/>
              <a:gd name="adj3" fmla="val 16667"/>
            </a:avLst>
          </a:prstGeom>
          <a:solidFill>
            <a:srgbClr val="379B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4"/>
          <a:stretch>
            <a:fillRect/>
          </a:stretch>
        </p:blipFill>
        <p:spPr>
          <a:xfrm>
            <a:off x="4860032" y="4135543"/>
            <a:ext cx="1181100" cy="219075"/>
          </a:xfrm>
          <a:prstGeom prst="rect">
            <a:avLst/>
          </a:prstGeom>
        </p:spPr>
      </p:pic>
      <p:sp>
        <p:nvSpPr>
          <p:cNvPr id="9" name="文本框 8"/>
          <p:cNvSpPr txBox="1"/>
          <p:nvPr/>
        </p:nvSpPr>
        <p:spPr>
          <a:xfrm>
            <a:off x="4781622" y="4369056"/>
            <a:ext cx="3352200" cy="923330"/>
          </a:xfrm>
          <a:prstGeom prst="rect">
            <a:avLst/>
          </a:prstGeom>
          <a:noFill/>
        </p:spPr>
        <p:txBody>
          <a:bodyPr wrap="none" rtlCol="0">
            <a:spAutoFit/>
          </a:bodyPr>
          <a:lstStyle/>
          <a:p>
            <a:pPr>
              <a:lnSpc>
                <a:spcPct val="150000"/>
              </a:lnSpc>
            </a:pPr>
            <a:r>
              <a:rPr lang="en-US" altLang="zh-CN" dirty="0">
                <a:solidFill>
                  <a:schemeClr val="bg1"/>
                </a:solidFill>
              </a:rPr>
              <a:t>N</a:t>
            </a:r>
            <a:r>
              <a:rPr lang="en-US" altLang="zh-CN" dirty="0" smtClean="0">
                <a:solidFill>
                  <a:schemeClr val="bg1"/>
                </a:solidFill>
              </a:rPr>
              <a:t>uclear scattering, not EM one</a:t>
            </a:r>
          </a:p>
          <a:p>
            <a:pPr>
              <a:lnSpc>
                <a:spcPct val="150000"/>
              </a:lnSpc>
            </a:pPr>
            <a:r>
              <a:rPr lang="en-US" altLang="zh-CN" dirty="0" smtClean="0">
                <a:solidFill>
                  <a:schemeClr val="bg1"/>
                </a:solidFill>
              </a:rPr>
              <a:t>Background well understood</a:t>
            </a:r>
            <a:endParaRPr lang="zh-CN" altLang="en-US" dirty="0">
              <a:solidFill>
                <a:schemeClr val="bg1"/>
              </a:solidFill>
            </a:endParaRPr>
          </a:p>
        </p:txBody>
      </p:sp>
      <p:pic>
        <p:nvPicPr>
          <p:cNvPr id="11" name="图片 10"/>
          <p:cNvPicPr>
            <a:picLocks noChangeAspect="1"/>
          </p:cNvPicPr>
          <p:nvPr/>
        </p:nvPicPr>
        <p:blipFill>
          <a:blip r:embed="rId5"/>
          <a:stretch>
            <a:fillRect/>
          </a:stretch>
        </p:blipFill>
        <p:spPr>
          <a:xfrm>
            <a:off x="3915567" y="0"/>
            <a:ext cx="5259658" cy="3573016"/>
          </a:xfrm>
          <a:prstGeom prst="rect">
            <a:avLst/>
          </a:prstGeom>
          <a:ln>
            <a:solidFill>
              <a:schemeClr val="accent4"/>
            </a:solidFill>
          </a:ln>
        </p:spPr>
      </p:pic>
      <p:cxnSp>
        <p:nvCxnSpPr>
          <p:cNvPr id="13" name="直接连接符 12"/>
          <p:cNvCxnSpPr/>
          <p:nvPr/>
        </p:nvCxnSpPr>
        <p:spPr>
          <a:xfrm>
            <a:off x="5549632" y="579160"/>
            <a:ext cx="46102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922520" y="2499360"/>
            <a:ext cx="356612" cy="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5046712" y="2697480"/>
            <a:ext cx="378728" cy="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7347952" y="2773680"/>
            <a:ext cx="561608" cy="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900152" y="3398560"/>
            <a:ext cx="46102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7347952" y="1539240"/>
            <a:ext cx="378728" cy="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35387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1"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par>
                          <p:cTn id="19" fill="hold">
                            <p:stCondLst>
                              <p:cond delay="3000"/>
                            </p:stCondLst>
                            <p:childTnLst>
                              <p:par>
                                <p:cTn id="20" presetID="1" presetClass="entr" presetSubtype="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2" presetClass="entr" presetSubtype="2"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35" y="94793"/>
            <a:ext cx="9144000" cy="3105150"/>
          </a:xfrm>
          <a:prstGeom prst="rect">
            <a:avLst/>
          </a:prstGeom>
        </p:spPr>
      </p:pic>
      <p:pic>
        <p:nvPicPr>
          <p:cNvPr id="3" name="图片 2"/>
          <p:cNvPicPr>
            <a:picLocks noChangeAspect="1"/>
          </p:cNvPicPr>
          <p:nvPr/>
        </p:nvPicPr>
        <p:blipFill>
          <a:blip r:embed="rId3"/>
          <a:stretch>
            <a:fillRect/>
          </a:stretch>
        </p:blipFill>
        <p:spPr>
          <a:xfrm>
            <a:off x="0" y="4080184"/>
            <a:ext cx="9144000" cy="2777816"/>
          </a:xfrm>
          <a:prstGeom prst="rect">
            <a:avLst/>
          </a:prstGeom>
          <a:ln>
            <a:solidFill>
              <a:schemeClr val="accent1"/>
            </a:solidFill>
          </a:ln>
        </p:spPr>
      </p:pic>
      <p:sp>
        <p:nvSpPr>
          <p:cNvPr id="5" name="文本框 4"/>
          <p:cNvSpPr txBox="1"/>
          <p:nvPr/>
        </p:nvSpPr>
        <p:spPr bwMode="auto">
          <a:xfrm>
            <a:off x="1763688" y="760973"/>
            <a:ext cx="2728639" cy="307898"/>
          </a:xfrm>
          <a:prstGeom prst="rect">
            <a:avLst/>
          </a:prstGeom>
          <a:solidFill>
            <a:srgbClr val="FFFF99"/>
          </a:solidFill>
          <a:ln>
            <a:noFill/>
          </a:ln>
          <a:effectLst>
            <a:outerShdw dist="103351" dir="2700000" algn="ctr" rotWithShape="0">
              <a:srgbClr val="808080">
                <a:alpha val="75014"/>
              </a:srgbClr>
            </a:outerShdw>
          </a:effectLst>
          <a:extLst>
            <a:ext uri="{91240B29-F687-4f45-9708-019B960494DF}">
              <a14:hiddenLine xmlns:a14="http://schemas.microsoft.com/office/drawing/2010/main" xmlns="" w="18415" algn="ctr">
                <a:solidFill>
                  <a:srgbClr val="FEB8BD"/>
                </a:solidFill>
                <a:miter lim="800000"/>
                <a:headEnd/>
                <a:tailEnd/>
              </a14:hiddenLine>
            </a:ext>
          </a:extLst>
        </p:spPr>
        <p:txBody>
          <a:bodyPr wrap="none" lIns="99000" tIns="68040" rIns="99000" bIns="54000" rtlCol="0">
            <a:spAutoFit/>
          </a:bodyPr>
          <a:lstStyle/>
          <a:p>
            <a:pPr eaLnBrk="1" hangingPunct="1"/>
            <a:r>
              <a:rPr lang="en-US" altLang="zh-CN" sz="1200" dirty="0" err="1" smtClean="0">
                <a:latin typeface="Times New Roman" pitchFamily="18" charset="0"/>
              </a:rPr>
              <a:t>Majorana</a:t>
            </a:r>
            <a:r>
              <a:rPr lang="en-US" altLang="zh-CN" sz="1200" dirty="0" smtClean="0">
                <a:latin typeface="Times New Roman" pitchFamily="18" charset="0"/>
              </a:rPr>
              <a:t> fermion prohibit </a:t>
            </a:r>
            <a:r>
              <a:rPr lang="en-US" altLang="zh-CN" sz="1200" dirty="0" smtClean="0">
                <a:solidFill>
                  <a:srgbClr val="FF0000"/>
                </a:solidFill>
                <a:latin typeface="Times New Roman" pitchFamily="18" charset="0"/>
              </a:rPr>
              <a:t>self V-current</a:t>
            </a:r>
            <a:endParaRPr lang="zh-CN" altLang="en-US" sz="1200" dirty="0">
              <a:latin typeface="Times New Roman" pitchFamily="18" charset="0"/>
            </a:endParaRPr>
          </a:p>
        </p:txBody>
      </p:sp>
      <p:pic>
        <p:nvPicPr>
          <p:cNvPr id="7" name="图片 6"/>
          <p:cNvPicPr>
            <a:picLocks noChangeAspect="1"/>
          </p:cNvPicPr>
          <p:nvPr/>
        </p:nvPicPr>
        <p:blipFill>
          <a:blip r:embed="rId4"/>
          <a:stretch>
            <a:fillRect/>
          </a:stretch>
        </p:blipFill>
        <p:spPr>
          <a:xfrm>
            <a:off x="988" y="3199943"/>
            <a:ext cx="1876425" cy="619125"/>
          </a:xfrm>
          <a:prstGeom prst="rect">
            <a:avLst/>
          </a:prstGeom>
          <a:ln>
            <a:solidFill>
              <a:srgbClr val="FF0000"/>
            </a:solidFill>
          </a:ln>
        </p:spPr>
      </p:pic>
      <p:sp>
        <p:nvSpPr>
          <p:cNvPr id="8" name="矩形 7"/>
          <p:cNvSpPr/>
          <p:nvPr/>
        </p:nvSpPr>
        <p:spPr>
          <a:xfrm>
            <a:off x="2411760" y="3089126"/>
            <a:ext cx="5598368" cy="880241"/>
          </a:xfrm>
          <a:prstGeom prst="rect">
            <a:avLst/>
          </a:prstGeom>
        </p:spPr>
        <p:txBody>
          <a:bodyPr wrap="square">
            <a:spAutoFit/>
          </a:bodyPr>
          <a:lstStyle/>
          <a:p>
            <a:pPr>
              <a:lnSpc>
                <a:spcPct val="150000"/>
              </a:lnSpc>
            </a:pPr>
            <a:r>
              <a:rPr lang="zh" altLang="zh-CN" dirty="0">
                <a:hlinkClick r:id="rId5"/>
              </a:rPr>
              <a:t>Brian </a:t>
            </a:r>
            <a:r>
              <a:rPr lang="zh" altLang="zh-CN" dirty="0" smtClean="0">
                <a:hlinkClick r:id="rId5"/>
              </a:rPr>
              <a:t>Batell</a:t>
            </a:r>
            <a:r>
              <a:rPr lang="zh" altLang="zh-CN" dirty="0" smtClean="0"/>
              <a:t>, </a:t>
            </a:r>
            <a:r>
              <a:rPr lang="zh" altLang="zh-CN" dirty="0">
                <a:hlinkClick r:id="rId6"/>
              </a:rPr>
              <a:t>Maxim Pospelov</a:t>
            </a:r>
            <a:r>
              <a:rPr lang="zh" altLang="zh-CN" dirty="0"/>
              <a:t> </a:t>
            </a:r>
            <a:r>
              <a:rPr lang="zh" altLang="zh-CN" dirty="0" smtClean="0">
                <a:hlinkClick r:id="rId7"/>
              </a:rPr>
              <a:t>Adam Ritz</a:t>
            </a:r>
            <a:endParaRPr lang="en-US" altLang="zh" dirty="0" smtClean="0"/>
          </a:p>
          <a:p>
            <a:pPr>
              <a:lnSpc>
                <a:spcPct val="150000"/>
              </a:lnSpc>
            </a:pPr>
            <a:r>
              <a:rPr lang="en-US" altLang="zh" dirty="0" smtClean="0"/>
              <a:t> </a:t>
            </a:r>
            <a:r>
              <a:rPr lang="zh" altLang="zh-CN" b="1" dirty="0" smtClean="0">
                <a:solidFill>
                  <a:srgbClr val="FF3399"/>
                </a:solidFill>
              </a:rPr>
              <a:t>Phys</a:t>
            </a:r>
            <a:r>
              <a:rPr lang="zh" altLang="zh-CN" b="1" dirty="0">
                <a:solidFill>
                  <a:srgbClr val="FF3399"/>
                </a:solidFill>
              </a:rPr>
              <a:t>.Rev. D79 (2009) 115019</a:t>
            </a:r>
            <a:r>
              <a:rPr lang="zh" altLang="zh-CN" dirty="0">
                <a:solidFill>
                  <a:srgbClr val="FF3399"/>
                </a:solidFill>
              </a:rPr>
              <a:t> </a:t>
            </a:r>
            <a:endParaRPr lang="zh-CN" altLang="en-US" dirty="0">
              <a:solidFill>
                <a:srgbClr val="FF3399"/>
              </a:solidFill>
            </a:endParaRPr>
          </a:p>
        </p:txBody>
      </p:sp>
      <p:sp>
        <p:nvSpPr>
          <p:cNvPr id="4" name="文本框 3"/>
          <p:cNvSpPr txBox="1"/>
          <p:nvPr/>
        </p:nvSpPr>
        <p:spPr>
          <a:xfrm>
            <a:off x="8009597" y="1185703"/>
            <a:ext cx="1167307" cy="461665"/>
          </a:xfrm>
          <a:prstGeom prst="rect">
            <a:avLst/>
          </a:prstGeom>
          <a:noFill/>
        </p:spPr>
        <p:txBody>
          <a:bodyPr wrap="none" rtlCol="0">
            <a:spAutoFit/>
          </a:bodyPr>
          <a:lstStyle/>
          <a:p>
            <a:r>
              <a:rPr lang="en-US" altLang="zh-CN" sz="1200" dirty="0" smtClean="0">
                <a:solidFill>
                  <a:srgbClr val="FF0000"/>
                </a:solidFill>
              </a:rPr>
              <a:t>Only 2</a:t>
            </a:r>
            <a:r>
              <a:rPr lang="en-US" altLang="zh-CN" sz="1200" baseline="30000" dirty="0" smtClean="0">
                <a:solidFill>
                  <a:srgbClr val="FF0000"/>
                </a:solidFill>
              </a:rPr>
              <a:t>nd</a:t>
            </a:r>
            <a:r>
              <a:rPr lang="en-US" altLang="zh-CN" sz="1200" dirty="0" smtClean="0">
                <a:solidFill>
                  <a:srgbClr val="FF0000"/>
                </a:solidFill>
              </a:rPr>
              <a:t> order</a:t>
            </a:r>
          </a:p>
          <a:p>
            <a:r>
              <a:rPr lang="en-US" altLang="zh-CN" sz="1200" dirty="0">
                <a:solidFill>
                  <a:srgbClr val="FF0000"/>
                </a:solidFill>
              </a:rPr>
              <a:t>f</a:t>
            </a:r>
            <a:r>
              <a:rPr lang="en-US" altLang="zh-CN" sz="1200" dirty="0" smtClean="0">
                <a:solidFill>
                  <a:srgbClr val="FF0000"/>
                </a:solidFill>
              </a:rPr>
              <a:t>or elastic scat</a:t>
            </a:r>
            <a:endParaRPr lang="zh-CN" altLang="en-US" sz="1200" dirty="0">
              <a:solidFill>
                <a:srgbClr val="FF0000"/>
              </a:solidFill>
            </a:endParaRPr>
          </a:p>
        </p:txBody>
      </p:sp>
      <p:sp>
        <p:nvSpPr>
          <p:cNvPr id="9" name="文本框 8"/>
          <p:cNvSpPr txBox="1"/>
          <p:nvPr/>
        </p:nvSpPr>
        <p:spPr>
          <a:xfrm>
            <a:off x="2557166" y="1199429"/>
            <a:ext cx="1398140" cy="461665"/>
          </a:xfrm>
          <a:prstGeom prst="rect">
            <a:avLst/>
          </a:prstGeom>
          <a:noFill/>
        </p:spPr>
        <p:txBody>
          <a:bodyPr wrap="none" rtlCol="0">
            <a:spAutoFit/>
          </a:bodyPr>
          <a:lstStyle/>
          <a:p>
            <a:r>
              <a:rPr lang="en-US" altLang="zh-CN" sz="1200" dirty="0" smtClean="0">
                <a:solidFill>
                  <a:srgbClr val="FF0000"/>
                </a:solidFill>
              </a:rPr>
              <a:t>1</a:t>
            </a:r>
            <a:r>
              <a:rPr lang="en-US" altLang="zh-CN" sz="1200" baseline="30000" dirty="0" smtClean="0">
                <a:solidFill>
                  <a:srgbClr val="FF0000"/>
                </a:solidFill>
              </a:rPr>
              <a:t>st</a:t>
            </a:r>
            <a:r>
              <a:rPr lang="en-US" altLang="zh-CN" sz="1200" dirty="0" smtClean="0">
                <a:solidFill>
                  <a:srgbClr val="FF0000"/>
                </a:solidFill>
              </a:rPr>
              <a:t> order possible </a:t>
            </a:r>
          </a:p>
          <a:p>
            <a:r>
              <a:rPr lang="en-US" altLang="zh-CN" sz="1200" dirty="0">
                <a:solidFill>
                  <a:srgbClr val="FF0000"/>
                </a:solidFill>
              </a:rPr>
              <a:t>f</a:t>
            </a:r>
            <a:r>
              <a:rPr lang="en-US" altLang="zh-CN" sz="1200" dirty="0" smtClean="0">
                <a:solidFill>
                  <a:srgbClr val="FF0000"/>
                </a:solidFill>
              </a:rPr>
              <a:t>or inelastic scat</a:t>
            </a:r>
            <a:endParaRPr lang="zh-CN" altLang="en-US" sz="1200" dirty="0">
              <a:solidFill>
                <a:srgbClr val="FF0000"/>
              </a:solidFill>
            </a:endParaRPr>
          </a:p>
        </p:txBody>
      </p:sp>
      <p:sp>
        <p:nvSpPr>
          <p:cNvPr id="10" name="爆炸形 1 9"/>
          <p:cNvSpPr/>
          <p:nvPr/>
        </p:nvSpPr>
        <p:spPr>
          <a:xfrm>
            <a:off x="7812360" y="4960425"/>
            <a:ext cx="995442" cy="1003466"/>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8009597" y="5220198"/>
            <a:ext cx="574196" cy="369332"/>
          </a:xfrm>
          <a:prstGeom prst="rect">
            <a:avLst/>
          </a:prstGeom>
          <a:noFill/>
        </p:spPr>
        <p:txBody>
          <a:bodyPr wrap="none" rtlCol="0">
            <a:spAutoFit/>
          </a:bodyPr>
          <a:lstStyle/>
          <a:p>
            <a:r>
              <a:rPr lang="en-US" altLang="zh-CN" dirty="0" smtClean="0">
                <a:solidFill>
                  <a:srgbClr val="FFFF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2nd</a:t>
            </a:r>
            <a:endParaRPr lang="zh-CN" altLang="en-US" dirty="0">
              <a:solidFill>
                <a:srgbClr val="FFFF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endParaRPr>
          </a:p>
        </p:txBody>
      </p:sp>
      <p:sp>
        <p:nvSpPr>
          <p:cNvPr id="14" name="文本框 13"/>
          <p:cNvSpPr txBox="1"/>
          <p:nvPr/>
        </p:nvSpPr>
        <p:spPr>
          <a:xfrm>
            <a:off x="6588224" y="3029892"/>
            <a:ext cx="2494672" cy="1015663"/>
          </a:xfrm>
          <a:prstGeom prst="rect">
            <a:avLst/>
          </a:prstGeom>
          <a:solidFill>
            <a:schemeClr val="bg1"/>
          </a:solidFill>
        </p:spPr>
        <p:txBody>
          <a:bodyPr wrap="square" rtlCol="0">
            <a:spAutoFit/>
          </a:bodyPr>
          <a:lstStyle/>
          <a:p>
            <a:pPr>
              <a:lnSpc>
                <a:spcPct val="150000"/>
              </a:lnSpc>
            </a:pPr>
            <a:r>
              <a:rPr lang="zh-CN" altLang="en-US" sz="1400" b="1" dirty="0" smtClean="0">
                <a:solidFill>
                  <a:srgbClr val="FF0000"/>
                </a:solidFill>
                <a:effectLst>
                  <a:outerShdw blurRad="38100" dist="38100" dir="2700000" algn="tl">
                    <a:srgbClr val="000000">
                      <a:alpha val="43137"/>
                    </a:srgbClr>
                  </a:outerShdw>
                </a:effectLst>
              </a:rPr>
              <a:t>                </a:t>
            </a:r>
            <a:r>
              <a:rPr lang="en-US" altLang="zh-CN" sz="1200" b="1" dirty="0" err="1" smtClean="0">
                <a:solidFill>
                  <a:srgbClr val="FF0000"/>
                </a:solidFill>
                <a:effectLst>
                  <a:outerShdw blurRad="38100" dist="38100" dir="2700000" algn="tl">
                    <a:srgbClr val="000000">
                      <a:alpha val="43137"/>
                    </a:srgbClr>
                  </a:outerShdw>
                </a:effectLst>
              </a:rPr>
              <a:t>Suppresion</a:t>
            </a:r>
            <a:r>
              <a:rPr lang="en-US" altLang="zh-CN" sz="1200" b="1" dirty="0" smtClean="0">
                <a:solidFill>
                  <a:srgbClr val="FF0000"/>
                </a:solidFill>
                <a:effectLst>
                  <a:outerShdw blurRad="38100" dist="38100" dir="2700000" algn="tl">
                    <a:srgbClr val="000000">
                      <a:alpha val="43137"/>
                    </a:srgbClr>
                  </a:outerShdw>
                </a:effectLst>
              </a:rPr>
              <a:t> for ES</a:t>
            </a:r>
          </a:p>
          <a:p>
            <a:pPr>
              <a:lnSpc>
                <a:spcPct val="150000"/>
              </a:lnSpc>
            </a:pPr>
            <a:r>
              <a:rPr lang="en-US" altLang="zh-CN" sz="1400" b="1" dirty="0" smtClean="0">
                <a:solidFill>
                  <a:srgbClr val="FF0000"/>
                </a:solidFill>
                <a:effectLst>
                  <a:outerShdw blurRad="38100" dist="38100" dir="2700000" algn="tl">
                    <a:srgbClr val="000000">
                      <a:alpha val="43137"/>
                    </a:srgbClr>
                  </a:outerShdw>
                </a:effectLst>
                <a:uFill>
                  <a:solidFill>
                    <a:srgbClr val="0000CC"/>
                  </a:solidFill>
                </a:uFill>
              </a:rPr>
              <a:t> </a:t>
            </a:r>
            <a:r>
              <a:rPr lang="en-US" altLang="zh-CN" sz="1400" b="1" u="heavy" dirty="0" smtClean="0">
                <a:solidFill>
                  <a:srgbClr val="FF0000"/>
                </a:solidFill>
                <a:effectLst>
                  <a:outerShdw blurRad="38100" dist="38100" dir="2700000" algn="tl">
                    <a:srgbClr val="000000">
                      <a:alpha val="43137"/>
                    </a:srgbClr>
                  </a:outerShdw>
                </a:effectLst>
                <a:uFill>
                  <a:solidFill>
                    <a:srgbClr val="0000CC"/>
                  </a:solidFill>
                </a:uFill>
              </a:rPr>
              <a:t> IS </a:t>
            </a:r>
            <a:r>
              <a:rPr lang="zh-CN" altLang="en-US" sz="1400" b="1" dirty="0" smtClean="0">
                <a:solidFill>
                  <a:srgbClr val="FF0000"/>
                </a:solidFill>
                <a:effectLst>
                  <a:outerShdw blurRad="38100" dist="38100" dir="2700000" algn="tl">
                    <a:srgbClr val="000000">
                      <a:alpha val="43137"/>
                    </a:srgbClr>
                  </a:outerShdw>
                </a:effectLst>
              </a:rPr>
              <a:t>         </a:t>
            </a:r>
            <a:r>
              <a:rPr lang="en-US" altLang="zh-CN" sz="1200" b="1" dirty="0" smtClean="0">
                <a:solidFill>
                  <a:srgbClr val="FF0000"/>
                </a:solidFill>
                <a:effectLst>
                  <a:outerShdw blurRad="38100" dist="38100" dir="2700000" algn="tl">
                    <a:srgbClr val="000000">
                      <a:alpha val="43137"/>
                    </a:srgbClr>
                  </a:outerShdw>
                </a:effectLst>
              </a:rPr>
              <a:t>Prohibit endothermic</a:t>
            </a:r>
          </a:p>
          <a:p>
            <a:pPr>
              <a:lnSpc>
                <a:spcPct val="150000"/>
              </a:lnSpc>
            </a:pPr>
            <a:r>
              <a:rPr lang="zh-CN" altLang="en-US" sz="1200" b="1" dirty="0" smtClean="0">
                <a:solidFill>
                  <a:srgbClr val="FF0000"/>
                </a:solidFill>
                <a:effectLst>
                  <a:outerShdw blurRad="38100" dist="38100" dir="2700000" algn="tl">
                    <a:srgbClr val="000000">
                      <a:alpha val="43137"/>
                    </a:srgbClr>
                  </a:outerShdw>
                </a:effectLst>
              </a:rPr>
              <a:t>                   </a:t>
            </a:r>
            <a:r>
              <a:rPr lang="en-US" altLang="zh-CN" sz="1200" b="1" dirty="0" smtClean="0">
                <a:solidFill>
                  <a:srgbClr val="FF0000"/>
                </a:solidFill>
                <a:effectLst>
                  <a:outerShdw blurRad="38100" dist="38100" dir="2700000" algn="tl">
                    <a:srgbClr val="000000">
                      <a:alpha val="43137"/>
                    </a:srgbClr>
                  </a:outerShdw>
                </a:effectLst>
              </a:rPr>
              <a:t>Left exothermic</a:t>
            </a:r>
            <a:endParaRPr lang="zh-CN" altLang="en-US" sz="1200" b="1" dirty="0">
              <a:solidFill>
                <a:srgbClr val="FF0000"/>
              </a:solidFill>
              <a:effectLst>
                <a:outerShdw blurRad="38100" dist="38100" dir="2700000" algn="tl">
                  <a:srgbClr val="000000">
                    <a:alpha val="43137"/>
                  </a:srgbClr>
                </a:outerShdw>
              </a:effectLst>
            </a:endParaRPr>
          </a:p>
        </p:txBody>
      </p:sp>
      <p:sp>
        <p:nvSpPr>
          <p:cNvPr id="16" name="左大括号 15"/>
          <p:cNvSpPr/>
          <p:nvPr/>
        </p:nvSpPr>
        <p:spPr>
          <a:xfrm>
            <a:off x="7236296" y="3199943"/>
            <a:ext cx="158635" cy="769424"/>
          </a:xfrm>
          <a:prstGeom prst="leftBrace">
            <a:avLst/>
          </a:prstGeom>
          <a:ln w="254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6" name="图片 5"/>
          <p:cNvPicPr>
            <a:picLocks noChangeAspect="1"/>
          </p:cNvPicPr>
          <p:nvPr/>
        </p:nvPicPr>
        <p:blipFill>
          <a:blip r:embed="rId8"/>
          <a:stretch>
            <a:fillRect/>
          </a:stretch>
        </p:blipFill>
        <p:spPr>
          <a:xfrm>
            <a:off x="46263" y="4657906"/>
            <a:ext cx="2276475" cy="238125"/>
          </a:xfrm>
          <a:prstGeom prst="rect">
            <a:avLst/>
          </a:prstGeom>
        </p:spPr>
      </p:pic>
      <p:pic>
        <p:nvPicPr>
          <p:cNvPr id="12" name="图片 11"/>
          <p:cNvPicPr>
            <a:picLocks noChangeAspect="1"/>
          </p:cNvPicPr>
          <p:nvPr/>
        </p:nvPicPr>
        <p:blipFill>
          <a:blip r:embed="rId9"/>
          <a:stretch>
            <a:fillRect/>
          </a:stretch>
        </p:blipFill>
        <p:spPr>
          <a:xfrm>
            <a:off x="42393" y="6659854"/>
            <a:ext cx="4191000" cy="209550"/>
          </a:xfrm>
          <a:prstGeom prst="rect">
            <a:avLst/>
          </a:prstGeom>
        </p:spPr>
      </p:pic>
      <p:pic>
        <p:nvPicPr>
          <p:cNvPr id="13" name="图片 12"/>
          <p:cNvPicPr>
            <a:picLocks noChangeAspect="1"/>
          </p:cNvPicPr>
          <p:nvPr/>
        </p:nvPicPr>
        <p:blipFill>
          <a:blip r:embed="rId10"/>
          <a:stretch>
            <a:fillRect/>
          </a:stretch>
        </p:blipFill>
        <p:spPr>
          <a:xfrm>
            <a:off x="7975769" y="6159803"/>
            <a:ext cx="1085148" cy="672792"/>
          </a:xfrm>
          <a:prstGeom prst="rect">
            <a:avLst/>
          </a:prstGeom>
          <a:ln>
            <a:solidFill>
              <a:schemeClr val="accent1"/>
            </a:solidFill>
          </a:ln>
        </p:spPr>
      </p:pic>
    </p:spTree>
    <p:extLst>
      <p:ext uri="{BB962C8B-B14F-4D97-AF65-F5344CB8AC3E}">
        <p14:creationId xmlns:p14="http://schemas.microsoft.com/office/powerpoint/2010/main" val="284383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1"/>
            <a:ext cx="9144001" cy="6858000"/>
          </a:xfrm>
          <a:prstGeom prst="rect">
            <a:avLst/>
          </a:prstGeom>
        </p:spPr>
      </p:pic>
      <p:pic>
        <p:nvPicPr>
          <p:cNvPr id="3" name="图片 2"/>
          <p:cNvPicPr>
            <a:picLocks noChangeAspect="1"/>
          </p:cNvPicPr>
          <p:nvPr/>
        </p:nvPicPr>
        <p:blipFill>
          <a:blip r:embed="rId4"/>
          <a:stretch>
            <a:fillRect/>
          </a:stretch>
        </p:blipFill>
        <p:spPr>
          <a:xfrm>
            <a:off x="1403648" y="260648"/>
            <a:ext cx="3672408" cy="1013358"/>
          </a:xfrm>
          <a:prstGeom prst="rect">
            <a:avLst/>
          </a:prstGeom>
        </p:spPr>
      </p:pic>
      <p:pic>
        <p:nvPicPr>
          <p:cNvPr id="4" name="图片 3"/>
          <p:cNvPicPr>
            <a:picLocks noChangeAspect="1"/>
          </p:cNvPicPr>
          <p:nvPr/>
        </p:nvPicPr>
        <p:blipFill>
          <a:blip r:embed="rId5"/>
          <a:stretch>
            <a:fillRect/>
          </a:stretch>
        </p:blipFill>
        <p:spPr>
          <a:xfrm>
            <a:off x="5220072" y="642995"/>
            <a:ext cx="1563811" cy="248663"/>
          </a:xfrm>
          <a:prstGeom prst="rect">
            <a:avLst/>
          </a:prstGeom>
          <a:ln>
            <a:solidFill>
              <a:schemeClr val="accent1"/>
            </a:solidFill>
          </a:ln>
        </p:spPr>
      </p:pic>
      <p:sp>
        <p:nvSpPr>
          <p:cNvPr id="5" name="文本框 4"/>
          <p:cNvSpPr txBox="1"/>
          <p:nvPr/>
        </p:nvSpPr>
        <p:spPr>
          <a:xfrm>
            <a:off x="4139952" y="3429001"/>
            <a:ext cx="2468946" cy="568810"/>
          </a:xfrm>
          <a:prstGeom prst="rect">
            <a:avLst/>
          </a:prstGeom>
          <a:noFill/>
          <a:ln>
            <a:solidFill>
              <a:schemeClr val="accent1"/>
            </a:solidFill>
          </a:ln>
        </p:spPr>
        <p:txBody>
          <a:bodyPr wrap="none" rtlCol="0">
            <a:spAutoFit/>
          </a:bodyPr>
          <a:lstStyle/>
          <a:p>
            <a:pPr>
              <a:lnSpc>
                <a:spcPct val="150000"/>
              </a:lnSpc>
            </a:pPr>
            <a:r>
              <a:rPr lang="en-US" altLang="zh-CN" sz="1100" dirty="0" err="1" smtClean="0"/>
              <a:t>G.B.Gelmini</a:t>
            </a:r>
            <a:r>
              <a:rPr lang="en-US" altLang="zh-CN" sz="1100" dirty="0"/>
              <a:t>, </a:t>
            </a:r>
            <a:r>
              <a:rPr lang="en-US" altLang="zh-CN" sz="1100" dirty="0" err="1" smtClean="0"/>
              <a:t>A.Georgescu</a:t>
            </a:r>
            <a:r>
              <a:rPr lang="en-US" altLang="zh-CN" sz="1100" dirty="0" smtClean="0"/>
              <a:t>,  </a:t>
            </a:r>
            <a:r>
              <a:rPr lang="en-US" altLang="zh-CN" sz="1100" dirty="0" err="1" smtClean="0"/>
              <a:t>J.H.Huh</a:t>
            </a:r>
            <a:endParaRPr lang="en-US" altLang="zh-CN" sz="1100" dirty="0"/>
          </a:p>
          <a:p>
            <a:pPr>
              <a:lnSpc>
                <a:spcPct val="150000"/>
              </a:lnSpc>
            </a:pPr>
            <a:r>
              <a:rPr lang="en-US" altLang="zh-CN" sz="1100" dirty="0" smtClean="0"/>
              <a:t>          JCAP07-028-2014</a:t>
            </a:r>
            <a:endParaRPr lang="zh-CN" altLang="en-US" sz="1100" dirty="0"/>
          </a:p>
        </p:txBody>
      </p:sp>
      <p:pic>
        <p:nvPicPr>
          <p:cNvPr id="6" name="图片 5"/>
          <p:cNvPicPr>
            <a:picLocks noChangeAspect="1"/>
          </p:cNvPicPr>
          <p:nvPr/>
        </p:nvPicPr>
        <p:blipFill>
          <a:blip r:embed="rId6"/>
          <a:stretch>
            <a:fillRect/>
          </a:stretch>
        </p:blipFill>
        <p:spPr>
          <a:xfrm>
            <a:off x="502075" y="6478139"/>
            <a:ext cx="3400425" cy="238125"/>
          </a:xfrm>
          <a:prstGeom prst="rect">
            <a:avLst/>
          </a:prstGeom>
        </p:spPr>
      </p:pic>
      <p:sp>
        <p:nvSpPr>
          <p:cNvPr id="8" name="圆角矩形标注 7"/>
          <p:cNvSpPr/>
          <p:nvPr/>
        </p:nvSpPr>
        <p:spPr>
          <a:xfrm>
            <a:off x="266766" y="3998683"/>
            <a:ext cx="480207" cy="320171"/>
          </a:xfrm>
          <a:prstGeom prst="wedgeRoundRectCallout">
            <a:avLst>
              <a:gd name="adj1" fmla="val 137844"/>
              <a:gd name="adj2" fmla="val -9035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7"/>
          <a:stretch>
            <a:fillRect/>
          </a:stretch>
        </p:blipFill>
        <p:spPr>
          <a:xfrm>
            <a:off x="292525" y="4027105"/>
            <a:ext cx="419100" cy="203714"/>
          </a:xfrm>
          <a:prstGeom prst="rect">
            <a:avLst/>
          </a:prstGeom>
          <a:solidFill>
            <a:srgbClr val="BBE0E3">
              <a:alpha val="8000"/>
            </a:srgbClr>
          </a:solidFill>
        </p:spPr>
      </p:pic>
      <p:sp>
        <p:nvSpPr>
          <p:cNvPr id="10" name="圆角矩形标注 9"/>
          <p:cNvSpPr/>
          <p:nvPr/>
        </p:nvSpPr>
        <p:spPr>
          <a:xfrm>
            <a:off x="0" y="4522119"/>
            <a:ext cx="1124084" cy="319275"/>
          </a:xfrm>
          <a:prstGeom prst="wedgeRoundRectCallout">
            <a:avLst>
              <a:gd name="adj1" fmla="val -12734"/>
              <a:gd name="adj2" fmla="val -12580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0" y="4530606"/>
            <a:ext cx="1188146" cy="338554"/>
          </a:xfrm>
          <a:prstGeom prst="rect">
            <a:avLst/>
          </a:prstGeom>
          <a:noFill/>
        </p:spPr>
        <p:txBody>
          <a:bodyPr wrap="none" rtlCol="0">
            <a:spAutoFit/>
          </a:bodyPr>
          <a:lstStyle/>
          <a:p>
            <a:r>
              <a:rPr lang="en-US" altLang="zh-CN" sz="800" b="1" dirty="0" smtClean="0">
                <a:solidFill>
                  <a:srgbClr val="FF0000"/>
                </a:solidFill>
              </a:rPr>
              <a:t>Positive for</a:t>
            </a:r>
          </a:p>
          <a:p>
            <a:r>
              <a:rPr lang="en-US" altLang="zh-CN" sz="800" b="1" dirty="0" smtClean="0">
                <a:solidFill>
                  <a:srgbClr val="FF0000"/>
                </a:solidFill>
              </a:rPr>
              <a:t>Inelastic Exothermic</a:t>
            </a:r>
            <a:endParaRPr lang="zh-CN" altLang="en-US" sz="800" b="1" dirty="0">
              <a:solidFill>
                <a:srgbClr val="FF0000"/>
              </a:solidFill>
            </a:endParaRPr>
          </a:p>
        </p:txBody>
      </p:sp>
      <p:pic>
        <p:nvPicPr>
          <p:cNvPr id="12" name="图片 11"/>
          <p:cNvPicPr>
            <a:picLocks noChangeAspect="1"/>
          </p:cNvPicPr>
          <p:nvPr/>
        </p:nvPicPr>
        <p:blipFill>
          <a:blip r:embed="rId8"/>
          <a:stretch>
            <a:fillRect/>
          </a:stretch>
        </p:blipFill>
        <p:spPr>
          <a:xfrm>
            <a:off x="25020" y="5527420"/>
            <a:ext cx="3476625" cy="285750"/>
          </a:xfrm>
          <a:prstGeom prst="rect">
            <a:avLst/>
          </a:prstGeom>
          <a:ln>
            <a:solidFill>
              <a:schemeClr val="accent1">
                <a:shade val="50000"/>
              </a:schemeClr>
            </a:solidFill>
          </a:ln>
        </p:spPr>
      </p:pic>
      <p:sp>
        <p:nvSpPr>
          <p:cNvPr id="13" name="上箭头 12"/>
          <p:cNvSpPr/>
          <p:nvPr/>
        </p:nvSpPr>
        <p:spPr>
          <a:xfrm>
            <a:off x="395536" y="4869160"/>
            <a:ext cx="316089" cy="5040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p:cNvCxnSpPr/>
          <p:nvPr/>
        </p:nvCxnSpPr>
        <p:spPr>
          <a:xfrm>
            <a:off x="3589646" y="5681740"/>
            <a:ext cx="2244484" cy="10721"/>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345087" y="1469649"/>
            <a:ext cx="984565" cy="276999"/>
          </a:xfrm>
          <a:prstGeom prst="rect">
            <a:avLst/>
          </a:prstGeom>
        </p:spPr>
        <p:txBody>
          <a:bodyPr wrap="none">
            <a:spAutoFit/>
          </a:bodyPr>
          <a:lstStyle/>
          <a:p>
            <a:r>
              <a:rPr lang="en-US" altLang="zh-CN" sz="1200" dirty="0" smtClean="0"/>
              <a:t>background</a:t>
            </a:r>
            <a:endParaRPr lang="zh-CN" altLang="en-US" sz="1200" dirty="0"/>
          </a:p>
        </p:txBody>
      </p:sp>
      <p:sp>
        <p:nvSpPr>
          <p:cNvPr id="20" name="圆角矩形标注 19"/>
          <p:cNvSpPr/>
          <p:nvPr/>
        </p:nvSpPr>
        <p:spPr>
          <a:xfrm>
            <a:off x="1347892" y="1476029"/>
            <a:ext cx="955285" cy="270619"/>
          </a:xfrm>
          <a:prstGeom prst="wedgeRoundRectCallout">
            <a:avLst>
              <a:gd name="adj1" fmla="val -22109"/>
              <a:gd name="adj2" fmla="val -10143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589646" y="5440164"/>
            <a:ext cx="2287806" cy="215444"/>
          </a:xfrm>
          <a:prstGeom prst="rect">
            <a:avLst/>
          </a:prstGeom>
          <a:noFill/>
        </p:spPr>
        <p:txBody>
          <a:bodyPr wrap="none" rtlCol="0">
            <a:spAutoFit/>
          </a:bodyPr>
          <a:lstStyle/>
          <a:p>
            <a:r>
              <a:rPr lang="en-US" altLang="zh-CN" sz="800" b="1" dirty="0" smtClean="0">
                <a:solidFill>
                  <a:srgbClr val="FF0000"/>
                </a:solidFill>
              </a:rPr>
              <a:t>Prohibit kinetically for inelastic exothermic</a:t>
            </a:r>
            <a:endParaRPr lang="zh-CN" altLang="en-US" sz="800" b="1" dirty="0">
              <a:solidFill>
                <a:srgbClr val="FF0000"/>
              </a:solidFill>
            </a:endParaRPr>
          </a:p>
        </p:txBody>
      </p:sp>
      <p:sp>
        <p:nvSpPr>
          <p:cNvPr id="23" name="爆炸形 1 22"/>
          <p:cNvSpPr/>
          <p:nvPr/>
        </p:nvSpPr>
        <p:spPr>
          <a:xfrm>
            <a:off x="7429540" y="3899484"/>
            <a:ext cx="995442" cy="1003466"/>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7618963" y="4161274"/>
            <a:ext cx="574196" cy="369332"/>
          </a:xfrm>
          <a:prstGeom prst="rect">
            <a:avLst/>
          </a:prstGeom>
          <a:noFill/>
        </p:spPr>
        <p:txBody>
          <a:bodyPr wrap="none" rtlCol="0">
            <a:spAutoFit/>
          </a:bodyPr>
          <a:lstStyle/>
          <a:p>
            <a:r>
              <a:rPr lang="en-US" altLang="zh-CN" dirty="0" smtClean="0">
                <a:solidFill>
                  <a:srgbClr val="FFFF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2nd</a:t>
            </a:r>
            <a:endParaRPr lang="zh-CN" altLang="en-US" dirty="0">
              <a:solidFill>
                <a:srgbClr val="FFFF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endParaRPr>
          </a:p>
        </p:txBody>
      </p:sp>
      <p:sp>
        <p:nvSpPr>
          <p:cNvPr id="11" name="矩形 10"/>
          <p:cNvSpPr/>
          <p:nvPr/>
        </p:nvSpPr>
        <p:spPr>
          <a:xfrm>
            <a:off x="7789255" y="260648"/>
            <a:ext cx="930966" cy="707886"/>
          </a:xfrm>
          <a:prstGeom prst="rect">
            <a:avLst/>
          </a:prstGeom>
          <a:noFill/>
        </p:spPr>
        <p:txBody>
          <a:bodyPr wrap="square" lIns="91440" tIns="45720" rIns="91440" bIns="45720">
            <a:spAutoFit/>
          </a:bodyPr>
          <a:lstStyle/>
          <a:p>
            <a:pPr algn="ctr"/>
            <a:r>
              <a:rPr lang="en-US" altLang="zh-CN" sz="4000" b="1" dirty="0" smtClean="0">
                <a:ln w="22225">
                  <a:solidFill>
                    <a:schemeClr val="accent2"/>
                  </a:solidFill>
                  <a:prstDash val="solid"/>
                </a:ln>
                <a:solidFill>
                  <a:schemeClr val="accent2">
                    <a:lumMod val="40000"/>
                    <a:lumOff val="60000"/>
                  </a:schemeClr>
                </a:solidFill>
              </a:rPr>
              <a:t>Si</a:t>
            </a:r>
            <a:endParaRPr lang="zh-CN" altLang="en-US" sz="4000" b="1" cap="none" spc="0" dirty="0">
              <a:ln w="22225">
                <a:solidFill>
                  <a:schemeClr val="accent2"/>
                </a:solidFill>
                <a:prstDash val="solid"/>
              </a:ln>
              <a:solidFill>
                <a:schemeClr val="accent2">
                  <a:lumMod val="40000"/>
                  <a:lumOff val="60000"/>
                </a:schemeClr>
              </a:solidFill>
              <a:effectLst/>
            </a:endParaRPr>
          </a:p>
        </p:txBody>
      </p:sp>
      <p:pic>
        <p:nvPicPr>
          <p:cNvPr id="16" name="图片 15"/>
          <p:cNvPicPr>
            <a:picLocks noChangeAspect="1"/>
          </p:cNvPicPr>
          <p:nvPr/>
        </p:nvPicPr>
        <p:blipFill>
          <a:blip r:embed="rId9"/>
          <a:stretch>
            <a:fillRect/>
          </a:stretch>
        </p:blipFill>
        <p:spPr>
          <a:xfrm>
            <a:off x="44152" y="5888987"/>
            <a:ext cx="827584" cy="206896"/>
          </a:xfrm>
          <a:prstGeom prst="rect">
            <a:avLst/>
          </a:prstGeom>
        </p:spPr>
      </p:pic>
      <p:pic>
        <p:nvPicPr>
          <p:cNvPr id="18" name="图片 17"/>
          <p:cNvPicPr>
            <a:picLocks noChangeAspect="1"/>
          </p:cNvPicPr>
          <p:nvPr/>
        </p:nvPicPr>
        <p:blipFill>
          <a:blip r:embed="rId10"/>
          <a:stretch>
            <a:fillRect/>
          </a:stretch>
        </p:blipFill>
        <p:spPr>
          <a:xfrm>
            <a:off x="1604849" y="3779516"/>
            <a:ext cx="830387" cy="193113"/>
          </a:xfrm>
          <a:prstGeom prst="rect">
            <a:avLst/>
          </a:prstGeom>
        </p:spPr>
      </p:pic>
    </p:spTree>
    <p:extLst>
      <p:ext uri="{BB962C8B-B14F-4D97-AF65-F5344CB8AC3E}">
        <p14:creationId xmlns:p14="http://schemas.microsoft.com/office/powerpoint/2010/main" val="21556724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298" y="0"/>
            <a:ext cx="9145298" cy="6867290"/>
          </a:xfrm>
          <a:prstGeom prst="rect">
            <a:avLst/>
          </a:prstGeom>
        </p:spPr>
      </p:pic>
      <p:sp>
        <p:nvSpPr>
          <p:cNvPr id="4" name="矩形 3"/>
          <p:cNvSpPr/>
          <p:nvPr/>
        </p:nvSpPr>
        <p:spPr>
          <a:xfrm>
            <a:off x="2445131" y="5170071"/>
            <a:ext cx="1877373" cy="1292662"/>
          </a:xfrm>
          <a:prstGeom prst="rect">
            <a:avLst/>
          </a:prstGeom>
        </p:spPr>
        <p:txBody>
          <a:bodyPr wrap="square">
            <a:spAutoFit/>
          </a:bodyPr>
          <a:lstStyle/>
          <a:p>
            <a:r>
              <a:rPr lang="en-US" altLang="zh-CN" sz="1100" dirty="0" smtClean="0">
                <a:solidFill>
                  <a:srgbClr val="FF3399"/>
                </a:solidFill>
                <a:latin typeface="CMR12"/>
              </a:rPr>
              <a:t>Produced </a:t>
            </a:r>
            <a:r>
              <a:rPr lang="en-US" altLang="zh-CN" sz="1100" dirty="0">
                <a:solidFill>
                  <a:srgbClr val="FF3399"/>
                </a:solidFill>
                <a:latin typeface="CMR12"/>
              </a:rPr>
              <a:t>in </a:t>
            </a:r>
            <a:r>
              <a:rPr lang="en-US" altLang="zh-CN" sz="1100" dirty="0" err="1">
                <a:solidFill>
                  <a:srgbClr val="FF3399"/>
                </a:solidFill>
                <a:latin typeface="CMR12"/>
              </a:rPr>
              <a:t>muon</a:t>
            </a:r>
            <a:r>
              <a:rPr lang="en-US" altLang="zh-CN" sz="1100" dirty="0">
                <a:solidFill>
                  <a:srgbClr val="FF3399"/>
                </a:solidFill>
                <a:latin typeface="CMR12"/>
              </a:rPr>
              <a:t> decays </a:t>
            </a:r>
            <a:endParaRPr lang="en-US" altLang="zh-CN" sz="1100" dirty="0" smtClean="0">
              <a:solidFill>
                <a:srgbClr val="FF3399"/>
              </a:solidFill>
              <a:latin typeface="CMR12"/>
            </a:endParaRPr>
          </a:p>
          <a:p>
            <a:r>
              <a:rPr lang="en-US" altLang="zh-CN" sz="1100" dirty="0" smtClean="0">
                <a:solidFill>
                  <a:srgbClr val="FF3399"/>
                </a:solidFill>
                <a:latin typeface="CMR12"/>
              </a:rPr>
              <a:t>with </a:t>
            </a:r>
            <a:r>
              <a:rPr lang="en-US" altLang="zh-CN" sz="1100" dirty="0">
                <a:solidFill>
                  <a:srgbClr val="FF3399"/>
                </a:solidFill>
                <a:latin typeface="CMR12"/>
              </a:rPr>
              <a:t>frequency of </a:t>
            </a:r>
            <a:r>
              <a:rPr lang="en-US" altLang="zh-CN" sz="1100" dirty="0" smtClean="0">
                <a:solidFill>
                  <a:srgbClr val="FF3399"/>
                </a:solidFill>
                <a:latin typeface="CMR12"/>
              </a:rPr>
              <a:t>1</a:t>
            </a:r>
          </a:p>
          <a:p>
            <a:r>
              <a:rPr lang="en-US" altLang="zh-CN" sz="1100" dirty="0" smtClean="0">
                <a:solidFill>
                  <a:srgbClr val="FF3399"/>
                </a:solidFill>
                <a:latin typeface="CMR12"/>
              </a:rPr>
              <a:t>particle per </a:t>
            </a:r>
            <a:r>
              <a:rPr lang="en-US" altLang="zh-CN" sz="1100" dirty="0">
                <a:solidFill>
                  <a:srgbClr val="FF3399"/>
                </a:solidFill>
                <a:latin typeface="CMR12"/>
              </a:rPr>
              <a:t>100-1000 </a:t>
            </a:r>
            <a:endParaRPr lang="en-US" altLang="zh-CN" sz="1100" dirty="0" smtClean="0">
              <a:solidFill>
                <a:srgbClr val="FF3399"/>
              </a:solidFill>
              <a:latin typeface="CMR12"/>
            </a:endParaRPr>
          </a:p>
          <a:p>
            <a:r>
              <a:rPr lang="en-US" altLang="zh-CN" sz="1100" dirty="0" smtClean="0">
                <a:solidFill>
                  <a:srgbClr val="FF3399"/>
                </a:solidFill>
                <a:latin typeface="CMR12"/>
              </a:rPr>
              <a:t>Decays </a:t>
            </a:r>
          </a:p>
          <a:p>
            <a:r>
              <a:rPr lang="en-US" altLang="zh-CN" sz="1100" dirty="0" smtClean="0">
                <a:solidFill>
                  <a:srgbClr val="FF3399"/>
                </a:solidFill>
                <a:latin typeface="CMR12"/>
              </a:rPr>
              <a:t>Mass </a:t>
            </a:r>
            <a:r>
              <a:rPr lang="en-US" altLang="zh-CN" sz="1100" dirty="0">
                <a:solidFill>
                  <a:srgbClr val="FF3399"/>
                </a:solidFill>
                <a:latin typeface="CMR12"/>
              </a:rPr>
              <a:t>in excess of 10 MeV</a:t>
            </a:r>
          </a:p>
          <a:p>
            <a:r>
              <a:rPr lang="en-US" altLang="zh-CN" sz="1100" dirty="0" smtClean="0">
                <a:solidFill>
                  <a:srgbClr val="FF3399"/>
                </a:solidFill>
                <a:latin typeface="CMSY10"/>
              </a:rPr>
              <a:t>L</a:t>
            </a:r>
            <a:r>
              <a:rPr lang="en-US" altLang="zh-CN" sz="1100" dirty="0" smtClean="0">
                <a:solidFill>
                  <a:srgbClr val="FF3399"/>
                </a:solidFill>
                <a:latin typeface="CMR12"/>
              </a:rPr>
              <a:t>ifetime </a:t>
            </a:r>
            <a:r>
              <a:rPr lang="en-US" altLang="zh-CN" sz="1100" dirty="0">
                <a:solidFill>
                  <a:srgbClr val="FF3399"/>
                </a:solidFill>
                <a:latin typeface="CMR12"/>
              </a:rPr>
              <a:t>between </a:t>
            </a:r>
            <a:r>
              <a:rPr lang="en-US" altLang="zh-CN" sz="1100" dirty="0" smtClean="0">
                <a:solidFill>
                  <a:srgbClr val="FF3399"/>
                </a:solidFill>
                <a:latin typeface="CMR12"/>
              </a:rPr>
              <a:t>10</a:t>
            </a:r>
            <a:r>
              <a:rPr lang="en-US" altLang="zh-CN" sz="1100" baseline="30000" dirty="0" smtClean="0">
                <a:solidFill>
                  <a:srgbClr val="FF3399"/>
                </a:solidFill>
                <a:latin typeface="CMR8"/>
              </a:rPr>
              <a:t>6</a:t>
            </a:r>
            <a:r>
              <a:rPr lang="en-US" altLang="zh-CN" sz="1100" dirty="0" smtClean="0">
                <a:solidFill>
                  <a:srgbClr val="FF3399"/>
                </a:solidFill>
                <a:latin typeface="CMR12"/>
              </a:rPr>
              <a:t>s</a:t>
            </a:r>
          </a:p>
          <a:p>
            <a:r>
              <a:rPr lang="en-US" altLang="zh-CN" sz="1100" dirty="0" smtClean="0">
                <a:solidFill>
                  <a:srgbClr val="FF3399"/>
                </a:solidFill>
                <a:latin typeface="CMR12"/>
              </a:rPr>
              <a:t>and 1s</a:t>
            </a:r>
            <a:endParaRPr lang="en-US" altLang="zh-CN" sz="1100" dirty="0">
              <a:solidFill>
                <a:srgbClr val="FF3399"/>
              </a:solidFill>
              <a:latin typeface="CMR12"/>
            </a:endParaRPr>
          </a:p>
        </p:txBody>
      </p:sp>
      <p:sp>
        <p:nvSpPr>
          <p:cNvPr id="5" name="矩形 4"/>
          <p:cNvSpPr/>
          <p:nvPr/>
        </p:nvSpPr>
        <p:spPr>
          <a:xfrm>
            <a:off x="6809153" y="1905097"/>
            <a:ext cx="1944216" cy="938719"/>
          </a:xfrm>
          <a:prstGeom prst="rect">
            <a:avLst/>
          </a:prstGeom>
        </p:spPr>
        <p:txBody>
          <a:bodyPr wrap="square">
            <a:spAutoFit/>
          </a:bodyPr>
          <a:lstStyle/>
          <a:p>
            <a:r>
              <a:rPr lang="en-US" altLang="zh-CN" sz="1100" dirty="0" smtClean="0">
                <a:solidFill>
                  <a:srgbClr val="FF3399"/>
                </a:solidFill>
                <a:latin typeface="CMR10"/>
              </a:rPr>
              <a:t>Atmospherically-produced </a:t>
            </a:r>
          </a:p>
          <a:p>
            <a:r>
              <a:rPr lang="en-US" altLang="zh-CN" sz="1100" dirty="0" smtClean="0">
                <a:solidFill>
                  <a:srgbClr val="FF3399"/>
                </a:solidFill>
                <a:latin typeface="CMR10"/>
              </a:rPr>
              <a:t>neutral </a:t>
            </a:r>
            <a:r>
              <a:rPr lang="en-US" altLang="zh-CN" sz="1100" dirty="0">
                <a:solidFill>
                  <a:srgbClr val="FF3399"/>
                </a:solidFill>
                <a:latin typeface="CMR10"/>
              </a:rPr>
              <a:t>particle with a </a:t>
            </a:r>
            <a:endParaRPr lang="en-US" altLang="zh-CN" sz="1100" dirty="0" smtClean="0">
              <a:solidFill>
                <a:srgbClr val="FF3399"/>
              </a:solidFill>
              <a:latin typeface="CMR10"/>
            </a:endParaRPr>
          </a:p>
          <a:p>
            <a:r>
              <a:rPr lang="en-US" altLang="zh-CN" sz="1100" dirty="0" smtClean="0">
                <a:solidFill>
                  <a:srgbClr val="FF3399"/>
                </a:solidFill>
                <a:latin typeface="CMR10"/>
              </a:rPr>
              <a:t>relatively </a:t>
            </a:r>
            <a:r>
              <a:rPr lang="en-US" altLang="zh-CN" sz="1100" dirty="0">
                <a:solidFill>
                  <a:srgbClr val="FF3399"/>
                </a:solidFill>
                <a:latin typeface="CMR10"/>
              </a:rPr>
              <a:t>large </a:t>
            </a:r>
            <a:r>
              <a:rPr lang="en-US" altLang="zh-CN" sz="1100" dirty="0" smtClean="0">
                <a:solidFill>
                  <a:srgbClr val="FF3399"/>
                </a:solidFill>
                <a:latin typeface="CMR10"/>
              </a:rPr>
              <a:t>magnetic</a:t>
            </a:r>
          </a:p>
          <a:p>
            <a:r>
              <a:rPr lang="en-US" altLang="zh-CN" sz="1100" dirty="0" smtClean="0">
                <a:solidFill>
                  <a:srgbClr val="FF3399"/>
                </a:solidFill>
                <a:latin typeface="CMR10"/>
              </a:rPr>
              <a:t> </a:t>
            </a:r>
            <a:r>
              <a:rPr lang="en-US" altLang="zh-CN" sz="1100" dirty="0">
                <a:solidFill>
                  <a:srgbClr val="FF3399"/>
                </a:solidFill>
                <a:latin typeface="CMR10"/>
              </a:rPr>
              <a:t>dipole </a:t>
            </a:r>
            <a:r>
              <a:rPr lang="en-US" altLang="zh-CN" sz="1100" dirty="0" smtClean="0">
                <a:solidFill>
                  <a:srgbClr val="FF3399"/>
                </a:solidFill>
                <a:latin typeface="CMR10"/>
              </a:rPr>
              <a:t>moment </a:t>
            </a:r>
            <a:r>
              <a:rPr lang="en-US" altLang="zh-CN" sz="1100" dirty="0">
                <a:solidFill>
                  <a:srgbClr val="FF3399"/>
                </a:solidFill>
                <a:latin typeface="CMR10"/>
              </a:rPr>
              <a:t>could </a:t>
            </a:r>
            <a:r>
              <a:rPr lang="en-US" altLang="zh-CN" sz="1100" dirty="0" smtClean="0">
                <a:solidFill>
                  <a:srgbClr val="FF3399"/>
                </a:solidFill>
                <a:latin typeface="CMR10"/>
              </a:rPr>
              <a:t>fake</a:t>
            </a:r>
          </a:p>
          <a:p>
            <a:r>
              <a:rPr lang="en-US" altLang="zh-CN" sz="1100" dirty="0" smtClean="0">
                <a:solidFill>
                  <a:srgbClr val="FF3399"/>
                </a:solidFill>
                <a:latin typeface="CMR10"/>
              </a:rPr>
              <a:t> </a:t>
            </a:r>
            <a:r>
              <a:rPr lang="en-US" altLang="zh-CN" sz="1100" dirty="0">
                <a:solidFill>
                  <a:srgbClr val="FF3399"/>
                </a:solidFill>
                <a:latin typeface="CMR10"/>
              </a:rPr>
              <a:t>a dark matter </a:t>
            </a:r>
            <a:r>
              <a:rPr lang="en-US" altLang="zh-CN" sz="1100" dirty="0" smtClean="0">
                <a:solidFill>
                  <a:srgbClr val="FF3399"/>
                </a:solidFill>
                <a:latin typeface="CMR10"/>
              </a:rPr>
              <a:t>signal</a:t>
            </a:r>
            <a:endParaRPr lang="en-US" altLang="zh-CN" sz="1100" dirty="0">
              <a:solidFill>
                <a:srgbClr val="FF3399"/>
              </a:solidFill>
              <a:latin typeface="CMR10"/>
            </a:endParaRPr>
          </a:p>
        </p:txBody>
      </p:sp>
      <p:sp>
        <p:nvSpPr>
          <p:cNvPr id="6" name="文本框 5"/>
          <p:cNvSpPr txBox="1"/>
          <p:nvPr/>
        </p:nvSpPr>
        <p:spPr bwMode="auto">
          <a:xfrm>
            <a:off x="3608344" y="1748638"/>
            <a:ext cx="1844551" cy="338675"/>
          </a:xfrm>
          <a:prstGeom prst="rect">
            <a:avLst/>
          </a:prstGeom>
          <a:solidFill>
            <a:srgbClr val="FFFF99"/>
          </a:solidFill>
          <a:ln>
            <a:noFill/>
          </a:ln>
          <a:effectLst>
            <a:outerShdw dist="103351" dir="2700000" algn="ctr" rotWithShape="0">
              <a:srgbClr val="808080">
                <a:alpha val="75014"/>
              </a:srgbClr>
            </a:outerShdw>
          </a:effectLst>
          <a:extLst>
            <a:ext uri="{91240B29-F687-4f45-9708-019B960494DF}">
              <a14:hiddenLine xmlns:a14="http://schemas.microsoft.com/office/drawing/2010/main" xmlns="" w="18415" algn="ctr">
                <a:solidFill>
                  <a:srgbClr val="FEB8BD"/>
                </a:solidFill>
                <a:miter lim="800000"/>
                <a:headEnd/>
                <a:tailEnd/>
              </a14:hiddenLine>
            </a:ext>
          </a:extLst>
        </p:spPr>
        <p:txBody>
          <a:bodyPr wrap="none" lIns="99000" tIns="68040" rIns="99000" bIns="54000" rtlCol="0">
            <a:spAutoFit/>
          </a:bodyPr>
          <a:lstStyle/>
          <a:p>
            <a:pPr eaLnBrk="1" hangingPunct="1"/>
            <a:r>
              <a:rPr lang="en-US" altLang="zh-CN" sz="1400" b="1" dirty="0" smtClean="0">
                <a:effectLst>
                  <a:outerShdw blurRad="38100" dist="38100" dir="2700000" algn="tl">
                    <a:srgbClr val="000000">
                      <a:alpha val="43137"/>
                    </a:srgbClr>
                  </a:outerShdw>
                </a:effectLst>
                <a:latin typeface="Times New Roman" pitchFamily="18" charset="0"/>
              </a:rPr>
              <a:t>New Physics or DM ?</a:t>
            </a:r>
            <a:endParaRPr lang="zh-CN" altLang="en-US" sz="1400" b="1" dirty="0">
              <a:effectLst>
                <a:outerShdw blurRad="38100" dist="38100" dir="2700000" algn="tl">
                  <a:srgbClr val="000000">
                    <a:alpha val="43137"/>
                  </a:srgbClr>
                </a:outerShdw>
              </a:effectLst>
              <a:latin typeface="Times New Roman" pitchFamily="18" charset="0"/>
            </a:endParaRPr>
          </a:p>
        </p:txBody>
      </p:sp>
      <p:sp>
        <p:nvSpPr>
          <p:cNvPr id="7" name="文本框 6"/>
          <p:cNvSpPr txBox="1"/>
          <p:nvPr/>
        </p:nvSpPr>
        <p:spPr bwMode="auto">
          <a:xfrm>
            <a:off x="0" y="1678116"/>
            <a:ext cx="1490351" cy="407733"/>
          </a:xfrm>
          <a:prstGeom prst="rect">
            <a:avLst/>
          </a:prstGeom>
          <a:solidFill>
            <a:srgbClr val="FFFF99"/>
          </a:solidFill>
          <a:ln>
            <a:noFill/>
          </a:ln>
          <a:effectLst>
            <a:outerShdw dist="103351" dir="2700000" algn="ctr" rotWithShape="0">
              <a:srgbClr val="808080">
                <a:alpha val="75014"/>
              </a:srgbClr>
            </a:outerShdw>
          </a:effectLst>
          <a:extLst>
            <a:ext uri="{91240B29-F687-4f45-9708-019B960494DF}">
              <a14:hiddenLine xmlns:a14="http://schemas.microsoft.com/office/drawing/2010/main" xmlns="" w="18415" algn="ctr">
                <a:solidFill>
                  <a:srgbClr val="FEB8BD"/>
                </a:solidFill>
                <a:miter lim="800000"/>
                <a:headEnd/>
                <a:tailEnd/>
              </a14:hiddenLine>
            </a:ext>
          </a:extLst>
        </p:spPr>
        <p:txBody>
          <a:bodyPr wrap="none" lIns="99000" tIns="68040" rIns="99000" bIns="54000" rtlCol="0">
            <a:spAutoFit/>
          </a:bodyPr>
          <a:lstStyle/>
          <a:p>
            <a:pPr eaLnBrk="1" hangingPunct="1">
              <a:lnSpc>
                <a:spcPct val="150000"/>
              </a:lnSpc>
            </a:pPr>
            <a:r>
              <a:rPr lang="en-US" altLang="zh-CN" sz="1400" b="1" dirty="0" smtClean="0">
                <a:solidFill>
                  <a:srgbClr val="FF0000"/>
                </a:solidFill>
                <a:effectLst>
                  <a:outerShdw blurRad="38100" dist="38100" dir="2700000" algn="tl">
                    <a:srgbClr val="000000">
                      <a:alpha val="43137"/>
                    </a:srgbClr>
                  </a:outerShdw>
                </a:effectLst>
                <a:latin typeface="Times New Roman" pitchFamily="18" charset="0"/>
              </a:rPr>
              <a:t>Sterile neutrino?</a:t>
            </a:r>
          </a:p>
        </p:txBody>
      </p:sp>
      <p:sp>
        <p:nvSpPr>
          <p:cNvPr id="8" name="矩形 7"/>
          <p:cNvSpPr/>
          <p:nvPr/>
        </p:nvSpPr>
        <p:spPr>
          <a:xfrm>
            <a:off x="395536" y="3200381"/>
            <a:ext cx="8568952" cy="307777"/>
          </a:xfrm>
          <a:prstGeom prst="rect">
            <a:avLst/>
          </a:prstGeom>
        </p:spPr>
        <p:txBody>
          <a:bodyPr wrap="square">
            <a:spAutoFit/>
          </a:bodyPr>
          <a:lstStyle/>
          <a:p>
            <a:r>
              <a:rPr lang="en-US" altLang="zh" sz="1400" dirty="0" smtClean="0">
                <a:hlinkClick r:id="rId4"/>
              </a:rPr>
              <a:t>A. </a:t>
            </a:r>
            <a:r>
              <a:rPr lang="zh" altLang="zh-CN" sz="1400" dirty="0" smtClean="0">
                <a:hlinkClick r:id="rId4"/>
              </a:rPr>
              <a:t>Bueno</a:t>
            </a:r>
            <a:r>
              <a:rPr lang="zh" altLang="zh-CN" sz="1400" dirty="0"/>
              <a:t>, </a:t>
            </a:r>
            <a:r>
              <a:rPr lang="zh" altLang="zh-CN" sz="1400" dirty="0">
                <a:hlinkClick r:id="rId5"/>
              </a:rPr>
              <a:t>M. Masip</a:t>
            </a:r>
            <a:r>
              <a:rPr lang="zh" altLang="zh-CN" sz="1400" dirty="0"/>
              <a:t>, </a:t>
            </a:r>
            <a:r>
              <a:rPr lang="zh" altLang="zh-CN" sz="1400" dirty="0">
                <a:hlinkClick r:id="rId6"/>
              </a:rPr>
              <a:t>P. Sánchez-Lucas</a:t>
            </a:r>
            <a:r>
              <a:rPr lang="zh" altLang="zh-CN" sz="1400" dirty="0"/>
              <a:t>, </a:t>
            </a:r>
            <a:r>
              <a:rPr lang="zh" altLang="zh-CN" sz="1400" dirty="0">
                <a:hlinkClick r:id="rId7"/>
              </a:rPr>
              <a:t>N. Setzer</a:t>
            </a:r>
            <a:r>
              <a:rPr lang="zh" altLang="zh-CN" sz="1400" dirty="0"/>
              <a:t> </a:t>
            </a:r>
            <a:r>
              <a:rPr lang="en-US" altLang="zh" sz="1400" dirty="0"/>
              <a:t> </a:t>
            </a:r>
            <a:r>
              <a:rPr lang="zh" altLang="zh-CN" sz="1400" b="1" u="heavy" dirty="0" smtClean="0">
                <a:solidFill>
                  <a:srgbClr val="FF0000"/>
                </a:solidFill>
                <a:uFill>
                  <a:solidFill>
                    <a:schemeClr val="tx2"/>
                  </a:solidFill>
                </a:uFill>
              </a:rPr>
              <a:t>Phys</a:t>
            </a:r>
            <a:r>
              <a:rPr lang="zh" altLang="zh-CN" sz="1400" b="1" u="heavy" dirty="0">
                <a:solidFill>
                  <a:srgbClr val="FF0000"/>
                </a:solidFill>
                <a:uFill>
                  <a:solidFill>
                    <a:schemeClr val="tx2"/>
                  </a:solidFill>
                </a:uFill>
              </a:rPr>
              <a:t>.Rev. D88 (2013) 073010</a:t>
            </a:r>
            <a:r>
              <a:rPr lang="zh" altLang="zh-CN" sz="1400" u="heavy" dirty="0">
                <a:solidFill>
                  <a:srgbClr val="FF0000"/>
                </a:solidFill>
                <a:uFill>
                  <a:solidFill>
                    <a:schemeClr val="tx2"/>
                  </a:solidFill>
                </a:uFill>
              </a:rPr>
              <a:t> </a:t>
            </a:r>
            <a:endParaRPr lang="zh-CN" altLang="en-US" sz="1400" u="heavy" dirty="0">
              <a:solidFill>
                <a:srgbClr val="FF0000"/>
              </a:solidFill>
              <a:uFill>
                <a:solidFill>
                  <a:schemeClr val="tx2"/>
                </a:solidFill>
              </a:uFill>
            </a:endParaRPr>
          </a:p>
        </p:txBody>
      </p:sp>
      <p:pic>
        <p:nvPicPr>
          <p:cNvPr id="9" name="图片 8"/>
          <p:cNvPicPr>
            <a:picLocks noChangeAspect="1"/>
          </p:cNvPicPr>
          <p:nvPr/>
        </p:nvPicPr>
        <p:blipFill>
          <a:blip r:embed="rId8"/>
          <a:stretch>
            <a:fillRect/>
          </a:stretch>
        </p:blipFill>
        <p:spPr>
          <a:xfrm>
            <a:off x="2869467" y="2297578"/>
            <a:ext cx="1028700" cy="180975"/>
          </a:xfrm>
          <a:prstGeom prst="rect">
            <a:avLst/>
          </a:prstGeom>
        </p:spPr>
      </p:pic>
      <p:pic>
        <p:nvPicPr>
          <p:cNvPr id="10" name="图片 9"/>
          <p:cNvPicPr>
            <a:picLocks noChangeAspect="1"/>
          </p:cNvPicPr>
          <p:nvPr/>
        </p:nvPicPr>
        <p:blipFill>
          <a:blip r:embed="rId9"/>
          <a:stretch>
            <a:fillRect/>
          </a:stretch>
        </p:blipFill>
        <p:spPr>
          <a:xfrm>
            <a:off x="2869467" y="2561769"/>
            <a:ext cx="981075" cy="238125"/>
          </a:xfrm>
          <a:prstGeom prst="rect">
            <a:avLst/>
          </a:prstGeom>
        </p:spPr>
      </p:pic>
      <p:sp>
        <p:nvSpPr>
          <p:cNvPr id="11" name="文本框 10"/>
          <p:cNvSpPr txBox="1"/>
          <p:nvPr/>
        </p:nvSpPr>
        <p:spPr>
          <a:xfrm>
            <a:off x="1839646" y="5280723"/>
            <a:ext cx="615553" cy="1071358"/>
          </a:xfrm>
          <a:prstGeom prst="rect">
            <a:avLst/>
          </a:prstGeom>
          <a:noFill/>
          <a:ln>
            <a:solidFill>
              <a:srgbClr val="FFFF00"/>
            </a:solidFill>
          </a:ln>
        </p:spPr>
        <p:txBody>
          <a:bodyPr vert="eaVert" wrap="square" rtlCol="0">
            <a:spAutoFit/>
          </a:bodyPr>
          <a:lstStyle/>
          <a:p>
            <a:r>
              <a:rPr lang="en-US" altLang="zh-CN" sz="1400" b="1" dirty="0" smtClean="0">
                <a:solidFill>
                  <a:srgbClr val="FF0000"/>
                </a:solidFill>
                <a:effectLst>
                  <a:outerShdw blurRad="38100" dist="38100" dir="2700000" algn="tl">
                    <a:srgbClr val="000000">
                      <a:alpha val="43137"/>
                    </a:srgbClr>
                  </a:outerShdw>
                </a:effectLst>
              </a:rPr>
              <a:t>Contradict with CDEX</a:t>
            </a:r>
            <a:endParaRPr lang="zh-CN" altLang="en-US" sz="1400" b="1" dirty="0">
              <a:solidFill>
                <a:srgbClr val="FF0000"/>
              </a:solidFill>
              <a:effectLst>
                <a:outerShdw blurRad="38100" dist="38100" dir="2700000" algn="tl">
                  <a:srgbClr val="000000">
                    <a:alpha val="43137"/>
                  </a:srgbClr>
                </a:outerShdw>
              </a:effectLst>
            </a:endParaRPr>
          </a:p>
        </p:txBody>
      </p:sp>
      <p:sp>
        <p:nvSpPr>
          <p:cNvPr id="13" name="爆炸形 1 12"/>
          <p:cNvSpPr/>
          <p:nvPr/>
        </p:nvSpPr>
        <p:spPr>
          <a:xfrm>
            <a:off x="8197898" y="5314669"/>
            <a:ext cx="995442" cy="1003466"/>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382747" y="5593666"/>
            <a:ext cx="522900" cy="369332"/>
          </a:xfrm>
          <a:prstGeom prst="rect">
            <a:avLst/>
          </a:prstGeom>
          <a:noFill/>
        </p:spPr>
        <p:txBody>
          <a:bodyPr wrap="none" rtlCol="0">
            <a:spAutoFit/>
          </a:bodyPr>
          <a:lstStyle/>
          <a:p>
            <a:r>
              <a:rPr lang="en-US" altLang="zh-CN" dirty="0" smtClean="0">
                <a:solidFill>
                  <a:srgbClr val="FFFF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3rd</a:t>
            </a:r>
            <a:endParaRPr lang="zh-CN" altLang="en-US" dirty="0">
              <a:solidFill>
                <a:srgbClr val="FFFF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31944786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13540" y="457200"/>
            <a:ext cx="3916920" cy="1143000"/>
          </a:xfrm>
        </p:spPr>
        <p:txBody>
          <a:bodyPr/>
          <a:lstStyle/>
          <a:p>
            <a:r>
              <a:rPr lang="en-US" altLang="zh-CN" dirty="0" smtClean="0">
                <a:solidFill>
                  <a:schemeClr val="bg1"/>
                </a:solidFill>
                <a:latin typeface="Bodoni MT Black" panose="02070A03080606020203" pitchFamily="18" charset="0"/>
                <a:ea typeface="隶书" panose="02010509060101010101" pitchFamily="49" charset="-122"/>
              </a:rPr>
              <a:t>Outline</a:t>
            </a:r>
            <a:r>
              <a:rPr lang="zh-CN" altLang="en-US" dirty="0" smtClean="0">
                <a:solidFill>
                  <a:schemeClr val="bg1"/>
                </a:solidFill>
                <a:latin typeface="隶书" panose="02010509060101010101" pitchFamily="49" charset="-122"/>
                <a:ea typeface="隶书" panose="02010509060101010101" pitchFamily="49" charset="-122"/>
              </a:rPr>
              <a:t>   </a:t>
            </a:r>
            <a:endParaRPr lang="zh-CN" altLang="en-US" dirty="0">
              <a:solidFill>
                <a:schemeClr val="bg1"/>
              </a:solidFill>
              <a:latin typeface="隶书" panose="02010509060101010101" pitchFamily="49" charset="-122"/>
              <a:ea typeface="隶书" panose="02010509060101010101" pitchFamily="49" charset="-122"/>
            </a:endParaRPr>
          </a:p>
        </p:txBody>
      </p:sp>
      <p:sp>
        <p:nvSpPr>
          <p:cNvPr id="5" name="文本框 4"/>
          <p:cNvSpPr txBox="1"/>
          <p:nvPr/>
        </p:nvSpPr>
        <p:spPr>
          <a:xfrm>
            <a:off x="2012923" y="2255975"/>
            <a:ext cx="1877437" cy="461665"/>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smtClean="0"/>
              <a:t>Motivation</a:t>
            </a:r>
            <a:endParaRPr lang="zh-CN" altLang="en-US" sz="1200" b="1" dirty="0">
              <a:solidFill>
                <a:srgbClr val="FF0000"/>
              </a:solidFill>
            </a:endParaRPr>
          </a:p>
        </p:txBody>
      </p:sp>
      <p:sp>
        <p:nvSpPr>
          <p:cNvPr id="6" name="文本框 5"/>
          <p:cNvSpPr txBox="1"/>
          <p:nvPr/>
        </p:nvSpPr>
        <p:spPr>
          <a:xfrm>
            <a:off x="2008301" y="2965836"/>
            <a:ext cx="4068743" cy="461665"/>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smtClean="0"/>
              <a:t>Status</a:t>
            </a:r>
            <a:r>
              <a:rPr lang="zh-CN" altLang="en-US" sz="2400" dirty="0" smtClean="0"/>
              <a:t> </a:t>
            </a:r>
            <a:r>
              <a:rPr lang="en-US" altLang="zh-CN" sz="1600" dirty="0" smtClean="0">
                <a:solidFill>
                  <a:srgbClr val="FF0000"/>
                </a:solidFill>
              </a:rPr>
              <a:t>DAMA</a:t>
            </a:r>
            <a:r>
              <a:rPr lang="zh-CN" altLang="en-US" sz="1600" dirty="0" smtClean="0">
                <a:solidFill>
                  <a:srgbClr val="FF0000"/>
                </a:solidFill>
              </a:rPr>
              <a:t>；</a:t>
            </a:r>
            <a:r>
              <a:rPr lang="en-US" altLang="zh-CN" sz="1600" dirty="0" smtClean="0">
                <a:solidFill>
                  <a:srgbClr val="FF0000"/>
                </a:solidFill>
              </a:rPr>
              <a:t>CRESST</a:t>
            </a:r>
            <a:r>
              <a:rPr lang="zh-CN" altLang="en-US" sz="1600" dirty="0" smtClean="0">
                <a:solidFill>
                  <a:srgbClr val="FF0000"/>
                </a:solidFill>
              </a:rPr>
              <a:t>；</a:t>
            </a:r>
            <a:r>
              <a:rPr lang="en-US" altLang="zh-CN" sz="1600" dirty="0" err="1" smtClean="0">
                <a:solidFill>
                  <a:srgbClr val="FF0000"/>
                </a:solidFill>
              </a:rPr>
              <a:t>CoGeNT</a:t>
            </a:r>
            <a:endParaRPr lang="zh-CN" altLang="en-US" sz="1600" b="1" dirty="0">
              <a:solidFill>
                <a:srgbClr val="FF0000"/>
              </a:solidFill>
            </a:endParaRPr>
          </a:p>
        </p:txBody>
      </p:sp>
      <p:sp>
        <p:nvSpPr>
          <p:cNvPr id="8" name="文本框 7"/>
          <p:cNvSpPr txBox="1"/>
          <p:nvPr/>
        </p:nvSpPr>
        <p:spPr>
          <a:xfrm>
            <a:off x="2008301" y="3621314"/>
            <a:ext cx="3488455" cy="461665"/>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err="1" smtClean="0"/>
              <a:t>Recociliation</a:t>
            </a:r>
            <a:r>
              <a:rPr lang="en-US" altLang="zh-CN" sz="2400" dirty="0" smtClean="0"/>
              <a:t> Methods</a:t>
            </a:r>
            <a:endParaRPr lang="zh-CN" altLang="en-US" sz="1200" b="1" dirty="0">
              <a:solidFill>
                <a:srgbClr val="FF0000"/>
              </a:solidFill>
            </a:endParaRPr>
          </a:p>
        </p:txBody>
      </p:sp>
      <p:sp>
        <p:nvSpPr>
          <p:cNvPr id="9" name="文本框 8"/>
          <p:cNvSpPr txBox="1"/>
          <p:nvPr/>
        </p:nvSpPr>
        <p:spPr>
          <a:xfrm>
            <a:off x="1997340" y="5032180"/>
            <a:ext cx="5768759" cy="461665"/>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smtClean="0"/>
              <a:t>Works</a:t>
            </a:r>
            <a:r>
              <a:rPr lang="zh-CN" altLang="en-US" sz="2400" dirty="0"/>
              <a:t> </a:t>
            </a:r>
            <a:r>
              <a:rPr lang="en-US" altLang="zh-CN" sz="2400" dirty="0" smtClean="0"/>
              <a:t>of </a:t>
            </a:r>
            <a:r>
              <a:rPr lang="en-US" altLang="zh-CN" sz="2400" dirty="0" err="1" smtClean="0"/>
              <a:t>Others</a:t>
            </a:r>
            <a:r>
              <a:rPr lang="en-US" altLang="zh-CN" sz="1600" dirty="0" err="1" smtClean="0">
                <a:solidFill>
                  <a:srgbClr val="FF0000"/>
                </a:solidFill>
              </a:rPr>
              <a:t>DD</a:t>
            </a:r>
            <a:r>
              <a:rPr lang="zh-CN" altLang="en-US" sz="1600" dirty="0">
                <a:solidFill>
                  <a:srgbClr val="FF0000"/>
                </a:solidFill>
              </a:rPr>
              <a:t>、</a:t>
            </a:r>
            <a:r>
              <a:rPr lang="en-US" altLang="zh-CN" sz="1600" dirty="0" smtClean="0">
                <a:solidFill>
                  <a:srgbClr val="FF0000"/>
                </a:solidFill>
              </a:rPr>
              <a:t>Ge phobic---exothermic DM </a:t>
            </a:r>
            <a:endParaRPr lang="zh-CN" altLang="en-US" sz="1600" b="1" dirty="0">
              <a:solidFill>
                <a:srgbClr val="FF0000"/>
              </a:solidFill>
            </a:endParaRPr>
          </a:p>
        </p:txBody>
      </p:sp>
      <p:sp>
        <p:nvSpPr>
          <p:cNvPr id="18" name="文本框 17"/>
          <p:cNvSpPr txBox="1"/>
          <p:nvPr/>
        </p:nvSpPr>
        <p:spPr>
          <a:xfrm>
            <a:off x="1997340" y="4312307"/>
            <a:ext cx="3126177" cy="646331"/>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err="1" smtClean="0"/>
              <a:t>Lates</a:t>
            </a:r>
            <a:r>
              <a:rPr lang="en-US" altLang="zh-CN" sz="2400" dirty="0" smtClean="0"/>
              <a:t> CDEX Result</a:t>
            </a:r>
            <a:endParaRPr lang="zh-CN" altLang="en-US" sz="2400" dirty="0"/>
          </a:p>
          <a:p>
            <a:pPr marL="285750" indent="-285750">
              <a:buFont typeface="Wingdings" panose="05000000000000000000" pitchFamily="2" charset="2"/>
              <a:buChar char="l"/>
            </a:pPr>
            <a:endParaRPr lang="zh-CN" altLang="en-US" sz="1200" b="1" dirty="0">
              <a:solidFill>
                <a:srgbClr val="FF0000"/>
              </a:solidFill>
            </a:endParaRPr>
          </a:p>
        </p:txBody>
      </p:sp>
      <p:sp>
        <p:nvSpPr>
          <p:cNvPr id="19" name="文本框 18"/>
          <p:cNvSpPr txBox="1"/>
          <p:nvPr/>
        </p:nvSpPr>
        <p:spPr>
          <a:xfrm>
            <a:off x="1997340" y="5829764"/>
            <a:ext cx="3809056" cy="461665"/>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smtClean="0"/>
              <a:t>Exothermic &amp; ISV Model</a:t>
            </a:r>
            <a:endParaRPr lang="zh-CN" altLang="en-US" sz="1200" b="1" dirty="0">
              <a:solidFill>
                <a:srgbClr val="FF0000"/>
              </a:solidFill>
            </a:endParaRPr>
          </a:p>
        </p:txBody>
      </p:sp>
      <p:sp>
        <p:nvSpPr>
          <p:cNvPr id="20" name="文本框 19"/>
          <p:cNvSpPr txBox="1"/>
          <p:nvPr/>
        </p:nvSpPr>
        <p:spPr>
          <a:xfrm>
            <a:off x="6660232" y="5737539"/>
            <a:ext cx="647700" cy="646113"/>
          </a:xfrm>
          <a:prstGeom prst="rect">
            <a:avLst/>
          </a:prstGeom>
          <a:noFill/>
        </p:spPr>
        <p:txBody>
          <a:bodyPr wrap="none">
            <a:spAutoFit/>
          </a:bodyPr>
          <a:lstStyle/>
          <a:p>
            <a:pPr>
              <a:defRPr/>
            </a:pPr>
            <a:r>
              <a:rPr lang="zh-CN" altLang="en-US" sz="3600" b="1" dirty="0">
                <a:solidFill>
                  <a:srgbClr val="FF00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a:t>
            </a:r>
          </a:p>
        </p:txBody>
      </p:sp>
      <p:pic>
        <p:nvPicPr>
          <p:cNvPr id="11" name="图片 10"/>
          <p:cNvPicPr>
            <a:picLocks noChangeAspect="1"/>
          </p:cNvPicPr>
          <p:nvPr/>
        </p:nvPicPr>
        <p:blipFill>
          <a:blip r:embed="rId2"/>
          <a:stretch>
            <a:fillRect/>
          </a:stretch>
        </p:blipFill>
        <p:spPr>
          <a:xfrm>
            <a:off x="6804248" y="-13732"/>
            <a:ext cx="2359108" cy="1769331"/>
          </a:xfrm>
          <a:prstGeom prst="rect">
            <a:avLst/>
          </a:prstGeom>
        </p:spPr>
      </p:pic>
    </p:spTree>
    <p:extLst>
      <p:ext uri="{BB962C8B-B14F-4D97-AF65-F5344CB8AC3E}">
        <p14:creationId xmlns:p14="http://schemas.microsoft.com/office/powerpoint/2010/main" val="138226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4780300" y="-3988"/>
            <a:ext cx="4363700" cy="3465928"/>
          </a:xfrm>
          <a:prstGeom prst="rect">
            <a:avLst/>
          </a:prstGeom>
        </p:spPr>
      </p:pic>
      <p:sp>
        <p:nvSpPr>
          <p:cNvPr id="4" name="文本框 3"/>
          <p:cNvSpPr txBox="1"/>
          <p:nvPr/>
        </p:nvSpPr>
        <p:spPr bwMode="auto">
          <a:xfrm>
            <a:off x="6974991" y="404664"/>
            <a:ext cx="937315" cy="400231"/>
          </a:xfrm>
          <a:prstGeom prst="rect">
            <a:avLst/>
          </a:prstGeom>
          <a:solidFill>
            <a:srgbClr val="FFFF99"/>
          </a:solidFill>
          <a:ln>
            <a:noFill/>
          </a:ln>
          <a:effectLst>
            <a:outerShdw dist="103351" dir="2700000" algn="ctr" rotWithShape="0">
              <a:srgbClr val="808080">
                <a:alpha val="75014"/>
              </a:srgbClr>
            </a:outerShdw>
          </a:effectLst>
          <a:extLst>
            <a:ext uri="{91240B29-F687-4f45-9708-019B960494DF}">
              <a14:hiddenLine xmlns:a14="http://schemas.microsoft.com/office/drawing/2010/main" xmlns="" w="18415" algn="ctr">
                <a:solidFill>
                  <a:srgbClr val="FEB8BD"/>
                </a:solidFill>
                <a:miter lim="800000"/>
                <a:headEnd/>
                <a:tailEnd/>
              </a14:hiddenLine>
            </a:ext>
          </a:extLst>
        </p:spPr>
        <p:txBody>
          <a:bodyPr wrap="none" lIns="99000" tIns="68040" rIns="99000" bIns="54000" rtlCol="0">
            <a:spAutoFit/>
          </a:bodyPr>
          <a:lstStyle/>
          <a:p>
            <a:pPr eaLnBrk="1" hangingPunct="1"/>
            <a:r>
              <a:rPr lang="en-US" altLang="zh-CN" dirty="0" smtClean="0">
                <a:latin typeface="Times New Roman" pitchFamily="18" charset="0"/>
              </a:rPr>
              <a:t>Dark Z’</a:t>
            </a:r>
            <a:endParaRPr lang="zh-CN" altLang="en-US" dirty="0">
              <a:latin typeface="Times New Roman" pitchFamily="18" charset="0"/>
            </a:endParaRPr>
          </a:p>
        </p:txBody>
      </p:sp>
      <p:pic>
        <p:nvPicPr>
          <p:cNvPr id="5" name="图片 4"/>
          <p:cNvPicPr>
            <a:picLocks noChangeAspect="1"/>
          </p:cNvPicPr>
          <p:nvPr/>
        </p:nvPicPr>
        <p:blipFill>
          <a:blip r:embed="rId3"/>
          <a:stretch>
            <a:fillRect/>
          </a:stretch>
        </p:blipFill>
        <p:spPr>
          <a:xfrm>
            <a:off x="0" y="3461940"/>
            <a:ext cx="9144000" cy="3378908"/>
          </a:xfrm>
          <a:prstGeom prst="rect">
            <a:avLst/>
          </a:prstGeom>
        </p:spPr>
      </p:pic>
      <p:sp>
        <p:nvSpPr>
          <p:cNvPr id="6" name="文本框 5"/>
          <p:cNvSpPr txBox="1"/>
          <p:nvPr/>
        </p:nvSpPr>
        <p:spPr bwMode="auto">
          <a:xfrm>
            <a:off x="1043608" y="3861048"/>
            <a:ext cx="1322036" cy="400231"/>
          </a:xfrm>
          <a:prstGeom prst="rect">
            <a:avLst/>
          </a:prstGeom>
          <a:solidFill>
            <a:srgbClr val="FFFF99"/>
          </a:solidFill>
          <a:ln>
            <a:noFill/>
          </a:ln>
          <a:effectLst>
            <a:outerShdw dist="103351" dir="2700000" algn="ctr" rotWithShape="0">
              <a:srgbClr val="808080">
                <a:alpha val="75014"/>
              </a:srgbClr>
            </a:outerShdw>
          </a:effectLst>
          <a:extLst>
            <a:ext uri="{91240B29-F687-4f45-9708-019B960494DF}">
              <a14:hiddenLine xmlns:a14="http://schemas.microsoft.com/office/drawing/2010/main" xmlns="" w="18415" algn="ctr">
                <a:solidFill>
                  <a:srgbClr val="FEB8BD"/>
                </a:solidFill>
                <a:miter lim="800000"/>
                <a:headEnd/>
                <a:tailEnd/>
              </a14:hiddenLine>
            </a:ext>
          </a:extLst>
        </p:spPr>
        <p:txBody>
          <a:bodyPr wrap="none" lIns="99000" tIns="68040" rIns="99000" bIns="54000" rtlCol="0">
            <a:spAutoFit/>
          </a:bodyPr>
          <a:lstStyle/>
          <a:p>
            <a:pPr eaLnBrk="1" hangingPunct="1"/>
            <a:r>
              <a:rPr lang="en-US" altLang="zh-CN" dirty="0">
                <a:latin typeface="Times New Roman" pitchFamily="18" charset="0"/>
              </a:rPr>
              <a:t>Baryonic</a:t>
            </a:r>
            <a:r>
              <a:rPr lang="en-US" altLang="zh-CN" dirty="0" smtClean="0">
                <a:latin typeface="Times New Roman" pitchFamily="18" charset="0"/>
              </a:rPr>
              <a:t> Z’</a:t>
            </a:r>
            <a:endParaRPr lang="zh-CN" altLang="en-US" dirty="0">
              <a:latin typeface="Times New Roman" pitchFamily="18" charset="0"/>
            </a:endParaRPr>
          </a:p>
        </p:txBody>
      </p:sp>
      <p:sp>
        <p:nvSpPr>
          <p:cNvPr id="7" name="文本框 6"/>
          <p:cNvSpPr txBox="1"/>
          <p:nvPr/>
        </p:nvSpPr>
        <p:spPr bwMode="auto">
          <a:xfrm>
            <a:off x="6551517" y="4061163"/>
            <a:ext cx="1322036" cy="400231"/>
          </a:xfrm>
          <a:prstGeom prst="rect">
            <a:avLst/>
          </a:prstGeom>
          <a:solidFill>
            <a:srgbClr val="FFFF99"/>
          </a:solidFill>
          <a:ln>
            <a:noFill/>
          </a:ln>
          <a:effectLst>
            <a:outerShdw dist="103351" dir="2700000" algn="ctr" rotWithShape="0">
              <a:srgbClr val="808080">
                <a:alpha val="75014"/>
              </a:srgbClr>
            </a:outerShdw>
          </a:effectLst>
          <a:extLst>
            <a:ext uri="{91240B29-F687-4f45-9708-019B960494DF}">
              <a14:hiddenLine xmlns:a14="http://schemas.microsoft.com/office/drawing/2010/main" xmlns="" w="18415" algn="ctr">
                <a:solidFill>
                  <a:srgbClr val="FEB8BD"/>
                </a:solidFill>
                <a:miter lim="800000"/>
                <a:headEnd/>
                <a:tailEnd/>
              </a14:hiddenLine>
            </a:ext>
          </a:extLst>
        </p:spPr>
        <p:txBody>
          <a:bodyPr wrap="none" lIns="99000" tIns="68040" rIns="99000" bIns="54000" rtlCol="0">
            <a:spAutoFit/>
          </a:bodyPr>
          <a:lstStyle/>
          <a:p>
            <a:pPr eaLnBrk="1" hangingPunct="1"/>
            <a:r>
              <a:rPr lang="en-US" altLang="zh-CN" dirty="0">
                <a:latin typeface="Times New Roman" pitchFamily="18" charset="0"/>
              </a:rPr>
              <a:t>Baryonic</a:t>
            </a:r>
            <a:r>
              <a:rPr lang="en-US" altLang="zh-CN" dirty="0" smtClean="0">
                <a:latin typeface="Times New Roman" pitchFamily="18" charset="0"/>
              </a:rPr>
              <a:t> Z’</a:t>
            </a:r>
            <a:endParaRPr lang="zh-CN" altLang="en-US" dirty="0">
              <a:latin typeface="Times New Roman" pitchFamily="18" charset="0"/>
            </a:endParaRPr>
          </a:p>
        </p:txBody>
      </p:sp>
      <p:sp>
        <p:nvSpPr>
          <p:cNvPr id="14" name="矩形 13"/>
          <p:cNvSpPr/>
          <p:nvPr/>
        </p:nvSpPr>
        <p:spPr>
          <a:xfrm>
            <a:off x="0" y="5703"/>
            <a:ext cx="4752528" cy="1938992"/>
          </a:xfrm>
          <a:prstGeom prst="rect">
            <a:avLst/>
          </a:prstGeom>
          <a:solidFill>
            <a:srgbClr val="FFFF99"/>
          </a:solidFill>
          <a:ln>
            <a:solidFill>
              <a:srgbClr val="00B0F0"/>
            </a:solidFill>
          </a:ln>
        </p:spPr>
        <p:txBody>
          <a:bodyPr wrap="square">
            <a:spAutoFit/>
          </a:bodyPr>
          <a:lstStyle/>
          <a:p>
            <a:pPr>
              <a:lnSpc>
                <a:spcPct val="150000"/>
              </a:lnSpc>
            </a:pPr>
            <a:r>
              <a:rPr lang="en-US" altLang="zh-CN" sz="1600" dirty="0" err="1" smtClean="0">
                <a:latin typeface="CMR10"/>
              </a:rPr>
              <a:t>M.T.Frandsen,F.Kahlhoefer,J.M.Russell</a:t>
            </a:r>
            <a:r>
              <a:rPr lang="en-US" altLang="zh-CN" sz="1600" dirty="0" smtClean="0">
                <a:latin typeface="CMR10"/>
              </a:rPr>
              <a:t>,</a:t>
            </a:r>
          </a:p>
          <a:p>
            <a:pPr>
              <a:lnSpc>
                <a:spcPct val="150000"/>
              </a:lnSpc>
            </a:pPr>
            <a:r>
              <a:rPr lang="en-US" altLang="zh-CN" sz="1600" dirty="0" err="1" smtClean="0">
                <a:latin typeface="CMR10"/>
              </a:rPr>
              <a:t>C.McCabe,M.McCullough,K.S.Hoberg</a:t>
            </a:r>
            <a:r>
              <a:rPr lang="en-US" altLang="zh-CN" sz="1600" dirty="0" smtClean="0">
                <a:latin typeface="CMR10"/>
              </a:rPr>
              <a:t> </a:t>
            </a:r>
            <a:r>
              <a:rPr lang="en-US" altLang="zh-CN" sz="1600" b="1" dirty="0" smtClean="0">
                <a:solidFill>
                  <a:srgbClr val="0070C0"/>
                </a:solidFill>
                <a:effectLst>
                  <a:outerShdw blurRad="38100" dist="38100" dir="2700000" algn="tl">
                    <a:srgbClr val="000000">
                      <a:alpha val="43137"/>
                    </a:srgbClr>
                  </a:outerShdw>
                </a:effectLst>
                <a:latin typeface="CMR10"/>
              </a:rPr>
              <a:t>PRD84,041301(2011)</a:t>
            </a:r>
            <a:r>
              <a:rPr lang="en-US" altLang="zh-CN" sz="1200" b="1" dirty="0" smtClean="0">
                <a:solidFill>
                  <a:srgbClr val="FF0000"/>
                </a:solidFill>
                <a:effectLst>
                  <a:outerShdw blurRad="38100" dist="38100" dir="2700000" algn="tl">
                    <a:srgbClr val="000000">
                      <a:alpha val="43137"/>
                    </a:srgbClr>
                  </a:outerShdw>
                </a:effectLst>
                <a:latin typeface="CMR10"/>
              </a:rPr>
              <a:t>1</a:t>
            </a:r>
            <a:r>
              <a:rPr lang="en-US" altLang="zh-CN" sz="1200" b="1" baseline="30000" dirty="0" smtClean="0">
                <a:solidFill>
                  <a:srgbClr val="FF0000"/>
                </a:solidFill>
                <a:effectLst>
                  <a:outerShdw blurRad="38100" dist="38100" dir="2700000" algn="tl">
                    <a:srgbClr val="000000">
                      <a:alpha val="43137"/>
                    </a:srgbClr>
                  </a:outerShdw>
                </a:effectLst>
                <a:latin typeface="CMR10"/>
              </a:rPr>
              <a:t>st</a:t>
            </a:r>
            <a:endParaRPr lang="en-US" altLang="zh-CN" sz="1200" b="1" dirty="0">
              <a:solidFill>
                <a:srgbClr val="FF0000"/>
              </a:solidFill>
              <a:effectLst>
                <a:outerShdw blurRad="38100" dist="38100" dir="2700000" algn="tl">
                  <a:srgbClr val="000000">
                    <a:alpha val="43137"/>
                  </a:srgbClr>
                </a:outerShdw>
              </a:effectLst>
              <a:latin typeface="CMR10"/>
            </a:endParaRPr>
          </a:p>
          <a:p>
            <a:pPr>
              <a:lnSpc>
                <a:spcPct val="150000"/>
              </a:lnSpc>
            </a:pPr>
            <a:r>
              <a:rPr lang="en-US" altLang="zh-CN" sz="1600" dirty="0" err="1" smtClean="0">
                <a:latin typeface="CMR10"/>
              </a:rPr>
              <a:t>X.Gao,Z.Kang</a:t>
            </a:r>
            <a:r>
              <a:rPr lang="en-US" altLang="zh-CN" sz="1600" dirty="0" smtClean="0">
                <a:latin typeface="CMR10"/>
              </a:rPr>
              <a:t> </a:t>
            </a:r>
            <a:r>
              <a:rPr lang="en-US" altLang="zh-CN" sz="1600" dirty="0">
                <a:latin typeface="CMR10"/>
              </a:rPr>
              <a:t>and </a:t>
            </a:r>
            <a:r>
              <a:rPr lang="en-US" altLang="zh-CN" sz="1600" dirty="0" err="1" smtClean="0">
                <a:latin typeface="CMR10"/>
              </a:rPr>
              <a:t>T.Li,</a:t>
            </a:r>
            <a:r>
              <a:rPr lang="en-US" altLang="zh-CN" sz="1600" b="1" dirty="0" err="1" smtClean="0">
                <a:solidFill>
                  <a:srgbClr val="0070C0"/>
                </a:solidFill>
                <a:effectLst>
                  <a:outerShdw blurRad="38100" dist="38100" dir="2700000" algn="tl">
                    <a:srgbClr val="000000">
                      <a:alpha val="43137"/>
                    </a:srgbClr>
                  </a:outerShdw>
                </a:effectLst>
                <a:latin typeface="CMR10"/>
              </a:rPr>
              <a:t>JCAP</a:t>
            </a:r>
            <a:r>
              <a:rPr lang="en-US" altLang="zh-CN" sz="1600" b="1" dirty="0" smtClean="0">
                <a:solidFill>
                  <a:srgbClr val="0070C0"/>
                </a:solidFill>
                <a:effectLst>
                  <a:outerShdw blurRad="38100" dist="38100" dir="2700000" algn="tl">
                    <a:srgbClr val="000000">
                      <a:alpha val="43137"/>
                    </a:srgbClr>
                  </a:outerShdw>
                </a:effectLst>
                <a:latin typeface="CMR10"/>
              </a:rPr>
              <a:t> </a:t>
            </a:r>
            <a:r>
              <a:rPr lang="en-US" altLang="zh-CN" sz="1600" b="1" dirty="0" smtClean="0">
                <a:solidFill>
                  <a:srgbClr val="0070C0"/>
                </a:solidFill>
                <a:effectLst>
                  <a:outerShdw blurRad="38100" dist="38100" dir="2700000" algn="tl">
                    <a:srgbClr val="000000">
                      <a:alpha val="43137"/>
                    </a:srgbClr>
                  </a:outerShdw>
                </a:effectLst>
                <a:latin typeface="CMBX10"/>
              </a:rPr>
              <a:t>1301</a:t>
            </a:r>
            <a:r>
              <a:rPr lang="en-US" altLang="zh-CN" sz="1600" b="1" dirty="0" smtClean="0">
                <a:solidFill>
                  <a:srgbClr val="0070C0"/>
                </a:solidFill>
                <a:effectLst>
                  <a:outerShdw blurRad="38100" dist="38100" dir="2700000" algn="tl">
                    <a:srgbClr val="000000">
                      <a:alpha val="43137"/>
                    </a:srgbClr>
                  </a:outerShdw>
                </a:effectLst>
                <a:latin typeface="CMR10"/>
              </a:rPr>
              <a:t>,021(2013)</a:t>
            </a:r>
            <a:r>
              <a:rPr lang="en-US" altLang="zh-CN" sz="1200" b="1" dirty="0" smtClean="0">
                <a:solidFill>
                  <a:srgbClr val="FF0000"/>
                </a:solidFill>
                <a:effectLst>
                  <a:outerShdw blurRad="38100" dist="38100" dir="2700000" algn="tl">
                    <a:srgbClr val="000000">
                      <a:alpha val="43137"/>
                    </a:srgbClr>
                  </a:outerShdw>
                </a:effectLst>
                <a:latin typeface="CMR10"/>
              </a:rPr>
              <a:t>3rd</a:t>
            </a:r>
          </a:p>
          <a:p>
            <a:pPr>
              <a:lnSpc>
                <a:spcPct val="150000"/>
              </a:lnSpc>
            </a:pPr>
            <a:r>
              <a:rPr lang="en-US" altLang="zh-CN" sz="1600" dirty="0" err="1" smtClean="0">
                <a:latin typeface="CMR10"/>
              </a:rPr>
              <a:t>J.M.Cline</a:t>
            </a:r>
            <a:r>
              <a:rPr lang="en-US" altLang="zh-CN" sz="1600" dirty="0" smtClean="0">
                <a:latin typeface="CMR10"/>
              </a:rPr>
              <a:t>, </a:t>
            </a:r>
            <a:r>
              <a:rPr lang="en-US" altLang="zh-CN" sz="1600" dirty="0" err="1" smtClean="0">
                <a:latin typeface="CMR10"/>
              </a:rPr>
              <a:t>A.R.Frey</a:t>
            </a:r>
            <a:r>
              <a:rPr lang="en-US" altLang="zh-CN" sz="1600" dirty="0">
                <a:latin typeface="CMR10"/>
              </a:rPr>
              <a:t>, </a:t>
            </a:r>
            <a:r>
              <a:rPr lang="en-US" altLang="zh-CN" sz="1600" b="1" dirty="0" smtClean="0">
                <a:solidFill>
                  <a:srgbClr val="0070C0"/>
                </a:solidFill>
                <a:effectLst>
                  <a:outerShdw blurRad="38100" dist="38100" dir="2700000" algn="tl">
                    <a:srgbClr val="000000">
                      <a:alpha val="43137"/>
                    </a:srgbClr>
                  </a:outerShdw>
                </a:effectLst>
                <a:latin typeface="CMR10"/>
              </a:rPr>
              <a:t>PRD84,075003 </a:t>
            </a:r>
            <a:r>
              <a:rPr lang="en-US" altLang="zh-CN" sz="1600" b="1" dirty="0">
                <a:solidFill>
                  <a:srgbClr val="0070C0"/>
                </a:solidFill>
                <a:effectLst>
                  <a:outerShdw blurRad="38100" dist="38100" dir="2700000" algn="tl">
                    <a:srgbClr val="000000">
                      <a:alpha val="43137"/>
                    </a:srgbClr>
                  </a:outerShdw>
                </a:effectLst>
                <a:latin typeface="CMR10"/>
              </a:rPr>
              <a:t>(</a:t>
            </a:r>
            <a:r>
              <a:rPr lang="en-US" altLang="zh-CN" sz="1600" b="1" dirty="0" smtClean="0">
                <a:solidFill>
                  <a:srgbClr val="0070C0"/>
                </a:solidFill>
                <a:effectLst>
                  <a:outerShdw blurRad="38100" dist="38100" dir="2700000" algn="tl">
                    <a:srgbClr val="000000">
                      <a:alpha val="43137"/>
                    </a:srgbClr>
                  </a:outerShdw>
                </a:effectLst>
                <a:latin typeface="CMR10"/>
              </a:rPr>
              <a:t>2011)</a:t>
            </a:r>
            <a:r>
              <a:rPr lang="en-US" altLang="zh-CN" sz="1200" b="1" dirty="0">
                <a:solidFill>
                  <a:srgbClr val="FF0000"/>
                </a:solidFill>
                <a:effectLst>
                  <a:outerShdw blurRad="38100" dist="38100" dir="2700000" algn="tl">
                    <a:srgbClr val="000000">
                      <a:alpha val="43137"/>
                    </a:srgbClr>
                  </a:outerShdw>
                </a:effectLst>
                <a:latin typeface="CMR10"/>
              </a:rPr>
              <a:t>4</a:t>
            </a:r>
            <a:r>
              <a:rPr lang="en-US" altLang="zh-CN" sz="1200" b="1" dirty="0" smtClean="0">
                <a:solidFill>
                  <a:srgbClr val="FF0000"/>
                </a:solidFill>
                <a:effectLst>
                  <a:outerShdw blurRad="38100" dist="38100" dir="2700000" algn="tl">
                    <a:srgbClr val="000000">
                      <a:alpha val="43137"/>
                    </a:srgbClr>
                  </a:outerShdw>
                </a:effectLst>
                <a:latin typeface="CMR10"/>
              </a:rPr>
              <a:t>th</a:t>
            </a:r>
            <a:endParaRPr lang="en-US" altLang="zh-CN" sz="1200" b="1" dirty="0">
              <a:solidFill>
                <a:srgbClr val="FF0000"/>
              </a:solidFill>
              <a:effectLst>
                <a:outerShdw blurRad="38100" dist="38100" dir="2700000" algn="tl">
                  <a:srgbClr val="000000">
                    <a:alpha val="43137"/>
                  </a:srgbClr>
                </a:outerShdw>
              </a:effectLst>
              <a:latin typeface="CMR10"/>
            </a:endParaRPr>
          </a:p>
        </p:txBody>
      </p:sp>
      <p:pic>
        <p:nvPicPr>
          <p:cNvPr id="2" name="图片 1"/>
          <p:cNvPicPr>
            <a:picLocks noChangeAspect="1"/>
          </p:cNvPicPr>
          <p:nvPr/>
        </p:nvPicPr>
        <p:blipFill>
          <a:blip r:embed="rId4"/>
          <a:stretch>
            <a:fillRect/>
          </a:stretch>
        </p:blipFill>
        <p:spPr>
          <a:xfrm>
            <a:off x="-48822" y="1944695"/>
            <a:ext cx="4801350" cy="643357"/>
          </a:xfrm>
          <a:prstGeom prst="rect">
            <a:avLst/>
          </a:prstGeom>
        </p:spPr>
      </p:pic>
      <p:sp>
        <p:nvSpPr>
          <p:cNvPr id="13" name="矩形 12"/>
          <p:cNvSpPr/>
          <p:nvPr/>
        </p:nvSpPr>
        <p:spPr>
          <a:xfrm>
            <a:off x="-23708" y="2564910"/>
            <a:ext cx="4776235" cy="738664"/>
          </a:xfrm>
          <a:prstGeom prst="rect">
            <a:avLst/>
          </a:prstGeom>
          <a:solidFill>
            <a:srgbClr val="FFFF99"/>
          </a:solidFill>
        </p:spPr>
        <p:txBody>
          <a:bodyPr wrap="square">
            <a:spAutoFit/>
          </a:bodyPr>
          <a:lstStyle/>
          <a:p>
            <a:pPr>
              <a:lnSpc>
                <a:spcPct val="150000"/>
              </a:lnSpc>
            </a:pPr>
            <a:r>
              <a:rPr lang="en-US" altLang="zh-CN" sz="1400" dirty="0" err="1" smtClean="0">
                <a:latin typeface="CMBX12"/>
              </a:rPr>
              <a:t>M.T.Frandsen</a:t>
            </a:r>
            <a:r>
              <a:rPr lang="en-US" altLang="zh-CN" sz="1400" dirty="0">
                <a:latin typeface="CMBX12"/>
              </a:rPr>
              <a:t>, </a:t>
            </a:r>
            <a:r>
              <a:rPr lang="en-US" altLang="zh-CN" sz="1400" dirty="0" err="1" smtClean="0">
                <a:latin typeface="CMBX12"/>
              </a:rPr>
              <a:t>F.Kahlhoefer</a:t>
            </a:r>
            <a:r>
              <a:rPr lang="en-US" altLang="zh-CN" sz="1400" dirty="0">
                <a:latin typeface="CMBX12"/>
              </a:rPr>
              <a:t>, </a:t>
            </a:r>
            <a:r>
              <a:rPr lang="en-US" altLang="zh-CN" sz="1400" dirty="0" err="1" smtClean="0">
                <a:latin typeface="CMBX12"/>
              </a:rPr>
              <a:t>S.Sarkar</a:t>
            </a:r>
            <a:r>
              <a:rPr lang="en-US" altLang="zh-CN" sz="1400" dirty="0">
                <a:latin typeface="CMBX12"/>
              </a:rPr>
              <a:t>, </a:t>
            </a:r>
            <a:r>
              <a:rPr lang="en-US" altLang="zh-CN" sz="1400" dirty="0" smtClean="0">
                <a:latin typeface="CMBX12"/>
              </a:rPr>
              <a:t>K.S-</a:t>
            </a:r>
            <a:r>
              <a:rPr lang="en-US" altLang="zh-CN" sz="1400" dirty="0" err="1" smtClean="0">
                <a:latin typeface="CMBX12"/>
              </a:rPr>
              <a:t>Hoberg</a:t>
            </a:r>
            <a:r>
              <a:rPr lang="en-US" altLang="zh-CN" sz="1400" b="1" dirty="0" smtClean="0">
                <a:solidFill>
                  <a:srgbClr val="0070C0"/>
                </a:solidFill>
                <a:effectLst>
                  <a:outerShdw blurRad="38100" dist="38100" dir="2700000" algn="tl">
                    <a:srgbClr val="000000">
                      <a:alpha val="43137"/>
                    </a:srgbClr>
                  </a:outerShdw>
                </a:effectLst>
                <a:latin typeface="CMBX12"/>
              </a:rPr>
              <a:t> JHEP </a:t>
            </a:r>
            <a:r>
              <a:rPr lang="en-US" altLang="zh-CN" sz="1400" b="1" dirty="0">
                <a:solidFill>
                  <a:srgbClr val="0070C0"/>
                </a:solidFill>
                <a:effectLst>
                  <a:outerShdw blurRad="38100" dist="38100" dir="2700000" algn="tl">
                    <a:srgbClr val="000000">
                      <a:alpha val="43137"/>
                    </a:srgbClr>
                  </a:outerShdw>
                </a:effectLst>
                <a:latin typeface="CMBX12"/>
              </a:rPr>
              <a:t>1109, 128 (</a:t>
            </a:r>
            <a:r>
              <a:rPr lang="en-US" altLang="zh-CN" sz="1400" b="1" dirty="0" smtClean="0">
                <a:solidFill>
                  <a:srgbClr val="0070C0"/>
                </a:solidFill>
                <a:effectLst>
                  <a:outerShdw blurRad="38100" dist="38100" dir="2700000" algn="tl">
                    <a:srgbClr val="000000">
                      <a:alpha val="43137"/>
                    </a:srgbClr>
                  </a:outerShdw>
                </a:effectLst>
                <a:latin typeface="CMBX12"/>
              </a:rPr>
              <a:t>2011)</a:t>
            </a:r>
            <a:r>
              <a:rPr lang="zh-CN" altLang="en-US" sz="1400" b="1" dirty="0" smtClean="0">
                <a:solidFill>
                  <a:srgbClr val="0070C0"/>
                </a:solidFill>
                <a:effectLst>
                  <a:outerShdw blurRad="38100" dist="38100" dir="2700000" algn="tl">
                    <a:srgbClr val="000000">
                      <a:alpha val="43137"/>
                    </a:srgbClr>
                  </a:outerShdw>
                </a:effectLst>
                <a:latin typeface="CMBX12"/>
              </a:rPr>
              <a:t>；</a:t>
            </a:r>
            <a:r>
              <a:rPr lang="en-US" altLang="zh-CN" sz="1400" b="1" dirty="0" smtClean="0">
                <a:solidFill>
                  <a:srgbClr val="0070C0"/>
                </a:solidFill>
                <a:effectLst>
                  <a:outerShdw blurRad="38100" dist="38100" dir="2700000" algn="tl">
                    <a:srgbClr val="000000">
                      <a:alpha val="43137"/>
                    </a:srgbClr>
                  </a:outerShdw>
                </a:effectLst>
                <a:latin typeface="CMBX12"/>
              </a:rPr>
              <a:t>1107.2118</a:t>
            </a:r>
            <a:r>
              <a:rPr lang="en-US" altLang="zh-CN" sz="1100" b="1" dirty="0" smtClean="0">
                <a:solidFill>
                  <a:srgbClr val="FF0000"/>
                </a:solidFill>
                <a:effectLst>
                  <a:outerShdw blurRad="38100" dist="38100" dir="2700000" algn="tl">
                    <a:srgbClr val="000000">
                      <a:alpha val="43137"/>
                    </a:srgbClr>
                  </a:outerShdw>
                </a:effectLst>
                <a:latin typeface="CMBX12"/>
              </a:rPr>
              <a:t>Not point out IS</a:t>
            </a:r>
            <a:r>
              <a:rPr lang="zh-CN" altLang="en-US" sz="1100" b="1" dirty="0" smtClean="0">
                <a:solidFill>
                  <a:srgbClr val="FF0000"/>
                </a:solidFill>
                <a:effectLst>
                  <a:outerShdw blurRad="38100" dist="38100" dir="2700000" algn="tl">
                    <a:srgbClr val="000000">
                      <a:alpha val="43137"/>
                    </a:srgbClr>
                  </a:outerShdw>
                </a:effectLst>
                <a:latin typeface="CMBX12"/>
              </a:rPr>
              <a:t> </a:t>
            </a:r>
            <a:r>
              <a:rPr lang="en-US" altLang="zh-CN" sz="1100" b="1" dirty="0" smtClean="0">
                <a:solidFill>
                  <a:srgbClr val="FF0000"/>
                </a:solidFill>
                <a:effectLst>
                  <a:outerShdw blurRad="38100" dist="38100" dir="2700000" algn="tl">
                    <a:srgbClr val="000000">
                      <a:alpha val="43137"/>
                    </a:srgbClr>
                  </a:outerShdw>
                </a:effectLst>
                <a:latin typeface="CMBX12"/>
              </a:rPr>
              <a:t>2nd</a:t>
            </a:r>
            <a:endParaRPr lang="en-US" altLang="zh-CN" sz="1100" b="1" dirty="0">
              <a:solidFill>
                <a:srgbClr val="FF0000"/>
              </a:solidFill>
              <a:effectLst>
                <a:outerShdw blurRad="38100" dist="38100" dir="2700000" algn="tl">
                  <a:srgbClr val="000000">
                    <a:alpha val="43137"/>
                  </a:srgbClr>
                </a:outerShdw>
              </a:effectLst>
              <a:latin typeface="CMBX12"/>
            </a:endParaRPr>
          </a:p>
        </p:txBody>
      </p:sp>
      <p:sp>
        <p:nvSpPr>
          <p:cNvPr id="12" name="文本框 11"/>
          <p:cNvSpPr txBox="1"/>
          <p:nvPr/>
        </p:nvSpPr>
        <p:spPr bwMode="auto">
          <a:xfrm>
            <a:off x="2592049" y="3289300"/>
            <a:ext cx="5240609" cy="492564"/>
          </a:xfrm>
          <a:prstGeom prst="rect">
            <a:avLst/>
          </a:prstGeom>
          <a:solidFill>
            <a:srgbClr val="BBE0E3"/>
          </a:solidFill>
          <a:ln>
            <a:noFill/>
          </a:ln>
          <a:effectLst>
            <a:outerShdw dist="103351" dir="2700000" algn="ctr" rotWithShape="0">
              <a:srgbClr val="808080">
                <a:alpha val="75014"/>
              </a:srgbClr>
            </a:outerShdw>
          </a:effectLst>
          <a:extLst>
            <a:ext uri="{91240B29-F687-4f45-9708-019B960494DF}">
              <a14:hiddenLine xmlns:a14="http://schemas.microsoft.com/office/drawing/2010/main" xmlns="" w="18415" algn="ctr">
                <a:solidFill>
                  <a:srgbClr val="FEB8BD"/>
                </a:solidFill>
                <a:miter lim="800000"/>
                <a:headEnd/>
                <a:tailEnd/>
              </a14:hiddenLine>
            </a:ext>
          </a:extLst>
        </p:spPr>
        <p:txBody>
          <a:bodyPr wrap="none" lIns="99000" tIns="68040" rIns="99000" bIns="54000" rtlCol="0">
            <a:spAutoFit/>
          </a:bodyPr>
          <a:lstStyle/>
          <a:p>
            <a:pPr eaLnBrk="1" hangingPunct="1"/>
            <a:r>
              <a:rPr lang="en-US" altLang="zh-CN" sz="2400" b="1" dirty="0" smtClean="0">
                <a:solidFill>
                  <a:srgbClr val="FF0000"/>
                </a:solidFill>
                <a:effectLst>
                  <a:outerShdw blurRad="38100" dist="38100" dir="2700000" algn="tl">
                    <a:srgbClr val="000000">
                      <a:alpha val="43137"/>
                    </a:srgbClr>
                  </a:outerShdw>
                </a:effectLst>
                <a:latin typeface="Times New Roman" pitchFamily="18" charset="0"/>
              </a:rPr>
              <a:t>Whether exits such kind DM model </a:t>
            </a:r>
            <a:r>
              <a:rPr lang="zh-CN" altLang="en-US" sz="2400" b="1" dirty="0" smtClean="0">
                <a:solidFill>
                  <a:srgbClr val="FF0000"/>
                </a:solidFill>
                <a:effectLst>
                  <a:outerShdw blurRad="38100" dist="38100" dir="2700000" algn="tl">
                    <a:srgbClr val="000000">
                      <a:alpha val="43137"/>
                    </a:srgbClr>
                  </a:outerShdw>
                </a:effectLst>
                <a:latin typeface="Times New Roman" pitchFamily="18" charset="0"/>
              </a:rPr>
              <a:t>？</a:t>
            </a:r>
            <a:endParaRPr lang="zh-CN" altLang="en-US" sz="2400" b="1" dirty="0">
              <a:solidFill>
                <a:srgbClr val="FF0000"/>
              </a:solidFill>
              <a:effectLst>
                <a:outerShdw blurRad="38100" dist="38100" dir="2700000" algn="tl">
                  <a:srgbClr val="000000">
                    <a:alpha val="43137"/>
                  </a:srgbClr>
                </a:outerShdw>
              </a:effectLst>
              <a:latin typeface="Times New Roman" pitchFamily="18" charset="0"/>
            </a:endParaRPr>
          </a:p>
        </p:txBody>
      </p:sp>
      <p:sp>
        <p:nvSpPr>
          <p:cNvPr id="8" name="丁字箭头 7"/>
          <p:cNvSpPr/>
          <p:nvPr/>
        </p:nvSpPr>
        <p:spPr>
          <a:xfrm rot="8061173">
            <a:off x="4334827" y="2888129"/>
            <a:ext cx="426931" cy="360040"/>
          </a:xfrm>
          <a:prstGeom prst="leftRightUpArrow">
            <a:avLst/>
          </a:prstGeom>
          <a:solidFill>
            <a:srgbClr val="5A98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313100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0"/>
            <a:ext cx="9178586" cy="7002850"/>
          </a:xfrm>
          <a:prstGeom prst="rect">
            <a:avLst/>
          </a:prstGeom>
        </p:spPr>
      </p:pic>
      <p:cxnSp>
        <p:nvCxnSpPr>
          <p:cNvPr id="4" name="直接连接符 3"/>
          <p:cNvCxnSpPr/>
          <p:nvPr/>
        </p:nvCxnSpPr>
        <p:spPr>
          <a:xfrm>
            <a:off x="1907704" y="4077072"/>
            <a:ext cx="151216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7236296" y="116632"/>
            <a:ext cx="1313180" cy="738664"/>
          </a:xfrm>
          <a:prstGeom prst="rect">
            <a:avLst/>
          </a:prstGeom>
          <a:noFill/>
          <a:ln>
            <a:solidFill>
              <a:srgbClr val="BBE0E3"/>
            </a:solidFill>
          </a:ln>
        </p:spPr>
        <p:txBody>
          <a:bodyPr wrap="none" rtlCol="0">
            <a:spAutoFit/>
          </a:bodyPr>
          <a:lstStyle/>
          <a:p>
            <a:pPr>
              <a:lnSpc>
                <a:spcPct val="150000"/>
              </a:lnSpc>
            </a:pPr>
            <a:r>
              <a:rPr lang="en-US" altLang="zh-CN" sz="1000" b="1" dirty="0" smtClean="0">
                <a:solidFill>
                  <a:srgbClr val="0066FF"/>
                </a:solidFill>
                <a:effectLst>
                  <a:outerShdw blurRad="38100" dist="38100" dir="2700000" algn="tl">
                    <a:srgbClr val="000000">
                      <a:alpha val="43137"/>
                    </a:srgbClr>
                  </a:outerShdw>
                </a:effectLst>
              </a:rPr>
              <a:t>  Extension of DM </a:t>
            </a:r>
          </a:p>
          <a:p>
            <a:pPr>
              <a:lnSpc>
                <a:spcPct val="150000"/>
              </a:lnSpc>
            </a:pPr>
            <a:r>
              <a:rPr lang="en-US" altLang="zh-CN" b="1" dirty="0" smtClean="0">
                <a:solidFill>
                  <a:srgbClr val="FF0000"/>
                </a:solidFill>
                <a:effectLst>
                  <a:outerShdw blurRad="38100" dist="38100" dir="2700000" algn="tl">
                    <a:srgbClr val="000000">
                      <a:alpha val="43137"/>
                    </a:srgbClr>
                  </a:outerShdw>
                </a:effectLst>
              </a:rPr>
              <a:t>   No ISV</a:t>
            </a:r>
            <a:endParaRPr lang="zh-CN" alt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59103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980727"/>
            <a:ext cx="9162293" cy="5877273"/>
          </a:xfrm>
          <a:prstGeom prst="rect">
            <a:avLst/>
          </a:prstGeom>
        </p:spPr>
      </p:pic>
      <p:sp>
        <p:nvSpPr>
          <p:cNvPr id="3" name="文本框 2"/>
          <p:cNvSpPr txBox="1"/>
          <p:nvPr/>
        </p:nvSpPr>
        <p:spPr>
          <a:xfrm>
            <a:off x="323528" y="1268760"/>
            <a:ext cx="1254959" cy="1061829"/>
          </a:xfrm>
          <a:prstGeom prst="rect">
            <a:avLst/>
          </a:prstGeom>
          <a:noFill/>
          <a:ln>
            <a:solidFill>
              <a:srgbClr val="BBE0E3"/>
            </a:solidFill>
          </a:ln>
        </p:spPr>
        <p:txBody>
          <a:bodyPr wrap="none" rtlCol="0">
            <a:spAutoFit/>
          </a:bodyPr>
          <a:lstStyle/>
          <a:p>
            <a:pPr>
              <a:lnSpc>
                <a:spcPct val="150000"/>
              </a:lnSpc>
            </a:pPr>
            <a:r>
              <a:rPr lang="en-US" altLang="zh-CN" sz="1400" dirty="0" smtClean="0">
                <a:solidFill>
                  <a:srgbClr val="FF0000"/>
                </a:solidFill>
              </a:rPr>
              <a:t>1105.3734</a:t>
            </a:r>
          </a:p>
          <a:p>
            <a:pPr>
              <a:lnSpc>
                <a:spcPct val="150000"/>
              </a:lnSpc>
            </a:pPr>
            <a:r>
              <a:rPr lang="en-US" altLang="zh-CN" sz="1400" dirty="0" smtClean="0">
                <a:solidFill>
                  <a:srgbClr val="FF0000"/>
                </a:solidFill>
              </a:rPr>
              <a:t>May 18,2011,</a:t>
            </a:r>
            <a:endParaRPr lang="en-US" altLang="zh-CN" sz="1400" dirty="0">
              <a:solidFill>
                <a:srgbClr val="FF0000"/>
              </a:solidFill>
            </a:endParaRPr>
          </a:p>
          <a:p>
            <a:pPr>
              <a:lnSpc>
                <a:spcPct val="150000"/>
              </a:lnSpc>
            </a:pPr>
            <a:r>
              <a:rPr lang="en-US" altLang="zh-CN" sz="1400" dirty="0" smtClean="0">
                <a:solidFill>
                  <a:srgbClr val="FF0000"/>
                </a:solidFill>
              </a:rPr>
              <a:t>Endothermic</a:t>
            </a:r>
            <a:endParaRPr lang="zh-CN" altLang="en-US" sz="1400" dirty="0">
              <a:solidFill>
                <a:srgbClr val="FF0000"/>
              </a:solidFill>
            </a:endParaRPr>
          </a:p>
        </p:txBody>
      </p:sp>
      <p:cxnSp>
        <p:nvCxnSpPr>
          <p:cNvPr id="4" name="直接连接符 3"/>
          <p:cNvCxnSpPr/>
          <p:nvPr/>
        </p:nvCxnSpPr>
        <p:spPr>
          <a:xfrm flipV="1">
            <a:off x="1203420" y="5203065"/>
            <a:ext cx="3033729" cy="44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604216" y="6550223"/>
            <a:ext cx="5265865" cy="307777"/>
          </a:xfrm>
          <a:prstGeom prst="rect">
            <a:avLst/>
          </a:prstGeom>
          <a:noFill/>
          <a:ln>
            <a:solidFill>
              <a:schemeClr val="accent1"/>
            </a:solidFill>
          </a:ln>
        </p:spPr>
        <p:txBody>
          <a:bodyPr wrap="none" rtlCol="0">
            <a:spAutoFit/>
          </a:bodyPr>
          <a:lstStyle/>
          <a:p>
            <a:r>
              <a:rPr lang="en-US" altLang="zh-CN" sz="1400" dirty="0" err="1" smtClean="0">
                <a:solidFill>
                  <a:srgbClr val="FF0000"/>
                </a:solidFill>
              </a:rPr>
              <a:t>CoGeNT</a:t>
            </a:r>
            <a:r>
              <a:rPr lang="en-US" altLang="zh-CN" sz="1400" dirty="0" smtClean="0">
                <a:solidFill>
                  <a:srgbClr val="FF0000"/>
                </a:solidFill>
              </a:rPr>
              <a:t> non-modulation excess result published in April 1,2014</a:t>
            </a:r>
            <a:endParaRPr lang="zh-CN" altLang="en-US" sz="1400" dirty="0">
              <a:solidFill>
                <a:srgbClr val="FF0000"/>
              </a:solidFill>
            </a:endParaRPr>
          </a:p>
        </p:txBody>
      </p:sp>
    </p:spTree>
    <p:extLst>
      <p:ext uri="{BB962C8B-B14F-4D97-AF65-F5344CB8AC3E}">
        <p14:creationId xmlns:p14="http://schemas.microsoft.com/office/powerpoint/2010/main" val="39621194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1"/>
            <a:ext cx="9144000" cy="6866560"/>
          </a:xfrm>
          <a:prstGeom prst="rect">
            <a:avLst/>
          </a:prstGeom>
        </p:spPr>
      </p:pic>
      <p:sp>
        <p:nvSpPr>
          <p:cNvPr id="3" name="文本框 2"/>
          <p:cNvSpPr txBox="1"/>
          <p:nvPr/>
        </p:nvSpPr>
        <p:spPr>
          <a:xfrm>
            <a:off x="2699792" y="6550223"/>
            <a:ext cx="3781805" cy="307777"/>
          </a:xfrm>
          <a:prstGeom prst="rect">
            <a:avLst/>
          </a:prstGeom>
          <a:noFill/>
        </p:spPr>
        <p:txBody>
          <a:bodyPr wrap="none" rtlCol="0">
            <a:spAutoFit/>
          </a:bodyPr>
          <a:lstStyle/>
          <a:p>
            <a:r>
              <a:rPr lang="en-US" altLang="zh-CN" sz="1400" dirty="0" smtClean="0">
                <a:solidFill>
                  <a:srgbClr val="FF0000"/>
                </a:solidFill>
                <a:latin typeface="Aharoni" panose="02010803020104030203" pitchFamily="2" charset="-79"/>
                <a:cs typeface="Aharoni" panose="02010803020104030203" pitchFamily="2" charset="-79"/>
              </a:rPr>
              <a:t>July 18,2011</a:t>
            </a:r>
            <a:r>
              <a:rPr lang="zh-CN" altLang="en-US" sz="1400" dirty="0" smtClean="0">
                <a:solidFill>
                  <a:srgbClr val="FF0000"/>
                </a:solidFill>
                <a:latin typeface="Aharoni" panose="02010803020104030203" pitchFamily="2" charset="-79"/>
                <a:cs typeface="Aharoni" panose="02010803020104030203" pitchFamily="2" charset="-79"/>
              </a:rPr>
              <a:t>；</a:t>
            </a:r>
            <a:r>
              <a:rPr lang="en-US" altLang="zh-CN" sz="1400" dirty="0" smtClean="0">
                <a:solidFill>
                  <a:srgbClr val="FF0000"/>
                </a:solidFill>
                <a:latin typeface="Aharoni" panose="02010803020104030203" pitchFamily="2" charset="-79"/>
                <a:cs typeface="Aharoni" panose="02010803020104030203" pitchFamily="2" charset="-79"/>
              </a:rPr>
              <a:t>v2 title changed</a:t>
            </a:r>
            <a:r>
              <a:rPr lang="zh-CN" altLang="en-US" sz="1400" dirty="0" smtClean="0">
                <a:solidFill>
                  <a:srgbClr val="FF0000"/>
                </a:solidFill>
                <a:latin typeface="Aharoni" panose="02010803020104030203" pitchFamily="2" charset="-79"/>
                <a:cs typeface="Aharoni" panose="02010803020104030203" pitchFamily="2" charset="-79"/>
              </a:rPr>
              <a:t>；</a:t>
            </a:r>
            <a:r>
              <a:rPr lang="en-US" altLang="zh-CN" sz="1400" dirty="0" smtClean="0">
                <a:solidFill>
                  <a:srgbClr val="FF0000"/>
                </a:solidFill>
                <a:latin typeface="Aharoni" panose="02010803020104030203" pitchFamily="2" charset="-79"/>
                <a:cs typeface="Aharoni" panose="02010803020104030203" pitchFamily="2" charset="-79"/>
              </a:rPr>
              <a:t>Endothermic</a:t>
            </a:r>
            <a:endParaRPr lang="zh-CN" altLang="en-US" sz="1400" dirty="0">
              <a:solidFill>
                <a:srgbClr val="FF0000"/>
              </a:solidFill>
              <a:latin typeface="Aharoni" panose="02010803020104030203" pitchFamily="2" charset="-79"/>
              <a:cs typeface="Aharoni" panose="02010803020104030203" pitchFamily="2" charset="-79"/>
            </a:endParaRPr>
          </a:p>
        </p:txBody>
      </p:sp>
      <p:cxnSp>
        <p:nvCxnSpPr>
          <p:cNvPr id="4" name="直接连接符 3"/>
          <p:cNvCxnSpPr/>
          <p:nvPr/>
        </p:nvCxnSpPr>
        <p:spPr>
          <a:xfrm flipV="1">
            <a:off x="173109" y="5834130"/>
            <a:ext cx="4231466" cy="44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598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8182" y="0"/>
            <a:ext cx="9137029" cy="2387632"/>
          </a:xfrm>
          <a:prstGeom prst="rect">
            <a:avLst/>
          </a:prstGeom>
        </p:spPr>
      </p:pic>
      <p:pic>
        <p:nvPicPr>
          <p:cNvPr id="8" name="图片 7"/>
          <p:cNvPicPr>
            <a:picLocks noChangeAspect="1"/>
          </p:cNvPicPr>
          <p:nvPr/>
        </p:nvPicPr>
        <p:blipFill>
          <a:blip r:embed="rId4"/>
          <a:stretch>
            <a:fillRect/>
          </a:stretch>
        </p:blipFill>
        <p:spPr>
          <a:xfrm>
            <a:off x="-23904" y="2423808"/>
            <a:ext cx="9144000" cy="4434191"/>
          </a:xfrm>
          <a:prstGeom prst="rect">
            <a:avLst/>
          </a:prstGeom>
        </p:spPr>
      </p:pic>
    </p:spTree>
    <p:extLst>
      <p:ext uri="{BB962C8B-B14F-4D97-AF65-F5344CB8AC3E}">
        <p14:creationId xmlns:p14="http://schemas.microsoft.com/office/powerpoint/2010/main" val="3778880151"/>
      </p:ext>
    </p:extLst>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908720"/>
            <a:ext cx="9144000" cy="5961893"/>
          </a:xfrm>
          <a:prstGeom prst="rect">
            <a:avLst/>
          </a:prstGeom>
        </p:spPr>
      </p:pic>
      <p:cxnSp>
        <p:nvCxnSpPr>
          <p:cNvPr id="4" name="直接连接符 3"/>
          <p:cNvCxnSpPr/>
          <p:nvPr/>
        </p:nvCxnSpPr>
        <p:spPr>
          <a:xfrm>
            <a:off x="971600" y="4293096"/>
            <a:ext cx="71287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956575" y="4522770"/>
            <a:ext cx="71287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969453" y="4797152"/>
            <a:ext cx="5834795" cy="3471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308304" y="4005064"/>
            <a:ext cx="802820" cy="25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596336" y="997710"/>
            <a:ext cx="1491114" cy="1200329"/>
          </a:xfrm>
          <a:prstGeom prst="rect">
            <a:avLst/>
          </a:prstGeom>
          <a:noFill/>
          <a:ln>
            <a:solidFill>
              <a:srgbClr val="BBE0E3"/>
            </a:solidFill>
          </a:ln>
        </p:spPr>
        <p:txBody>
          <a:bodyPr wrap="none" rtlCol="0">
            <a:spAutoFit/>
          </a:bodyPr>
          <a:lstStyle/>
          <a:p>
            <a:pPr>
              <a:lnSpc>
                <a:spcPct val="150000"/>
              </a:lnSpc>
            </a:pPr>
            <a:r>
              <a:rPr lang="en-US" altLang="zh-CN" sz="1400" dirty="0" smtClean="0">
                <a:solidFill>
                  <a:srgbClr val="FF0000"/>
                </a:solidFill>
              </a:rPr>
              <a:t>1108.1391</a:t>
            </a:r>
          </a:p>
          <a:p>
            <a:pPr>
              <a:lnSpc>
                <a:spcPct val="150000"/>
              </a:lnSpc>
            </a:pPr>
            <a:r>
              <a:rPr lang="en-US" altLang="zh-CN" sz="1400" dirty="0" smtClean="0">
                <a:solidFill>
                  <a:srgbClr val="FF0000"/>
                </a:solidFill>
              </a:rPr>
              <a:t>Sep 19,2011</a:t>
            </a:r>
          </a:p>
          <a:p>
            <a:pPr>
              <a:lnSpc>
                <a:spcPct val="150000"/>
              </a:lnSpc>
            </a:pPr>
            <a:r>
              <a:rPr lang="en-US" altLang="zh-CN" sz="1000" dirty="0" smtClean="0">
                <a:solidFill>
                  <a:srgbClr val="0066FF"/>
                </a:solidFill>
              </a:rPr>
              <a:t>ES &amp; Endothermic</a:t>
            </a:r>
          </a:p>
          <a:p>
            <a:pPr>
              <a:lnSpc>
                <a:spcPct val="150000"/>
              </a:lnSpc>
            </a:pPr>
            <a:r>
              <a:rPr lang="en-US" altLang="zh-CN" sz="1000" dirty="0" smtClean="0">
                <a:solidFill>
                  <a:srgbClr val="0066FF"/>
                </a:solidFill>
              </a:rPr>
              <a:t>Exothermic for </a:t>
            </a:r>
            <a:r>
              <a:rPr lang="en-US" altLang="zh-CN" sz="1000" dirty="0" err="1" smtClean="0">
                <a:solidFill>
                  <a:srgbClr val="0066FF"/>
                </a:solidFill>
              </a:rPr>
              <a:t>complet</a:t>
            </a:r>
            <a:endParaRPr lang="zh-CN" altLang="en-US" sz="1000" dirty="0">
              <a:solidFill>
                <a:srgbClr val="0066FF"/>
              </a:solidFill>
            </a:endParaRPr>
          </a:p>
        </p:txBody>
      </p:sp>
    </p:spTree>
    <p:extLst>
      <p:ext uri="{BB962C8B-B14F-4D97-AF65-F5344CB8AC3E}">
        <p14:creationId xmlns:p14="http://schemas.microsoft.com/office/powerpoint/2010/main" val="42271120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9132" y="0"/>
            <a:ext cx="9163132" cy="6858000"/>
          </a:xfrm>
          <a:prstGeom prst="rect">
            <a:avLst/>
          </a:prstGeom>
        </p:spPr>
      </p:pic>
      <p:pic>
        <p:nvPicPr>
          <p:cNvPr id="3" name="图片 2"/>
          <p:cNvPicPr>
            <a:picLocks noChangeAspect="1"/>
          </p:cNvPicPr>
          <p:nvPr/>
        </p:nvPicPr>
        <p:blipFill>
          <a:blip r:embed="rId3"/>
          <a:stretch>
            <a:fillRect/>
          </a:stretch>
        </p:blipFill>
        <p:spPr>
          <a:xfrm>
            <a:off x="25136" y="5813"/>
            <a:ext cx="1884786" cy="1700783"/>
          </a:xfrm>
          <a:prstGeom prst="rect">
            <a:avLst/>
          </a:prstGeom>
          <a:ln>
            <a:solidFill>
              <a:schemeClr val="accent1"/>
            </a:solidFill>
          </a:ln>
        </p:spPr>
      </p:pic>
    </p:spTree>
    <p:extLst>
      <p:ext uri="{BB962C8B-B14F-4D97-AF65-F5344CB8AC3E}">
        <p14:creationId xmlns:p14="http://schemas.microsoft.com/office/powerpoint/2010/main" val="20939530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5190" y="0"/>
            <a:ext cx="9138810" cy="6858000"/>
          </a:xfrm>
          <a:prstGeom prst="rect">
            <a:avLst/>
          </a:prstGeom>
        </p:spPr>
      </p:pic>
    </p:spTree>
    <p:extLst>
      <p:ext uri="{BB962C8B-B14F-4D97-AF65-F5344CB8AC3E}">
        <p14:creationId xmlns:p14="http://schemas.microsoft.com/office/powerpoint/2010/main" val="21716946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13540" y="457200"/>
            <a:ext cx="3916920" cy="1143000"/>
          </a:xfrm>
        </p:spPr>
        <p:txBody>
          <a:bodyPr/>
          <a:lstStyle/>
          <a:p>
            <a:r>
              <a:rPr lang="en-US" altLang="zh-CN" dirty="0" smtClean="0">
                <a:solidFill>
                  <a:schemeClr val="bg1"/>
                </a:solidFill>
                <a:latin typeface="Bodoni MT Black" panose="02070A03080606020203" pitchFamily="18" charset="0"/>
                <a:ea typeface="隶书" panose="02010509060101010101" pitchFamily="49" charset="-122"/>
              </a:rPr>
              <a:t>Outline</a:t>
            </a:r>
            <a:r>
              <a:rPr lang="zh-CN" altLang="en-US" dirty="0" smtClean="0">
                <a:solidFill>
                  <a:schemeClr val="bg1"/>
                </a:solidFill>
                <a:latin typeface="隶书" panose="02010509060101010101" pitchFamily="49" charset="-122"/>
                <a:ea typeface="隶书" panose="02010509060101010101" pitchFamily="49" charset="-122"/>
              </a:rPr>
              <a:t>   </a:t>
            </a:r>
            <a:endParaRPr lang="zh-CN" altLang="en-US" dirty="0">
              <a:solidFill>
                <a:schemeClr val="bg1"/>
              </a:solidFill>
              <a:latin typeface="隶书" panose="02010509060101010101" pitchFamily="49" charset="-122"/>
              <a:ea typeface="隶书" panose="02010509060101010101" pitchFamily="49" charset="-122"/>
            </a:endParaRPr>
          </a:p>
        </p:txBody>
      </p:sp>
      <p:sp>
        <p:nvSpPr>
          <p:cNvPr id="5" name="文本框 4"/>
          <p:cNvSpPr txBox="1"/>
          <p:nvPr/>
        </p:nvSpPr>
        <p:spPr>
          <a:xfrm>
            <a:off x="2012923" y="2255975"/>
            <a:ext cx="1877437" cy="461665"/>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smtClean="0"/>
              <a:t>Motivation</a:t>
            </a:r>
            <a:endParaRPr lang="zh-CN" altLang="en-US" sz="1200" b="1" dirty="0">
              <a:solidFill>
                <a:srgbClr val="FF0000"/>
              </a:solidFill>
            </a:endParaRPr>
          </a:p>
        </p:txBody>
      </p:sp>
      <p:sp>
        <p:nvSpPr>
          <p:cNvPr id="6" name="文本框 5"/>
          <p:cNvSpPr txBox="1"/>
          <p:nvPr/>
        </p:nvSpPr>
        <p:spPr>
          <a:xfrm>
            <a:off x="2008301" y="2965836"/>
            <a:ext cx="4068743" cy="461665"/>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smtClean="0"/>
              <a:t>Status</a:t>
            </a:r>
            <a:r>
              <a:rPr lang="zh-CN" altLang="en-US" sz="2400" dirty="0" smtClean="0"/>
              <a:t> </a:t>
            </a:r>
            <a:r>
              <a:rPr lang="en-US" altLang="zh-CN" sz="1600" dirty="0" smtClean="0">
                <a:solidFill>
                  <a:srgbClr val="FF0000"/>
                </a:solidFill>
              </a:rPr>
              <a:t>DAMA</a:t>
            </a:r>
            <a:r>
              <a:rPr lang="zh-CN" altLang="en-US" sz="1600" dirty="0" smtClean="0">
                <a:solidFill>
                  <a:srgbClr val="FF0000"/>
                </a:solidFill>
              </a:rPr>
              <a:t>；</a:t>
            </a:r>
            <a:r>
              <a:rPr lang="en-US" altLang="zh-CN" sz="1600" dirty="0" smtClean="0">
                <a:solidFill>
                  <a:srgbClr val="FF0000"/>
                </a:solidFill>
              </a:rPr>
              <a:t>CRESST</a:t>
            </a:r>
            <a:r>
              <a:rPr lang="zh-CN" altLang="en-US" sz="1600" dirty="0" smtClean="0">
                <a:solidFill>
                  <a:srgbClr val="FF0000"/>
                </a:solidFill>
              </a:rPr>
              <a:t>；</a:t>
            </a:r>
            <a:r>
              <a:rPr lang="en-US" altLang="zh-CN" sz="1600" dirty="0" err="1" smtClean="0">
                <a:solidFill>
                  <a:srgbClr val="FF0000"/>
                </a:solidFill>
              </a:rPr>
              <a:t>CoGeNT</a:t>
            </a:r>
            <a:endParaRPr lang="zh-CN" altLang="en-US" sz="1600" b="1" dirty="0">
              <a:solidFill>
                <a:srgbClr val="FF0000"/>
              </a:solidFill>
            </a:endParaRPr>
          </a:p>
        </p:txBody>
      </p:sp>
      <p:sp>
        <p:nvSpPr>
          <p:cNvPr id="8" name="文本框 7"/>
          <p:cNvSpPr txBox="1"/>
          <p:nvPr/>
        </p:nvSpPr>
        <p:spPr>
          <a:xfrm>
            <a:off x="2008301" y="3621314"/>
            <a:ext cx="3488455" cy="461665"/>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err="1" smtClean="0"/>
              <a:t>Recociliation</a:t>
            </a:r>
            <a:r>
              <a:rPr lang="en-US" altLang="zh-CN" sz="2400" dirty="0" smtClean="0"/>
              <a:t> Methods</a:t>
            </a:r>
            <a:endParaRPr lang="zh-CN" altLang="en-US" sz="1200" b="1" dirty="0">
              <a:solidFill>
                <a:srgbClr val="FF0000"/>
              </a:solidFill>
            </a:endParaRPr>
          </a:p>
        </p:txBody>
      </p:sp>
      <p:sp>
        <p:nvSpPr>
          <p:cNvPr id="9" name="文本框 8"/>
          <p:cNvSpPr txBox="1"/>
          <p:nvPr/>
        </p:nvSpPr>
        <p:spPr>
          <a:xfrm>
            <a:off x="1997340" y="5032180"/>
            <a:ext cx="5768759" cy="461665"/>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smtClean="0"/>
              <a:t>Works</a:t>
            </a:r>
            <a:r>
              <a:rPr lang="zh-CN" altLang="en-US" sz="2400" dirty="0"/>
              <a:t> </a:t>
            </a:r>
            <a:r>
              <a:rPr lang="en-US" altLang="zh-CN" sz="2400" dirty="0" smtClean="0"/>
              <a:t>of </a:t>
            </a:r>
            <a:r>
              <a:rPr lang="en-US" altLang="zh-CN" sz="2400" dirty="0" err="1" smtClean="0"/>
              <a:t>Others</a:t>
            </a:r>
            <a:r>
              <a:rPr lang="en-US" altLang="zh-CN" sz="1600" dirty="0" err="1" smtClean="0">
                <a:solidFill>
                  <a:srgbClr val="FF0000"/>
                </a:solidFill>
              </a:rPr>
              <a:t>DD</a:t>
            </a:r>
            <a:r>
              <a:rPr lang="zh-CN" altLang="en-US" sz="1600" dirty="0">
                <a:solidFill>
                  <a:srgbClr val="FF0000"/>
                </a:solidFill>
              </a:rPr>
              <a:t>、</a:t>
            </a:r>
            <a:r>
              <a:rPr lang="en-US" altLang="zh-CN" sz="1600" dirty="0" smtClean="0">
                <a:solidFill>
                  <a:srgbClr val="FF0000"/>
                </a:solidFill>
              </a:rPr>
              <a:t>Ge phobic---exothermic DM </a:t>
            </a:r>
            <a:endParaRPr lang="zh-CN" altLang="en-US" sz="1600" b="1" dirty="0">
              <a:solidFill>
                <a:srgbClr val="FF0000"/>
              </a:solidFill>
            </a:endParaRPr>
          </a:p>
        </p:txBody>
      </p:sp>
      <p:sp>
        <p:nvSpPr>
          <p:cNvPr id="18" name="文本框 17"/>
          <p:cNvSpPr txBox="1"/>
          <p:nvPr/>
        </p:nvSpPr>
        <p:spPr>
          <a:xfrm>
            <a:off x="1997340" y="4312307"/>
            <a:ext cx="3126177" cy="646331"/>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err="1" smtClean="0"/>
              <a:t>Lates</a:t>
            </a:r>
            <a:r>
              <a:rPr lang="en-US" altLang="zh-CN" sz="2400" dirty="0" smtClean="0"/>
              <a:t> CDEX Result</a:t>
            </a:r>
            <a:endParaRPr lang="zh-CN" altLang="en-US" sz="2400" dirty="0"/>
          </a:p>
          <a:p>
            <a:pPr marL="285750" indent="-285750">
              <a:buFont typeface="Wingdings" panose="05000000000000000000" pitchFamily="2" charset="2"/>
              <a:buChar char="l"/>
            </a:pPr>
            <a:endParaRPr lang="zh-CN" altLang="en-US" sz="1200" b="1" dirty="0">
              <a:solidFill>
                <a:srgbClr val="FF0000"/>
              </a:solidFill>
            </a:endParaRPr>
          </a:p>
        </p:txBody>
      </p:sp>
      <p:sp>
        <p:nvSpPr>
          <p:cNvPr id="19" name="文本框 18"/>
          <p:cNvSpPr txBox="1"/>
          <p:nvPr/>
        </p:nvSpPr>
        <p:spPr>
          <a:xfrm>
            <a:off x="1997340" y="5829764"/>
            <a:ext cx="3809056" cy="461665"/>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smtClean="0"/>
              <a:t>Exothermic &amp; ISV Model</a:t>
            </a:r>
            <a:endParaRPr lang="zh-CN" altLang="en-US" sz="1200" b="1" dirty="0">
              <a:solidFill>
                <a:srgbClr val="FF0000"/>
              </a:solidFill>
            </a:endParaRPr>
          </a:p>
        </p:txBody>
      </p:sp>
      <p:sp>
        <p:nvSpPr>
          <p:cNvPr id="20" name="文本框 19"/>
          <p:cNvSpPr txBox="1"/>
          <p:nvPr/>
        </p:nvSpPr>
        <p:spPr>
          <a:xfrm>
            <a:off x="7659952" y="4958638"/>
            <a:ext cx="647700" cy="646113"/>
          </a:xfrm>
          <a:prstGeom prst="rect">
            <a:avLst/>
          </a:prstGeom>
          <a:noFill/>
        </p:spPr>
        <p:txBody>
          <a:bodyPr wrap="none">
            <a:spAutoFit/>
          </a:bodyPr>
          <a:lstStyle/>
          <a:p>
            <a:pPr>
              <a:defRPr/>
            </a:pPr>
            <a:r>
              <a:rPr lang="zh-CN" altLang="en-US" sz="3600" b="1" dirty="0">
                <a:solidFill>
                  <a:srgbClr val="FF00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a:t>
            </a:r>
          </a:p>
        </p:txBody>
      </p:sp>
      <p:pic>
        <p:nvPicPr>
          <p:cNvPr id="11" name="图片 10"/>
          <p:cNvPicPr>
            <a:picLocks noChangeAspect="1"/>
          </p:cNvPicPr>
          <p:nvPr/>
        </p:nvPicPr>
        <p:blipFill>
          <a:blip r:embed="rId2"/>
          <a:stretch>
            <a:fillRect/>
          </a:stretch>
        </p:blipFill>
        <p:spPr>
          <a:xfrm>
            <a:off x="6804248" y="-13732"/>
            <a:ext cx="2359108" cy="1769331"/>
          </a:xfrm>
          <a:prstGeom prst="rect">
            <a:avLst/>
          </a:prstGeom>
        </p:spPr>
      </p:pic>
    </p:spTree>
    <p:extLst>
      <p:ext uri="{BB962C8B-B14F-4D97-AF65-F5344CB8AC3E}">
        <p14:creationId xmlns:p14="http://schemas.microsoft.com/office/powerpoint/2010/main" val="230700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5302" y="8560"/>
            <a:ext cx="9159302" cy="6849440"/>
          </a:xfrm>
          <a:prstGeom prst="rect">
            <a:avLst/>
          </a:prstGeom>
        </p:spPr>
      </p:pic>
      <p:sp>
        <p:nvSpPr>
          <p:cNvPr id="3" name="文本框 2"/>
          <p:cNvSpPr txBox="1"/>
          <p:nvPr/>
        </p:nvSpPr>
        <p:spPr>
          <a:xfrm>
            <a:off x="7161897" y="3080615"/>
            <a:ext cx="1428596" cy="369332"/>
          </a:xfrm>
          <a:prstGeom prst="rect">
            <a:avLst/>
          </a:prstGeom>
          <a:noFill/>
        </p:spPr>
        <p:txBody>
          <a:bodyPr wrap="none" rtlCol="0">
            <a:spAutoFit/>
          </a:bodyPr>
          <a:lstStyle/>
          <a:p>
            <a:r>
              <a:rPr lang="en-US" altLang="zh-CN" b="1" dirty="0" smtClean="0">
                <a:solidFill>
                  <a:srgbClr val="FF0000"/>
                </a:solidFill>
                <a:effectLst>
                  <a:outerShdw blurRad="38100" dist="38100" dir="2700000" algn="tl">
                    <a:srgbClr val="000000">
                      <a:alpha val="43137"/>
                    </a:srgbClr>
                  </a:outerShdw>
                </a:effectLst>
              </a:rPr>
              <a:t>Last year…</a:t>
            </a:r>
            <a:endParaRPr lang="zh-CN" altLang="en-US" b="1" dirty="0">
              <a:solidFill>
                <a:srgbClr val="FF0000"/>
              </a:solidFill>
              <a:effectLst>
                <a:outerShdw blurRad="38100" dist="38100" dir="2700000" algn="tl">
                  <a:srgbClr val="000000">
                    <a:alpha val="43137"/>
                  </a:srgbClr>
                </a:outerShdw>
              </a:effectLst>
            </a:endParaRPr>
          </a:p>
        </p:txBody>
      </p:sp>
      <p:pic>
        <p:nvPicPr>
          <p:cNvPr id="4" name="Content Placeholder 3" descr="The-Galactic-Dark-Matter-Halo-Is-Shaped-Like-a-Ball-3.jpg"/>
          <p:cNvPicPr>
            <a:picLocks noChangeAspect="1"/>
          </p:cNvPicPr>
          <p:nvPr/>
        </p:nvPicPr>
        <p:blipFill>
          <a:blip r:embed="rId3"/>
          <a:srcRect l="-33154" r="-33154"/>
          <a:stretch>
            <a:fillRect/>
          </a:stretch>
        </p:blipFill>
        <p:spPr>
          <a:xfrm>
            <a:off x="4719769" y="2276872"/>
            <a:ext cx="2369773" cy="1303284"/>
          </a:xfrm>
          <a:prstGeom prst="rect">
            <a:avLst/>
          </a:prstGeom>
        </p:spPr>
      </p:pic>
      <p:pic>
        <p:nvPicPr>
          <p:cNvPr id="5" name="图片 4" descr="Artist's impression of a comet striking Earth">
            <a:hlinkClick r:id="rId4" tooltip="&quot;Artist&amp;#39;s impression of a comet striking the Earth. (Courtesy: iStock/PaulPaladin)&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6444208" y="1268760"/>
            <a:ext cx="2160240" cy="1517327"/>
          </a:xfrm>
          <a:prstGeom prst="rect">
            <a:avLst/>
          </a:prstGeom>
          <a:noFill/>
          <a:ln>
            <a:noFill/>
          </a:ln>
        </p:spPr>
      </p:pic>
      <p:pic>
        <p:nvPicPr>
          <p:cNvPr id="6" name="图片 5"/>
          <p:cNvPicPr>
            <a:picLocks noChangeAspect="1"/>
          </p:cNvPicPr>
          <p:nvPr/>
        </p:nvPicPr>
        <p:blipFill>
          <a:blip r:embed="rId6"/>
          <a:stretch>
            <a:fillRect/>
          </a:stretch>
        </p:blipFill>
        <p:spPr>
          <a:xfrm>
            <a:off x="4870515" y="415130"/>
            <a:ext cx="4127213" cy="646802"/>
          </a:xfrm>
          <a:prstGeom prst="rect">
            <a:avLst/>
          </a:prstGeom>
          <a:ln>
            <a:solidFill>
              <a:schemeClr val="accent1"/>
            </a:solidFill>
          </a:ln>
        </p:spPr>
      </p:pic>
      <p:sp>
        <p:nvSpPr>
          <p:cNvPr id="7" name="文本框 6"/>
          <p:cNvSpPr txBox="1"/>
          <p:nvPr/>
        </p:nvSpPr>
        <p:spPr>
          <a:xfrm>
            <a:off x="7812360" y="631851"/>
            <a:ext cx="1239442" cy="246221"/>
          </a:xfrm>
          <a:prstGeom prst="rect">
            <a:avLst/>
          </a:prstGeom>
          <a:noFill/>
        </p:spPr>
        <p:txBody>
          <a:bodyPr wrap="none" rtlCol="0">
            <a:spAutoFit/>
          </a:bodyPr>
          <a:lstStyle/>
          <a:p>
            <a:r>
              <a:rPr lang="en-US" altLang="zh-CN" sz="1000" dirty="0" smtClean="0">
                <a:solidFill>
                  <a:srgbClr val="FF0000"/>
                </a:solidFill>
              </a:rPr>
              <a:t>1403.0576</a:t>
            </a:r>
            <a:r>
              <a:rPr lang="zh-CN" altLang="en-US" sz="1000" dirty="0" smtClean="0">
                <a:solidFill>
                  <a:srgbClr val="FF0000"/>
                </a:solidFill>
              </a:rPr>
              <a:t>；</a:t>
            </a:r>
            <a:r>
              <a:rPr lang="en-US" altLang="zh-CN" sz="1000" dirty="0" smtClean="0">
                <a:solidFill>
                  <a:srgbClr val="FF0000"/>
                </a:solidFill>
              </a:rPr>
              <a:t>Mar 3</a:t>
            </a:r>
            <a:endParaRPr lang="zh-CN" altLang="en-US" sz="1000" dirty="0">
              <a:solidFill>
                <a:srgbClr val="FF0000"/>
              </a:solidFill>
            </a:endParaRPr>
          </a:p>
        </p:txBody>
      </p:sp>
      <p:pic>
        <p:nvPicPr>
          <p:cNvPr id="8" name="图片 7"/>
          <p:cNvPicPr>
            <a:picLocks noChangeAspect="1"/>
          </p:cNvPicPr>
          <p:nvPr/>
        </p:nvPicPr>
        <p:blipFill>
          <a:blip r:embed="rId7"/>
          <a:stretch>
            <a:fillRect/>
          </a:stretch>
        </p:blipFill>
        <p:spPr>
          <a:xfrm>
            <a:off x="2740819" y="2303423"/>
            <a:ext cx="2444808" cy="1276733"/>
          </a:xfrm>
          <a:prstGeom prst="rect">
            <a:avLst/>
          </a:prstGeom>
        </p:spPr>
      </p:pic>
    </p:spTree>
    <p:extLst>
      <p:ext uri="{BB962C8B-B14F-4D97-AF65-F5344CB8AC3E}">
        <p14:creationId xmlns:p14="http://schemas.microsoft.com/office/powerpoint/2010/main" val="380320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 y="1700808"/>
            <a:ext cx="9131085" cy="5157192"/>
          </a:xfrm>
          <a:prstGeom prst="rect">
            <a:avLst/>
          </a:prstGeom>
        </p:spPr>
      </p:pic>
    </p:spTree>
    <p:extLst>
      <p:ext uri="{BB962C8B-B14F-4D97-AF65-F5344CB8AC3E}">
        <p14:creationId xmlns:p14="http://schemas.microsoft.com/office/powerpoint/2010/main" val="32371578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21945"/>
            <a:ext cx="9144000" cy="6879945"/>
          </a:xfrm>
          <a:prstGeom prst="rect">
            <a:avLst/>
          </a:prstGeom>
        </p:spPr>
      </p:pic>
    </p:spTree>
    <p:extLst>
      <p:ext uri="{BB962C8B-B14F-4D97-AF65-F5344CB8AC3E}">
        <p14:creationId xmlns:p14="http://schemas.microsoft.com/office/powerpoint/2010/main" val="29223995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1700808"/>
            <a:ext cx="9144000" cy="5146964"/>
          </a:xfrm>
          <a:prstGeom prst="rect">
            <a:avLst/>
          </a:prstGeom>
        </p:spPr>
      </p:pic>
    </p:spTree>
    <p:extLst>
      <p:ext uri="{BB962C8B-B14F-4D97-AF65-F5344CB8AC3E}">
        <p14:creationId xmlns:p14="http://schemas.microsoft.com/office/powerpoint/2010/main" val="39190456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5002" y="1772817"/>
            <a:ext cx="9108998" cy="5085184"/>
          </a:xfrm>
          <a:prstGeom prst="rect">
            <a:avLst/>
          </a:prstGeom>
        </p:spPr>
      </p:pic>
    </p:spTree>
    <p:extLst>
      <p:ext uri="{BB962C8B-B14F-4D97-AF65-F5344CB8AC3E}">
        <p14:creationId xmlns:p14="http://schemas.microsoft.com/office/powerpoint/2010/main" val="788565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8032" y="-48691"/>
            <a:ext cx="9115968" cy="6906691"/>
          </a:xfrm>
          <a:prstGeom prst="rect">
            <a:avLst/>
          </a:prstGeom>
        </p:spPr>
      </p:pic>
    </p:spTree>
    <p:extLst>
      <p:ext uri="{BB962C8B-B14F-4D97-AF65-F5344CB8AC3E}">
        <p14:creationId xmlns:p14="http://schemas.microsoft.com/office/powerpoint/2010/main" val="19028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爆炸形 1 16"/>
          <p:cNvSpPr/>
          <p:nvPr/>
        </p:nvSpPr>
        <p:spPr>
          <a:xfrm>
            <a:off x="7596336" y="1052736"/>
            <a:ext cx="1008112" cy="5688632"/>
          </a:xfrm>
          <a:prstGeom prst="irregularSeal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2613540" y="457200"/>
            <a:ext cx="3916920" cy="1143000"/>
          </a:xfrm>
        </p:spPr>
        <p:txBody>
          <a:bodyPr/>
          <a:lstStyle/>
          <a:p>
            <a:r>
              <a:rPr lang="en-US" altLang="zh-CN" dirty="0" smtClean="0">
                <a:solidFill>
                  <a:schemeClr val="bg1"/>
                </a:solidFill>
                <a:latin typeface="Bodoni MT Black" panose="02070A03080606020203" pitchFamily="18" charset="0"/>
                <a:ea typeface="隶书" panose="02010509060101010101" pitchFamily="49" charset="-122"/>
              </a:rPr>
              <a:t>Motivation</a:t>
            </a:r>
            <a:r>
              <a:rPr lang="zh-CN" altLang="en-US" dirty="0" smtClean="0">
                <a:solidFill>
                  <a:schemeClr val="bg1"/>
                </a:solidFill>
                <a:latin typeface="隶书" panose="02010509060101010101" pitchFamily="49" charset="-122"/>
                <a:ea typeface="隶书" panose="02010509060101010101" pitchFamily="49" charset="-122"/>
              </a:rPr>
              <a:t>   </a:t>
            </a:r>
            <a:endParaRPr lang="zh-CN" altLang="en-US" dirty="0">
              <a:solidFill>
                <a:schemeClr val="bg1"/>
              </a:solidFill>
              <a:latin typeface="隶书" panose="02010509060101010101" pitchFamily="49" charset="-122"/>
              <a:ea typeface="隶书" panose="02010509060101010101" pitchFamily="49" charset="-122"/>
            </a:endParaRPr>
          </a:p>
        </p:txBody>
      </p:sp>
      <p:sp>
        <p:nvSpPr>
          <p:cNvPr id="5" name="文本框 4"/>
          <p:cNvSpPr txBox="1"/>
          <p:nvPr/>
        </p:nvSpPr>
        <p:spPr>
          <a:xfrm>
            <a:off x="858580" y="1838667"/>
            <a:ext cx="6336222" cy="461665"/>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smtClean="0"/>
              <a:t> If we cannot reconcile different </a:t>
            </a:r>
            <a:r>
              <a:rPr lang="en-US" altLang="zh-CN" sz="2400" dirty="0" err="1" smtClean="0"/>
              <a:t>Exp</a:t>
            </a:r>
            <a:r>
              <a:rPr lang="en-US" altLang="zh-CN" sz="2400" dirty="0" smtClean="0"/>
              <a:t> results</a:t>
            </a:r>
            <a:endParaRPr lang="zh-CN" altLang="en-US" sz="1400" b="1" dirty="0">
              <a:solidFill>
                <a:srgbClr val="FF0000"/>
              </a:solidFill>
            </a:endParaRPr>
          </a:p>
        </p:txBody>
      </p:sp>
      <p:sp>
        <p:nvSpPr>
          <p:cNvPr id="6" name="文本框 5"/>
          <p:cNvSpPr txBox="1"/>
          <p:nvPr/>
        </p:nvSpPr>
        <p:spPr>
          <a:xfrm>
            <a:off x="858580" y="3975349"/>
            <a:ext cx="6797887" cy="461665"/>
          </a:xfrm>
          <a:prstGeom prst="rect">
            <a:avLst/>
          </a:prstGeom>
          <a:noFill/>
        </p:spPr>
        <p:txBody>
          <a:bodyPr wrap="none" rtlCol="0">
            <a:spAutoFit/>
          </a:bodyPr>
          <a:lstStyle/>
          <a:p>
            <a:pPr marL="285750" indent="-285750">
              <a:buFont typeface="Wingdings" panose="05000000000000000000" pitchFamily="2" charset="2"/>
              <a:buChar char="l"/>
            </a:pPr>
            <a:r>
              <a:rPr lang="zh-CN" altLang="en-US" sz="2400" dirty="0" smtClean="0"/>
              <a:t> </a:t>
            </a:r>
            <a:r>
              <a:rPr lang="en-US" altLang="zh-CN" sz="2400" dirty="0" smtClean="0"/>
              <a:t>If theory cannot reconcile different </a:t>
            </a:r>
            <a:r>
              <a:rPr lang="en-US" altLang="zh-CN" sz="2400" dirty="0" err="1" smtClean="0"/>
              <a:t>Exp</a:t>
            </a:r>
            <a:r>
              <a:rPr lang="en-US" altLang="zh-CN" sz="2400" dirty="0" smtClean="0"/>
              <a:t> results</a:t>
            </a:r>
            <a:endParaRPr lang="zh-CN" altLang="en-US" sz="1400" b="1" dirty="0">
              <a:solidFill>
                <a:srgbClr val="FF0000"/>
              </a:solidFill>
            </a:endParaRPr>
          </a:p>
        </p:txBody>
      </p:sp>
      <p:sp>
        <p:nvSpPr>
          <p:cNvPr id="7" name="文本框 6"/>
          <p:cNvSpPr txBox="1"/>
          <p:nvPr/>
        </p:nvSpPr>
        <p:spPr>
          <a:xfrm>
            <a:off x="2173199" y="2456295"/>
            <a:ext cx="4176143" cy="461665"/>
          </a:xfrm>
          <a:prstGeom prst="rect">
            <a:avLst/>
          </a:prstGeom>
          <a:noFill/>
        </p:spPr>
        <p:txBody>
          <a:bodyPr wrap="none" rtlCol="0">
            <a:spAutoFit/>
          </a:bodyPr>
          <a:lstStyle/>
          <a:p>
            <a:r>
              <a:rPr lang="en-US" altLang="zh-CN" sz="2400" dirty="0" smtClean="0"/>
              <a:t>Need new theory explanation</a:t>
            </a:r>
            <a:endParaRPr lang="zh-CN" altLang="en-US" sz="1400" b="1" dirty="0">
              <a:solidFill>
                <a:srgbClr val="FF0000"/>
              </a:solidFill>
            </a:endParaRPr>
          </a:p>
        </p:txBody>
      </p:sp>
      <p:sp>
        <p:nvSpPr>
          <p:cNvPr id="9" name="文本框 8"/>
          <p:cNvSpPr txBox="1"/>
          <p:nvPr/>
        </p:nvSpPr>
        <p:spPr>
          <a:xfrm>
            <a:off x="843874" y="6166464"/>
            <a:ext cx="8095486" cy="461665"/>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b="1" dirty="0" smtClean="0">
                <a:solidFill>
                  <a:srgbClr val="0000CC"/>
                </a:solidFill>
                <a:effectLst>
                  <a:outerShdw blurRad="38100" dist="38100" dir="2700000" algn="tl">
                    <a:srgbClr val="000000">
                      <a:alpha val="43137"/>
                    </a:srgbClr>
                  </a:outerShdw>
                </a:effectLst>
              </a:rPr>
              <a:t>Possible way out </a:t>
            </a:r>
            <a:r>
              <a:rPr lang="zh-CN" altLang="en-US" sz="2400" b="1" dirty="0" smtClean="0">
                <a:solidFill>
                  <a:srgbClr val="0000CC"/>
                </a:solidFill>
                <a:effectLst>
                  <a:outerShdw blurRad="38100" dist="38100" dir="2700000" algn="tl">
                    <a:srgbClr val="000000">
                      <a:alpha val="43137"/>
                    </a:srgbClr>
                  </a:outerShdw>
                </a:effectLst>
              </a:rPr>
              <a:t> </a:t>
            </a:r>
            <a:r>
              <a:rPr lang="en-US" altLang="zh-CN" sz="2400" b="1" u="heavy" dirty="0" smtClean="0">
                <a:solidFill>
                  <a:srgbClr val="FF0000"/>
                </a:solidFill>
                <a:effectLst>
                  <a:outerShdw blurRad="38100" dist="38100" dir="2700000" algn="tl">
                    <a:srgbClr val="000000">
                      <a:alpha val="43137"/>
                    </a:srgbClr>
                  </a:outerShdw>
                </a:effectLst>
                <a:uFill>
                  <a:solidFill>
                    <a:srgbClr val="0000CC"/>
                  </a:solidFill>
                </a:uFill>
              </a:rPr>
              <a:t>Direction of future theory &amp; </a:t>
            </a:r>
            <a:r>
              <a:rPr lang="en-US" altLang="zh-CN" sz="2400" b="1" u="heavy" dirty="0" err="1" smtClean="0">
                <a:solidFill>
                  <a:srgbClr val="FF0000"/>
                </a:solidFill>
                <a:effectLst>
                  <a:outerShdw blurRad="38100" dist="38100" dir="2700000" algn="tl">
                    <a:srgbClr val="000000">
                      <a:alpha val="43137"/>
                    </a:srgbClr>
                  </a:outerShdw>
                </a:effectLst>
                <a:uFill>
                  <a:solidFill>
                    <a:srgbClr val="0000CC"/>
                  </a:solidFill>
                </a:uFill>
              </a:rPr>
              <a:t>Exp</a:t>
            </a:r>
            <a:endParaRPr lang="zh-CN" altLang="en-US" sz="1400" b="1" u="heavy" dirty="0">
              <a:solidFill>
                <a:srgbClr val="FF0000"/>
              </a:solidFill>
              <a:effectLst>
                <a:outerShdw blurRad="38100" dist="38100" dir="2700000" algn="tl">
                  <a:srgbClr val="000000">
                    <a:alpha val="43137"/>
                  </a:srgbClr>
                </a:outerShdw>
              </a:effectLst>
              <a:uFill>
                <a:solidFill>
                  <a:srgbClr val="0000CC"/>
                </a:solidFill>
              </a:uFill>
            </a:endParaRPr>
          </a:p>
        </p:txBody>
      </p:sp>
      <p:sp>
        <p:nvSpPr>
          <p:cNvPr id="11" name="文本框 10"/>
          <p:cNvSpPr txBox="1"/>
          <p:nvPr/>
        </p:nvSpPr>
        <p:spPr>
          <a:xfrm>
            <a:off x="2152405" y="4551528"/>
            <a:ext cx="4176143" cy="461665"/>
          </a:xfrm>
          <a:prstGeom prst="rect">
            <a:avLst/>
          </a:prstGeom>
          <a:noFill/>
        </p:spPr>
        <p:txBody>
          <a:bodyPr wrap="none" rtlCol="0">
            <a:spAutoFit/>
          </a:bodyPr>
          <a:lstStyle/>
          <a:p>
            <a:r>
              <a:rPr lang="en-US" altLang="zh-CN" sz="2400" dirty="0" smtClean="0"/>
              <a:t>Need new theory explanation</a:t>
            </a:r>
            <a:endParaRPr lang="zh-CN" altLang="en-US" sz="1400" b="1" dirty="0">
              <a:solidFill>
                <a:srgbClr val="FF0000"/>
              </a:solidFill>
            </a:endParaRPr>
          </a:p>
        </p:txBody>
      </p:sp>
      <p:sp>
        <p:nvSpPr>
          <p:cNvPr id="12" name="文本框 11"/>
          <p:cNvSpPr txBox="1"/>
          <p:nvPr/>
        </p:nvSpPr>
        <p:spPr>
          <a:xfrm>
            <a:off x="2122549" y="5179725"/>
            <a:ext cx="3576620" cy="461665"/>
          </a:xfrm>
          <a:prstGeom prst="rect">
            <a:avLst/>
          </a:prstGeom>
          <a:noFill/>
        </p:spPr>
        <p:txBody>
          <a:bodyPr wrap="none" rtlCol="0">
            <a:spAutoFit/>
          </a:bodyPr>
          <a:lstStyle/>
          <a:p>
            <a:r>
              <a:rPr lang="en-US" altLang="zh-CN" sz="2400" dirty="0" smtClean="0"/>
              <a:t>Deep understanding </a:t>
            </a:r>
            <a:r>
              <a:rPr lang="en-US" altLang="zh-CN" sz="2400" dirty="0" err="1" smtClean="0"/>
              <a:t>Exp</a:t>
            </a:r>
            <a:endParaRPr lang="zh-CN" altLang="en-US" sz="1400" b="1" dirty="0">
              <a:solidFill>
                <a:srgbClr val="FF0000"/>
              </a:solidFill>
            </a:endParaRPr>
          </a:p>
        </p:txBody>
      </p:sp>
      <p:sp>
        <p:nvSpPr>
          <p:cNvPr id="3" name="右箭头 2"/>
          <p:cNvSpPr/>
          <p:nvPr/>
        </p:nvSpPr>
        <p:spPr>
          <a:xfrm>
            <a:off x="1336994" y="3144411"/>
            <a:ext cx="432048"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箭头 12"/>
          <p:cNvSpPr/>
          <p:nvPr/>
        </p:nvSpPr>
        <p:spPr>
          <a:xfrm>
            <a:off x="1355049" y="5109075"/>
            <a:ext cx="432048"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3"/>
          <p:cNvSpPr/>
          <p:nvPr/>
        </p:nvSpPr>
        <p:spPr>
          <a:xfrm>
            <a:off x="1336994" y="4513351"/>
            <a:ext cx="432048"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812360" y="2549529"/>
            <a:ext cx="615553" cy="2870338"/>
          </a:xfrm>
          <a:prstGeom prst="rect">
            <a:avLst/>
          </a:prstGeom>
          <a:noFill/>
        </p:spPr>
        <p:txBody>
          <a:bodyPr vert="eaVert" wrap="none" rtlCol="0">
            <a:spAutoFit/>
          </a:bodyPr>
          <a:lstStyle/>
          <a:p>
            <a:r>
              <a:rPr lang="en-US" altLang="zh-CN" sz="2800" b="1" dirty="0" smtClean="0">
                <a:solidFill>
                  <a:srgbClr val="C000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Property of DM</a:t>
            </a:r>
            <a:r>
              <a:rPr lang="zh-CN" altLang="en-US" sz="2800" b="1" dirty="0" smtClean="0">
                <a:solidFill>
                  <a:srgbClr val="C000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a:t>
            </a:r>
            <a:endParaRPr lang="zh-CN" altLang="en-US" sz="2800" b="1" dirty="0">
              <a:solidFill>
                <a:srgbClr val="C000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endParaRPr>
          </a:p>
        </p:txBody>
      </p:sp>
      <p:sp>
        <p:nvSpPr>
          <p:cNvPr id="16" name="右箭头 15"/>
          <p:cNvSpPr/>
          <p:nvPr/>
        </p:nvSpPr>
        <p:spPr>
          <a:xfrm>
            <a:off x="1352878" y="2434391"/>
            <a:ext cx="432048"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2173199" y="3073923"/>
            <a:ext cx="5593198" cy="461665"/>
          </a:xfrm>
          <a:prstGeom prst="rect">
            <a:avLst/>
          </a:prstGeom>
          <a:noFill/>
        </p:spPr>
        <p:txBody>
          <a:bodyPr wrap="none" rtlCol="0">
            <a:spAutoFit/>
          </a:bodyPr>
          <a:lstStyle/>
          <a:p>
            <a:r>
              <a:rPr lang="en-US" altLang="zh-CN" sz="2400" dirty="0" smtClean="0"/>
              <a:t>Judge which </a:t>
            </a:r>
            <a:r>
              <a:rPr lang="en-US" altLang="zh-CN" sz="2400" dirty="0" err="1" smtClean="0"/>
              <a:t>Exp</a:t>
            </a:r>
            <a:r>
              <a:rPr lang="en-US" altLang="zh-CN" sz="2400" dirty="0" smtClean="0"/>
              <a:t> more reliable</a:t>
            </a:r>
            <a:r>
              <a:rPr lang="zh-CN" altLang="en-US" sz="2400" dirty="0"/>
              <a:t> </a:t>
            </a:r>
            <a:r>
              <a:rPr lang="en-US" altLang="zh-CN" sz="1200" b="1" dirty="0" smtClean="0">
                <a:solidFill>
                  <a:srgbClr val="FF0000"/>
                </a:solidFill>
              </a:rPr>
              <a:t>discover DM</a:t>
            </a:r>
            <a:r>
              <a:rPr lang="zh-CN" altLang="en-US" sz="1200" b="1" dirty="0" smtClean="0">
                <a:solidFill>
                  <a:srgbClr val="FF0000"/>
                </a:solidFill>
              </a:rPr>
              <a:t>？</a:t>
            </a:r>
            <a:endParaRPr lang="zh-CN" altLang="en-US" sz="1200" b="1" dirty="0">
              <a:solidFill>
                <a:srgbClr val="FF0000"/>
              </a:solidFill>
            </a:endParaRPr>
          </a:p>
        </p:txBody>
      </p:sp>
    </p:spTree>
    <p:extLst>
      <p:ext uri="{BB962C8B-B14F-4D97-AF65-F5344CB8AC3E}">
        <p14:creationId xmlns:p14="http://schemas.microsoft.com/office/powerpoint/2010/main" val="9496292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3598" y="1700808"/>
            <a:ext cx="9157597" cy="5157193"/>
          </a:xfrm>
          <a:prstGeom prst="rect">
            <a:avLst/>
          </a:prstGeom>
        </p:spPr>
      </p:pic>
    </p:spTree>
    <p:extLst>
      <p:ext uri="{BB962C8B-B14F-4D97-AF65-F5344CB8AC3E}">
        <p14:creationId xmlns:p14="http://schemas.microsoft.com/office/powerpoint/2010/main" val="6548126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1700809"/>
            <a:ext cx="9144000" cy="5157192"/>
          </a:xfrm>
          <a:prstGeom prst="rect">
            <a:avLst/>
          </a:prstGeom>
        </p:spPr>
      </p:pic>
    </p:spTree>
    <p:extLst>
      <p:ext uri="{BB962C8B-B14F-4D97-AF65-F5344CB8AC3E}">
        <p14:creationId xmlns:p14="http://schemas.microsoft.com/office/powerpoint/2010/main" val="20254040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0" y="-28375"/>
            <a:ext cx="9144000" cy="6865617"/>
          </a:xfrm>
          <a:prstGeom prst="rect">
            <a:avLst/>
          </a:prstGeom>
        </p:spPr>
      </p:pic>
    </p:spTree>
    <p:extLst>
      <p:ext uri="{BB962C8B-B14F-4D97-AF65-F5344CB8AC3E}">
        <p14:creationId xmlns:p14="http://schemas.microsoft.com/office/powerpoint/2010/main" val="21473688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stretch>
            <a:fillRect/>
          </a:stretch>
        </p:blipFill>
        <p:spPr>
          <a:xfrm>
            <a:off x="-15870" y="-42967"/>
            <a:ext cx="9159870" cy="6900968"/>
          </a:xfrm>
          <a:prstGeom prst="rect">
            <a:avLst/>
          </a:prstGeom>
        </p:spPr>
      </p:pic>
      <p:sp>
        <p:nvSpPr>
          <p:cNvPr id="4" name="文本框 3"/>
          <p:cNvSpPr txBox="1"/>
          <p:nvPr/>
        </p:nvSpPr>
        <p:spPr>
          <a:xfrm>
            <a:off x="2915816" y="404664"/>
            <a:ext cx="2890535" cy="369332"/>
          </a:xfrm>
          <a:prstGeom prst="rect">
            <a:avLst/>
          </a:prstGeom>
          <a:noFill/>
          <a:ln>
            <a:solidFill>
              <a:schemeClr val="accent1"/>
            </a:solidFill>
          </a:ln>
        </p:spPr>
        <p:txBody>
          <a:bodyPr wrap="none" rtlCol="0">
            <a:spAutoFit/>
          </a:bodyPr>
          <a:lstStyle/>
          <a:p>
            <a:r>
              <a:rPr lang="en-US" altLang="zh-CN" dirty="0" smtClean="0"/>
              <a:t>Halo independent analysis</a:t>
            </a:r>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3044937123"/>
              </p:ext>
            </p:extLst>
          </p:nvPr>
        </p:nvGraphicFramePr>
        <p:xfrm>
          <a:off x="515155" y="4241775"/>
          <a:ext cx="1127689" cy="136314"/>
        </p:xfrm>
        <a:graphic>
          <a:graphicData uri="http://schemas.openxmlformats.org/presentationml/2006/ole">
            <mc:AlternateContent xmlns:mc="http://schemas.openxmlformats.org/markup-compatibility/2006">
              <mc:Choice xmlns:v="urn:schemas-microsoft-com:vml" Requires="v">
                <p:oleObj spid="_x0000_s1201" name="BMP 图像" r:id="rId5" imgW="1733400" imgH="209520" progId="Paint.Picture">
                  <p:embed/>
                </p:oleObj>
              </mc:Choice>
              <mc:Fallback>
                <p:oleObj name="BMP 图像" r:id="rId5" imgW="1733400" imgH="209520" progId="Paint.Picture">
                  <p:embed/>
                  <p:pic>
                    <p:nvPicPr>
                      <p:cNvPr id="0" name=""/>
                      <p:cNvPicPr/>
                      <p:nvPr/>
                    </p:nvPicPr>
                    <p:blipFill>
                      <a:blip r:embed="rId6"/>
                      <a:stretch>
                        <a:fillRect/>
                      </a:stretch>
                    </p:blipFill>
                    <p:spPr>
                      <a:xfrm>
                        <a:off x="515155" y="4241775"/>
                        <a:ext cx="1127689" cy="136314"/>
                      </a:xfrm>
                      <a:prstGeom prst="rect">
                        <a:avLst/>
                      </a:prstGeom>
                    </p:spPr>
                  </p:pic>
                </p:oleObj>
              </mc:Fallback>
            </mc:AlternateContent>
          </a:graphicData>
        </a:graphic>
      </p:graphicFrame>
      <p:pic>
        <p:nvPicPr>
          <p:cNvPr id="6" name="图片 5"/>
          <p:cNvPicPr>
            <a:picLocks noChangeAspect="1"/>
          </p:cNvPicPr>
          <p:nvPr/>
        </p:nvPicPr>
        <p:blipFill>
          <a:blip r:embed="rId7"/>
          <a:stretch>
            <a:fillRect/>
          </a:stretch>
        </p:blipFill>
        <p:spPr>
          <a:xfrm>
            <a:off x="778602" y="4013814"/>
            <a:ext cx="829580" cy="162495"/>
          </a:xfrm>
          <a:prstGeom prst="rect">
            <a:avLst/>
          </a:prstGeom>
        </p:spPr>
      </p:pic>
      <p:pic>
        <p:nvPicPr>
          <p:cNvPr id="2" name="图片 1"/>
          <p:cNvPicPr>
            <a:picLocks noChangeAspect="1"/>
          </p:cNvPicPr>
          <p:nvPr/>
        </p:nvPicPr>
        <p:blipFill>
          <a:blip r:embed="rId8"/>
          <a:stretch>
            <a:fillRect/>
          </a:stretch>
        </p:blipFill>
        <p:spPr>
          <a:xfrm>
            <a:off x="6117250" y="-34355"/>
            <a:ext cx="3026750" cy="1296144"/>
          </a:xfrm>
          <a:prstGeom prst="rect">
            <a:avLst/>
          </a:prstGeom>
        </p:spPr>
      </p:pic>
    </p:spTree>
    <p:extLst>
      <p:ext uri="{BB962C8B-B14F-4D97-AF65-F5344CB8AC3E}">
        <p14:creationId xmlns:p14="http://schemas.microsoft.com/office/powerpoint/2010/main" val="24669438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980729"/>
            <a:ext cx="9144000" cy="5877272"/>
          </a:xfrm>
          <a:prstGeom prst="rect">
            <a:avLst/>
          </a:prstGeom>
        </p:spPr>
      </p:pic>
    </p:spTree>
    <p:extLst>
      <p:ext uri="{BB962C8B-B14F-4D97-AF65-F5344CB8AC3E}">
        <p14:creationId xmlns:p14="http://schemas.microsoft.com/office/powerpoint/2010/main" val="325699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244" y="1340768"/>
            <a:ext cx="9163756" cy="5528709"/>
          </a:xfrm>
          <a:prstGeom prst="rect">
            <a:avLst/>
          </a:prstGeom>
        </p:spPr>
      </p:pic>
    </p:spTree>
    <p:extLst>
      <p:ext uri="{BB962C8B-B14F-4D97-AF65-F5344CB8AC3E}">
        <p14:creationId xmlns:p14="http://schemas.microsoft.com/office/powerpoint/2010/main" val="4218045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13540" y="457200"/>
            <a:ext cx="3916920" cy="1143000"/>
          </a:xfrm>
        </p:spPr>
        <p:txBody>
          <a:bodyPr/>
          <a:lstStyle/>
          <a:p>
            <a:r>
              <a:rPr lang="en-US" altLang="zh-CN" dirty="0" smtClean="0">
                <a:solidFill>
                  <a:schemeClr val="bg1"/>
                </a:solidFill>
                <a:latin typeface="Bodoni MT Black" panose="02070A03080606020203" pitchFamily="18" charset="0"/>
                <a:ea typeface="隶书" panose="02010509060101010101" pitchFamily="49" charset="-122"/>
              </a:rPr>
              <a:t>Outline</a:t>
            </a:r>
            <a:r>
              <a:rPr lang="zh-CN" altLang="en-US" dirty="0" smtClean="0">
                <a:solidFill>
                  <a:schemeClr val="bg1"/>
                </a:solidFill>
                <a:latin typeface="隶书" panose="02010509060101010101" pitchFamily="49" charset="-122"/>
                <a:ea typeface="隶书" panose="02010509060101010101" pitchFamily="49" charset="-122"/>
              </a:rPr>
              <a:t>   </a:t>
            </a:r>
            <a:endParaRPr lang="zh-CN" altLang="en-US" dirty="0">
              <a:solidFill>
                <a:schemeClr val="bg1"/>
              </a:solidFill>
              <a:latin typeface="隶书" panose="02010509060101010101" pitchFamily="49" charset="-122"/>
              <a:ea typeface="隶书" panose="02010509060101010101" pitchFamily="49" charset="-122"/>
            </a:endParaRPr>
          </a:p>
        </p:txBody>
      </p:sp>
      <p:sp>
        <p:nvSpPr>
          <p:cNvPr id="5" name="文本框 4"/>
          <p:cNvSpPr txBox="1"/>
          <p:nvPr/>
        </p:nvSpPr>
        <p:spPr>
          <a:xfrm>
            <a:off x="2012923" y="2255975"/>
            <a:ext cx="3124573" cy="461665"/>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smtClean="0"/>
              <a:t>Motivation &amp; Status</a:t>
            </a:r>
            <a:endParaRPr lang="zh-CN" altLang="en-US" sz="1200" b="1" dirty="0">
              <a:solidFill>
                <a:srgbClr val="FF0000"/>
              </a:solidFill>
            </a:endParaRPr>
          </a:p>
        </p:txBody>
      </p:sp>
      <p:sp>
        <p:nvSpPr>
          <p:cNvPr id="6" name="文本框 5"/>
          <p:cNvSpPr txBox="1"/>
          <p:nvPr/>
        </p:nvSpPr>
        <p:spPr>
          <a:xfrm>
            <a:off x="1895626" y="3289550"/>
            <a:ext cx="5352747" cy="461665"/>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smtClean="0"/>
              <a:t>Three old </a:t>
            </a:r>
            <a:r>
              <a:rPr lang="en-US" altLang="zh-CN" sz="2400" dirty="0" err="1" smtClean="0"/>
              <a:t>Exps</a:t>
            </a:r>
            <a:r>
              <a:rPr lang="en-US" altLang="zh-CN" sz="2400" dirty="0" smtClean="0"/>
              <a:t>:</a:t>
            </a:r>
            <a:r>
              <a:rPr lang="zh-CN" altLang="en-US" sz="2400" dirty="0" smtClean="0"/>
              <a:t> </a:t>
            </a:r>
            <a:r>
              <a:rPr lang="en-US" altLang="zh-CN" sz="1600" dirty="0" smtClean="0">
                <a:solidFill>
                  <a:srgbClr val="FF0000"/>
                </a:solidFill>
              </a:rPr>
              <a:t>DAMA</a:t>
            </a:r>
            <a:r>
              <a:rPr lang="zh-CN" altLang="en-US" sz="1600" dirty="0" smtClean="0">
                <a:solidFill>
                  <a:srgbClr val="FF0000"/>
                </a:solidFill>
              </a:rPr>
              <a:t>；</a:t>
            </a:r>
            <a:r>
              <a:rPr lang="en-US" altLang="zh-CN" sz="1600" dirty="0" smtClean="0">
                <a:solidFill>
                  <a:srgbClr val="FF0000"/>
                </a:solidFill>
              </a:rPr>
              <a:t>CRESST</a:t>
            </a:r>
            <a:r>
              <a:rPr lang="zh-CN" altLang="en-US" sz="1600" dirty="0" smtClean="0">
                <a:solidFill>
                  <a:srgbClr val="FF0000"/>
                </a:solidFill>
              </a:rPr>
              <a:t>；</a:t>
            </a:r>
            <a:r>
              <a:rPr lang="en-US" altLang="zh-CN" sz="1600" dirty="0" err="1" smtClean="0">
                <a:solidFill>
                  <a:srgbClr val="FF0000"/>
                </a:solidFill>
              </a:rPr>
              <a:t>CoGeNT</a:t>
            </a:r>
            <a:endParaRPr lang="zh-CN" altLang="en-US" sz="1600" b="1" dirty="0">
              <a:solidFill>
                <a:srgbClr val="FF0000"/>
              </a:solidFill>
            </a:endParaRPr>
          </a:p>
        </p:txBody>
      </p:sp>
      <p:sp>
        <p:nvSpPr>
          <p:cNvPr id="8" name="文本框 7"/>
          <p:cNvSpPr txBox="1"/>
          <p:nvPr/>
        </p:nvSpPr>
        <p:spPr>
          <a:xfrm>
            <a:off x="2008301" y="4437112"/>
            <a:ext cx="3659976" cy="461665"/>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err="1" smtClean="0"/>
              <a:t>Reconcilation</a:t>
            </a:r>
            <a:r>
              <a:rPr lang="en-US" altLang="zh-CN" sz="2400" dirty="0" smtClean="0"/>
              <a:t> Methods</a:t>
            </a:r>
            <a:endParaRPr lang="zh-CN" altLang="en-US" sz="1200" b="1" dirty="0">
              <a:solidFill>
                <a:srgbClr val="FF0000"/>
              </a:solidFill>
            </a:endParaRPr>
          </a:p>
        </p:txBody>
      </p:sp>
      <p:sp>
        <p:nvSpPr>
          <p:cNvPr id="18" name="文本框 17"/>
          <p:cNvSpPr txBox="1"/>
          <p:nvPr/>
        </p:nvSpPr>
        <p:spPr>
          <a:xfrm>
            <a:off x="2008301" y="5517232"/>
            <a:ext cx="2953053" cy="646331"/>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smtClean="0"/>
              <a:t>Our Latest  Result</a:t>
            </a:r>
            <a:endParaRPr lang="zh-CN" altLang="en-US" sz="2400" dirty="0"/>
          </a:p>
          <a:p>
            <a:pPr marL="285750" indent="-285750">
              <a:buFont typeface="Wingdings" panose="05000000000000000000" pitchFamily="2" charset="2"/>
              <a:buChar char="l"/>
            </a:pPr>
            <a:endParaRPr lang="zh-CN" altLang="en-US" sz="1200" b="1" dirty="0">
              <a:solidFill>
                <a:srgbClr val="FF0000"/>
              </a:solidFill>
            </a:endParaRPr>
          </a:p>
        </p:txBody>
      </p:sp>
      <p:sp>
        <p:nvSpPr>
          <p:cNvPr id="20" name="文本框 19"/>
          <p:cNvSpPr txBox="1"/>
          <p:nvPr/>
        </p:nvSpPr>
        <p:spPr>
          <a:xfrm>
            <a:off x="7452320" y="3105102"/>
            <a:ext cx="647700" cy="646113"/>
          </a:xfrm>
          <a:prstGeom prst="rect">
            <a:avLst/>
          </a:prstGeom>
          <a:noFill/>
        </p:spPr>
        <p:txBody>
          <a:bodyPr wrap="none">
            <a:spAutoFit/>
          </a:bodyPr>
          <a:lstStyle/>
          <a:p>
            <a:pPr>
              <a:defRPr/>
            </a:pPr>
            <a:r>
              <a:rPr lang="zh-CN" altLang="en-US" sz="3600" b="1" dirty="0">
                <a:solidFill>
                  <a:srgbClr val="FF00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a:t>
            </a:r>
          </a:p>
        </p:txBody>
      </p:sp>
      <p:pic>
        <p:nvPicPr>
          <p:cNvPr id="11" name="图片 10"/>
          <p:cNvPicPr>
            <a:picLocks noChangeAspect="1"/>
          </p:cNvPicPr>
          <p:nvPr/>
        </p:nvPicPr>
        <p:blipFill>
          <a:blip r:embed="rId3"/>
          <a:stretch>
            <a:fillRect/>
          </a:stretch>
        </p:blipFill>
        <p:spPr>
          <a:xfrm>
            <a:off x="6804248" y="-13732"/>
            <a:ext cx="2359108" cy="1769331"/>
          </a:xfrm>
          <a:prstGeom prst="rect">
            <a:avLst/>
          </a:prstGeom>
        </p:spPr>
      </p:pic>
    </p:spTree>
    <p:extLst>
      <p:ext uri="{BB962C8B-B14F-4D97-AF65-F5344CB8AC3E}">
        <p14:creationId xmlns:p14="http://schemas.microsoft.com/office/powerpoint/2010/main" val="2351165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0"/>
            <a:ext cx="9185427" cy="6858000"/>
          </a:xfrm>
          <a:prstGeom prst="rect">
            <a:avLst/>
          </a:prstGeom>
        </p:spPr>
      </p:pic>
    </p:spTree>
    <p:extLst>
      <p:ext uri="{BB962C8B-B14F-4D97-AF65-F5344CB8AC3E}">
        <p14:creationId xmlns:p14="http://schemas.microsoft.com/office/powerpoint/2010/main" val="1159074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62975" y="-11440"/>
            <a:ext cx="9194095" cy="1536527"/>
          </a:xfrm>
          <a:prstGeom prst="rect">
            <a:avLst/>
          </a:prstGeom>
        </p:spPr>
      </p:pic>
      <p:pic>
        <p:nvPicPr>
          <p:cNvPr id="2" name="图片 1"/>
          <p:cNvPicPr>
            <a:picLocks noChangeAspect="1"/>
          </p:cNvPicPr>
          <p:nvPr/>
        </p:nvPicPr>
        <p:blipFill>
          <a:blip r:embed="rId4"/>
          <a:stretch>
            <a:fillRect/>
          </a:stretch>
        </p:blipFill>
        <p:spPr>
          <a:xfrm>
            <a:off x="-1" y="4385774"/>
            <a:ext cx="9131121" cy="2472225"/>
          </a:xfrm>
          <a:prstGeom prst="rect">
            <a:avLst/>
          </a:prstGeom>
        </p:spPr>
      </p:pic>
      <p:pic>
        <p:nvPicPr>
          <p:cNvPr id="3" name="图片 2"/>
          <p:cNvPicPr>
            <a:picLocks noChangeAspect="1"/>
          </p:cNvPicPr>
          <p:nvPr/>
        </p:nvPicPr>
        <p:blipFill>
          <a:blip r:embed="rId5"/>
          <a:stretch>
            <a:fillRect/>
          </a:stretch>
        </p:blipFill>
        <p:spPr>
          <a:xfrm>
            <a:off x="-36512" y="1536121"/>
            <a:ext cx="9167632" cy="2612959"/>
          </a:xfrm>
          <a:prstGeom prst="rect">
            <a:avLst/>
          </a:prstGeom>
          <a:ln>
            <a:solidFill>
              <a:srgbClr val="FF0000"/>
            </a:solidFill>
          </a:ln>
        </p:spPr>
      </p:pic>
      <p:pic>
        <p:nvPicPr>
          <p:cNvPr id="6" name="图片 5"/>
          <p:cNvPicPr>
            <a:picLocks noChangeAspect="1"/>
          </p:cNvPicPr>
          <p:nvPr/>
        </p:nvPicPr>
        <p:blipFill>
          <a:blip r:embed="rId6"/>
          <a:stretch>
            <a:fillRect/>
          </a:stretch>
        </p:blipFill>
        <p:spPr>
          <a:xfrm>
            <a:off x="7807215" y="837088"/>
            <a:ext cx="638175" cy="200025"/>
          </a:xfrm>
          <a:prstGeom prst="rect">
            <a:avLst/>
          </a:prstGeom>
        </p:spPr>
      </p:pic>
      <p:pic>
        <p:nvPicPr>
          <p:cNvPr id="8" name="图片 7"/>
          <p:cNvPicPr>
            <a:picLocks noChangeAspect="1"/>
          </p:cNvPicPr>
          <p:nvPr/>
        </p:nvPicPr>
        <p:blipFill>
          <a:blip r:embed="rId7"/>
          <a:stretch>
            <a:fillRect/>
          </a:stretch>
        </p:blipFill>
        <p:spPr>
          <a:xfrm>
            <a:off x="6582055" y="856138"/>
            <a:ext cx="990600" cy="180975"/>
          </a:xfrm>
          <a:prstGeom prst="rect">
            <a:avLst/>
          </a:prstGeom>
        </p:spPr>
      </p:pic>
      <p:sp>
        <p:nvSpPr>
          <p:cNvPr id="9" name="文本框 8"/>
          <p:cNvSpPr txBox="1"/>
          <p:nvPr/>
        </p:nvSpPr>
        <p:spPr>
          <a:xfrm>
            <a:off x="5724128" y="815821"/>
            <a:ext cx="857927" cy="261610"/>
          </a:xfrm>
          <a:prstGeom prst="rect">
            <a:avLst/>
          </a:prstGeom>
          <a:noFill/>
        </p:spPr>
        <p:txBody>
          <a:bodyPr wrap="none" rtlCol="0">
            <a:spAutoFit/>
          </a:bodyPr>
          <a:lstStyle/>
          <a:p>
            <a:r>
              <a:rPr lang="en-US" altLang="zh-CN" sz="1100" dirty="0" smtClean="0"/>
              <a:t>cosmic ray</a:t>
            </a:r>
            <a:endParaRPr lang="zh-CN" altLang="en-US" sz="1100" dirty="0"/>
          </a:p>
        </p:txBody>
      </p:sp>
      <p:pic>
        <p:nvPicPr>
          <p:cNvPr id="10" name="图片 9"/>
          <p:cNvPicPr>
            <a:picLocks noChangeAspect="1"/>
          </p:cNvPicPr>
          <p:nvPr/>
        </p:nvPicPr>
        <p:blipFill>
          <a:blip r:embed="rId8"/>
          <a:stretch>
            <a:fillRect/>
          </a:stretch>
        </p:blipFill>
        <p:spPr>
          <a:xfrm>
            <a:off x="1649461" y="5589240"/>
            <a:ext cx="402259" cy="165098"/>
          </a:xfrm>
          <a:prstGeom prst="rect">
            <a:avLst/>
          </a:prstGeom>
          <a:ln>
            <a:solidFill>
              <a:srgbClr val="00B050"/>
            </a:solidFill>
          </a:ln>
        </p:spPr>
      </p:pic>
      <p:sp>
        <p:nvSpPr>
          <p:cNvPr id="11" name="矩形 10"/>
          <p:cNvSpPr/>
          <p:nvPr/>
        </p:nvSpPr>
        <p:spPr>
          <a:xfrm>
            <a:off x="-1" y="4160113"/>
            <a:ext cx="9049073" cy="276999"/>
          </a:xfrm>
          <a:prstGeom prst="rect">
            <a:avLst/>
          </a:prstGeom>
        </p:spPr>
        <p:txBody>
          <a:bodyPr wrap="square">
            <a:spAutoFit/>
          </a:bodyPr>
          <a:lstStyle/>
          <a:p>
            <a:r>
              <a:rPr lang="en-US" altLang="zh-CN" sz="1200" b="1" dirty="0" smtClean="0">
                <a:solidFill>
                  <a:srgbClr val="0000CC"/>
                </a:solidFill>
                <a:effectLst>
                  <a:outerShdw blurRad="38100" dist="38100" dir="2700000" algn="tl">
                    <a:srgbClr val="000000">
                      <a:alpha val="43137"/>
                    </a:srgbClr>
                  </a:outerShdw>
                </a:effectLst>
                <a:latin typeface="CMR10"/>
              </a:rPr>
              <a:t>For </a:t>
            </a:r>
            <a:r>
              <a:rPr lang="en-US" altLang="zh-CN" sz="1200" b="1" dirty="0">
                <a:solidFill>
                  <a:srgbClr val="0000CC"/>
                </a:solidFill>
                <a:effectLst>
                  <a:outerShdw blurRad="38100" dist="38100" dir="2700000" algn="tl">
                    <a:srgbClr val="000000">
                      <a:alpha val="43137"/>
                    </a:srgbClr>
                  </a:outerShdw>
                </a:effectLst>
                <a:latin typeface="CMR10"/>
              </a:rPr>
              <a:t>experiments with </a:t>
            </a:r>
            <a:r>
              <a:rPr lang="en-US" altLang="zh-CN" sz="1200" b="1" dirty="0" smtClean="0">
                <a:solidFill>
                  <a:srgbClr val="0000CC"/>
                </a:solidFill>
                <a:effectLst>
                  <a:outerShdw blurRad="38100" dist="38100" dir="2700000" algn="tl">
                    <a:srgbClr val="000000">
                      <a:alpha val="43137"/>
                    </a:srgbClr>
                  </a:outerShdw>
                </a:effectLst>
                <a:latin typeface="CMR10"/>
              </a:rPr>
              <a:t>heavier targets </a:t>
            </a:r>
            <a:r>
              <a:rPr lang="en-US" altLang="zh-CN" sz="1200" b="1" dirty="0">
                <a:solidFill>
                  <a:srgbClr val="0000CC"/>
                </a:solidFill>
                <a:effectLst>
                  <a:outerShdw blurRad="38100" dist="38100" dir="2700000" algn="tl">
                    <a:srgbClr val="000000">
                      <a:alpha val="43137"/>
                    </a:srgbClr>
                  </a:outerShdw>
                </a:effectLst>
                <a:latin typeface="CMR10"/>
              </a:rPr>
              <a:t>such as xenon or germanium the recoil </a:t>
            </a:r>
            <a:r>
              <a:rPr lang="en-US" altLang="zh-CN" sz="1200" b="1" dirty="0" smtClean="0">
                <a:solidFill>
                  <a:srgbClr val="0000CC"/>
                </a:solidFill>
                <a:effectLst>
                  <a:outerShdw blurRad="38100" dist="38100" dir="2700000" algn="tl">
                    <a:srgbClr val="000000">
                      <a:alpha val="43137"/>
                    </a:srgbClr>
                  </a:outerShdw>
                </a:effectLst>
                <a:latin typeface="CMR10"/>
              </a:rPr>
              <a:t>energies would </a:t>
            </a:r>
            <a:r>
              <a:rPr lang="en-US" altLang="zh-CN" sz="1200" b="1" dirty="0">
                <a:solidFill>
                  <a:srgbClr val="0000CC"/>
                </a:solidFill>
                <a:effectLst>
                  <a:outerShdw blurRad="38100" dist="38100" dir="2700000" algn="tl">
                    <a:srgbClr val="000000">
                      <a:alpha val="43137"/>
                    </a:srgbClr>
                  </a:outerShdw>
                </a:effectLst>
                <a:latin typeface="CMR10"/>
              </a:rPr>
              <a:t>likely be </a:t>
            </a:r>
            <a:r>
              <a:rPr lang="en-US" altLang="zh-CN" sz="1200" b="1" u="heavy" dirty="0">
                <a:solidFill>
                  <a:srgbClr val="FF0000"/>
                </a:solidFill>
                <a:effectLst>
                  <a:outerShdw blurRad="38100" dist="38100" dir="2700000" algn="tl">
                    <a:srgbClr val="000000">
                      <a:alpha val="43137"/>
                    </a:srgbClr>
                  </a:outerShdw>
                </a:effectLst>
                <a:uFill>
                  <a:solidFill>
                    <a:schemeClr val="accent4"/>
                  </a:solidFill>
                </a:uFill>
                <a:latin typeface="CMR10"/>
              </a:rPr>
              <a:t>below threshold</a:t>
            </a:r>
            <a:r>
              <a:rPr lang="en-US" altLang="zh-CN" sz="1200" dirty="0">
                <a:latin typeface="CMR10"/>
              </a:rPr>
              <a:t>.</a:t>
            </a:r>
          </a:p>
        </p:txBody>
      </p:sp>
      <p:sp>
        <p:nvSpPr>
          <p:cNvPr id="7" name="文本框 6"/>
          <p:cNvSpPr txBox="1"/>
          <p:nvPr/>
        </p:nvSpPr>
        <p:spPr>
          <a:xfrm>
            <a:off x="1616344" y="5846825"/>
            <a:ext cx="870751" cy="246221"/>
          </a:xfrm>
          <a:prstGeom prst="rect">
            <a:avLst/>
          </a:prstGeom>
          <a:noFill/>
          <a:ln>
            <a:solidFill>
              <a:schemeClr val="accent1"/>
            </a:solidFill>
          </a:ln>
        </p:spPr>
        <p:txBody>
          <a:bodyPr wrap="none" rtlCol="0">
            <a:spAutoFit/>
          </a:bodyPr>
          <a:lstStyle/>
          <a:p>
            <a:r>
              <a:rPr lang="en-US" altLang="zh-CN" sz="1000" dirty="0" smtClean="0"/>
              <a:t>30 days late</a:t>
            </a:r>
            <a:endParaRPr lang="zh-CN" altLang="en-US" sz="1000" dirty="0"/>
          </a:p>
        </p:txBody>
      </p:sp>
    </p:spTree>
    <p:extLst>
      <p:ext uri="{BB962C8B-B14F-4D97-AF65-F5344CB8AC3E}">
        <p14:creationId xmlns:p14="http://schemas.microsoft.com/office/powerpoint/2010/main" val="536125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主题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主题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主题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主题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主题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主题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主题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清华大学专用幻灯片模板</Template>
  <TotalTime>6126</TotalTime>
  <Words>1968</Words>
  <Application>Microsoft Office PowerPoint</Application>
  <PresentationFormat>全屏显示(4:3)</PresentationFormat>
  <Paragraphs>246</Paragraphs>
  <Slides>65</Slides>
  <Notes>28</Notes>
  <HiddenSlides>0</HiddenSlides>
  <MMClips>0</MMClips>
  <ScaleCrop>false</ScaleCrop>
  <HeadingPairs>
    <vt:vector size="8" baseType="variant">
      <vt:variant>
        <vt:lpstr>已用的字体</vt:lpstr>
      </vt:variant>
      <vt:variant>
        <vt:i4>20</vt:i4>
      </vt:variant>
      <vt:variant>
        <vt:lpstr>主题</vt:lpstr>
      </vt:variant>
      <vt:variant>
        <vt:i4>1</vt:i4>
      </vt:variant>
      <vt:variant>
        <vt:lpstr>嵌入 OLE 服务器</vt:lpstr>
      </vt:variant>
      <vt:variant>
        <vt:i4>1</vt:i4>
      </vt:variant>
      <vt:variant>
        <vt:lpstr>幻灯片标题</vt:lpstr>
      </vt:variant>
      <vt:variant>
        <vt:i4>65</vt:i4>
      </vt:variant>
    </vt:vector>
  </HeadingPairs>
  <TitlesOfParts>
    <vt:vector size="87" baseType="lpstr">
      <vt:lpstr>CMBX10</vt:lpstr>
      <vt:lpstr>CMBX12</vt:lpstr>
      <vt:lpstr>CMR10</vt:lpstr>
      <vt:lpstr>CMR12</vt:lpstr>
      <vt:lpstr>CMR8</vt:lpstr>
      <vt:lpstr>CMSY10</vt:lpstr>
      <vt:lpstr>CMTI10</vt:lpstr>
      <vt:lpstr>方正兰亭黑_GBK</vt:lpstr>
      <vt:lpstr>方正兰亭细黑_GBK</vt:lpstr>
      <vt:lpstr>华文琥珀</vt:lpstr>
      <vt:lpstr>隶书</vt:lpstr>
      <vt:lpstr>宋体</vt:lpstr>
      <vt:lpstr>Aharoni</vt:lpstr>
      <vt:lpstr>Arial</vt:lpstr>
      <vt:lpstr>Bodoni MT Black</vt:lpstr>
      <vt:lpstr>Broadway</vt:lpstr>
      <vt:lpstr>Calibri</vt:lpstr>
      <vt:lpstr>Comic Sans MS</vt:lpstr>
      <vt:lpstr>Times New Roman</vt:lpstr>
      <vt:lpstr>Wingdings</vt:lpstr>
      <vt:lpstr>Office 主题</vt:lpstr>
      <vt:lpstr>BMP 图像</vt:lpstr>
      <vt:lpstr>  </vt:lpstr>
      <vt:lpstr>Outline   </vt:lpstr>
      <vt:lpstr>PowerPoint 演示文稿</vt:lpstr>
      <vt:lpstr>PowerPoint 演示文稿</vt:lpstr>
      <vt:lpstr>PowerPoint 演示文稿</vt:lpstr>
      <vt:lpstr>Motivation   </vt:lpstr>
      <vt:lpstr>Outline   </vt:lpstr>
      <vt:lpstr>PowerPoint 演示文稿</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Outline   </vt:lpstr>
      <vt:lpstr>PowerPoint 演示文稿</vt:lpstr>
      <vt:lpstr>PowerPoint 演示文稿</vt:lpstr>
      <vt:lpstr>Other Possible effects  </vt:lpstr>
      <vt:lpstr>Outline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Summary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Outline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Outline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wangqing</dc:creator>
  <cp:lastModifiedBy>wangqing</cp:lastModifiedBy>
  <cp:revision>313</cp:revision>
  <cp:lastPrinted>1601-01-01T00:00:00Z</cp:lastPrinted>
  <dcterms:created xsi:type="dcterms:W3CDTF">2014-07-30T03:04:17Z</dcterms:created>
  <dcterms:modified xsi:type="dcterms:W3CDTF">2014-10-09T00:27:47Z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