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2"/>
    <p:restoredTop sz="93232"/>
  </p:normalViewPr>
  <p:slideViewPr>
    <p:cSldViewPr snapToGrid="0" snapToObjects="1">
      <p:cViewPr varScale="1">
        <p:scale>
          <a:sx n="100" d="100"/>
          <a:sy n="100" d="100"/>
        </p:scale>
        <p:origin x="21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 </a:t>
            </a:r>
            <a:r>
              <a:rPr lang="zh-TW" altLang="en-US"/>
              <a:t>按一下以編輯母片子標題樣式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0E1-6259-2547-84AB-516AB632E86D}" type="datetimeFigureOut">
              <a:rPr kumimoji="1" lang="zh-TW" altLang="en-US" smtClean="0"/>
              <a:t>2023/2/12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831B-D27B-C74A-B476-B7B79AA87C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0E1-6259-2547-84AB-516AB632E86D}" type="datetimeFigureOut">
              <a:rPr kumimoji="1" lang="zh-TW" altLang="en-US" smtClean="0"/>
              <a:t>2023/2/12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831B-D27B-C74A-B476-B7B79AA87C11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將圖片拖曳至版面配置區或按一下圖示以新增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0E1-6259-2547-84AB-516AB632E86D}" type="datetimeFigureOut">
              <a:rPr kumimoji="1" lang="zh-TW" altLang="en-US" smtClean="0"/>
              <a:t>2023/2/12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831B-D27B-C74A-B476-B7B79AA87C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0E1-6259-2547-84AB-516AB632E86D}" type="datetimeFigureOut">
              <a:rPr kumimoji="1" lang="zh-TW" altLang="en-US" smtClean="0"/>
              <a:t>2023/2/12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831B-D27B-C74A-B476-B7B79AA87C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0E1-6259-2547-84AB-516AB632E86D}" type="datetimeFigureOut">
              <a:rPr kumimoji="1" lang="zh-TW" altLang="en-US" smtClean="0"/>
              <a:t>2023/2/12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831B-D27B-C74A-B476-B7B79AA87C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含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 </a:t>
            </a:r>
            <a:r>
              <a:rPr lang="zh-TW" altLang="en-US"/>
              <a:t>按一下以編輯母片子標題樣式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0E1-6259-2547-84AB-516AB632E86D}" type="datetimeFigureOut">
              <a:rPr kumimoji="1" lang="zh-TW" altLang="en-US" smtClean="0"/>
              <a:t>2023/2/12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831B-D27B-C74A-B476-B7B79AA87C11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將圖片拖曳至版面配置區或按一下圖示以新增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0E1-6259-2547-84AB-516AB632E86D}" type="datetimeFigureOut">
              <a:rPr kumimoji="1" lang="zh-TW" altLang="en-US" smtClean="0"/>
              <a:t>2023/2/12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831B-D27B-C74A-B476-B7B79AA87C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0E1-6259-2547-84AB-516AB632E86D}" type="datetimeFigureOut">
              <a:rPr kumimoji="1" lang="zh-TW" altLang="en-US" smtClean="0"/>
              <a:t>2023/2/12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831B-D27B-C74A-B476-B7B79AA87C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0E1-6259-2547-84AB-516AB632E86D}" type="datetimeFigureOut">
              <a:rPr kumimoji="1" lang="zh-TW" altLang="en-US" smtClean="0"/>
              <a:t>2023/2/12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831B-D27B-C74A-B476-B7B79AA87C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0E1-6259-2547-84AB-516AB632E86D}" type="datetimeFigureOut">
              <a:rPr kumimoji="1" lang="zh-TW" altLang="en-US" smtClean="0"/>
              <a:t>2023/2/12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831B-D27B-C74A-B476-B7B79AA87C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0E1-6259-2547-84AB-516AB632E86D}" type="datetimeFigureOut">
              <a:rPr kumimoji="1" lang="zh-TW" altLang="en-US" smtClean="0"/>
              <a:t>2023/2/12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831B-D27B-C74A-B476-B7B79AA87C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00E1-6259-2547-84AB-516AB632E86D}" type="datetimeFigureOut">
              <a:rPr kumimoji="1" lang="zh-TW" altLang="en-US" smtClean="0"/>
              <a:t>2023/2/12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6831B-D27B-C74A-B476-B7B79AA87C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C3100E1-6259-2547-84AB-516AB632E86D}" type="datetimeFigureOut">
              <a:rPr kumimoji="1" lang="zh-TW" altLang="en-US" smtClean="0"/>
              <a:t>2023/2/12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B076831B-D27B-C74A-B476-B7B79AA87C1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kchang@phys.nthu.edu.tw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learn.nthu.edu.tw/)" TargetMode="External"/><Relationship Id="rId5" Type="http://schemas.openxmlformats.org/officeDocument/2006/relationships/hyperlink" Target="mailto:d10142000@gmail.com" TargetMode="External"/><Relationship Id="rId4" Type="http://schemas.openxmlformats.org/officeDocument/2006/relationships/hyperlink" Target="mailto:ak119ka@gmail.com)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7" y="418335"/>
            <a:ext cx="1492428" cy="147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762676" y="549949"/>
            <a:ext cx="396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600" dirty="0">
                <a:solidFill>
                  <a:srgbClr val="FF0000"/>
                </a:solidFill>
              </a:rPr>
              <a:t>About this course</a:t>
            </a:r>
            <a:endParaRPr kumimoji="1"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62243" y="1999316"/>
            <a:ext cx="746178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/>
              <a:t>Course code: 11120PHYS114305</a:t>
            </a:r>
          </a:p>
          <a:p>
            <a:r>
              <a:rPr kumimoji="1" lang="en-US" altLang="zh-TW" sz="2400" dirty="0"/>
              <a:t>Course title: General Physics B (II)</a:t>
            </a:r>
          </a:p>
          <a:p>
            <a:endParaRPr kumimoji="1" lang="en-US" altLang="zh-TW" sz="2400" dirty="0"/>
          </a:p>
          <a:p>
            <a:r>
              <a:rPr kumimoji="1" lang="en-US" altLang="zh-TW" sz="2400" dirty="0"/>
              <a:t>Instructor: CHANG, Hsiang-</a:t>
            </a:r>
            <a:r>
              <a:rPr kumimoji="1" lang="en-US" altLang="zh-TW" sz="2400" dirty="0" err="1"/>
              <a:t>Kuang</a:t>
            </a:r>
            <a:r>
              <a:rPr kumimoji="1" lang="en-US" altLang="zh-TW" sz="2400" dirty="0"/>
              <a:t> (</a:t>
            </a:r>
            <a:r>
              <a:rPr kumimoji="1" lang="zh-TW" altLang="en-US" sz="2400" dirty="0">
                <a:latin typeface="BiauKai"/>
                <a:ea typeface="BiauKai"/>
                <a:cs typeface="BiauKai"/>
              </a:rPr>
              <a:t>張祥光</a:t>
            </a:r>
            <a:r>
              <a:rPr kumimoji="1" lang="en-US" altLang="zh-TW" sz="2400" dirty="0">
                <a:ea typeface="BiauKai"/>
                <a:cs typeface="BiauKai"/>
              </a:rPr>
              <a:t>)</a:t>
            </a:r>
            <a:r>
              <a:rPr kumimoji="1" lang="en-US" altLang="zh-TW" sz="2400" dirty="0">
                <a:latin typeface="BiauKai"/>
                <a:ea typeface="BiauKai"/>
                <a:cs typeface="BiauKai"/>
              </a:rPr>
              <a:t> </a:t>
            </a:r>
          </a:p>
          <a:p>
            <a:r>
              <a:rPr kumimoji="1" lang="en-US" altLang="zh-TW" sz="2400" dirty="0"/>
              <a:t>                 (</a:t>
            </a:r>
            <a:r>
              <a:rPr kumimoji="1" lang="en-US" altLang="zh-TW" sz="2400" dirty="0">
                <a:hlinkClick r:id="rId3"/>
              </a:rPr>
              <a:t>hkchang@mx.nthu.edu.tw</a:t>
            </a:r>
            <a:r>
              <a:rPr kumimoji="1" lang="en-US" altLang="zh-TW" sz="2400" dirty="0"/>
              <a:t>)</a:t>
            </a:r>
          </a:p>
          <a:p>
            <a:endParaRPr kumimoji="1" lang="en-US" altLang="zh-TW" sz="2400" dirty="0"/>
          </a:p>
          <a:p>
            <a:r>
              <a:rPr kumimoji="1" lang="en-US" altLang="zh-TW" sz="2400" dirty="0"/>
              <a:t>TA: </a:t>
            </a:r>
            <a:r>
              <a:rPr kumimoji="1" lang="zh-TW" altLang="en-US" sz="2400" dirty="0">
                <a:latin typeface="BiauKai" charset="-120"/>
                <a:ea typeface="BiauKai" charset="-120"/>
                <a:cs typeface="BiauKai" charset="-120"/>
              </a:rPr>
              <a:t>黃千祐</a:t>
            </a:r>
            <a:r>
              <a:rPr kumimoji="1" lang="zh-TW" altLang="en-US" sz="2400" dirty="0"/>
              <a:t> </a:t>
            </a:r>
            <a:r>
              <a:rPr kumimoji="1" lang="en-US" altLang="zh-TW" sz="2400" dirty="0"/>
              <a:t>(Jason Huang, </a:t>
            </a:r>
            <a:r>
              <a:rPr kumimoji="1" lang="en-US" altLang="zh-TW" sz="2400" dirty="0">
                <a:hlinkClick r:id="rId4"/>
              </a:rPr>
              <a:t>ak119ka@gmail.com)</a:t>
            </a:r>
            <a:endParaRPr kumimoji="1" lang="en-US" altLang="zh-TW" sz="2400" dirty="0"/>
          </a:p>
          <a:p>
            <a:r>
              <a:rPr lang="en-US" altLang="zh-TW" sz="2400" b="0" i="0" dirty="0">
                <a:solidFill>
                  <a:srgbClr val="333333"/>
                </a:solidFill>
                <a:effectLst/>
                <a:latin typeface="Lucida Grande" panose="020B0600040502020204" pitchFamily="34" charset="0"/>
              </a:rPr>
              <a:t>     </a:t>
            </a:r>
            <a:r>
              <a:rPr lang="zh-TW" altLang="en-US" sz="2400" b="0" i="0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王昱璟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ea typeface="KaiTi" panose="02010609060101010101" pitchFamily="49" charset="-122"/>
              </a:rPr>
              <a:t>(Daniel Wang, 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ea typeface="KaiTi" panose="02010609060101010101" pitchFamily="49" charset="-122"/>
                <a:hlinkClick r:id="rId5"/>
              </a:rPr>
              <a:t>d10142000@gmail.com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ea typeface="KaiTi" panose="02010609060101010101" pitchFamily="49" charset="-122"/>
              </a:rPr>
              <a:t>)</a:t>
            </a:r>
          </a:p>
          <a:p>
            <a:r>
              <a:rPr lang="en-US" altLang="zh-TW" sz="2400" b="0" i="0" dirty="0">
                <a:solidFill>
                  <a:srgbClr val="333333"/>
                </a:solidFill>
                <a:effectLst/>
                <a:ea typeface="KaiTi" panose="02010609060101010101" pitchFamily="49" charset="-122"/>
              </a:rPr>
              <a:t> </a:t>
            </a:r>
            <a:endParaRPr kumimoji="1" lang="en-US" altLang="zh-TW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kumimoji="1" lang="en-US" altLang="zh-TW" sz="2400" dirty="0"/>
              <a:t>    </a:t>
            </a:r>
            <a:endParaRPr kumimoji="1" lang="zh-TW" altLang="en-US" sz="24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655053" y="5226784"/>
            <a:ext cx="809439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/>
              <a:t>(TA office hour: W7W8 (Daniel), R3R4 (Jason), maybe on-line first)</a:t>
            </a:r>
          </a:p>
          <a:p>
            <a:endParaRPr kumimoji="1" lang="en-US" altLang="zh-TW" sz="2000" dirty="0"/>
          </a:p>
          <a:p>
            <a:r>
              <a:rPr kumimoji="1" lang="en-US" altLang="zh-TW" sz="2000" dirty="0"/>
              <a:t>Interaction platform at NTHU/</a:t>
            </a:r>
            <a:r>
              <a:rPr kumimoji="1" lang="en-US" altLang="zh-TW" sz="2000" dirty="0" err="1"/>
              <a:t>eLearn</a:t>
            </a:r>
            <a:r>
              <a:rPr kumimoji="1" lang="en-US" altLang="zh-TW" sz="2000" dirty="0"/>
              <a:t> (</a:t>
            </a:r>
            <a:r>
              <a:rPr kumimoji="1" lang="en-US" altLang="zh-TW" sz="2000" dirty="0">
                <a:hlinkClick r:id="rId6"/>
              </a:rPr>
              <a:t>https://elearn.nthu.edu.tw/)</a:t>
            </a:r>
            <a:endParaRPr kumimoji="1" lang="en-US" altLang="zh-TW" sz="2000" dirty="0"/>
          </a:p>
          <a:p>
            <a:endParaRPr kumimoji="1" lang="zh-TW" altLang="en-US" sz="2000" dirty="0"/>
          </a:p>
          <a:p>
            <a:endParaRPr kumimoji="1"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78375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7" y="418335"/>
            <a:ext cx="1492428" cy="147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762676" y="549949"/>
            <a:ext cx="4022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600" dirty="0">
                <a:solidFill>
                  <a:srgbClr val="FF0000"/>
                </a:solidFill>
              </a:rPr>
              <a:t>About this course</a:t>
            </a:r>
            <a:endParaRPr kumimoji="1"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17672" y="3064004"/>
            <a:ext cx="6969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6000" dirty="0">
                <a:solidFill>
                  <a:srgbClr val="FF0000"/>
                </a:solidFill>
                <a:latin typeface="Comic Sans MS"/>
                <a:cs typeface="Comic Sans MS"/>
              </a:rPr>
              <a:t>Why are you here?</a:t>
            </a:r>
            <a:endParaRPr kumimoji="1" lang="zh-TW" altLang="en-US" sz="6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28954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7" y="418335"/>
            <a:ext cx="1492428" cy="147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762676" y="549949"/>
            <a:ext cx="4022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600" dirty="0">
                <a:solidFill>
                  <a:srgbClr val="FF0000"/>
                </a:solidFill>
              </a:rPr>
              <a:t>About this course</a:t>
            </a:r>
            <a:endParaRPr kumimoji="1"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46315" y="2212892"/>
            <a:ext cx="81578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>
                <a:latin typeface="Comic Sans MS"/>
                <a:cs typeface="Comic Sans MS"/>
              </a:rPr>
              <a:t>This course is the second part of college physics. </a:t>
            </a:r>
          </a:p>
          <a:p>
            <a:r>
              <a:rPr kumimoji="1" lang="en-US" altLang="zh-TW" sz="2400" dirty="0">
                <a:latin typeface="Comic Sans MS"/>
                <a:cs typeface="Comic Sans MS"/>
              </a:rPr>
              <a:t>It covers </a:t>
            </a:r>
            <a:r>
              <a:rPr kumimoji="1" lang="en-US" altLang="zh-TW" sz="2400" dirty="0">
                <a:solidFill>
                  <a:srgbClr val="FF0000"/>
                </a:solidFill>
                <a:latin typeface="Comic Sans MS"/>
                <a:cs typeface="Comic Sans MS"/>
              </a:rPr>
              <a:t>electromagnetism</a:t>
            </a:r>
            <a:r>
              <a:rPr kumimoji="1" lang="en-US" altLang="zh-TW" sz="2400" dirty="0">
                <a:latin typeface="Comic Sans MS"/>
                <a:cs typeface="Comic Sans MS"/>
              </a:rPr>
              <a:t> and </a:t>
            </a:r>
            <a:r>
              <a:rPr kumimoji="1" lang="en-US" altLang="zh-TW" sz="2400" dirty="0">
                <a:solidFill>
                  <a:srgbClr val="FF0000"/>
                </a:solidFill>
                <a:latin typeface="Comic Sans MS"/>
                <a:cs typeface="Comic Sans MS"/>
              </a:rPr>
              <a:t>modern physics</a:t>
            </a:r>
            <a:r>
              <a:rPr kumimoji="1" lang="en-US" altLang="zh-TW" sz="2400" dirty="0">
                <a:latin typeface="Comic Sans MS"/>
                <a:cs typeface="Comic Sans MS"/>
              </a:rPr>
              <a:t>.</a:t>
            </a:r>
          </a:p>
          <a:p>
            <a:endParaRPr kumimoji="1" lang="en-US" altLang="zh-TW" sz="2400" dirty="0">
              <a:latin typeface="Comic Sans MS"/>
              <a:cs typeface="Comic Sans MS"/>
            </a:endParaRPr>
          </a:p>
          <a:p>
            <a:r>
              <a:rPr kumimoji="1" lang="en-US" altLang="zh-TW" sz="2400" dirty="0">
                <a:latin typeface="Comic Sans MS"/>
                <a:cs typeface="Comic Sans MS"/>
              </a:rPr>
              <a:t>The purpose of this course is to provide basic, general, broad physics knowledge to students. </a:t>
            </a:r>
          </a:p>
          <a:p>
            <a:endParaRPr kumimoji="1" lang="en-US" altLang="zh-TW" sz="2400" dirty="0">
              <a:latin typeface="Comic Sans MS"/>
              <a:cs typeface="Comic Sans MS"/>
            </a:endParaRPr>
          </a:p>
          <a:p>
            <a:r>
              <a:rPr kumimoji="1" lang="en-US" altLang="zh-TW" sz="2400" dirty="0">
                <a:latin typeface="Comic Sans MS"/>
                <a:cs typeface="Comic Sans MS"/>
              </a:rPr>
              <a:t>The emphasis will be on </a:t>
            </a:r>
            <a:r>
              <a:rPr kumimoji="1" lang="en-US" altLang="zh-TW" sz="2400" dirty="0">
                <a:solidFill>
                  <a:srgbClr val="FF0000"/>
                </a:solidFill>
                <a:latin typeface="Comic Sans MS"/>
                <a:cs typeface="Comic Sans MS"/>
              </a:rPr>
              <a:t>questions</a:t>
            </a:r>
            <a:r>
              <a:rPr kumimoji="1" lang="en-US" altLang="zh-TW" sz="2400" dirty="0">
                <a:latin typeface="Comic Sans MS"/>
                <a:cs typeface="Comic Sans MS"/>
              </a:rPr>
              <a:t> and </a:t>
            </a:r>
            <a:r>
              <a:rPr kumimoji="1" lang="en-US" altLang="zh-TW" sz="2400" dirty="0">
                <a:solidFill>
                  <a:srgbClr val="FF0000"/>
                </a:solidFill>
                <a:latin typeface="Comic Sans MS"/>
                <a:cs typeface="Comic Sans MS"/>
              </a:rPr>
              <a:t>concepts</a:t>
            </a:r>
            <a:r>
              <a:rPr kumimoji="1" lang="en-US" altLang="zh-TW" sz="2400" dirty="0">
                <a:latin typeface="Comic Sans MS"/>
                <a:cs typeface="Comic Sans MS"/>
              </a:rPr>
              <a:t>, followed by some </a:t>
            </a:r>
            <a:r>
              <a:rPr kumimoji="1" lang="en-US" altLang="zh-TW" sz="2400" dirty="0">
                <a:solidFill>
                  <a:srgbClr val="0070C0"/>
                </a:solidFill>
                <a:latin typeface="Comic Sans MS"/>
                <a:cs typeface="Comic Sans MS"/>
              </a:rPr>
              <a:t>technical details </a:t>
            </a:r>
            <a:r>
              <a:rPr kumimoji="1" lang="en-US" altLang="zh-TW" sz="2400" dirty="0">
                <a:latin typeface="Comic Sans MS"/>
                <a:cs typeface="Comic Sans MS"/>
              </a:rPr>
              <a:t>and </a:t>
            </a:r>
            <a:r>
              <a:rPr kumimoji="1" lang="en-US" altLang="zh-TW" sz="2400" dirty="0">
                <a:solidFill>
                  <a:srgbClr val="0070C0"/>
                </a:solidFill>
                <a:latin typeface="Comic Sans MS"/>
                <a:cs typeface="Comic Sans MS"/>
              </a:rPr>
              <a:t>applications</a:t>
            </a:r>
            <a:r>
              <a:rPr kumimoji="1" lang="en-US" altLang="zh-TW" sz="2400" dirty="0">
                <a:latin typeface="Comic Sans MS"/>
                <a:cs typeface="Comic Sans MS"/>
              </a:rPr>
              <a:t>. </a:t>
            </a:r>
          </a:p>
          <a:p>
            <a:endParaRPr kumimoji="1" lang="en-US" altLang="zh-TW" sz="2400" dirty="0">
              <a:latin typeface="Comic Sans MS"/>
              <a:cs typeface="Comic Sans MS"/>
            </a:endParaRPr>
          </a:p>
          <a:p>
            <a:r>
              <a:rPr kumimoji="1" lang="en-US" altLang="zh-TW" sz="2400" dirty="0">
                <a:latin typeface="Comic Sans MS"/>
                <a:cs typeface="Comic Sans MS"/>
              </a:rPr>
              <a:t> </a:t>
            </a:r>
            <a:endParaRPr kumimoji="1" lang="zh-TW" alt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3413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7" y="165226"/>
            <a:ext cx="1492428" cy="147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762676" y="274975"/>
            <a:ext cx="396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600" dirty="0">
                <a:solidFill>
                  <a:srgbClr val="FF0000"/>
                </a:solidFill>
              </a:rPr>
              <a:t>About this course</a:t>
            </a:r>
            <a:endParaRPr kumimoji="1"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029455" y="1475304"/>
            <a:ext cx="663827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/>
              <a:t>Textbook</a:t>
            </a:r>
          </a:p>
          <a:p>
            <a:r>
              <a:rPr kumimoji="1" lang="en-US" altLang="zh-TW" sz="2400" dirty="0"/>
              <a:t>Author: </a:t>
            </a:r>
            <a:r>
              <a:rPr kumimoji="1" lang="en-US" altLang="zh-TW" sz="2400" dirty="0" err="1"/>
              <a:t>Jearl</a:t>
            </a:r>
            <a:r>
              <a:rPr kumimoji="1" lang="en-US" altLang="zh-TW" sz="2400" dirty="0"/>
              <a:t> Walker</a:t>
            </a:r>
          </a:p>
          <a:p>
            <a:r>
              <a:rPr kumimoji="1" lang="en-US" altLang="zh-TW" sz="2400" dirty="0"/>
              <a:t>Title: Halliday and Resnick's Principles of </a:t>
            </a:r>
          </a:p>
          <a:p>
            <a:r>
              <a:rPr kumimoji="1" lang="en-US" altLang="zh-TW" sz="2400" dirty="0"/>
              <a:t>        Physics, global edition (2020)</a:t>
            </a:r>
          </a:p>
          <a:p>
            <a:r>
              <a:rPr kumimoji="1" lang="en-US" altLang="zh-TW" sz="2400" dirty="0"/>
              <a:t>Publisher: Wiley </a:t>
            </a:r>
          </a:p>
          <a:p>
            <a:r>
              <a:rPr kumimoji="1" lang="en-US" altLang="zh-TW" sz="2400" dirty="0"/>
              <a:t>ISBN: 978-1-119-45401-4</a:t>
            </a:r>
          </a:p>
          <a:p>
            <a:endParaRPr kumimoji="1" lang="en-US" altLang="zh-TW" sz="2400" dirty="0"/>
          </a:p>
          <a:p>
            <a:r>
              <a:rPr kumimoji="1" lang="en-US" altLang="zh-TW" sz="2400" dirty="0"/>
              <a:t>References</a:t>
            </a:r>
          </a:p>
          <a:p>
            <a:r>
              <a:rPr kumimoji="1" lang="en-US" altLang="zh-TW" sz="2400" dirty="0"/>
              <a:t>1. "The Feynman Lectures on Physics" </a:t>
            </a:r>
          </a:p>
          <a:p>
            <a:r>
              <a:rPr kumimoji="1" lang="en-US" altLang="zh-TW" sz="2400" dirty="0"/>
              <a:t>(There are various published editions)</a:t>
            </a:r>
          </a:p>
          <a:p>
            <a:endParaRPr kumimoji="1" lang="en-US" altLang="zh-TW" sz="2400" dirty="0"/>
          </a:p>
          <a:p>
            <a:r>
              <a:rPr kumimoji="1" lang="en-US" altLang="zh-TW" sz="2400" dirty="0"/>
              <a:t>2. "University Physics", Harris Benson</a:t>
            </a:r>
          </a:p>
          <a:p>
            <a:r>
              <a:rPr kumimoji="1" lang="en-US" altLang="zh-TW" sz="2400" dirty="0"/>
              <a:t>(1996, John Wiley &amp; Sons)</a:t>
            </a:r>
          </a:p>
          <a:p>
            <a:endParaRPr kumimoji="1" lang="en-US" altLang="zh-TW" dirty="0"/>
          </a:p>
          <a:p>
            <a:r>
              <a:rPr kumimoji="1" lang="en-US" altLang="zh-TW" dirty="0"/>
              <a:t> 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666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2" y="-245107"/>
            <a:ext cx="7180288" cy="746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52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7" y="169548"/>
            <a:ext cx="1492428" cy="147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762676" y="274975"/>
            <a:ext cx="396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600" dirty="0">
                <a:solidFill>
                  <a:srgbClr val="FF0000"/>
                </a:solidFill>
              </a:rPr>
              <a:t>About this course</a:t>
            </a:r>
            <a:endParaRPr kumimoji="1"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46315" y="1802135"/>
            <a:ext cx="815785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dirty="0"/>
              <a:t>The course will go mainly with lectures. </a:t>
            </a:r>
          </a:p>
          <a:p>
            <a:r>
              <a:rPr kumimoji="1" lang="en-US" altLang="zh-TW" sz="2000" dirty="0"/>
              <a:t>Classroom discussion is very much welcome and encouraged.</a:t>
            </a:r>
          </a:p>
          <a:p>
            <a:r>
              <a:rPr kumimoji="1" lang="en-US" altLang="zh-TW" sz="2000" dirty="0">
                <a:solidFill>
                  <a:srgbClr val="FF0000"/>
                </a:solidFill>
              </a:rPr>
              <a:t>The 2nd hour </a:t>
            </a:r>
            <a:r>
              <a:rPr kumimoji="1" lang="en-US" altLang="zh-TW" sz="2000">
                <a:solidFill>
                  <a:srgbClr val="FF0000"/>
                </a:solidFill>
              </a:rPr>
              <a:t>on Fridays </a:t>
            </a:r>
            <a:r>
              <a:rPr kumimoji="1" lang="en-US" altLang="zh-TW" sz="2000" dirty="0">
                <a:solidFill>
                  <a:srgbClr val="FF0000"/>
                </a:solidFill>
              </a:rPr>
              <a:t>will be used for mini-tests.</a:t>
            </a:r>
          </a:p>
          <a:p>
            <a:endParaRPr kumimoji="1" lang="en-US" altLang="zh-TW" sz="2000" dirty="0"/>
          </a:p>
          <a:p>
            <a:r>
              <a:rPr kumimoji="1" lang="en-US" altLang="zh-TW" sz="2000" dirty="0"/>
              <a:t>Exams:</a:t>
            </a:r>
          </a:p>
          <a:p>
            <a:r>
              <a:rPr kumimoji="1" lang="en-US" altLang="zh-TW" sz="2000" dirty="0">
                <a:solidFill>
                  <a:srgbClr val="FF0000"/>
                </a:solidFill>
              </a:rPr>
              <a:t>Midterm: Apr. 21, 2023</a:t>
            </a:r>
            <a:r>
              <a:rPr kumimoji="1" lang="en-US" altLang="zh-TW" sz="2000" dirty="0"/>
              <a:t>; Ch21 </a:t>
            </a:r>
            <a:r>
              <a:rPr kumimoji="1" lang="mr-IN" altLang="zh-TW" sz="2000" dirty="0"/>
              <a:t>–</a:t>
            </a:r>
            <a:r>
              <a:rPr kumimoji="1" lang="en-US" altLang="zh-TW" sz="2000" dirty="0"/>
              <a:t> Ch31</a:t>
            </a:r>
          </a:p>
          <a:p>
            <a:r>
              <a:rPr kumimoji="1" lang="en-US" altLang="zh-TW" sz="2000" dirty="0">
                <a:solidFill>
                  <a:srgbClr val="FF0000"/>
                </a:solidFill>
              </a:rPr>
              <a:t>Final: June 13, 2023</a:t>
            </a:r>
            <a:r>
              <a:rPr kumimoji="1" lang="en-US" altLang="zh-TW" sz="2000" dirty="0"/>
              <a:t>; Ch32 </a:t>
            </a:r>
            <a:r>
              <a:rPr kumimoji="1" lang="mr-IN" altLang="zh-TW" sz="2000" dirty="0"/>
              <a:t>–</a:t>
            </a:r>
            <a:r>
              <a:rPr kumimoji="1" lang="en-US" altLang="zh-TW" sz="2000" dirty="0"/>
              <a:t> Ch44 (excluding Ch34-Ch36)</a:t>
            </a:r>
          </a:p>
          <a:p>
            <a:endParaRPr kumimoji="1" lang="en-US" altLang="zh-TW" sz="2000" dirty="0"/>
          </a:p>
          <a:p>
            <a:r>
              <a:rPr kumimoji="1" lang="en-US" altLang="zh-TW" sz="2000" dirty="0"/>
              <a:t>Evaluation</a:t>
            </a:r>
          </a:p>
          <a:p>
            <a:r>
              <a:rPr kumimoji="1" lang="en-US" altLang="zh-TW" sz="2000" dirty="0"/>
              <a:t>GD=F(PT)</a:t>
            </a:r>
          </a:p>
          <a:p>
            <a:r>
              <a:rPr kumimoji="1" lang="en-US" altLang="zh-TW" sz="2000" dirty="0"/>
              <a:t>PT=MTx20% + MEx40% + FEx40%</a:t>
            </a:r>
          </a:p>
          <a:p>
            <a:endParaRPr kumimoji="1" lang="en-US" altLang="zh-TW" sz="2000" dirty="0"/>
          </a:p>
          <a:p>
            <a:r>
              <a:rPr kumimoji="1" lang="en-US" altLang="zh-TW" sz="2000" dirty="0"/>
              <a:t>Interaction platform at NTHU/</a:t>
            </a:r>
            <a:r>
              <a:rPr kumimoji="1" lang="en-US" altLang="zh-TW" sz="2000" dirty="0" err="1"/>
              <a:t>eLearn</a:t>
            </a:r>
            <a:r>
              <a:rPr kumimoji="1" lang="en-US" altLang="zh-TW" sz="2000" dirty="0"/>
              <a:t> (https://</a:t>
            </a:r>
            <a:r>
              <a:rPr kumimoji="1" lang="en-US" altLang="zh-TW" sz="2000" dirty="0" err="1"/>
              <a:t>elearn.nthu.edu.tw</a:t>
            </a:r>
            <a:r>
              <a:rPr kumimoji="1" lang="en-US" altLang="zh-TW" sz="2000" dirty="0"/>
              <a:t>/)</a:t>
            </a:r>
            <a:endParaRPr kumimoji="1" lang="zh-TW" altLang="en-US" sz="2000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6555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微風">
  <a:themeElements>
    <a:clrScheme name="微風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微風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微風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微風.thmx</Template>
  <TotalTime>214</TotalTime>
  <Words>322</Words>
  <Application>Microsoft Macintosh PowerPoint</Application>
  <PresentationFormat>如螢幕大小 (4:3)</PresentationFormat>
  <Paragraphs>55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BiauKai</vt:lpstr>
      <vt:lpstr>KaiTi</vt:lpstr>
      <vt:lpstr>Comic Sans MS</vt:lpstr>
      <vt:lpstr>Lucida Grande</vt:lpstr>
      <vt:lpstr>News Gothic MT</vt:lpstr>
      <vt:lpstr>Wingdings 2</vt:lpstr>
      <vt:lpstr>微風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 user</dc:creator>
  <cp:lastModifiedBy>Microsoft Office User</cp:lastModifiedBy>
  <cp:revision>20</cp:revision>
  <dcterms:created xsi:type="dcterms:W3CDTF">2013-09-09T01:50:53Z</dcterms:created>
  <dcterms:modified xsi:type="dcterms:W3CDTF">2023-02-12T07:48:12Z</dcterms:modified>
</cp:coreProperties>
</file>