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3" r:id="rId17"/>
    <p:sldId id="271" r:id="rId18"/>
    <p:sldId id="272" r:id="rId19"/>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1128"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7" name="Date Placeholder 6"/>
          <p:cNvSpPr>
            <a:spLocks noGrp="1"/>
          </p:cNvSpPr>
          <p:nvPr>
            <p:ph type="dt" sz="half" idx="10"/>
          </p:nvPr>
        </p:nvSpPr>
        <p:spPr/>
        <p:txBody>
          <a:bodyPr/>
          <a:lstStyle/>
          <a:p>
            <a:fld id="{BCE1ABA7-5167-482E-A39A-15E964F9CF76}" type="datetimeFigureOut">
              <a:rPr lang="zh-TW" altLang="en-US" smtClean="0"/>
              <a:t>2013/12/25</a:t>
            </a:fld>
            <a:endParaRPr lang="zh-TW" altLang="en-US"/>
          </a:p>
        </p:txBody>
      </p:sp>
      <p:sp>
        <p:nvSpPr>
          <p:cNvPr id="8" name="Slide Number Placeholder 7"/>
          <p:cNvSpPr>
            <a:spLocks noGrp="1"/>
          </p:cNvSpPr>
          <p:nvPr>
            <p:ph type="sldNum" sz="quarter" idx="11"/>
          </p:nvPr>
        </p:nvSpPr>
        <p:spPr/>
        <p:txBody>
          <a:bodyPr/>
          <a:lstStyle/>
          <a:p>
            <a:fld id="{7E2F73C7-66B8-41B2-BF5F-C8DA49F2F157}" type="slidenum">
              <a:rPr lang="zh-TW" altLang="en-US" smtClean="0"/>
              <a:t>‹#›</a:t>
            </a:fld>
            <a:endParaRPr lang="zh-TW" altLang="en-US"/>
          </a:p>
        </p:txBody>
      </p:sp>
      <p:sp>
        <p:nvSpPr>
          <p:cNvPr id="9" name="Footer Placeholder 8"/>
          <p:cNvSpPr>
            <a:spLocks noGrp="1"/>
          </p:cNvSpPr>
          <p:nvPr>
            <p:ph type="ftr" sz="quarter" idx="12"/>
          </p:nvPr>
        </p:nvSpPr>
        <p:spPr/>
        <p:txBody>
          <a:bodyPr/>
          <a:lstStyle/>
          <a:p>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BCE1ABA7-5167-482E-A39A-15E964F9CF76}" type="datetimeFigureOut">
              <a:rPr lang="zh-TW" altLang="en-US" smtClean="0"/>
              <a:t>2013/12/25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E2F73C7-66B8-41B2-BF5F-C8DA49F2F157}" type="slidenum">
              <a:rPr lang="zh-TW" altLang="en-US" smtClean="0"/>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BCE1ABA7-5167-482E-A39A-15E964F9CF76}" type="datetimeFigureOut">
              <a:rPr lang="zh-TW" altLang="en-US" smtClean="0"/>
              <a:t>2013/12/25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E2F73C7-66B8-41B2-BF5F-C8DA49F2F157}" type="slidenum">
              <a:rPr lang="zh-TW" altLang="en-US" smtClean="0"/>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smtClean="0"/>
          </a:p>
        </p:txBody>
      </p:sp>
      <p:sp>
        <p:nvSpPr>
          <p:cNvPr id="4" name="Date Placeholder 3"/>
          <p:cNvSpPr>
            <a:spLocks noGrp="1"/>
          </p:cNvSpPr>
          <p:nvPr>
            <p:ph type="dt" sz="half" idx="10"/>
          </p:nvPr>
        </p:nvSpPr>
        <p:spPr/>
        <p:txBody>
          <a:bodyPr/>
          <a:lstStyle/>
          <a:p>
            <a:fld id="{BCE1ABA7-5167-482E-A39A-15E964F9CF76}" type="datetimeFigureOut">
              <a:rPr lang="zh-TW" altLang="en-US" smtClean="0"/>
              <a:t>2013/12/25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E2F73C7-66B8-41B2-BF5F-C8DA49F2F157}" type="slidenum">
              <a:rPr lang="zh-TW" altLang="en-US" smtClean="0"/>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BCE1ABA7-5167-482E-A39A-15E964F9CF76}" type="datetimeFigureOut">
              <a:rPr lang="zh-TW" altLang="en-US" smtClean="0"/>
              <a:t>2013/12/25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E2F73C7-66B8-41B2-BF5F-C8DA49F2F157}" type="slidenum">
              <a:rPr lang="zh-TW" altLang="en-US" smtClean="0"/>
              <a:t>‹#›</a:t>
            </a:fld>
            <a:endParaRPr lang="zh-TW" alt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smtClean="0"/>
          </a:p>
        </p:txBody>
      </p:sp>
      <p:sp>
        <p:nvSpPr>
          <p:cNvPr id="5" name="Date Placeholder 4"/>
          <p:cNvSpPr>
            <a:spLocks noGrp="1"/>
          </p:cNvSpPr>
          <p:nvPr>
            <p:ph type="dt" sz="half" idx="10"/>
          </p:nvPr>
        </p:nvSpPr>
        <p:spPr/>
        <p:txBody>
          <a:bodyPr/>
          <a:lstStyle/>
          <a:p>
            <a:fld id="{BCE1ABA7-5167-482E-A39A-15E964F9CF76}" type="datetimeFigureOut">
              <a:rPr lang="zh-TW" altLang="en-US" smtClean="0"/>
              <a:t>2013/12/25</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7E2F73C7-66B8-41B2-BF5F-C8DA49F2F157}" type="slidenum">
              <a:rPr lang="zh-TW" altLang="en-US" smtClean="0"/>
              <a:t>‹#›</a:t>
            </a:fld>
            <a:endParaRPr lang="zh-TW" altLang="en-US"/>
          </a:p>
        </p:txBody>
      </p:sp>
      <p:sp>
        <p:nvSpPr>
          <p:cNvPr id="9" name="Content Placeholder 8"/>
          <p:cNvSpPr>
            <a:spLocks noGrp="1"/>
          </p:cNvSpPr>
          <p:nvPr>
            <p:ph sz="quarter" idx="13"/>
          </p:nvPr>
        </p:nvSpPr>
        <p:spPr>
          <a:xfrm>
            <a:off x="365760" y="1600200"/>
            <a:ext cx="4041648" cy="452628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7" name="Date Placeholder 6"/>
          <p:cNvSpPr>
            <a:spLocks noGrp="1"/>
          </p:cNvSpPr>
          <p:nvPr>
            <p:ph type="dt" sz="half" idx="10"/>
          </p:nvPr>
        </p:nvSpPr>
        <p:spPr/>
        <p:txBody>
          <a:bodyPr/>
          <a:lstStyle/>
          <a:p>
            <a:fld id="{BCE1ABA7-5167-482E-A39A-15E964F9CF76}" type="datetimeFigureOut">
              <a:rPr lang="zh-TW" altLang="en-US" smtClean="0"/>
              <a:t>2013/12/25</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7E2F73C7-66B8-41B2-BF5F-C8DA49F2F157}" type="slidenum">
              <a:rPr lang="zh-TW" altLang="en-US" smtClean="0"/>
              <a:t>‹#›</a:t>
            </a:fld>
            <a:endParaRPr lang="zh-TW" altLang="en-US"/>
          </a:p>
        </p:txBody>
      </p:sp>
      <p:sp>
        <p:nvSpPr>
          <p:cNvPr id="11" name="Content Placeholder 10"/>
          <p:cNvSpPr>
            <a:spLocks noGrp="1"/>
          </p:cNvSpPr>
          <p:nvPr>
            <p:ph sz="quarter" idx="13"/>
          </p:nvPr>
        </p:nvSpPr>
        <p:spPr>
          <a:xfrm>
            <a:off x="457200" y="2212848"/>
            <a:ext cx="4041648" cy="3913632"/>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BCE1ABA7-5167-482E-A39A-15E964F9CF76}" type="datetimeFigureOut">
              <a:rPr lang="zh-TW" altLang="en-US" smtClean="0"/>
              <a:t>2013/12/25</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7E2F73C7-66B8-41B2-BF5F-C8DA49F2F157}" type="slidenum">
              <a:rPr lang="zh-TW" altLang="en-US" smtClean="0"/>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E1ABA7-5167-482E-A39A-15E964F9CF76}" type="datetimeFigureOut">
              <a:rPr lang="zh-TW" altLang="en-US" smtClean="0"/>
              <a:t>2013/12/25</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7E2F73C7-66B8-41B2-BF5F-C8DA49F2F157}" type="slidenum">
              <a:rPr lang="zh-TW" altLang="en-US" smtClean="0"/>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zh-TW" altLang="en-US" smtClean="0"/>
              <a:t>按一下以編輯母片標題樣式</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BCE1ABA7-5167-482E-A39A-15E964F9CF76}" type="datetimeFigureOut">
              <a:rPr lang="zh-TW" altLang="en-US" smtClean="0"/>
              <a:t>2013/12/25</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7E2F73C7-66B8-41B2-BF5F-C8DA49F2F157}" type="slidenum">
              <a:rPr lang="zh-TW" altLang="en-US" smtClean="0"/>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zh-TW" altLang="en-US" smtClean="0"/>
              <a:t>按一下以編輯母片標題樣式</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BCE1ABA7-5167-482E-A39A-15E964F9CF76}" type="datetimeFigureOut">
              <a:rPr lang="zh-TW" altLang="en-US" smtClean="0"/>
              <a:t>2013/12/25</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7E2F73C7-66B8-41B2-BF5F-C8DA49F2F157}" type="slidenum">
              <a:rPr lang="zh-TW" altLang="en-US" smtClean="0"/>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BCE1ABA7-5167-482E-A39A-15E964F9CF76}" type="datetimeFigureOut">
              <a:rPr lang="zh-TW" altLang="en-US" smtClean="0"/>
              <a:t>2013/12/25</a:t>
            </a:fld>
            <a:endParaRPr lang="zh-TW" alt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zh-TW" alt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7E2F73C7-66B8-41B2-BF5F-C8DA49F2F157}" type="slidenum">
              <a:rPr lang="zh-TW" altLang="en-US" smtClean="0"/>
              <a:t>‹#›</a:t>
            </a:fld>
            <a:endParaRPr lang="zh-TW" alt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3568" y="980728"/>
            <a:ext cx="7772400" cy="2815953"/>
          </a:xfrm>
        </p:spPr>
        <p:txBody>
          <a:bodyPr>
            <a:normAutofit/>
          </a:bodyPr>
          <a:lstStyle/>
          <a:p>
            <a:r>
              <a:rPr lang="en-US" altLang="zh-TW" sz="5000" dirty="0" smtClean="0"/>
              <a:t>Magnetic Fields in Supernova Remnants and Pulsar-Wind Nebulae</a:t>
            </a:r>
            <a:endParaRPr lang="zh-TW" altLang="en-US" sz="5000" dirty="0"/>
          </a:p>
        </p:txBody>
      </p:sp>
      <p:sp>
        <p:nvSpPr>
          <p:cNvPr id="3" name="副標題 2"/>
          <p:cNvSpPr>
            <a:spLocks noGrp="1"/>
          </p:cNvSpPr>
          <p:nvPr>
            <p:ph type="subTitle" idx="1"/>
          </p:nvPr>
        </p:nvSpPr>
        <p:spPr/>
        <p:txBody>
          <a:bodyPr>
            <a:normAutofit fontScale="92500" lnSpcReduction="10000"/>
          </a:bodyPr>
          <a:lstStyle/>
          <a:p>
            <a:r>
              <a:rPr lang="en-US" altLang="zh-TW" smtClean="0"/>
              <a:t>2013/12/18</a:t>
            </a:r>
            <a:endParaRPr lang="en-US" altLang="zh-TW" smtClean="0"/>
          </a:p>
          <a:p>
            <a:r>
              <a:rPr lang="en-US" altLang="zh-TW" dirty="0" smtClean="0"/>
              <a:t>Speaker </a:t>
            </a:r>
            <a:r>
              <a:rPr lang="en-US" altLang="zh-TW" dirty="0" smtClean="0"/>
              <a:t>: Yu-</a:t>
            </a:r>
            <a:r>
              <a:rPr lang="en-US" altLang="zh-TW" dirty="0" err="1" smtClean="0"/>
              <a:t>Hsun</a:t>
            </a:r>
            <a:r>
              <a:rPr lang="en-US" altLang="zh-TW" dirty="0" smtClean="0"/>
              <a:t> Cheng</a:t>
            </a:r>
          </a:p>
          <a:p>
            <a:r>
              <a:rPr lang="en-US" altLang="zh-TW" dirty="0" smtClean="0"/>
              <a:t>Professor: Yosuke Mizuno</a:t>
            </a:r>
            <a:endParaRPr lang="zh-TW" altLang="en-US" dirty="0"/>
          </a:p>
        </p:txBody>
      </p:sp>
    </p:spTree>
    <p:extLst>
      <p:ext uri="{BB962C8B-B14F-4D97-AF65-F5344CB8AC3E}">
        <p14:creationId xmlns:p14="http://schemas.microsoft.com/office/powerpoint/2010/main" val="33088736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X-Ray and </a:t>
            </a:r>
            <a:r>
              <a:rPr lang="en-US" altLang="zh-TW" dirty="0" err="1" smtClean="0"/>
              <a:t>Gammer</a:t>
            </a:r>
            <a:r>
              <a:rPr lang="en-US" altLang="zh-TW" dirty="0" smtClean="0"/>
              <a:t>-Ray inferences</a:t>
            </a:r>
            <a:endParaRPr lang="zh-TW" altLang="en-US" dirty="0"/>
          </a:p>
        </p:txBody>
      </p:sp>
      <p:sp>
        <p:nvSpPr>
          <p:cNvPr id="3" name="內容版面配置區 2"/>
          <p:cNvSpPr>
            <a:spLocks noGrp="1"/>
          </p:cNvSpPr>
          <p:nvPr>
            <p:ph idx="1"/>
          </p:nvPr>
        </p:nvSpPr>
        <p:spPr/>
        <p:txBody>
          <a:bodyPr/>
          <a:lstStyle/>
          <a:p>
            <a:r>
              <a:rPr lang="en-US" altLang="zh-TW" dirty="0" smtClean="0"/>
              <a:t>Four Galactic SNRs show X-ray spectra dominated by synchrotron emission : G1.9+0.3,SN1006,G347.3-0.5,G266.2-1.2.</a:t>
            </a:r>
          </a:p>
          <a:p>
            <a:r>
              <a:rPr lang="en-US" altLang="zh-TW" dirty="0" smtClean="0"/>
              <a:t>G1.9+0.3 and SN1006 are young. They are symmetric X-ray morphologies. The two source show thermal X-ray emission from fainter regions.</a:t>
            </a:r>
          </a:p>
          <a:p>
            <a:r>
              <a:rPr lang="en-US" altLang="zh-TW" dirty="0" smtClean="0"/>
              <a:t>SN1006 is widely accepted to be the remnant of a Type </a:t>
            </a:r>
            <a:r>
              <a:rPr lang="en-US" altLang="zh-TW" dirty="0" err="1" smtClean="0"/>
              <a:t>Ia</a:t>
            </a:r>
            <a:r>
              <a:rPr lang="en-US" altLang="zh-TW" dirty="0" smtClean="0"/>
              <a:t> supernova.</a:t>
            </a:r>
          </a:p>
          <a:p>
            <a:r>
              <a:rPr lang="en-US" altLang="zh-TW" dirty="0" smtClean="0"/>
              <a:t>G347.3-0.5 </a:t>
            </a:r>
            <a:r>
              <a:rPr lang="zh-TW" altLang="en-US" dirty="0" smtClean="0"/>
              <a:t> </a:t>
            </a:r>
            <a:r>
              <a:rPr lang="en-US" altLang="zh-TW" dirty="0" smtClean="0"/>
              <a:t>and G266.2-1.2 have much larger angular sizes and considerably more irregular morphologies.</a:t>
            </a:r>
            <a:endParaRPr lang="zh-TW" altLang="en-US" dirty="0"/>
          </a:p>
        </p:txBody>
      </p:sp>
    </p:spTree>
    <p:extLst>
      <p:ext uri="{BB962C8B-B14F-4D97-AF65-F5344CB8AC3E}">
        <p14:creationId xmlns:p14="http://schemas.microsoft.com/office/powerpoint/2010/main" val="2012798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X-Ray and </a:t>
            </a:r>
            <a:r>
              <a:rPr lang="en-US" altLang="zh-TW" dirty="0" err="1"/>
              <a:t>Gammer</a:t>
            </a:r>
            <a:r>
              <a:rPr lang="en-US" altLang="zh-TW" dirty="0"/>
              <a:t>-Ray inferences</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normAutofit/>
              </a:bodyPr>
              <a:lstStyle/>
              <a:p>
                <a:r>
                  <a:rPr lang="en-US" altLang="zh-TW" dirty="0" smtClean="0"/>
                  <a:t>Power-law fits to the X-ray spectra are much steeper than radio spectra , indicating that the X-rays com from the cutting-off tail of the electron distribution.</a:t>
                </a:r>
              </a:p>
              <a:p>
                <a:r>
                  <a:rPr lang="en-US" altLang="zh-TW" dirty="0" smtClean="0"/>
                  <a:t>In standard DSA , the time for a particle to reach a relativistic energy E (from </a:t>
                </a:r>
                <a14:m>
                  <m:oMath xmlns:m="http://schemas.openxmlformats.org/officeDocument/2006/math">
                    <m:sSub>
                      <m:sSubPr>
                        <m:ctrlPr>
                          <a:rPr lang="en-US" altLang="zh-TW" i="1" smtClean="0">
                            <a:latin typeface="Cambria Math"/>
                          </a:rPr>
                        </m:ctrlPr>
                      </m:sSubPr>
                      <m:e>
                        <m:r>
                          <a:rPr lang="en-US" altLang="zh-TW" b="0" i="1" smtClean="0">
                            <a:latin typeface="Cambria Math"/>
                          </a:rPr>
                          <m:t>𝐸</m:t>
                        </m:r>
                      </m:e>
                      <m:sub>
                        <m:r>
                          <a:rPr lang="en-US" altLang="zh-TW" b="0" i="1" smtClean="0">
                            <a:latin typeface="Cambria Math"/>
                          </a:rPr>
                          <m:t>𝑖</m:t>
                        </m:r>
                      </m:sub>
                    </m:sSub>
                    <m:r>
                      <a:rPr lang="en-US" altLang="zh-TW" i="1" smtClean="0">
                        <a:latin typeface="Cambria Math"/>
                        <a:ea typeface="Cambria Math"/>
                      </a:rPr>
                      <m:t>≪</m:t>
                    </m:r>
                    <m:r>
                      <a:rPr lang="en-US" altLang="zh-TW" b="0" i="1" smtClean="0">
                        <a:latin typeface="Cambria Math"/>
                        <a:ea typeface="Cambria Math"/>
                      </a:rPr>
                      <m:t>𝐸</m:t>
                    </m:r>
                  </m:oMath>
                </a14:m>
                <a:r>
                  <a:rPr lang="en-US" altLang="zh-TW" dirty="0" smtClean="0"/>
                  <a:t>) is given by </a:t>
                </a:r>
                <a14:m>
                  <m:oMath xmlns:m="http://schemas.openxmlformats.org/officeDocument/2006/math">
                    <m:r>
                      <a:rPr lang="zh-TW" altLang="en-US" i="1" smtClean="0">
                        <a:latin typeface="Cambria Math"/>
                      </a:rPr>
                      <m:t>𝜏</m:t>
                    </m:r>
                    <m:d>
                      <m:dPr>
                        <m:ctrlPr>
                          <a:rPr lang="en-US" altLang="zh-TW" b="0" i="1" smtClean="0">
                            <a:latin typeface="Cambria Math"/>
                          </a:rPr>
                        </m:ctrlPr>
                      </m:dPr>
                      <m:e>
                        <m:r>
                          <a:rPr lang="en-US" altLang="zh-TW" b="0" i="1" smtClean="0">
                            <a:latin typeface="Cambria Math"/>
                          </a:rPr>
                          <m:t>𝐸</m:t>
                        </m:r>
                      </m:e>
                    </m:d>
                    <m:r>
                      <a:rPr lang="en-US" altLang="zh-TW" b="0" i="1" smtClean="0">
                        <a:latin typeface="Cambria Math"/>
                      </a:rPr>
                      <m:t>~</m:t>
                    </m:r>
                    <m:f>
                      <m:fPr>
                        <m:ctrlPr>
                          <a:rPr lang="en-US" altLang="zh-TW" b="0" i="1" smtClean="0">
                            <a:latin typeface="Cambria Math"/>
                          </a:rPr>
                        </m:ctrlPr>
                      </m:fPr>
                      <m:num>
                        <m:r>
                          <a:rPr lang="zh-TW" altLang="en-US" b="0" i="1" smtClean="0">
                            <a:latin typeface="Cambria Math"/>
                          </a:rPr>
                          <m:t>𝜅</m:t>
                        </m:r>
                      </m:num>
                      <m:den>
                        <m:sSup>
                          <m:sSupPr>
                            <m:ctrlPr>
                              <a:rPr lang="en-US" altLang="zh-TW" b="0" i="1" smtClean="0">
                                <a:latin typeface="Cambria Math"/>
                              </a:rPr>
                            </m:ctrlPr>
                          </m:sSupPr>
                          <m:e>
                            <m:r>
                              <a:rPr lang="en-US" altLang="zh-TW" b="0" i="1" smtClean="0">
                                <a:latin typeface="Cambria Math"/>
                              </a:rPr>
                              <m:t>𝑢</m:t>
                            </m:r>
                          </m:e>
                          <m:sup>
                            <m:r>
                              <a:rPr lang="en-US" altLang="zh-TW" b="0" i="1" smtClean="0">
                                <a:latin typeface="Cambria Math"/>
                              </a:rPr>
                              <m:t>2</m:t>
                            </m:r>
                          </m:sup>
                        </m:sSup>
                      </m:den>
                    </m:f>
                  </m:oMath>
                </a14:m>
                <a:r>
                  <a:rPr lang="en-US" altLang="zh-TW" dirty="0" smtClean="0"/>
                  <a:t> where </a:t>
                </a:r>
                <a14:m>
                  <m:oMath xmlns:m="http://schemas.openxmlformats.org/officeDocument/2006/math">
                    <m:r>
                      <a:rPr lang="zh-TW" altLang="en-US" i="1" smtClean="0">
                        <a:latin typeface="Cambria Math"/>
                      </a:rPr>
                      <m:t>𝜅</m:t>
                    </m:r>
                    <m:r>
                      <a:rPr lang="zh-TW" altLang="en-US" i="1" smtClean="0">
                        <a:latin typeface="Cambria Math"/>
                      </a:rPr>
                      <m:t>≡</m:t>
                    </m:r>
                    <m:f>
                      <m:fPr>
                        <m:ctrlPr>
                          <a:rPr lang="en-US" altLang="zh-TW" i="1" smtClean="0">
                            <a:latin typeface="Cambria Math"/>
                          </a:rPr>
                        </m:ctrlPr>
                      </m:fPr>
                      <m:num>
                        <m:sSub>
                          <m:sSubPr>
                            <m:ctrlPr>
                              <a:rPr lang="en-US" altLang="zh-TW" i="1" smtClean="0">
                                <a:latin typeface="Cambria Math"/>
                              </a:rPr>
                            </m:ctrlPr>
                          </m:sSubPr>
                          <m:e>
                            <m:r>
                              <a:rPr lang="zh-TW" altLang="en-US" i="1" smtClean="0">
                                <a:latin typeface="Cambria Math"/>
                              </a:rPr>
                              <m:t>𝜆</m:t>
                            </m:r>
                          </m:e>
                          <m:sub>
                            <m:r>
                              <a:rPr lang="en-US" altLang="zh-TW" b="0" i="1" smtClean="0">
                                <a:latin typeface="Cambria Math"/>
                              </a:rPr>
                              <m:t>𝑚𝑓𝑝</m:t>
                            </m:r>
                          </m:sub>
                        </m:sSub>
                        <m:r>
                          <a:rPr lang="en-US" altLang="zh-TW" b="0" i="1" smtClean="0">
                            <a:latin typeface="Cambria Math"/>
                          </a:rPr>
                          <m:t>𝑐</m:t>
                        </m:r>
                      </m:num>
                      <m:den>
                        <m:r>
                          <a:rPr lang="en-US" altLang="zh-TW" b="0" i="1" smtClean="0">
                            <a:latin typeface="Cambria Math"/>
                          </a:rPr>
                          <m:t>3</m:t>
                        </m:r>
                      </m:den>
                    </m:f>
                  </m:oMath>
                </a14:m>
                <a:r>
                  <a:rPr lang="en-US" altLang="zh-TW" dirty="0" smtClean="0"/>
                  <a:t> is diffusion coefficient.</a:t>
                </a:r>
                <a:r>
                  <a:rPr lang="en-US" altLang="zh-TW" dirty="0"/>
                  <a:t> </a:t>
                </a:r>
                <a:r>
                  <a:rPr lang="en-US" altLang="zh-TW" dirty="0" smtClean="0"/>
                  <a:t>The mean free path is proportional to the particle </a:t>
                </a:r>
                <a:r>
                  <a:rPr lang="en-US" altLang="zh-TW" dirty="0" err="1" smtClean="0"/>
                  <a:t>gyroradius</a:t>
                </a:r>
                <a:r>
                  <a:rPr lang="en-US" altLang="zh-TW" dirty="0" smtClean="0"/>
                  <a:t> </a:t>
                </a:r>
                <a14:m>
                  <m:oMath xmlns:m="http://schemas.openxmlformats.org/officeDocument/2006/math">
                    <m:sSub>
                      <m:sSubPr>
                        <m:ctrlPr>
                          <a:rPr lang="en-US" altLang="zh-TW" i="1" smtClean="0">
                            <a:latin typeface="Cambria Math"/>
                          </a:rPr>
                        </m:ctrlPr>
                      </m:sSubPr>
                      <m:e>
                        <m:r>
                          <a:rPr lang="en-US" altLang="zh-TW" b="0" i="1" smtClean="0">
                            <a:latin typeface="Cambria Math"/>
                          </a:rPr>
                          <m:t>𝑟</m:t>
                        </m:r>
                      </m:e>
                      <m:sub>
                        <m:r>
                          <a:rPr lang="en-US" altLang="zh-TW" b="0" i="1" smtClean="0">
                            <a:latin typeface="Cambria Math"/>
                          </a:rPr>
                          <m:t>𝑔</m:t>
                        </m:r>
                      </m:sub>
                    </m:sSub>
                    <m:r>
                      <a:rPr lang="en-US" altLang="zh-TW" i="1" smtClean="0">
                        <a:latin typeface="Cambria Math"/>
                        <a:ea typeface="Cambria Math"/>
                      </a:rPr>
                      <m:t>≡</m:t>
                    </m:r>
                    <m:f>
                      <m:fPr>
                        <m:ctrlPr>
                          <a:rPr lang="en-US" altLang="zh-TW" i="1" smtClean="0">
                            <a:latin typeface="Cambria Math"/>
                            <a:ea typeface="Cambria Math"/>
                          </a:rPr>
                        </m:ctrlPr>
                      </m:fPr>
                      <m:num>
                        <m:r>
                          <a:rPr lang="en-US" altLang="zh-TW" b="0" i="1" smtClean="0">
                            <a:latin typeface="Cambria Math"/>
                            <a:ea typeface="Cambria Math"/>
                          </a:rPr>
                          <m:t>𝐸</m:t>
                        </m:r>
                      </m:num>
                      <m:den>
                        <m:r>
                          <a:rPr lang="en-US" altLang="zh-TW" b="0" i="1" smtClean="0">
                            <a:latin typeface="Cambria Math"/>
                            <a:ea typeface="Cambria Math"/>
                          </a:rPr>
                          <m:t>𝑒𝐵</m:t>
                        </m:r>
                      </m:den>
                    </m:f>
                  </m:oMath>
                </a14:m>
                <a:r>
                  <a:rPr lang="en-US" altLang="zh-TW" dirty="0" smtClean="0"/>
                  <a:t> (E is </a:t>
                </a:r>
                <a:r>
                  <a:rPr lang="en-US" altLang="zh-TW" dirty="0" err="1" smtClean="0"/>
                  <a:t>relativistc</a:t>
                </a:r>
                <a:r>
                  <a:rPr lang="en-US" altLang="zh-TW" dirty="0" smtClean="0"/>
                  <a:t> energy)</a:t>
                </a: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1">
                <a:blip r:embed="rId2"/>
                <a:stretch>
                  <a:fillRect l="-963" t="-1078"/>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793473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X-Ray and </a:t>
            </a:r>
            <a:r>
              <a:rPr lang="en-US" altLang="zh-TW" dirty="0" err="1"/>
              <a:t>Gammer</a:t>
            </a:r>
            <a:r>
              <a:rPr lang="en-US" altLang="zh-TW" dirty="0"/>
              <a:t>-Ray inferences</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normAutofit lnSpcReduction="10000"/>
              </a:bodyPr>
              <a:lstStyle/>
              <a:p>
                <a:r>
                  <a:rPr lang="en-US" altLang="zh-TW" dirty="0" smtClean="0"/>
                  <a:t>If we write </a:t>
                </a:r>
                <a14:m>
                  <m:oMath xmlns:m="http://schemas.openxmlformats.org/officeDocument/2006/math">
                    <m:sSub>
                      <m:sSubPr>
                        <m:ctrlPr>
                          <a:rPr lang="en-US" altLang="zh-TW" i="1">
                            <a:latin typeface="Cambria Math"/>
                          </a:rPr>
                        </m:ctrlPr>
                      </m:sSubPr>
                      <m:e>
                        <m:r>
                          <a:rPr lang="zh-TW" altLang="en-US" i="1">
                            <a:latin typeface="Cambria Math"/>
                          </a:rPr>
                          <m:t>𝜆</m:t>
                        </m:r>
                      </m:e>
                      <m:sub>
                        <m:r>
                          <a:rPr lang="en-US" altLang="zh-TW" i="1">
                            <a:latin typeface="Cambria Math"/>
                          </a:rPr>
                          <m:t>𝑚𝑓𝑝</m:t>
                        </m:r>
                      </m:sub>
                    </m:sSub>
                    <m:r>
                      <a:rPr lang="en-US" altLang="zh-TW" i="1">
                        <a:latin typeface="Cambria Math"/>
                      </a:rPr>
                      <m:t>=</m:t>
                    </m:r>
                    <m:r>
                      <a:rPr lang="zh-TW" altLang="en-US" i="1">
                        <a:latin typeface="Cambria Math"/>
                      </a:rPr>
                      <m:t>𝜂</m:t>
                    </m:r>
                    <m:sSub>
                      <m:sSubPr>
                        <m:ctrlPr>
                          <a:rPr lang="en-US" altLang="zh-TW" i="1">
                            <a:latin typeface="Cambria Math"/>
                          </a:rPr>
                        </m:ctrlPr>
                      </m:sSubPr>
                      <m:e>
                        <m:r>
                          <a:rPr lang="en-US" altLang="zh-TW" i="1">
                            <a:latin typeface="Cambria Math"/>
                          </a:rPr>
                          <m:t>𝑟</m:t>
                        </m:r>
                      </m:e>
                      <m:sub>
                        <m:r>
                          <a:rPr lang="en-US" altLang="zh-TW" i="1">
                            <a:latin typeface="Cambria Math"/>
                          </a:rPr>
                          <m:t>𝑔</m:t>
                        </m:r>
                      </m:sub>
                    </m:sSub>
                  </m:oMath>
                </a14:m>
                <a:r>
                  <a:rPr lang="en-US" altLang="zh-TW" dirty="0"/>
                  <a:t>,</a:t>
                </a:r>
                <a14:m>
                  <m:oMath xmlns:m="http://schemas.openxmlformats.org/officeDocument/2006/math">
                    <m:r>
                      <a:rPr lang="zh-TW" altLang="en-US" i="1">
                        <a:latin typeface="Cambria Math"/>
                      </a:rPr>
                      <m:t>𝜂</m:t>
                    </m:r>
                  </m:oMath>
                </a14:m>
                <a:r>
                  <a:rPr lang="en-US" altLang="zh-TW" dirty="0"/>
                  <a:t> is the </a:t>
                </a:r>
                <a:r>
                  <a:rPr lang="en-US" altLang="zh-TW" dirty="0" err="1" smtClean="0"/>
                  <a:t>gyrofactor</a:t>
                </a:r>
                <a:r>
                  <a:rPr lang="en-US" altLang="zh-TW" dirty="0" smtClean="0"/>
                  <a:t>  which </a:t>
                </a:r>
                <a:r>
                  <a:rPr lang="en-US" altLang="zh-TW" dirty="0"/>
                  <a:t>is depending on the amplitude of scattering turbulence, then</a:t>
                </a:r>
                <a14:m>
                  <m:oMath xmlns:m="http://schemas.openxmlformats.org/officeDocument/2006/math">
                    <m:r>
                      <a:rPr lang="en-US" altLang="zh-TW">
                        <a:latin typeface="Cambria Math"/>
                      </a:rPr>
                      <m:t> </m:t>
                    </m:r>
                    <m:r>
                      <a:rPr lang="zh-TW" altLang="en-US" i="1">
                        <a:latin typeface="Cambria Math"/>
                      </a:rPr>
                      <m:t>𝜂</m:t>
                    </m:r>
                    <m:r>
                      <a:rPr lang="en-US" altLang="zh-TW" i="1">
                        <a:latin typeface="Cambria Math"/>
                      </a:rPr>
                      <m:t>=1</m:t>
                    </m:r>
                  </m:oMath>
                </a14:m>
                <a:r>
                  <a:rPr lang="en-US" altLang="zh-TW" dirty="0" smtClean="0"/>
                  <a:t> is </a:t>
                </a:r>
                <a:r>
                  <a:rPr lang="en-US" altLang="zh-TW" dirty="0" err="1" smtClean="0"/>
                  <a:t>Bohm</a:t>
                </a:r>
                <a:r>
                  <a:rPr lang="en-US" altLang="zh-TW" dirty="0" smtClean="0"/>
                  <a:t> diffusion and </a:t>
                </a:r>
                <a14:m>
                  <m:oMath xmlns:m="http://schemas.openxmlformats.org/officeDocument/2006/math">
                    <m:r>
                      <a:rPr lang="zh-TW" altLang="en-US" i="1">
                        <a:latin typeface="Cambria Math"/>
                      </a:rPr>
                      <m:t>𝜂</m:t>
                    </m:r>
                    <m:r>
                      <a:rPr lang="en-US" altLang="zh-TW" i="1">
                        <a:latin typeface="Cambria Math"/>
                      </a:rPr>
                      <m:t>=</m:t>
                    </m:r>
                  </m:oMath>
                </a14:m>
                <a:r>
                  <a:rPr lang="en-US" altLang="zh-TW" dirty="0" smtClean="0"/>
                  <a:t> const.</a:t>
                </a:r>
                <a14:m>
                  <m:oMath xmlns:m="http://schemas.openxmlformats.org/officeDocument/2006/math">
                    <m:r>
                      <a:rPr lang="en-US" altLang="zh-TW" b="0" i="0" smtClean="0">
                        <a:latin typeface="Cambria Math"/>
                      </a:rPr>
                      <m:t>  </m:t>
                    </m:r>
                    <m:r>
                      <a:rPr lang="zh-TW" altLang="en-US" i="1">
                        <a:latin typeface="Cambria Math"/>
                      </a:rPr>
                      <m:t>𝜂</m:t>
                    </m:r>
                    <m:r>
                      <a:rPr lang="en-US" altLang="zh-TW" i="1" smtClean="0">
                        <a:latin typeface="Cambria Math"/>
                        <a:ea typeface="Cambria Math"/>
                      </a:rPr>
                      <m:t>&gt;</m:t>
                    </m:r>
                    <m:r>
                      <a:rPr lang="en-US" altLang="zh-TW" b="0" i="1" smtClean="0">
                        <a:latin typeface="Cambria Math"/>
                        <a:ea typeface="Cambria Math"/>
                      </a:rPr>
                      <m:t>1 </m:t>
                    </m:r>
                  </m:oMath>
                </a14:m>
                <a:r>
                  <a:rPr lang="en-US" altLang="zh-TW" dirty="0" smtClean="0"/>
                  <a:t>is </a:t>
                </a:r>
                <a:r>
                  <a:rPr lang="en-US" altLang="zh-TW" dirty="0" err="1" smtClean="0"/>
                  <a:t>Bohm</a:t>
                </a:r>
                <a:r>
                  <a:rPr lang="en-US" altLang="zh-TW" dirty="0" smtClean="0"/>
                  <a:t>-like.</a:t>
                </a:r>
              </a:p>
              <a:p>
                <a:r>
                  <a:rPr lang="en-US" altLang="zh-TW" dirty="0" smtClean="0"/>
                  <a:t>Using quasi-liner theory </a:t>
                </a:r>
                <a14:m>
                  <m:oMath xmlns:m="http://schemas.openxmlformats.org/officeDocument/2006/math">
                    <m:r>
                      <a:rPr lang="zh-TW" altLang="en-US" i="1">
                        <a:latin typeface="Cambria Math"/>
                      </a:rPr>
                      <m:t>𝜂</m:t>
                    </m:r>
                    <m:r>
                      <a:rPr lang="en-US" altLang="zh-TW" b="0" i="1" smtClean="0">
                        <a:latin typeface="Cambria Math"/>
                      </a:rPr>
                      <m:t>(</m:t>
                    </m:r>
                    <m:r>
                      <a:rPr lang="en-US" altLang="zh-TW" b="0" i="1" smtClean="0">
                        <a:latin typeface="Cambria Math"/>
                      </a:rPr>
                      <m:t>𝐸</m:t>
                    </m:r>
                    <m:r>
                      <a:rPr lang="en-US" altLang="zh-TW" b="0" i="1" smtClean="0">
                        <a:latin typeface="Cambria Math"/>
                      </a:rPr>
                      <m:t>)≡</m:t>
                    </m:r>
                    <m:sSup>
                      <m:sSupPr>
                        <m:ctrlPr>
                          <a:rPr lang="en-US" altLang="zh-TW" b="0" i="1" smtClean="0">
                            <a:latin typeface="Cambria Math"/>
                            <a:ea typeface="Cambria Math"/>
                          </a:rPr>
                        </m:ctrlPr>
                      </m:sSupPr>
                      <m:e>
                        <m:r>
                          <a:rPr lang="en-US" altLang="zh-TW" b="0" i="1" smtClean="0">
                            <a:latin typeface="Cambria Math"/>
                            <a:ea typeface="Cambria Math"/>
                          </a:rPr>
                          <m:t>(</m:t>
                        </m:r>
                        <m:f>
                          <m:fPr>
                            <m:ctrlPr>
                              <a:rPr lang="en-US" altLang="zh-TW" b="0" i="1" smtClean="0">
                                <a:latin typeface="Cambria Math"/>
                                <a:ea typeface="Cambria Math"/>
                              </a:rPr>
                            </m:ctrlPr>
                          </m:fPr>
                          <m:num>
                            <m:r>
                              <a:rPr lang="zh-TW" altLang="en-US" b="0" i="1" smtClean="0">
                                <a:latin typeface="Cambria Math"/>
                                <a:ea typeface="Cambria Math"/>
                              </a:rPr>
                              <m:t>𝛿</m:t>
                            </m:r>
                            <m:r>
                              <a:rPr lang="en-US" altLang="zh-TW" b="0" i="1" smtClean="0">
                                <a:latin typeface="Cambria Math"/>
                                <a:ea typeface="Cambria Math"/>
                              </a:rPr>
                              <m:t>𝐵</m:t>
                            </m:r>
                          </m:num>
                          <m:den>
                            <m:r>
                              <a:rPr lang="en-US" altLang="zh-TW" b="0" i="1" smtClean="0">
                                <a:latin typeface="Cambria Math"/>
                                <a:ea typeface="Cambria Math"/>
                              </a:rPr>
                              <m:t>𝐵</m:t>
                            </m:r>
                          </m:den>
                        </m:f>
                        <m:r>
                          <a:rPr lang="en-US" altLang="zh-TW" b="0" i="1" smtClean="0">
                            <a:latin typeface="Cambria Math"/>
                            <a:ea typeface="Cambria Math"/>
                          </a:rPr>
                          <m:t>)</m:t>
                        </m:r>
                      </m:e>
                      <m:sup>
                        <m:r>
                          <a:rPr lang="en-US" altLang="zh-TW" b="0" i="1" smtClean="0">
                            <a:latin typeface="Cambria Math"/>
                            <a:ea typeface="Cambria Math"/>
                          </a:rPr>
                          <m:t>−2</m:t>
                        </m:r>
                      </m:sup>
                    </m:sSup>
                  </m:oMath>
                </a14:m>
                <a:r>
                  <a:rPr lang="en-US" altLang="zh-TW" dirty="0" smtClean="0"/>
                  <a:t> where </a:t>
                </a:r>
                <a14:m>
                  <m:oMath xmlns:m="http://schemas.openxmlformats.org/officeDocument/2006/math">
                    <m:r>
                      <a:rPr lang="zh-TW" altLang="en-US" i="1">
                        <a:latin typeface="Cambria Math"/>
                        <a:ea typeface="Cambria Math"/>
                      </a:rPr>
                      <m:t>𝛿</m:t>
                    </m:r>
                    <m:r>
                      <a:rPr lang="en-US" altLang="zh-TW" i="1">
                        <a:latin typeface="Cambria Math"/>
                        <a:ea typeface="Cambria Math"/>
                      </a:rPr>
                      <m:t>𝐵</m:t>
                    </m:r>
                  </m:oMath>
                </a14:m>
                <a:r>
                  <a:rPr lang="en-US" altLang="zh-TW" dirty="0" smtClean="0"/>
                  <a:t> is the amplitude of MHD turbulence resonant with particles of energy E.(So </a:t>
                </a:r>
                <a14:m>
                  <m:oMath xmlns:m="http://schemas.openxmlformats.org/officeDocument/2006/math">
                    <m:r>
                      <a:rPr lang="zh-TW" altLang="en-US" i="1" smtClean="0">
                        <a:latin typeface="Cambria Math"/>
                      </a:rPr>
                      <m:t>𝜂</m:t>
                    </m:r>
                    <m:r>
                      <a:rPr lang="en-US" altLang="zh-TW" b="0" i="1" smtClean="0">
                        <a:latin typeface="Cambria Math"/>
                      </a:rPr>
                      <m:t>=</m:t>
                    </m:r>
                    <m:r>
                      <a:rPr lang="en-US" altLang="zh-TW" b="0" i="1" smtClean="0">
                        <a:latin typeface="Cambria Math"/>
                      </a:rPr>
                      <m:t>𝑐𝑜𝑛𝑠𝑡</m:t>
                    </m:r>
                    <m:r>
                      <a:rPr lang="en-US" altLang="zh-TW" b="0" i="1" smtClean="0">
                        <a:latin typeface="Cambria Math"/>
                      </a:rPr>
                      <m:t> </m:t>
                    </m:r>
                  </m:oMath>
                </a14:m>
                <a:r>
                  <a:rPr lang="en-US" altLang="zh-TW" dirty="0" smtClean="0"/>
                  <a:t> means a particular spectrum of turbulence)</a:t>
                </a:r>
                <a:endParaRPr lang="en-US" altLang="zh-TW" dirty="0"/>
              </a:p>
              <a:p>
                <a:r>
                  <a:rPr lang="en-US" altLang="zh-TW" dirty="0" smtClean="0"/>
                  <a:t>X-ray spectra as a diagnostic of magnetic fields is that high fields give short mean free paths , small diffusion coefficients, rapid acceleration, and higher maximum particle energies</a:t>
                </a:r>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1">
                <a:blip r:embed="rId2"/>
                <a:stretch>
                  <a:fillRect l="-963" t="-1887" r="-1111" b="-270"/>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321607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X-Ray and </a:t>
            </a:r>
            <a:r>
              <a:rPr lang="en-US" altLang="zh-TW" dirty="0" err="1"/>
              <a:t>Gammer</a:t>
            </a:r>
            <a:r>
              <a:rPr lang="en-US" altLang="zh-TW" dirty="0"/>
              <a:t>-Ray inferences</a:t>
            </a:r>
            <a:endParaRPr lang="zh-TW" altLang="en-US" dirty="0"/>
          </a:p>
        </p:txBody>
      </p:sp>
      <p:sp>
        <p:nvSpPr>
          <p:cNvPr id="3" name="內容版面配置區 2"/>
          <p:cNvSpPr>
            <a:spLocks noGrp="1"/>
          </p:cNvSpPr>
          <p:nvPr>
            <p:ph idx="1"/>
          </p:nvPr>
        </p:nvSpPr>
        <p:spPr/>
        <p:txBody>
          <a:bodyPr>
            <a:normAutofit/>
          </a:bodyPr>
          <a:lstStyle/>
          <a:p>
            <a:r>
              <a:rPr lang="en-US" altLang="zh-TW" dirty="0" smtClean="0"/>
              <a:t>A morphological argument is based on the commonly seen phenomenon of thin rims, in which synchrotron X-ray emission occurs at remnant peripheries in very narrow tangential features coincident with the shock location as inferred.</a:t>
            </a:r>
          </a:p>
          <a:p>
            <a:r>
              <a:rPr lang="en-US" altLang="zh-TW" dirty="0" smtClean="0"/>
              <a:t>Another argument for strong magnetic field is the discovery of variations in brightness on timescales of a few years of small features in X-ray synchrotron emission in </a:t>
            </a:r>
            <a:r>
              <a:rPr lang="en-US" altLang="zh-TW" dirty="0" err="1" smtClean="0"/>
              <a:t>Cas</a:t>
            </a:r>
            <a:r>
              <a:rPr lang="en-US" altLang="zh-TW" dirty="0" smtClean="0"/>
              <a:t> A and G347.3-0.5.</a:t>
            </a:r>
          </a:p>
          <a:p>
            <a:r>
              <a:rPr lang="en-US" altLang="zh-TW" dirty="0" smtClean="0"/>
              <a:t>Brightness increases on similar timescale are also observed.</a:t>
            </a:r>
          </a:p>
          <a:p>
            <a:endParaRPr lang="zh-TW" altLang="en-US" dirty="0"/>
          </a:p>
        </p:txBody>
      </p:sp>
    </p:spTree>
    <p:extLst>
      <p:ext uri="{BB962C8B-B14F-4D97-AF65-F5344CB8AC3E}">
        <p14:creationId xmlns:p14="http://schemas.microsoft.com/office/powerpoint/2010/main" val="93513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X-Ray and </a:t>
            </a:r>
            <a:r>
              <a:rPr lang="en-US" altLang="zh-TW" dirty="0" err="1"/>
              <a:t>Gammer</a:t>
            </a:r>
            <a:r>
              <a:rPr lang="en-US" altLang="zh-TW" dirty="0"/>
              <a:t>-Ray inferences</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r>
                  <a:rPr lang="en-US" altLang="zh-TW" dirty="0" smtClean="0"/>
                  <a:t>Very strong levels of magnetic turbulence also naturally predict these kinds of fluctuation without necessarily requiring quit as high values of </a:t>
                </a:r>
                <a14:m>
                  <m:oMath xmlns:m="http://schemas.openxmlformats.org/officeDocument/2006/math">
                    <m:sSub>
                      <m:sSubPr>
                        <m:ctrlPr>
                          <a:rPr lang="en-US" altLang="zh-TW" i="1" smtClean="0">
                            <a:latin typeface="Cambria Math"/>
                          </a:rPr>
                        </m:ctrlPr>
                      </m:sSubPr>
                      <m:e>
                        <m:r>
                          <a:rPr lang="en-US" altLang="zh-TW" b="0" i="1" smtClean="0">
                            <a:latin typeface="Cambria Math"/>
                          </a:rPr>
                          <m:t>𝐵</m:t>
                        </m:r>
                      </m:e>
                      <m:sub>
                        <m:r>
                          <a:rPr lang="en-US" altLang="zh-TW" b="0" i="1" smtClean="0">
                            <a:latin typeface="Cambria Math"/>
                          </a:rPr>
                          <m:t>𝑟𝑚𝑠</m:t>
                        </m:r>
                      </m:sub>
                    </m:sSub>
                  </m:oMath>
                </a14:m>
                <a:r>
                  <a:rPr lang="en-US" altLang="zh-TW" dirty="0" smtClean="0"/>
                  <a:t>.</a:t>
                </a:r>
              </a:p>
              <a:p>
                <a:r>
                  <a:rPr lang="en-US" altLang="zh-TW" dirty="0" smtClean="0"/>
                  <a:t>SN1006 show no such small features or brightness variation, perhaps as a result of a Type </a:t>
                </a:r>
                <a:r>
                  <a:rPr lang="en-US" altLang="zh-TW" dirty="0" err="1" smtClean="0"/>
                  <a:t>Ia</a:t>
                </a:r>
                <a:r>
                  <a:rPr lang="en-US" altLang="zh-TW" dirty="0" smtClean="0"/>
                  <a:t> origin with more-or-less uniform surrounding material.</a:t>
                </a:r>
              </a:p>
              <a:p>
                <a:r>
                  <a:rPr lang="en-US" altLang="zh-TW" dirty="0" smtClean="0"/>
                  <a:t>The absence of short-term variations does not imply absence of magnetic-field amplification; </a:t>
                </a:r>
                <a:r>
                  <a:rPr lang="en-US" altLang="zh-TW" dirty="0" err="1" smtClean="0"/>
                  <a:t>veryhigh</a:t>
                </a:r>
                <a:r>
                  <a:rPr lang="en-US" altLang="zh-TW" dirty="0" smtClean="0"/>
                  <a:t> B values could be generated in a quasi-steady state behind the shock, without producing short-term brightness fluctuations.</a:t>
                </a:r>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1">
                <a:blip r:embed="rId2"/>
                <a:stretch>
                  <a:fillRect l="-963" t="-1078" r="-1407"/>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9133959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X-Ray and </a:t>
            </a:r>
            <a:r>
              <a:rPr lang="en-US" altLang="zh-TW" dirty="0" err="1"/>
              <a:t>Gammer</a:t>
            </a:r>
            <a:r>
              <a:rPr lang="en-US" altLang="zh-TW" dirty="0"/>
              <a:t>-Ray inferences</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normAutofit lnSpcReduction="10000"/>
              </a:bodyPr>
              <a:lstStyle/>
              <a:p>
                <a:r>
                  <a:rPr lang="en-US" altLang="zh-TW" dirty="0" smtClean="0"/>
                  <a:t>The Fermi Gamma-Ray Space Telescope has been mapping the sky between about 0.2 and 300 </a:t>
                </a:r>
                <a:r>
                  <a:rPr lang="en-US" altLang="zh-TW" dirty="0" err="1" smtClean="0"/>
                  <a:t>GeV</a:t>
                </a:r>
                <a:r>
                  <a:rPr lang="en-US" altLang="zh-TW" dirty="0" smtClean="0"/>
                  <a:t> since its launch in 2008, with gradually improving statistics on any given region of sky.</a:t>
                </a:r>
              </a:p>
              <a:p>
                <a:r>
                  <a:rPr lang="en-US" altLang="zh-TW" dirty="0" smtClean="0"/>
                  <a:t>One important early result is the detection of </a:t>
                </a:r>
                <a:r>
                  <a:rPr lang="en-US" altLang="zh-TW" dirty="0" err="1" smtClean="0"/>
                  <a:t>Cas</a:t>
                </a:r>
                <a:r>
                  <a:rPr lang="en-US" altLang="zh-TW" dirty="0" smtClean="0"/>
                  <a:t> A between 0.5 and 50 </a:t>
                </a:r>
                <a:r>
                  <a:rPr lang="en-US" altLang="zh-TW" dirty="0" err="1" smtClean="0"/>
                  <a:t>GeV</a:t>
                </a:r>
                <a:r>
                  <a:rPr lang="en-US" altLang="zh-TW" dirty="0" smtClean="0"/>
                  <a:t>.</a:t>
                </a:r>
              </a:p>
              <a:p>
                <a:r>
                  <a:rPr lang="en-US" altLang="zh-TW" dirty="0"/>
                  <a:t>The emission may be either </a:t>
                </a:r>
                <a:r>
                  <a:rPr lang="en-US" altLang="zh-TW" dirty="0" err="1"/>
                  <a:t>leptonic</a:t>
                </a:r>
                <a:r>
                  <a:rPr lang="en-US" altLang="zh-TW" dirty="0"/>
                  <a:t>, that is, electron bremsstrahlung plus inverse-Compton </a:t>
                </a:r>
                <a:r>
                  <a:rPr lang="en-US" altLang="zh-TW" dirty="0" err="1"/>
                  <a:t>upscattering</a:t>
                </a:r>
                <a:r>
                  <a:rPr lang="en-US" altLang="zh-TW" dirty="0"/>
                  <a:t> of local photon ﬁelds, or </a:t>
                </a:r>
                <a:r>
                  <a:rPr lang="en-US" altLang="zh-TW" dirty="0" err="1"/>
                  <a:t>hadronic</a:t>
                </a:r>
                <a:r>
                  <a:rPr lang="en-US" altLang="zh-TW" dirty="0"/>
                  <a:t>, from the decay into photons of </a:t>
                </a:r>
                <a14:m>
                  <m:oMath xmlns:m="http://schemas.openxmlformats.org/officeDocument/2006/math">
                    <m:sSup>
                      <m:sSupPr>
                        <m:ctrlPr>
                          <a:rPr lang="en-US" altLang="zh-TW" i="1" dirty="0" smtClean="0">
                            <a:latin typeface="Cambria Math"/>
                          </a:rPr>
                        </m:ctrlPr>
                      </m:sSupPr>
                      <m:e>
                        <m:r>
                          <a:rPr lang="zh-TW" altLang="en-US" i="1" dirty="0" smtClean="0">
                            <a:latin typeface="Cambria Math"/>
                          </a:rPr>
                          <m:t>𝜋</m:t>
                        </m:r>
                      </m:e>
                      <m:sup>
                        <m:r>
                          <a:rPr lang="en-US" altLang="zh-TW" b="0" i="1" dirty="0" smtClean="0">
                            <a:latin typeface="Cambria Math"/>
                          </a:rPr>
                          <m:t>0</m:t>
                        </m:r>
                      </m:sup>
                    </m:sSup>
                  </m:oMath>
                </a14:m>
                <a:r>
                  <a:rPr lang="en-US" altLang="zh-TW" dirty="0"/>
                  <a:t> mesons produced in inelastic collisions between cosmic-ray protons and local thermal gas.</a:t>
                </a:r>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1">
                <a:blip r:embed="rId2"/>
                <a:stretch>
                  <a:fillRect l="-963" t="-1887" r="-741"/>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81554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X-Ray and </a:t>
            </a:r>
            <a:r>
              <a:rPr lang="en-US" altLang="zh-TW" dirty="0" err="1"/>
              <a:t>Gammer</a:t>
            </a:r>
            <a:r>
              <a:rPr lang="en-US" altLang="zh-TW" dirty="0"/>
              <a:t>-Ray inferences</a:t>
            </a:r>
            <a:endParaRPr lang="zh-TW" altLang="en-US" dirty="0"/>
          </a:p>
        </p:txBody>
      </p:sp>
      <p:sp>
        <p:nvSpPr>
          <p:cNvPr id="3" name="內容版面配置區 2"/>
          <p:cNvSpPr>
            <a:spLocks noGrp="1"/>
          </p:cNvSpPr>
          <p:nvPr>
            <p:ph idx="1"/>
          </p:nvPr>
        </p:nvSpPr>
        <p:spPr/>
        <p:txBody>
          <a:bodyPr>
            <a:normAutofit lnSpcReduction="10000"/>
          </a:bodyPr>
          <a:lstStyle/>
          <a:p>
            <a:r>
              <a:rPr lang="en-US" altLang="zh-TW" dirty="0"/>
              <a:t>The </a:t>
            </a:r>
            <a:r>
              <a:rPr lang="en-US" altLang="zh-TW" dirty="0" err="1"/>
              <a:t>leptonic</a:t>
            </a:r>
            <a:r>
              <a:rPr lang="en-US" altLang="zh-TW" dirty="0"/>
              <a:t> model shown in Fig assumes a mean density of 26 cm−1, which requires a mean magnetic ﬁeld (averaged over the en- tire emitting region of </a:t>
            </a:r>
            <a:r>
              <a:rPr lang="en-US" altLang="zh-TW" dirty="0" err="1"/>
              <a:t>Cas</a:t>
            </a:r>
            <a:r>
              <a:rPr lang="en-US" altLang="zh-TW" dirty="0"/>
              <a:t> A) of about 0.12 </a:t>
            </a:r>
            <a:r>
              <a:rPr lang="en-US" altLang="zh-TW" dirty="0" err="1"/>
              <a:t>mG</a:t>
            </a:r>
            <a:r>
              <a:rPr lang="en-US" altLang="zh-TW" dirty="0" smtClean="0"/>
              <a:t>.</a:t>
            </a:r>
          </a:p>
          <a:p>
            <a:r>
              <a:rPr lang="en-US" altLang="zh-TW" dirty="0"/>
              <a:t>If the actual emission is </a:t>
            </a:r>
            <a:r>
              <a:rPr lang="en-US" altLang="zh-TW" dirty="0" err="1"/>
              <a:t>hadronic</a:t>
            </a:r>
            <a:r>
              <a:rPr lang="en-US" altLang="zh-TW" dirty="0"/>
              <a:t>, the IC contribution must be lower (fewer relativistic electrons), demanding a larger magnetic ﬁeld to produce the observed synchrotron ﬂuxes at radio energies</a:t>
            </a:r>
            <a:r>
              <a:rPr lang="en-US" altLang="zh-TW" dirty="0" smtClean="0"/>
              <a:t>.</a:t>
            </a:r>
          </a:p>
          <a:p>
            <a:r>
              <a:rPr lang="en-US" altLang="zh-TW" dirty="0"/>
              <a:t>Similarly, any </a:t>
            </a:r>
            <a:r>
              <a:rPr lang="en-US" altLang="zh-TW" dirty="0" err="1"/>
              <a:t>TeV</a:t>
            </a:r>
            <a:r>
              <a:rPr lang="en-US" altLang="zh-TW" dirty="0"/>
              <a:t> detection or upper limit places lower limits on the mean magnetic ﬁeld in regions containing relativistic electrons. So far, four SNRs have been imaged with the HESS air-ˇCerenkov telescope array in Namibia.</a:t>
            </a:r>
            <a:endParaRPr lang="en-US" altLang="zh-TW" dirty="0" smtClean="0"/>
          </a:p>
          <a:p>
            <a:endParaRPr lang="zh-TW" altLang="en-US" dirty="0"/>
          </a:p>
        </p:txBody>
      </p:sp>
    </p:spTree>
    <p:extLst>
      <p:ext uri="{BB962C8B-B14F-4D97-AF65-F5344CB8AC3E}">
        <p14:creationId xmlns:p14="http://schemas.microsoft.com/office/powerpoint/2010/main" val="30878314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X-Ray and </a:t>
            </a:r>
            <a:r>
              <a:rPr lang="en-US" altLang="zh-TW" dirty="0" err="1"/>
              <a:t>Gammer</a:t>
            </a:r>
            <a:r>
              <a:rPr lang="en-US" altLang="zh-TW" dirty="0"/>
              <a:t>-Ray inferences</a:t>
            </a:r>
            <a:endParaRPr lang="zh-TW" altLang="en-US" dirty="0"/>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6" y="1484784"/>
            <a:ext cx="6696744" cy="4779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文字方塊 3"/>
          <p:cNvSpPr txBox="1"/>
          <p:nvPr/>
        </p:nvSpPr>
        <p:spPr>
          <a:xfrm>
            <a:off x="2411760" y="1763524"/>
            <a:ext cx="3915687" cy="369332"/>
          </a:xfrm>
          <a:prstGeom prst="rect">
            <a:avLst/>
          </a:prstGeom>
          <a:noFill/>
        </p:spPr>
        <p:txBody>
          <a:bodyPr wrap="none" rtlCol="0">
            <a:spAutoFit/>
          </a:bodyPr>
          <a:lstStyle/>
          <a:p>
            <a:r>
              <a:rPr lang="en-US" altLang="zh-TW" dirty="0" smtClean="0"/>
              <a:t>The solid curves are </a:t>
            </a:r>
            <a:r>
              <a:rPr lang="en-US" altLang="zh-TW" dirty="0" err="1" smtClean="0"/>
              <a:t>leptonic</a:t>
            </a:r>
            <a:r>
              <a:rPr lang="en-US" altLang="zh-TW" dirty="0" smtClean="0"/>
              <a:t> models</a:t>
            </a:r>
            <a:endParaRPr lang="zh-TW" altLang="en-US" dirty="0"/>
          </a:p>
        </p:txBody>
      </p:sp>
    </p:spTree>
    <p:extLst>
      <p:ext uri="{BB962C8B-B14F-4D97-AF65-F5344CB8AC3E}">
        <p14:creationId xmlns:p14="http://schemas.microsoft.com/office/powerpoint/2010/main" val="21161383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X-Ray and </a:t>
            </a:r>
            <a:r>
              <a:rPr lang="en-US" altLang="zh-TW" dirty="0" err="1"/>
              <a:t>Gammer</a:t>
            </a:r>
            <a:r>
              <a:rPr lang="en-US" altLang="zh-TW" dirty="0"/>
              <a:t>-Ray inferences</a:t>
            </a:r>
            <a:endParaRPr lang="zh-TW" altLang="en-US" dirty="0"/>
          </a:p>
        </p:txBody>
      </p:sp>
      <p:sp>
        <p:nvSpPr>
          <p:cNvPr id="3" name="內容版面配置區 2"/>
          <p:cNvSpPr>
            <a:spLocks noGrp="1"/>
          </p:cNvSpPr>
          <p:nvPr>
            <p:ph idx="1"/>
          </p:nvPr>
        </p:nvSpPr>
        <p:spPr/>
        <p:txBody>
          <a:bodyPr/>
          <a:lstStyle/>
          <a:p>
            <a:r>
              <a:rPr lang="en-US" altLang="zh-TW" dirty="0"/>
              <a:t>The question of magnetic-ﬁeld ampliﬁcation is intimately connected with that of efﬁcient particle acceleration through the proposals of Bell and </a:t>
            </a:r>
            <a:r>
              <a:rPr lang="en-US" altLang="zh-TW" dirty="0" err="1"/>
              <a:t>Lucek</a:t>
            </a:r>
            <a:r>
              <a:rPr lang="en-US" altLang="zh-TW" dirty="0"/>
              <a:t> (2001) and Bell (2004) that cosmic-ray driven instabilities can greatly increase the magnetic-ﬁeld strength. Evidence for high magnetic ﬁelds is then taken as indirect evidence for an energetically signiﬁcant component of cosmic rays (which must of necessity be ions) accelerated in the shock. This argument can be reversed: if evidence is found for efﬁcient ion acceleration, then magnetic ﬁelds are likely to be ampliﬁed.</a:t>
            </a:r>
            <a:endParaRPr lang="zh-TW" altLang="en-US" dirty="0"/>
          </a:p>
        </p:txBody>
      </p:sp>
    </p:spTree>
    <p:extLst>
      <p:ext uri="{BB962C8B-B14F-4D97-AF65-F5344CB8AC3E}">
        <p14:creationId xmlns:p14="http://schemas.microsoft.com/office/powerpoint/2010/main" val="3484646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Introduction</a:t>
            </a:r>
            <a:endParaRPr lang="zh-TW" altLang="en-US" dirty="0"/>
          </a:p>
        </p:txBody>
      </p:sp>
      <p:sp>
        <p:nvSpPr>
          <p:cNvPr id="3" name="內容版面配置區 2"/>
          <p:cNvSpPr>
            <a:spLocks noGrp="1"/>
          </p:cNvSpPr>
          <p:nvPr>
            <p:ph idx="1"/>
          </p:nvPr>
        </p:nvSpPr>
        <p:spPr/>
        <p:txBody>
          <a:bodyPr/>
          <a:lstStyle/>
          <a:p>
            <a:r>
              <a:rPr lang="en-US" altLang="zh-TW" dirty="0" smtClean="0">
                <a:solidFill>
                  <a:srgbClr val="0070C0"/>
                </a:solidFill>
              </a:rPr>
              <a:t>Supernova remnants(SNR):</a:t>
            </a:r>
            <a:r>
              <a:rPr lang="zh-TW" altLang="en-US" dirty="0" smtClean="0">
                <a:solidFill>
                  <a:srgbClr val="0070C0"/>
                </a:solidFill>
              </a:rPr>
              <a:t> </a:t>
            </a:r>
            <a:r>
              <a:rPr lang="en-US" altLang="zh-TW" dirty="0" smtClean="0"/>
              <a:t>This is </a:t>
            </a:r>
            <a:r>
              <a:rPr lang="en-US" altLang="zh-TW" dirty="0"/>
              <a:t>the structure resulting from the explosion of a star in a supernova. </a:t>
            </a:r>
            <a:endParaRPr lang="en-US" altLang="zh-TW" dirty="0" smtClean="0"/>
          </a:p>
          <a:p>
            <a:pPr marL="0" indent="0">
              <a:buNone/>
            </a:pPr>
            <a:r>
              <a:rPr lang="en-US" altLang="zh-TW" dirty="0" smtClean="0"/>
              <a:t>It is formed by that the interactive between interstellar and </a:t>
            </a:r>
            <a:r>
              <a:rPr lang="en-US" altLang="zh-TW" dirty="0"/>
              <a:t>that the expanding </a:t>
            </a:r>
            <a:r>
              <a:rPr lang="en-US" altLang="zh-TW" dirty="0" smtClean="0"/>
              <a:t>process of explosion of supernova. The</a:t>
            </a:r>
            <a:r>
              <a:rPr lang="zh-TW" altLang="en-US" dirty="0" smtClean="0"/>
              <a:t> </a:t>
            </a:r>
            <a:r>
              <a:rPr lang="en-US" altLang="zh-TW" dirty="0" smtClean="0"/>
              <a:t>shape: Cloud </a:t>
            </a:r>
            <a:r>
              <a:rPr lang="zh-TW" altLang="en-US" dirty="0" smtClean="0"/>
              <a:t>、</a:t>
            </a:r>
            <a:r>
              <a:rPr lang="en-US" altLang="zh-TW" dirty="0" smtClean="0"/>
              <a:t>Shell ..etc.</a:t>
            </a:r>
          </a:p>
          <a:p>
            <a:endParaRPr lang="zh-TW" altLang="en-US" dirty="0"/>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4005064"/>
            <a:ext cx="2970330" cy="2376264"/>
          </a:xfrm>
          <a:prstGeom prst="rect">
            <a:avLst/>
          </a:prstGeom>
        </p:spPr>
      </p:pic>
      <p:sp>
        <p:nvSpPr>
          <p:cNvPr id="5" name="文字方塊 4"/>
          <p:cNvSpPr txBox="1"/>
          <p:nvPr/>
        </p:nvSpPr>
        <p:spPr>
          <a:xfrm>
            <a:off x="755576" y="6461791"/>
            <a:ext cx="3152017" cy="369332"/>
          </a:xfrm>
          <a:prstGeom prst="rect">
            <a:avLst/>
          </a:prstGeom>
          <a:noFill/>
        </p:spPr>
        <p:txBody>
          <a:bodyPr wrap="none" rtlCol="0">
            <a:spAutoFit/>
          </a:bodyPr>
          <a:lstStyle/>
          <a:p>
            <a:r>
              <a:rPr lang="en-US" altLang="zh-TW" dirty="0" smtClean="0"/>
              <a:t>Shell SNR: </a:t>
            </a:r>
            <a:r>
              <a:rPr lang="en-US" altLang="zh-TW" dirty="0" err="1" smtClean="0"/>
              <a:t>Kepler</a:t>
            </a:r>
            <a:r>
              <a:rPr lang="en-US" altLang="zh-TW" dirty="0" smtClean="0"/>
              <a:t> supernova</a:t>
            </a:r>
            <a:endParaRPr lang="zh-TW" altLang="en-US" dirty="0"/>
          </a:p>
        </p:txBody>
      </p:sp>
      <p:pic>
        <p:nvPicPr>
          <p:cNvPr id="6" name="圖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7944" y="3878795"/>
            <a:ext cx="2952328" cy="2952328"/>
          </a:xfrm>
          <a:prstGeom prst="rect">
            <a:avLst/>
          </a:prstGeom>
        </p:spPr>
      </p:pic>
      <p:sp>
        <p:nvSpPr>
          <p:cNvPr id="7" name="文字方塊 6"/>
          <p:cNvSpPr txBox="1"/>
          <p:nvPr/>
        </p:nvSpPr>
        <p:spPr>
          <a:xfrm>
            <a:off x="7092280" y="4005064"/>
            <a:ext cx="1843966" cy="646331"/>
          </a:xfrm>
          <a:prstGeom prst="rect">
            <a:avLst/>
          </a:prstGeom>
          <a:noFill/>
        </p:spPr>
        <p:txBody>
          <a:bodyPr wrap="none" rtlCol="0">
            <a:spAutoFit/>
          </a:bodyPr>
          <a:lstStyle/>
          <a:p>
            <a:r>
              <a:rPr lang="en-US" altLang="zh-TW" dirty="0" smtClean="0"/>
              <a:t>Solid SNR:</a:t>
            </a:r>
          </a:p>
          <a:p>
            <a:r>
              <a:rPr lang="en-US" altLang="zh-TW" dirty="0" smtClean="0"/>
              <a:t>Crab Supernova</a:t>
            </a:r>
            <a:endParaRPr lang="zh-TW" altLang="en-US" dirty="0"/>
          </a:p>
        </p:txBody>
      </p:sp>
    </p:spTree>
    <p:extLst>
      <p:ext uri="{BB962C8B-B14F-4D97-AF65-F5344CB8AC3E}">
        <p14:creationId xmlns:p14="http://schemas.microsoft.com/office/powerpoint/2010/main" val="3617193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Introduction</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normAutofit fontScale="92500"/>
              </a:bodyPr>
              <a:lstStyle/>
              <a:p>
                <a:r>
                  <a:rPr lang="en-US" altLang="zh-TW" dirty="0" smtClean="0">
                    <a:solidFill>
                      <a:srgbClr val="0070C0"/>
                    </a:solidFill>
                  </a:rPr>
                  <a:t>Pulsar-Wind Nebulae(</a:t>
                </a:r>
                <a:r>
                  <a:rPr lang="en-US" altLang="zh-TW" dirty="0" err="1">
                    <a:solidFill>
                      <a:srgbClr val="0070C0"/>
                    </a:solidFill>
                  </a:rPr>
                  <a:t>PWNe</a:t>
                </a:r>
                <a:r>
                  <a:rPr lang="en-US" altLang="zh-TW" dirty="0" smtClean="0">
                    <a:solidFill>
                      <a:srgbClr val="0070C0"/>
                    </a:solidFill>
                  </a:rPr>
                  <a:t>): </a:t>
                </a:r>
                <a:r>
                  <a:rPr lang="en-US" altLang="zh-TW" dirty="0" smtClean="0"/>
                  <a:t>A type nebula is formed by Pulsar-Wind. It often finds in SNR shell. Sometimes also find near old Pulsar star. But it’s SNR has been vanished.</a:t>
                </a:r>
                <a:endParaRPr lang="en-US" altLang="zh-TW" dirty="0"/>
              </a:p>
              <a:p>
                <a:r>
                  <a:rPr lang="en-US" altLang="zh-TW" dirty="0" smtClean="0"/>
                  <a:t>Property:</a:t>
                </a:r>
              </a:p>
              <a:p>
                <a:pPr marL="457200" indent="-457200">
                  <a:buAutoNum type="arabicPeriod"/>
                </a:pPr>
                <a:r>
                  <a:rPr lang="en-US" altLang="zh-TW" dirty="0" smtClean="0"/>
                  <a:t>The distance is closer the </a:t>
                </a:r>
                <a:r>
                  <a:rPr lang="en-US" altLang="zh-TW" dirty="0" err="1" smtClean="0"/>
                  <a:t>PWNe</a:t>
                </a:r>
                <a:r>
                  <a:rPr lang="en-US" altLang="zh-TW" dirty="0" smtClean="0"/>
                  <a:t> center, The brightness is higher.</a:t>
                </a:r>
                <a:r>
                  <a:rPr lang="zh-TW" altLang="en-US" dirty="0" smtClean="0"/>
                  <a:t> </a:t>
                </a:r>
                <a:r>
                  <a:rPr lang="en-US" altLang="zh-TW" dirty="0" smtClean="0"/>
                  <a:t>These is not general structure of SNR.</a:t>
                </a:r>
              </a:p>
              <a:p>
                <a:pPr marL="457200" indent="-457200">
                  <a:buAutoNum type="arabicPeriod"/>
                </a:pPr>
                <a:r>
                  <a:rPr lang="en-US" altLang="zh-TW" dirty="0" smtClean="0"/>
                  <a:t>The radiation is high polarization, the radio spectrum is lower spectrum index </a:t>
                </a:r>
                <a14:m>
                  <m:oMath xmlns:m="http://schemas.openxmlformats.org/officeDocument/2006/math">
                    <m:r>
                      <a:rPr lang="zh-TW" altLang="en-US" i="1" smtClean="0">
                        <a:latin typeface="Cambria Math"/>
                      </a:rPr>
                      <m:t>𝛼</m:t>
                    </m:r>
                    <m:r>
                      <a:rPr lang="en-US" altLang="zh-TW" b="0" i="1" smtClean="0">
                        <a:latin typeface="Cambria Math"/>
                      </a:rPr>
                      <m:t>=0~0.3</m:t>
                    </m:r>
                  </m:oMath>
                </a14:m>
                <a:endParaRPr lang="en-US" altLang="zh-TW" dirty="0" smtClean="0"/>
              </a:p>
              <a:p>
                <a:pPr marL="457200" indent="-457200">
                  <a:buAutoNum type="arabicPeriod"/>
                </a:pPr>
                <a:r>
                  <a:rPr lang="en-US" altLang="zh-TW" dirty="0"/>
                  <a:t>An X-ray size that is generally smaller than their radio and optical size (due to smaller synchrotron lifetimes of the higher-energy electrons</a:t>
                </a:r>
                <a:r>
                  <a:rPr lang="en-US" altLang="zh-TW" dirty="0" smtClean="0"/>
                  <a:t>)</a:t>
                </a:r>
              </a:p>
              <a:p>
                <a:pPr marL="457200" indent="-457200">
                  <a:buFont typeface="Arial" pitchFamily="34" charset="0"/>
                  <a:buAutoNum type="arabicPeriod"/>
                </a:pPr>
                <a:r>
                  <a:rPr lang="en-US" altLang="zh-TW" dirty="0"/>
                  <a:t>A photon index at </a:t>
                </a:r>
                <a:r>
                  <a:rPr lang="en-US" altLang="zh-TW" dirty="0" err="1"/>
                  <a:t>TeV</a:t>
                </a:r>
                <a:r>
                  <a:rPr lang="en-US" altLang="zh-TW" dirty="0"/>
                  <a:t> gamma-ray energies of ~2.3.</a:t>
                </a:r>
              </a:p>
              <a:p>
                <a:pPr marL="0" indent="0">
                  <a:buNone/>
                </a:pPr>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1">
                <a:blip r:embed="rId2"/>
                <a:stretch>
                  <a:fillRect l="-889" t="-809" r="-1185" b="-943"/>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846455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smtClean="0"/>
              <a:t>Introdution</a:t>
            </a:r>
            <a:endParaRPr lang="zh-TW" altLang="en-US" dirty="0"/>
          </a:p>
        </p:txBody>
      </p:sp>
      <p:sp>
        <p:nvSpPr>
          <p:cNvPr id="3" name="內容版面配置區 2"/>
          <p:cNvSpPr>
            <a:spLocks noGrp="1"/>
          </p:cNvSpPr>
          <p:nvPr>
            <p:ph idx="1"/>
          </p:nvPr>
        </p:nvSpPr>
        <p:spPr/>
        <p:txBody>
          <a:bodyPr/>
          <a:lstStyle/>
          <a:p>
            <a:pPr marL="0" indent="0">
              <a:buNone/>
            </a:pPr>
            <a:r>
              <a:rPr lang="en-US" altLang="zh-TW" dirty="0"/>
              <a:t>Pulsar wind nebulae can be powerful probes of a pulsar's interaction with its surroundings — their properties can be used to infer the geometry, energetics, and composition of the pulsar wind, the space velocity of the pulsar itself, and the properties of the ambient </a:t>
            </a:r>
            <a:r>
              <a:rPr lang="en-US" altLang="zh-TW" dirty="0" smtClean="0"/>
              <a:t>medium</a:t>
            </a:r>
          </a:p>
          <a:p>
            <a:r>
              <a:rPr lang="en-US" altLang="zh-TW" dirty="0">
                <a:solidFill>
                  <a:srgbClr val="0070C0"/>
                </a:solidFill>
              </a:rPr>
              <a:t>Supernova remnants </a:t>
            </a:r>
            <a:r>
              <a:rPr lang="en-US" altLang="zh-TW" dirty="0"/>
              <a:t>and </a:t>
            </a:r>
            <a:r>
              <a:rPr lang="en-US" altLang="zh-TW" dirty="0">
                <a:solidFill>
                  <a:srgbClr val="0070C0"/>
                </a:solidFill>
              </a:rPr>
              <a:t>pulsar-wind nebulae </a:t>
            </a:r>
            <a:r>
              <a:rPr lang="en-US" altLang="zh-TW" dirty="0"/>
              <a:t>are prominent </a:t>
            </a:r>
            <a:r>
              <a:rPr lang="en-US" altLang="zh-TW" dirty="0">
                <a:solidFill>
                  <a:srgbClr val="FF0000"/>
                </a:solidFill>
              </a:rPr>
              <a:t>Galactic synchrotron sources </a:t>
            </a:r>
            <a:r>
              <a:rPr lang="en-US" altLang="zh-TW" dirty="0"/>
              <a:t>at radio and X-ray wavelengths. The spectral analysis of the synchrotron emission can be used to deduce or constrain magnetic-field strengths and orientations.</a:t>
            </a:r>
          </a:p>
          <a:p>
            <a:endParaRPr lang="en-US" altLang="zh-TW" dirty="0"/>
          </a:p>
          <a:p>
            <a:endParaRPr lang="en-US" altLang="zh-TW" dirty="0" smtClean="0"/>
          </a:p>
          <a:p>
            <a:endParaRPr lang="zh-TW" altLang="en-US" dirty="0"/>
          </a:p>
        </p:txBody>
      </p:sp>
    </p:spTree>
    <p:extLst>
      <p:ext uri="{BB962C8B-B14F-4D97-AF65-F5344CB8AC3E}">
        <p14:creationId xmlns:p14="http://schemas.microsoft.com/office/powerpoint/2010/main" val="3764660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smtClean="0"/>
              <a:t>Intrduction</a:t>
            </a:r>
            <a:endParaRPr lang="zh-TW" altLang="en-US" dirty="0"/>
          </a:p>
        </p:txBody>
      </p:sp>
      <p:sp>
        <p:nvSpPr>
          <p:cNvPr id="3" name="內容版面配置區 2"/>
          <p:cNvSpPr>
            <a:spLocks noGrp="1"/>
          </p:cNvSpPr>
          <p:nvPr>
            <p:ph idx="1"/>
          </p:nvPr>
        </p:nvSpPr>
        <p:spPr/>
        <p:txBody>
          <a:bodyPr/>
          <a:lstStyle/>
          <a:p>
            <a:r>
              <a:rPr lang="en-US" altLang="zh-TW" dirty="0">
                <a:solidFill>
                  <a:srgbClr val="FF0000"/>
                </a:solidFill>
              </a:rPr>
              <a:t>Galactic synchrotron </a:t>
            </a:r>
            <a:r>
              <a:rPr lang="en-US" altLang="zh-TW" dirty="0" smtClean="0">
                <a:solidFill>
                  <a:srgbClr val="FF0000"/>
                </a:solidFill>
              </a:rPr>
              <a:t>sources </a:t>
            </a:r>
            <a:r>
              <a:rPr lang="en-US" altLang="zh-TW" dirty="0" smtClean="0">
                <a:solidFill>
                  <a:schemeClr val="tx1"/>
                </a:solidFill>
              </a:rPr>
              <a:t>is the object in our galaxy which emit non-thermal synchrotron radiation at radio or x-ray.</a:t>
            </a:r>
          </a:p>
          <a:p>
            <a:r>
              <a:rPr lang="en-US" altLang="zh-TW" dirty="0" smtClean="0">
                <a:solidFill>
                  <a:schemeClr val="tx1"/>
                </a:solidFill>
              </a:rPr>
              <a:t>If a</a:t>
            </a:r>
            <a:r>
              <a:rPr lang="zh-TW" altLang="en-US" dirty="0" smtClean="0">
                <a:solidFill>
                  <a:schemeClr val="tx1"/>
                </a:solidFill>
              </a:rPr>
              <a:t> </a:t>
            </a:r>
            <a:r>
              <a:rPr lang="en-US" altLang="zh-TW" dirty="0" smtClean="0">
                <a:solidFill>
                  <a:schemeClr val="tx1"/>
                </a:solidFill>
              </a:rPr>
              <a:t>SNR source is young and the emission is due to a pulsar. It is called pulsar-wind nebula(PWN). Thus a SNR may contain a PWN.</a:t>
            </a:r>
            <a:endParaRPr lang="zh-TW" altLang="en-US" dirty="0"/>
          </a:p>
        </p:txBody>
      </p:sp>
    </p:spTree>
    <p:extLst>
      <p:ext uri="{BB962C8B-B14F-4D97-AF65-F5344CB8AC3E}">
        <p14:creationId xmlns:p14="http://schemas.microsoft.com/office/powerpoint/2010/main" val="2567612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SNR dynamics</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normAutofit fontScale="92500"/>
              </a:bodyPr>
              <a:lstStyle/>
              <a:p>
                <a:r>
                  <a:rPr lang="en-US" altLang="zh-TW" dirty="0" smtClean="0"/>
                  <a:t>SNRs evolve through various phases as their shock waves decelerate in the ambient medium. Very soon after an explosion deposits ~</a:t>
                </a:r>
                <a14:m>
                  <m:oMath xmlns:m="http://schemas.openxmlformats.org/officeDocument/2006/math">
                    <m:sSup>
                      <m:sSupPr>
                        <m:ctrlPr>
                          <a:rPr lang="en-US" altLang="zh-TW" i="1" smtClean="0">
                            <a:latin typeface="Cambria Math"/>
                          </a:rPr>
                        </m:ctrlPr>
                      </m:sSupPr>
                      <m:e>
                        <m:r>
                          <a:rPr lang="en-US" altLang="zh-TW" b="0" i="1" smtClean="0">
                            <a:latin typeface="Cambria Math"/>
                          </a:rPr>
                          <m:t>10</m:t>
                        </m:r>
                      </m:e>
                      <m:sup>
                        <m:r>
                          <a:rPr lang="en-US" altLang="zh-TW" b="0" i="1" smtClean="0">
                            <a:latin typeface="Cambria Math"/>
                          </a:rPr>
                          <m:t>51</m:t>
                        </m:r>
                      </m:sup>
                    </m:sSup>
                    <m:r>
                      <a:rPr lang="en-US" altLang="zh-TW" b="0" i="1" smtClean="0">
                        <a:latin typeface="Cambria Math"/>
                      </a:rPr>
                      <m:t> </m:t>
                    </m:r>
                    <m:r>
                      <a:rPr lang="en-US" altLang="zh-TW" b="0" i="1" smtClean="0">
                        <a:latin typeface="Cambria Math"/>
                      </a:rPr>
                      <m:t>𝑒𝑟𝑔</m:t>
                    </m:r>
                  </m:oMath>
                </a14:m>
                <a:r>
                  <a:rPr lang="zh-TW" altLang="en-US" dirty="0" smtClean="0"/>
                  <a:t> </a:t>
                </a:r>
                <a:r>
                  <a:rPr lang="en-US" altLang="zh-TW" dirty="0" smtClean="0"/>
                  <a:t>into the ISM, a </a:t>
                </a:r>
                <a:r>
                  <a:rPr lang="en-US" altLang="zh-TW" dirty="0" err="1" smtClean="0"/>
                  <a:t>shoch</a:t>
                </a:r>
                <a:r>
                  <a:rPr lang="en-US" altLang="zh-TW" dirty="0" smtClean="0"/>
                  <a:t> wave is driven into the surrounding ISM.</a:t>
                </a:r>
              </a:p>
              <a:p>
                <a:r>
                  <a:rPr lang="en-US" altLang="zh-TW" dirty="0" smtClean="0"/>
                  <a:t>Core-collapse SN eject several solar masses with a range of velocities </a:t>
                </a:r>
                <a14:m>
                  <m:oMath xmlns:m="http://schemas.openxmlformats.org/officeDocument/2006/math">
                    <m:r>
                      <a:rPr lang="en-US" altLang="zh-TW" b="0" i="1" smtClean="0">
                        <a:latin typeface="Cambria Math"/>
                      </a:rPr>
                      <m:t>5000</m:t>
                    </m:r>
                    <m:r>
                      <a:rPr lang="en-US" altLang="zh-TW" b="0" i="1" smtClean="0">
                        <a:latin typeface="Cambria Math"/>
                      </a:rPr>
                      <m:t>𝑘𝑚</m:t>
                    </m:r>
                    <m:sSup>
                      <m:sSupPr>
                        <m:ctrlPr>
                          <a:rPr lang="en-US" altLang="zh-TW" b="0" i="1" smtClean="0">
                            <a:latin typeface="Cambria Math"/>
                          </a:rPr>
                        </m:ctrlPr>
                      </m:sSupPr>
                      <m:e>
                        <m:r>
                          <a:rPr lang="en-US" altLang="zh-TW" b="0" i="1" smtClean="0">
                            <a:latin typeface="Cambria Math"/>
                          </a:rPr>
                          <m:t>𝑠</m:t>
                        </m:r>
                      </m:e>
                      <m:sup>
                        <m:r>
                          <a:rPr lang="en-US" altLang="zh-TW" b="0" i="1" smtClean="0">
                            <a:latin typeface="Cambria Math"/>
                          </a:rPr>
                          <m:t>−1</m:t>
                        </m:r>
                      </m:sup>
                    </m:sSup>
                  </m:oMath>
                </a14:m>
                <a:r>
                  <a:rPr lang="en-US" altLang="zh-TW" dirty="0" smtClean="0"/>
                  <a:t>.</a:t>
                </a:r>
              </a:p>
              <a:p>
                <a:r>
                  <a:rPr lang="en-US" altLang="zh-TW" dirty="0" smtClean="0"/>
                  <a:t>Not long after the explosion, deceleration of the outer blast wave causes the formation of a reverse shock as inner </a:t>
                </a:r>
                <a:r>
                  <a:rPr lang="en-US" altLang="zh-TW" dirty="0" err="1" smtClean="0"/>
                  <a:t>ejecta</a:t>
                </a:r>
                <a:r>
                  <a:rPr lang="en-US" altLang="zh-TW" dirty="0" smtClean="0"/>
                  <a:t> are forced to decelerate.</a:t>
                </a:r>
              </a:p>
              <a:p>
                <a:r>
                  <a:rPr lang="en-US" altLang="zh-TW" dirty="0" smtClean="0"/>
                  <a:t>The begins the </a:t>
                </a:r>
                <a:r>
                  <a:rPr lang="en-US" altLang="zh-TW" dirty="0" err="1" smtClean="0"/>
                  <a:t>ejecta</a:t>
                </a:r>
                <a:r>
                  <a:rPr lang="en-US" altLang="zh-TW" dirty="0" smtClean="0"/>
                  <a:t> phase of evolution, characterized by the presence of both the forward shock heating ISM, and the reverse shock heating </a:t>
                </a:r>
                <a:r>
                  <a:rPr lang="en-US" altLang="zh-TW" dirty="0" err="1" smtClean="0"/>
                  <a:t>ejecta</a:t>
                </a:r>
                <a:r>
                  <a:rPr lang="en-US" altLang="zh-TW" dirty="0" smtClean="0"/>
                  <a:t>.</a:t>
                </a:r>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1">
                <a:blip r:embed="rId2"/>
                <a:stretch>
                  <a:fillRect l="-815" t="-809" r="-1407"/>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462192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SNR Dynamics</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r>
                  <a:rPr lang="en-US" altLang="zh-TW" dirty="0" smtClean="0"/>
                  <a:t>Cooling timescales are much longer than dynamical timescales, so this phase is essentially adiabatic. Depending on the density structure in the </a:t>
                </a:r>
                <a:r>
                  <a:rPr lang="en-US" altLang="zh-TW" dirty="0" err="1" smtClean="0"/>
                  <a:t>ejecta</a:t>
                </a:r>
                <a:r>
                  <a:rPr lang="en-US" altLang="zh-TW" dirty="0" smtClean="0"/>
                  <a:t> and surrounding material, the shock radius may evolve as </a:t>
                </a:r>
                <a14:m>
                  <m:oMath xmlns:m="http://schemas.openxmlformats.org/officeDocument/2006/math">
                    <m:sSup>
                      <m:sSupPr>
                        <m:ctrlPr>
                          <a:rPr lang="en-US" altLang="zh-TW" i="1" smtClean="0">
                            <a:latin typeface="Cambria Math"/>
                          </a:rPr>
                        </m:ctrlPr>
                      </m:sSupPr>
                      <m:e>
                        <m:r>
                          <a:rPr lang="en-US" altLang="zh-TW" b="0" i="1" smtClean="0">
                            <a:latin typeface="Cambria Math"/>
                          </a:rPr>
                          <m:t>𝑡</m:t>
                        </m:r>
                      </m:e>
                      <m:sup>
                        <m:r>
                          <a:rPr lang="en-US" altLang="zh-TW" b="0" i="1" smtClean="0">
                            <a:latin typeface="Cambria Math"/>
                          </a:rPr>
                          <m:t>0.6</m:t>
                        </m:r>
                      </m:sup>
                    </m:sSup>
                    <m:r>
                      <a:rPr lang="en-US" altLang="zh-TW" b="0" i="1" smtClean="0">
                        <a:latin typeface="Cambria Math"/>
                      </a:rPr>
                      <m:t>−</m:t>
                    </m:r>
                    <m:sSup>
                      <m:sSupPr>
                        <m:ctrlPr>
                          <a:rPr lang="en-US" altLang="zh-TW" i="1" smtClean="0">
                            <a:latin typeface="Cambria Math"/>
                          </a:rPr>
                        </m:ctrlPr>
                      </m:sSupPr>
                      <m:e>
                        <m:r>
                          <a:rPr lang="en-US" altLang="zh-TW" b="0" i="1" smtClean="0">
                            <a:latin typeface="Cambria Math"/>
                          </a:rPr>
                          <m:t>𝑡</m:t>
                        </m:r>
                      </m:e>
                      <m:sup>
                        <m:r>
                          <a:rPr lang="en-US" altLang="zh-TW" b="0" i="1" smtClean="0">
                            <a:latin typeface="Cambria Math"/>
                          </a:rPr>
                          <m:t>0.9</m:t>
                        </m:r>
                      </m:sup>
                    </m:sSup>
                  </m:oMath>
                </a14:m>
                <a:r>
                  <a:rPr lang="en-US" altLang="zh-TW" dirty="0" smtClean="0"/>
                  <a:t>.</a:t>
                </a:r>
              </a:p>
              <a:p>
                <a:r>
                  <a:rPr lang="en-US" altLang="zh-TW" dirty="0" smtClean="0"/>
                  <a:t>Eventually the reverse shock moves in to the center of the SNR and , after what may be extensive reverberations, disappears.</a:t>
                </a:r>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1">
                <a:blip r:embed="rId2"/>
                <a:stretch>
                  <a:fillRect l="-963" t="-1078" r="-370"/>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900221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Radio inferences</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normAutofit fontScale="92500" lnSpcReduction="20000"/>
              </a:bodyPr>
              <a:lstStyle/>
              <a:p>
                <a:r>
                  <a:rPr lang="en-US" altLang="zh-TW" dirty="0" smtClean="0"/>
                  <a:t>Electrons emitting synchrotron radiation at radio wavelengths have energies of order 1-10 </a:t>
                </a:r>
                <a:r>
                  <a:rPr lang="en-US" altLang="zh-TW" dirty="0" err="1" smtClean="0"/>
                  <a:t>GeV</a:t>
                </a:r>
                <a:r>
                  <a:rPr lang="en-US" altLang="zh-TW" dirty="0" smtClean="0"/>
                  <a:t> .</a:t>
                </a:r>
              </a:p>
              <a:p>
                <a:r>
                  <a:rPr lang="en-US" altLang="zh-TW" dirty="0" smtClean="0"/>
                  <a:t>The observed radio power-law spectra </a:t>
                </a:r>
                <a14:m>
                  <m:oMath xmlns:m="http://schemas.openxmlformats.org/officeDocument/2006/math">
                    <m:sSub>
                      <m:sSubPr>
                        <m:ctrlPr>
                          <a:rPr lang="en-US" altLang="zh-TW" i="1" smtClean="0">
                            <a:latin typeface="Cambria Math"/>
                          </a:rPr>
                        </m:ctrlPr>
                      </m:sSubPr>
                      <m:e>
                        <m:r>
                          <a:rPr lang="en-US" altLang="zh-TW" b="0" i="1" smtClean="0">
                            <a:latin typeface="Cambria Math"/>
                          </a:rPr>
                          <m:t>𝑆</m:t>
                        </m:r>
                      </m:e>
                      <m:sub>
                        <m:r>
                          <a:rPr lang="en-US" altLang="zh-TW" b="0" i="1" smtClean="0">
                            <a:latin typeface="Cambria Math"/>
                          </a:rPr>
                          <m:t>𝑣</m:t>
                        </m:r>
                      </m:sub>
                    </m:sSub>
                    <m:r>
                      <a:rPr lang="en-US" altLang="zh-TW" b="0" i="1" smtClean="0">
                        <a:latin typeface="Cambria Math"/>
                      </a:rPr>
                      <m:t> </m:t>
                    </m:r>
                    <m:r>
                      <a:rPr lang="en-US" altLang="zh-TW" b="0" i="1" smtClean="0">
                        <a:latin typeface="Cambria Math"/>
                        <a:ea typeface="Cambria Math"/>
                      </a:rPr>
                      <m:t>∝ </m:t>
                    </m:r>
                    <m:sSup>
                      <m:sSupPr>
                        <m:ctrlPr>
                          <a:rPr lang="en-US" altLang="zh-TW" b="0" i="1" smtClean="0">
                            <a:latin typeface="Cambria Math"/>
                            <a:ea typeface="Cambria Math"/>
                          </a:rPr>
                        </m:ctrlPr>
                      </m:sSupPr>
                      <m:e>
                        <m:r>
                          <a:rPr lang="en-US" altLang="zh-TW" b="0" i="1" smtClean="0">
                            <a:latin typeface="Cambria Math"/>
                            <a:ea typeface="Cambria Math"/>
                          </a:rPr>
                          <m:t>𝑣</m:t>
                        </m:r>
                      </m:e>
                      <m:sup>
                        <m:r>
                          <a:rPr lang="en-US" altLang="zh-TW" b="0" i="1" smtClean="0">
                            <a:latin typeface="Cambria Math"/>
                            <a:ea typeface="Cambria Math"/>
                          </a:rPr>
                          <m:t>−</m:t>
                        </m:r>
                        <m:r>
                          <a:rPr lang="zh-TW" altLang="en-US" b="0" i="1" smtClean="0">
                            <a:latin typeface="Cambria Math"/>
                            <a:ea typeface="Cambria Math"/>
                          </a:rPr>
                          <m:t>𝛼</m:t>
                        </m:r>
                      </m:sup>
                    </m:sSup>
                    <m:r>
                      <a:rPr lang="en-US" altLang="zh-TW" b="0" i="1" smtClean="0">
                        <a:latin typeface="Cambria Math"/>
                        <a:ea typeface="Cambria Math"/>
                      </a:rPr>
                      <m:t>.</m:t>
                    </m:r>
                  </m:oMath>
                </a14:m>
                <a:endParaRPr lang="en-US" altLang="zh-TW" b="0" dirty="0" smtClean="0">
                  <a:ea typeface="Cambria Math"/>
                </a:endParaRPr>
              </a:p>
              <a:p>
                <a:r>
                  <a:rPr lang="en-US" altLang="zh-TW" dirty="0" smtClean="0"/>
                  <a:t>Radio observations do not allow the separate deduction of energy in electrons and in magnetic field; the synchrotron emissivity of this power-law distribution of electrons if proportional to </a:t>
                </a:r>
                <a14:m>
                  <m:oMath xmlns:m="http://schemas.openxmlformats.org/officeDocument/2006/math">
                    <m:sSup>
                      <m:sSupPr>
                        <m:ctrlPr>
                          <a:rPr lang="en-US" altLang="zh-TW" i="1" smtClean="0">
                            <a:latin typeface="Cambria Math"/>
                          </a:rPr>
                        </m:ctrlPr>
                      </m:sSupPr>
                      <m:e>
                        <m:r>
                          <a:rPr lang="en-US" altLang="zh-TW" b="0" i="1" smtClean="0">
                            <a:latin typeface="Cambria Math"/>
                          </a:rPr>
                          <m:t>𝐾𝐵</m:t>
                        </m:r>
                      </m:e>
                      <m:sup>
                        <m:f>
                          <m:fPr>
                            <m:ctrlPr>
                              <a:rPr lang="en-US" altLang="zh-TW" i="1" smtClean="0">
                                <a:latin typeface="Cambria Math"/>
                              </a:rPr>
                            </m:ctrlPr>
                          </m:fPr>
                          <m:num>
                            <m:r>
                              <a:rPr lang="en-US" altLang="zh-TW" b="0" i="1" smtClean="0">
                                <a:latin typeface="Cambria Math"/>
                              </a:rPr>
                              <m:t>(</m:t>
                            </m:r>
                            <m:r>
                              <a:rPr lang="en-US" altLang="zh-TW" b="0" i="1" smtClean="0">
                                <a:latin typeface="Cambria Math"/>
                              </a:rPr>
                              <m:t>𝑠</m:t>
                            </m:r>
                            <m:r>
                              <a:rPr lang="en-US" altLang="zh-TW" b="0" i="1" smtClean="0">
                                <a:latin typeface="Cambria Math"/>
                              </a:rPr>
                              <m:t>+1)</m:t>
                            </m:r>
                          </m:num>
                          <m:den>
                            <m:r>
                              <a:rPr lang="en-US" altLang="zh-TW" b="0" i="1" smtClean="0">
                                <a:latin typeface="Cambria Math"/>
                              </a:rPr>
                              <m:t>2</m:t>
                            </m:r>
                          </m:den>
                        </m:f>
                      </m:sup>
                    </m:sSup>
                  </m:oMath>
                </a14:m>
                <a:r>
                  <a:rPr lang="en-US" altLang="zh-TW" dirty="0" smtClean="0"/>
                  <a:t>.</a:t>
                </a:r>
              </a:p>
              <a:p>
                <a:r>
                  <a:rPr lang="en-US" altLang="zh-TW" dirty="0" smtClean="0"/>
                  <a:t>For a spherical remnant of radius R pc at D </a:t>
                </a:r>
                <a:r>
                  <a:rPr lang="en-US" altLang="zh-TW" dirty="0" err="1" smtClean="0"/>
                  <a:t>kpc</a:t>
                </a:r>
                <a:r>
                  <a:rPr lang="en-US" altLang="zh-TW" dirty="0" smtClean="0"/>
                  <a:t> with </a:t>
                </a:r>
                <a14:m>
                  <m:oMath xmlns:m="http://schemas.openxmlformats.org/officeDocument/2006/math">
                    <m:r>
                      <a:rPr lang="zh-TW" altLang="en-US" i="1">
                        <a:latin typeface="Cambria Math"/>
                        <a:ea typeface="Cambria Math"/>
                      </a:rPr>
                      <m:t>𝛼</m:t>
                    </m:r>
                    <m:r>
                      <a:rPr lang="en-US" altLang="zh-TW" b="0" i="1" smtClean="0">
                        <a:latin typeface="Cambria Math"/>
                        <a:ea typeface="Cambria Math"/>
                      </a:rPr>
                      <m:t>=0.5</m:t>
                    </m:r>
                  </m:oMath>
                </a14:m>
                <a:r>
                  <a:rPr lang="zh-TW" altLang="en-US" dirty="0" smtClean="0"/>
                  <a:t>  </a:t>
                </a:r>
                <a:r>
                  <a:rPr lang="en-US" altLang="zh-TW" dirty="0" smtClean="0"/>
                  <a:t>:</a:t>
                </a:r>
              </a:p>
              <a:p>
                <a:pPr marL="0" indent="0">
                  <a:buNone/>
                </a:pPr>
                <a14:m>
                  <m:oMathPara xmlns:m="http://schemas.openxmlformats.org/officeDocument/2006/math">
                    <m:oMathParaPr>
                      <m:jc m:val="centerGroup"/>
                    </m:oMathParaPr>
                    <m:oMath xmlns:m="http://schemas.openxmlformats.org/officeDocument/2006/math">
                      <m:r>
                        <a:rPr lang="en-US" altLang="zh-TW" b="0" i="1" smtClean="0">
                          <a:latin typeface="Cambria Math"/>
                        </a:rPr>
                        <m:t>𝐵</m:t>
                      </m:r>
                      <m:r>
                        <a:rPr lang="en-US" altLang="zh-TW" b="0" i="1" smtClean="0">
                          <a:latin typeface="Cambria Math"/>
                        </a:rPr>
                        <m:t>=20</m:t>
                      </m:r>
                      <m:d>
                        <m:dPr>
                          <m:ctrlPr>
                            <a:rPr lang="en-US" altLang="zh-TW" b="0" i="1" smtClean="0">
                              <a:latin typeface="Cambria Math"/>
                            </a:rPr>
                          </m:ctrlPr>
                        </m:dPr>
                        <m:e>
                          <m:r>
                            <a:rPr lang="en-US" altLang="zh-TW" b="0" i="1" smtClean="0">
                              <a:latin typeface="Cambria Math"/>
                            </a:rPr>
                            <m:t>1+</m:t>
                          </m:r>
                          <m:r>
                            <a:rPr lang="en-US" altLang="zh-TW" b="0" i="1" smtClean="0">
                              <a:latin typeface="Cambria Math"/>
                            </a:rPr>
                            <m:t>𝑘</m:t>
                          </m:r>
                        </m:e>
                      </m:d>
                      <m:sSub>
                        <m:sSubPr>
                          <m:ctrlPr>
                            <a:rPr lang="en-US" altLang="zh-TW" b="0" i="1" smtClean="0">
                              <a:latin typeface="Cambria Math"/>
                            </a:rPr>
                          </m:ctrlPr>
                        </m:sSubPr>
                        <m:e>
                          <m:r>
                            <a:rPr lang="en-US" altLang="zh-TW" b="0" i="1" smtClean="0">
                              <a:latin typeface="Cambria Math"/>
                            </a:rPr>
                            <m:t>𝑆</m:t>
                          </m:r>
                        </m:e>
                        <m:sub>
                          <m:r>
                            <a:rPr lang="en-US" altLang="zh-TW" b="0" i="1" smtClean="0">
                              <a:latin typeface="Cambria Math"/>
                            </a:rPr>
                            <m:t>9</m:t>
                          </m:r>
                        </m:sub>
                      </m:sSub>
                      <m:sSup>
                        <m:sSupPr>
                          <m:ctrlPr>
                            <a:rPr lang="en-US" altLang="zh-TW" b="0" i="1" smtClean="0">
                              <a:latin typeface="Cambria Math"/>
                            </a:rPr>
                          </m:ctrlPr>
                        </m:sSupPr>
                        <m:e>
                          <m:sSubSup>
                            <m:sSubSupPr>
                              <m:ctrlPr>
                                <a:rPr lang="en-US" altLang="zh-TW" i="1">
                                  <a:latin typeface="Cambria Math"/>
                                </a:rPr>
                              </m:ctrlPr>
                            </m:sSubSupPr>
                            <m:e>
                              <m:r>
                                <a:rPr lang="en-US" altLang="zh-TW" i="1">
                                  <a:latin typeface="Cambria Math"/>
                                </a:rPr>
                                <m:t>𝐷</m:t>
                              </m:r>
                            </m:e>
                            <m:sub>
                              <m:r>
                                <a:rPr lang="en-US" altLang="zh-TW" i="1">
                                  <a:latin typeface="Cambria Math"/>
                                </a:rPr>
                                <m:t>𝑘𝑝𝑐</m:t>
                              </m:r>
                            </m:sub>
                            <m:sup/>
                          </m:sSubSup>
                        </m:e>
                        <m:sup>
                          <m:r>
                            <a:rPr lang="en-US" altLang="zh-TW" b="0" i="1" smtClean="0">
                              <a:latin typeface="Cambria Math"/>
                            </a:rPr>
                            <m:t>2</m:t>
                          </m:r>
                        </m:sup>
                      </m:sSup>
                      <m:r>
                        <a:rPr lang="en-US" altLang="zh-TW" b="0" i="1" smtClean="0">
                          <a:latin typeface="Cambria Math"/>
                        </a:rPr>
                        <m:t>/(</m:t>
                      </m:r>
                      <m:sSup>
                        <m:sSupPr>
                          <m:ctrlPr>
                            <a:rPr lang="en-US" altLang="zh-TW" b="0" i="1" smtClean="0">
                              <a:latin typeface="Cambria Math"/>
                            </a:rPr>
                          </m:ctrlPr>
                        </m:sSupPr>
                        <m:e>
                          <m:r>
                            <a:rPr lang="zh-TW" altLang="en-US" i="1" smtClean="0">
                              <a:latin typeface="Cambria Math"/>
                            </a:rPr>
                            <m:t>𝜑</m:t>
                          </m:r>
                          <m:sSup>
                            <m:sSupPr>
                              <m:ctrlPr>
                                <a:rPr lang="en-US" altLang="zh-TW" i="1">
                                  <a:latin typeface="Cambria Math"/>
                                </a:rPr>
                              </m:ctrlPr>
                            </m:sSupPr>
                            <m:e>
                              <m:sSubSup>
                                <m:sSubSupPr>
                                  <m:ctrlPr>
                                    <a:rPr lang="en-US" altLang="zh-TW" i="1">
                                      <a:latin typeface="Cambria Math"/>
                                    </a:rPr>
                                  </m:ctrlPr>
                                </m:sSubSupPr>
                                <m:e>
                                  <m:r>
                                    <a:rPr lang="en-US" altLang="zh-TW" i="1">
                                      <a:latin typeface="Cambria Math"/>
                                    </a:rPr>
                                    <m:t>𝑅</m:t>
                                  </m:r>
                                </m:e>
                                <m:sub>
                                  <m:r>
                                    <a:rPr lang="en-US" altLang="zh-TW" i="1">
                                      <a:latin typeface="Cambria Math"/>
                                    </a:rPr>
                                    <m:t>𝑝𝑐</m:t>
                                  </m:r>
                                </m:sub>
                                <m:sup/>
                              </m:sSubSup>
                            </m:e>
                            <m:sup>
                              <m:r>
                                <a:rPr lang="en-US" altLang="zh-TW" i="1">
                                  <a:latin typeface="Cambria Math"/>
                                </a:rPr>
                                <m:t>3</m:t>
                              </m:r>
                            </m:sup>
                          </m:sSup>
                          <m:r>
                            <a:rPr lang="en-US" altLang="zh-TW" b="0" i="1" smtClean="0">
                              <a:latin typeface="Cambria Math"/>
                            </a:rPr>
                            <m:t>)</m:t>
                          </m:r>
                        </m:e>
                        <m:sup>
                          <m:f>
                            <m:fPr>
                              <m:ctrlPr>
                                <a:rPr lang="en-US" altLang="zh-TW" b="0" i="1" smtClean="0">
                                  <a:latin typeface="Cambria Math"/>
                                </a:rPr>
                              </m:ctrlPr>
                            </m:fPr>
                            <m:num>
                              <m:r>
                                <a:rPr lang="en-US" altLang="zh-TW" b="0" i="1" smtClean="0">
                                  <a:latin typeface="Cambria Math"/>
                                </a:rPr>
                                <m:t>2</m:t>
                              </m:r>
                            </m:num>
                            <m:den>
                              <m:r>
                                <a:rPr lang="en-US" altLang="zh-TW" b="0" i="1" smtClean="0">
                                  <a:latin typeface="Cambria Math"/>
                                </a:rPr>
                                <m:t>7</m:t>
                              </m:r>
                            </m:den>
                          </m:f>
                        </m:sup>
                      </m:sSup>
                      <m:r>
                        <a:rPr lang="en-US" altLang="zh-TW" b="0" i="1" smtClean="0">
                          <a:latin typeface="Cambria Math"/>
                        </a:rPr>
                        <m:t> </m:t>
                      </m:r>
                      <m:r>
                        <a:rPr lang="zh-TW" altLang="en-US" b="0" i="1" smtClean="0">
                          <a:latin typeface="Cambria Math"/>
                        </a:rPr>
                        <m:t>𝜇</m:t>
                      </m:r>
                      <m:r>
                        <a:rPr lang="en-US" altLang="zh-TW" b="0" i="1" smtClean="0">
                          <a:latin typeface="Cambria Math"/>
                        </a:rPr>
                        <m:t>𝐺</m:t>
                      </m:r>
                    </m:oMath>
                  </m:oMathPara>
                </a14:m>
                <a:endParaRPr lang="en-US" altLang="zh-TW" dirty="0" smtClean="0"/>
              </a:p>
              <a:p>
                <a:pPr marL="0" indent="0">
                  <a:buNone/>
                </a:pPr>
                <a14:m>
                  <m:oMath xmlns:m="http://schemas.openxmlformats.org/officeDocument/2006/math">
                    <m:sSub>
                      <m:sSubPr>
                        <m:ctrlPr>
                          <a:rPr lang="en-US" altLang="zh-TW" i="1" smtClean="0">
                            <a:latin typeface="Cambria Math"/>
                          </a:rPr>
                        </m:ctrlPr>
                      </m:sSubPr>
                      <m:e>
                        <m:r>
                          <a:rPr lang="en-US" altLang="zh-TW" b="0" i="1" smtClean="0">
                            <a:latin typeface="Cambria Math"/>
                          </a:rPr>
                          <m:t>𝑆</m:t>
                        </m:r>
                      </m:e>
                      <m:sub>
                        <m:r>
                          <a:rPr lang="en-US" altLang="zh-TW" b="0" i="1" smtClean="0">
                            <a:latin typeface="Cambria Math"/>
                          </a:rPr>
                          <m:t>9</m:t>
                        </m:r>
                      </m:sub>
                    </m:sSub>
                    <m:r>
                      <a:rPr lang="en-US" altLang="zh-TW" b="0" i="1" smtClean="0">
                        <a:latin typeface="Cambria Math"/>
                      </a:rPr>
                      <m:t> </m:t>
                    </m:r>
                    <m:r>
                      <a:rPr lang="en-US" altLang="zh-TW" b="0" i="1" smtClean="0">
                        <a:latin typeface="Cambria Math"/>
                      </a:rPr>
                      <m:t>𝑖𝑠</m:t>
                    </m:r>
                    <m:r>
                      <a:rPr lang="en-US" altLang="zh-TW" b="0" i="1" smtClean="0">
                        <a:latin typeface="Cambria Math"/>
                      </a:rPr>
                      <m:t> </m:t>
                    </m:r>
                    <m:r>
                      <a:rPr lang="en-US" altLang="zh-TW" b="0" i="1" smtClean="0">
                        <a:latin typeface="Cambria Math"/>
                      </a:rPr>
                      <m:t>𝑡h𝑒</m:t>
                    </m:r>
                    <m:r>
                      <a:rPr lang="en-US" altLang="zh-TW" b="0" i="1" smtClean="0">
                        <a:latin typeface="Cambria Math"/>
                      </a:rPr>
                      <m:t> </m:t>
                    </m:r>
                    <m:r>
                      <a:rPr lang="en-US" altLang="zh-TW" b="0" i="1" smtClean="0">
                        <a:latin typeface="Cambria Math"/>
                      </a:rPr>
                      <m:t>𝑓𝑙𝑢𝑥</m:t>
                    </m:r>
                    <m:r>
                      <a:rPr lang="en-US" altLang="zh-TW" b="0" i="1" smtClean="0">
                        <a:latin typeface="Cambria Math"/>
                      </a:rPr>
                      <m:t> </m:t>
                    </m:r>
                    <m:r>
                      <a:rPr lang="en-US" altLang="zh-TW" b="0" i="1" smtClean="0">
                        <a:latin typeface="Cambria Math"/>
                      </a:rPr>
                      <m:t>𝑑𝑒𝑛𝑠𝑖𝑡𝑦</m:t>
                    </m:r>
                    <m:r>
                      <a:rPr lang="en-US" altLang="zh-TW" b="0" i="1" smtClean="0">
                        <a:latin typeface="Cambria Math"/>
                      </a:rPr>
                      <m:t> </m:t>
                    </m:r>
                    <m:r>
                      <a:rPr lang="en-US" altLang="zh-TW" b="0" i="1" smtClean="0">
                        <a:latin typeface="Cambria Math"/>
                      </a:rPr>
                      <m:t>𝑎𝑡</m:t>
                    </m:r>
                    <m:r>
                      <a:rPr lang="en-US" altLang="zh-TW" b="0" i="1" smtClean="0">
                        <a:latin typeface="Cambria Math"/>
                      </a:rPr>
                      <m:t> 1 </m:t>
                    </m:r>
                    <m:r>
                      <a:rPr lang="en-US" altLang="zh-TW" b="0" i="1" smtClean="0">
                        <a:latin typeface="Cambria Math"/>
                      </a:rPr>
                      <m:t>𝐺𝐻𝑧</m:t>
                    </m:r>
                    <m:r>
                      <a:rPr lang="en-US" altLang="zh-TW" b="0" i="1" smtClean="0">
                        <a:latin typeface="Cambria Math"/>
                      </a:rPr>
                      <m:t> </m:t>
                    </m:r>
                    <m:r>
                      <a:rPr lang="en-US" altLang="zh-TW" b="0" i="1" smtClean="0">
                        <a:latin typeface="Cambria Math"/>
                      </a:rPr>
                      <m:t>𝑖𝑛</m:t>
                    </m:r>
                    <m:r>
                      <a:rPr lang="en-US" altLang="zh-TW" b="0" i="1" smtClean="0">
                        <a:latin typeface="Cambria Math"/>
                      </a:rPr>
                      <m:t> </m:t>
                    </m:r>
                    <m:r>
                      <a:rPr lang="en-US" altLang="zh-TW" b="0" i="1" smtClean="0">
                        <a:latin typeface="Cambria Math"/>
                      </a:rPr>
                      <m:t>𝐽𝑦</m:t>
                    </m:r>
                  </m:oMath>
                </a14:m>
                <a:r>
                  <a:rPr lang="zh-TW" altLang="en-US" dirty="0" smtClean="0"/>
                  <a:t> </a:t>
                </a:r>
                <a:r>
                  <a:rPr lang="en-US" altLang="zh-TW" dirty="0" smtClean="0"/>
                  <a:t>,</a:t>
                </a:r>
                <a14:m>
                  <m:oMath xmlns:m="http://schemas.openxmlformats.org/officeDocument/2006/math">
                    <m:r>
                      <a:rPr lang="zh-TW" altLang="en-US" i="1">
                        <a:latin typeface="Cambria Math"/>
                      </a:rPr>
                      <m:t>𝜑</m:t>
                    </m:r>
                  </m:oMath>
                </a14:m>
                <a:r>
                  <a:rPr lang="zh-TW" altLang="en-US" dirty="0" smtClean="0"/>
                  <a:t> </a:t>
                </a:r>
                <a:r>
                  <a:rPr lang="en-US" altLang="zh-TW" dirty="0" smtClean="0"/>
                  <a:t>is the volume filling factor, k is the ratio of energy density in ions to that in electrons</a:t>
                </a:r>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1">
                <a:blip r:embed="rId2"/>
                <a:stretch>
                  <a:fillRect l="-889" t="-2291" r="-1407"/>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518091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Radio inferences</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r>
                  <a:rPr lang="en-US" altLang="zh-TW" dirty="0" smtClean="0"/>
                  <a:t>SNRs are typically very inefficient synchrotron radiators, with a very small fraction of the </a:t>
                </a:r>
                <a14:m>
                  <m:oMath xmlns:m="http://schemas.openxmlformats.org/officeDocument/2006/math">
                    <m:sSup>
                      <m:sSupPr>
                        <m:ctrlPr>
                          <a:rPr lang="en-US" altLang="zh-TW" i="1" smtClean="0">
                            <a:latin typeface="Cambria Math"/>
                          </a:rPr>
                        </m:ctrlPr>
                      </m:sSupPr>
                      <m:e>
                        <m:r>
                          <a:rPr lang="en-US" altLang="zh-TW" b="0" i="1" smtClean="0">
                            <a:latin typeface="Cambria Math"/>
                          </a:rPr>
                          <m:t>10</m:t>
                        </m:r>
                      </m:e>
                      <m:sup>
                        <m:r>
                          <a:rPr lang="en-US" altLang="zh-TW" b="0" i="1" smtClean="0">
                            <a:latin typeface="Cambria Math"/>
                          </a:rPr>
                          <m:t>51</m:t>
                        </m:r>
                      </m:sup>
                    </m:sSup>
                    <m:r>
                      <a:rPr lang="en-US" altLang="zh-TW" b="0" i="1" smtClean="0">
                        <a:latin typeface="Cambria Math"/>
                      </a:rPr>
                      <m:t> </m:t>
                    </m:r>
                    <m:r>
                      <a:rPr lang="en-US" altLang="zh-TW" b="0" i="1" smtClean="0">
                        <a:latin typeface="Cambria Math"/>
                      </a:rPr>
                      <m:t>𝑒𝑟𝑔</m:t>
                    </m:r>
                  </m:oMath>
                </a14:m>
                <a:r>
                  <a:rPr lang="en-US" altLang="zh-TW" dirty="0" smtClean="0"/>
                  <a:t>. The thermal energies are very much larger than either particle of field energy. Thus </a:t>
                </a:r>
                <a:r>
                  <a:rPr lang="en-US" altLang="zh-TW" dirty="0" err="1" smtClean="0"/>
                  <a:t>equipartition</a:t>
                </a:r>
                <a:r>
                  <a:rPr lang="en-US" altLang="zh-TW" dirty="0" smtClean="0"/>
                  <a:t> magnetic-field strengths are </a:t>
                </a:r>
                <a:r>
                  <a:rPr lang="en-US" altLang="zh-TW" dirty="0" err="1" smtClean="0"/>
                  <a:t>feally</a:t>
                </a:r>
                <a:r>
                  <a:rPr lang="en-US" altLang="zh-TW" dirty="0" smtClean="0"/>
                  <a:t> just a measure of remnant surface brightness.</a:t>
                </a:r>
              </a:p>
              <a:p>
                <a:endParaRPr lang="en-US" altLang="zh-TW" dirty="0" smtClean="0"/>
              </a:p>
              <a:p>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1">
                <a:blip r:embed="rId2"/>
                <a:stretch>
                  <a:fillRect l="-963" t="-1078" r="-1037"/>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057179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高階主管">
  <a:themeElements>
    <a:clrScheme name="高階主管">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高階主管">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高階主管">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2148</TotalTime>
  <Words>1481</Words>
  <Application>Microsoft Office PowerPoint</Application>
  <PresentationFormat>如螢幕大小 (4:3)</PresentationFormat>
  <Paragraphs>73</Paragraphs>
  <Slides>18</Slides>
  <Notes>0</Notes>
  <HiddenSlides>0</HiddenSlides>
  <MMClips>0</MMClips>
  <ScaleCrop>false</ScaleCrop>
  <HeadingPairs>
    <vt:vector size="4" baseType="variant">
      <vt:variant>
        <vt:lpstr>佈景主題</vt:lpstr>
      </vt:variant>
      <vt:variant>
        <vt:i4>1</vt:i4>
      </vt:variant>
      <vt:variant>
        <vt:lpstr>投影片標題</vt:lpstr>
      </vt:variant>
      <vt:variant>
        <vt:i4>18</vt:i4>
      </vt:variant>
    </vt:vector>
  </HeadingPairs>
  <TitlesOfParts>
    <vt:vector size="19" baseType="lpstr">
      <vt:lpstr>高階主管</vt:lpstr>
      <vt:lpstr>Magnetic Fields in Supernova Remnants and Pulsar-Wind Nebulae</vt:lpstr>
      <vt:lpstr>Introduction</vt:lpstr>
      <vt:lpstr>Introduction</vt:lpstr>
      <vt:lpstr>Introdution</vt:lpstr>
      <vt:lpstr>Intrduction</vt:lpstr>
      <vt:lpstr>SNR dynamics</vt:lpstr>
      <vt:lpstr>SNR Dynamics</vt:lpstr>
      <vt:lpstr>Radio inferences</vt:lpstr>
      <vt:lpstr>Radio inferences</vt:lpstr>
      <vt:lpstr>X-Ray and Gammer-Ray inferences</vt:lpstr>
      <vt:lpstr>X-Ray and Gammer-Ray inferences</vt:lpstr>
      <vt:lpstr>X-Ray and Gammer-Ray inferences</vt:lpstr>
      <vt:lpstr>X-Ray and Gammer-Ray inferences</vt:lpstr>
      <vt:lpstr>X-Ray and Gammer-Ray inferences</vt:lpstr>
      <vt:lpstr>X-Ray and Gammer-Ray inferences</vt:lpstr>
      <vt:lpstr>X-Ray and Gammer-Ray inferences</vt:lpstr>
      <vt:lpstr>X-Ray and Gammer-Ray inferences</vt:lpstr>
      <vt:lpstr>X-Ray and Gammer-Ray inferences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Magnetic Fields in Supernova Remnants and Pulsar-Wind Nebulae</dc:title>
  <dc:creator>Share Cheng</dc:creator>
  <cp:lastModifiedBy>Share Cheng</cp:lastModifiedBy>
  <cp:revision>84</cp:revision>
  <dcterms:created xsi:type="dcterms:W3CDTF">2013-12-16T16:35:41Z</dcterms:created>
  <dcterms:modified xsi:type="dcterms:W3CDTF">2013-12-25T05:31:44Z</dcterms:modified>
</cp:coreProperties>
</file>