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2" r:id="rId4"/>
    <p:sldId id="275" r:id="rId5"/>
    <p:sldId id="274" r:id="rId6"/>
    <p:sldId id="277" r:id="rId7"/>
    <p:sldId id="278" r:id="rId8"/>
    <p:sldId id="260" r:id="rId9"/>
    <p:sldId id="281" r:id="rId10"/>
    <p:sldId id="276" r:id="rId11"/>
    <p:sldId id="280" r:id="rId12"/>
    <p:sldId id="271" r:id="rId13"/>
    <p:sldId id="285" r:id="rId14"/>
    <p:sldId id="261" r:id="rId15"/>
    <p:sldId id="266" r:id="rId16"/>
    <p:sldId id="267" r:id="rId17"/>
    <p:sldId id="268" r:id="rId18"/>
    <p:sldId id="269" r:id="rId19"/>
    <p:sldId id="270" r:id="rId20"/>
    <p:sldId id="272" r:id="rId21"/>
    <p:sldId id="262" r:id="rId22"/>
    <p:sldId id="263" r:id="rId23"/>
    <p:sldId id="265" r:id="rId24"/>
    <p:sldId id="264" r:id="rId25"/>
    <p:sldId id="273" r:id="rId26"/>
    <p:sldId id="284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E045-EB88-488D-90E3-553A50603E05}" type="datetimeFigureOut">
              <a:rPr lang="zh-TW" altLang="en-US" smtClean="0"/>
              <a:pPr/>
              <a:t>2013/12/18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E2D-5FB3-4B24-A167-F136777B04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E045-EB88-488D-90E3-553A50603E05}" type="datetimeFigureOut">
              <a:rPr lang="zh-TW" altLang="en-US" smtClean="0"/>
              <a:pPr/>
              <a:t>2013/12/18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E2D-5FB3-4B24-A167-F136777B04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E045-EB88-488D-90E3-553A50603E05}" type="datetimeFigureOut">
              <a:rPr lang="zh-TW" altLang="en-US" smtClean="0"/>
              <a:pPr/>
              <a:t>2013/12/18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E2D-5FB3-4B24-A167-F136777B04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E045-EB88-488D-90E3-553A50603E05}" type="datetimeFigureOut">
              <a:rPr lang="zh-TW" altLang="en-US" smtClean="0"/>
              <a:pPr/>
              <a:t>2013/12/18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E2D-5FB3-4B24-A167-F136777B04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E045-EB88-488D-90E3-553A50603E05}" type="datetimeFigureOut">
              <a:rPr lang="zh-TW" altLang="en-US" smtClean="0"/>
              <a:pPr/>
              <a:t>2013/12/18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E2D-5FB3-4B24-A167-F136777B04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E045-EB88-488D-90E3-553A50603E05}" type="datetimeFigureOut">
              <a:rPr lang="zh-TW" altLang="en-US" smtClean="0"/>
              <a:pPr/>
              <a:t>2013/12/18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E2D-5FB3-4B24-A167-F136777B04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E045-EB88-488D-90E3-553A50603E05}" type="datetimeFigureOut">
              <a:rPr lang="zh-TW" altLang="en-US" smtClean="0"/>
              <a:pPr/>
              <a:t>2013/12/18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E2D-5FB3-4B24-A167-F136777B04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E045-EB88-488D-90E3-553A50603E05}" type="datetimeFigureOut">
              <a:rPr lang="zh-TW" altLang="en-US" smtClean="0"/>
              <a:pPr/>
              <a:t>2013/12/18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E2D-5FB3-4B24-A167-F136777B04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E045-EB88-488D-90E3-553A50603E05}" type="datetimeFigureOut">
              <a:rPr lang="zh-TW" altLang="en-US" smtClean="0"/>
              <a:pPr/>
              <a:t>2013/12/18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E2D-5FB3-4B24-A167-F136777B04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E045-EB88-488D-90E3-553A50603E05}" type="datetimeFigureOut">
              <a:rPr lang="zh-TW" altLang="en-US" smtClean="0"/>
              <a:pPr/>
              <a:t>2013/12/18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E2D-5FB3-4B24-A167-F136777B04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E045-EB88-488D-90E3-553A50603E05}" type="datetimeFigureOut">
              <a:rPr lang="zh-TW" altLang="en-US" smtClean="0"/>
              <a:pPr/>
              <a:t>2013/12/18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E2D-5FB3-4B24-A167-F136777B04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9E045-EB88-488D-90E3-553A50603E05}" type="datetimeFigureOut">
              <a:rPr lang="zh-TW" altLang="en-US" smtClean="0"/>
              <a:pPr/>
              <a:t>2013/12/18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7CE2D-5FB3-4B24-A167-F136777B04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Magnetic Fields in Supernova Remnants and Pulsar-Wind Nebulae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S.P. Reynolds et al.</a:t>
            </a:r>
          </a:p>
          <a:p>
            <a:r>
              <a:rPr lang="en-US" altLang="zh-TW" dirty="0" smtClean="0"/>
              <a:t>Martin, Tseng Chao </a:t>
            </a:r>
            <a:r>
              <a:rPr lang="en-US" altLang="zh-TW" dirty="0" err="1" smtClean="0"/>
              <a:t>Hsiung</a:t>
            </a:r>
            <a:endParaRPr lang="en-US" altLang="zh-TW" dirty="0" smtClean="0"/>
          </a:p>
          <a:p>
            <a:r>
              <a:rPr lang="en-US" altLang="zh-TW" dirty="0" smtClean="0"/>
              <a:t>2013/12/18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Shell SNR 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altLang="zh-TW" dirty="0" smtClean="0"/>
              <a:t>1. From radio observations, </a:t>
            </a:r>
            <a:r>
              <a:rPr lang="en-US" altLang="zh-TW" dirty="0" err="1" smtClean="0"/>
              <a:t>equipartition</a:t>
            </a:r>
            <a:r>
              <a:rPr lang="en-US" altLang="zh-TW" dirty="0" smtClean="0"/>
              <a:t> values of magnetic field strength are in the∼10 </a:t>
            </a:r>
            <a:r>
              <a:rPr lang="en-US" altLang="zh-TW" dirty="0" err="1" smtClean="0"/>
              <a:t>μG</a:t>
            </a:r>
            <a:r>
              <a:rPr lang="en-US" altLang="zh-TW" dirty="0" smtClean="0"/>
              <a:t> range, but there is little physical motivation to assume </a:t>
            </a:r>
            <a:r>
              <a:rPr lang="en-US" altLang="zh-TW" dirty="0" err="1" smtClean="0"/>
              <a:t>equipartition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2. Radio polarization studies show that in young SNRs, the magnetic field is largely disordered, with a small radial preponderance. In older, larger SNRs, the field is often disordered but sometimes tangential.</a:t>
            </a:r>
          </a:p>
          <a:p>
            <a:r>
              <a:rPr lang="en-US" altLang="zh-TW" dirty="0" smtClean="0"/>
              <a:t>3. Curvature (spectral hardening to higher frequency) is observed in the radio spectra of </a:t>
            </a:r>
            <a:r>
              <a:rPr lang="en-US" altLang="zh-TW" dirty="0" err="1" smtClean="0"/>
              <a:t>Tycho</a:t>
            </a:r>
            <a:r>
              <a:rPr lang="en-US" altLang="zh-TW" dirty="0" smtClean="0"/>
              <a:t> and </a:t>
            </a:r>
            <a:r>
              <a:rPr lang="en-US" altLang="zh-TW" dirty="0" err="1" smtClean="0"/>
              <a:t>Kepler</a:t>
            </a:r>
            <a:r>
              <a:rPr lang="en-US" altLang="zh-TW" dirty="0" smtClean="0"/>
              <a:t>. A nonlinear shock acceleration model can explain this with magnetic field strengths of 0.1–1 </a:t>
            </a:r>
            <a:r>
              <a:rPr lang="en-US" altLang="zh-TW" dirty="0" err="1" smtClean="0"/>
              <a:t>mG</a:t>
            </a:r>
            <a:r>
              <a:rPr lang="en-US" altLang="zh-TW" dirty="0" smtClean="0"/>
              <a:t> (average over the emitting regions).</a:t>
            </a:r>
          </a:p>
          <a:p>
            <a:r>
              <a:rPr lang="en-US" altLang="zh-TW" dirty="0" smtClean="0"/>
              <a:t>4. Thin rims of X-ray synchrotron emission in a few young remnants require B ∼50–200 </a:t>
            </a:r>
            <a:r>
              <a:rPr lang="en-US" altLang="zh-TW" dirty="0" err="1" smtClean="0"/>
              <a:t>μG</a:t>
            </a:r>
            <a:r>
              <a:rPr lang="en-US" altLang="zh-TW" dirty="0" smtClean="0"/>
              <a:t> in the rims, if they are due to synchrotron losses on down-stream-</a:t>
            </a:r>
            <a:r>
              <a:rPr lang="en-US" altLang="zh-TW" dirty="0" err="1" smtClean="0"/>
              <a:t>convecting</a:t>
            </a:r>
            <a:r>
              <a:rPr lang="en-US" altLang="zh-TW" dirty="0" smtClean="0"/>
              <a:t> electrons. However, thin radio rims are sometimes seen as well; they require that the magnetic field disappear somehow, presumably because it is a wave field which damps.</a:t>
            </a:r>
          </a:p>
          <a:p>
            <a:r>
              <a:rPr lang="en-US" altLang="zh-TW" dirty="0" smtClean="0"/>
              <a:t>5. Brightening and fading of small X-ray synchrotron features in G347.3-0.5 and </a:t>
            </a:r>
            <a:r>
              <a:rPr lang="en-US" altLang="zh-TW" dirty="0" err="1" smtClean="0"/>
              <a:t>Cas</a:t>
            </a:r>
            <a:r>
              <a:rPr lang="en-US" altLang="zh-TW" dirty="0" smtClean="0"/>
              <a:t> A require B ∼ 1 </a:t>
            </a:r>
            <a:r>
              <a:rPr lang="en-US" altLang="zh-TW" dirty="0" err="1" smtClean="0"/>
              <a:t>mG</a:t>
            </a:r>
            <a:r>
              <a:rPr lang="en-US" altLang="zh-TW" dirty="0" smtClean="0"/>
              <a:t>, if they represent acceleration and loss times for electrons. Fields smaller by a factor of several are possible if the fluctuations are due to strong magnetic turbulence.</a:t>
            </a:r>
          </a:p>
          <a:p>
            <a:r>
              <a:rPr lang="en-US" altLang="zh-TW" dirty="0" smtClean="0"/>
              <a:t>6. Large </a:t>
            </a:r>
            <a:r>
              <a:rPr lang="en-US" altLang="zh-TW" dirty="0" err="1" smtClean="0"/>
              <a:t>azimuthal</a:t>
            </a:r>
            <a:r>
              <a:rPr lang="en-US" altLang="zh-TW" dirty="0" smtClean="0"/>
              <a:t> variations in the </a:t>
            </a:r>
            <a:r>
              <a:rPr lang="en-US" altLang="zh-TW" dirty="0" err="1" smtClean="0"/>
              <a:t>rolloff</a:t>
            </a:r>
            <a:r>
              <a:rPr lang="en-US" altLang="zh-TW" dirty="0" smtClean="0"/>
              <a:t> frequency in SN 1006 and G1.9+0.3 are difficult to explain for a conventional picture of loss-limited acceleration in parallel shocks.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7. For </a:t>
            </a:r>
            <a:r>
              <a:rPr lang="en-US" altLang="zh-TW" dirty="0" err="1" smtClean="0">
                <a:solidFill>
                  <a:srgbClr val="FF0000"/>
                </a:solidFill>
              </a:rPr>
              <a:t>Cas</a:t>
            </a:r>
            <a:r>
              <a:rPr lang="en-US" altLang="zh-TW" dirty="0" smtClean="0">
                <a:solidFill>
                  <a:srgbClr val="FF0000"/>
                </a:solidFill>
              </a:rPr>
              <a:t> A, the detection at </a:t>
            </a:r>
            <a:r>
              <a:rPr lang="en-US" altLang="zh-TW" dirty="0" err="1" smtClean="0">
                <a:solidFill>
                  <a:srgbClr val="FF0000"/>
                </a:solidFill>
              </a:rPr>
              <a:t>GeV</a:t>
            </a:r>
            <a:r>
              <a:rPr lang="en-US" altLang="zh-TW" dirty="0" smtClean="0">
                <a:solidFill>
                  <a:srgbClr val="FF0000"/>
                </a:solidFill>
              </a:rPr>
              <a:t> energies with Fermi requires B~0.1 </a:t>
            </a:r>
            <a:r>
              <a:rPr lang="en-US" altLang="zh-TW" dirty="0" err="1" smtClean="0">
                <a:solidFill>
                  <a:srgbClr val="FF0000"/>
                </a:solidFill>
              </a:rPr>
              <a:t>mG</a:t>
            </a:r>
            <a:r>
              <a:rPr lang="en-US" altLang="zh-TW" dirty="0" smtClean="0">
                <a:solidFill>
                  <a:srgbClr val="FF0000"/>
                </a:solidFill>
              </a:rPr>
              <a:t> to avoid overproducing the </a:t>
            </a:r>
            <a:r>
              <a:rPr lang="en-US" altLang="zh-TW" dirty="0" err="1" smtClean="0">
                <a:solidFill>
                  <a:srgbClr val="FF0000"/>
                </a:solidFill>
              </a:rPr>
              <a:t>GeV</a:t>
            </a:r>
            <a:r>
              <a:rPr lang="en-US" altLang="zh-TW" dirty="0" smtClean="0">
                <a:solidFill>
                  <a:srgbClr val="FF0000"/>
                </a:solidFill>
              </a:rPr>
              <a:t> emission with electron </a:t>
            </a:r>
            <a:r>
              <a:rPr lang="en-US" altLang="zh-TW" dirty="0" err="1" smtClean="0">
                <a:solidFill>
                  <a:srgbClr val="FF0000"/>
                </a:solidFill>
              </a:rPr>
              <a:t>bremsstrahlung</a:t>
            </a:r>
            <a:r>
              <a:rPr lang="en-US" altLang="zh-TW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8. </a:t>
            </a:r>
            <a:r>
              <a:rPr lang="en-US" altLang="zh-TW" dirty="0" err="1" smtClean="0">
                <a:solidFill>
                  <a:srgbClr val="FF0000"/>
                </a:solidFill>
              </a:rPr>
              <a:t>TeV</a:t>
            </a:r>
            <a:r>
              <a:rPr lang="en-US" altLang="zh-TW" dirty="0" smtClean="0">
                <a:solidFill>
                  <a:srgbClr val="FF0000"/>
                </a:solidFill>
              </a:rPr>
              <a:t> emission seen in four shell SNRs is not well explained by either </a:t>
            </a:r>
            <a:r>
              <a:rPr lang="en-US" altLang="zh-TW" dirty="0" err="1" smtClean="0">
                <a:solidFill>
                  <a:srgbClr val="FF0000"/>
                </a:solidFill>
              </a:rPr>
              <a:t>leptonic</a:t>
            </a:r>
            <a:r>
              <a:rPr lang="en-US" altLang="zh-TW" dirty="0" smtClean="0">
                <a:solidFill>
                  <a:srgbClr val="FF0000"/>
                </a:solidFill>
              </a:rPr>
              <a:t> or </a:t>
            </a:r>
            <a:r>
              <a:rPr lang="en-US" altLang="zh-TW" dirty="0" err="1" smtClean="0">
                <a:solidFill>
                  <a:srgbClr val="FF0000"/>
                </a:solidFill>
              </a:rPr>
              <a:t>hadronic</a:t>
            </a:r>
            <a:r>
              <a:rPr lang="en-US" altLang="zh-TW" dirty="0" smtClean="0">
                <a:solidFill>
                  <a:srgbClr val="FF0000"/>
                </a:solidFill>
              </a:rPr>
              <a:t> processes. However, if it is </a:t>
            </a:r>
            <a:r>
              <a:rPr lang="en-US" altLang="zh-TW" dirty="0" err="1" smtClean="0">
                <a:solidFill>
                  <a:srgbClr val="FF0000"/>
                </a:solidFill>
              </a:rPr>
              <a:t>hadronic</a:t>
            </a:r>
            <a:r>
              <a:rPr lang="en-US" altLang="zh-TW" dirty="0" smtClean="0">
                <a:solidFill>
                  <a:srgbClr val="FF0000"/>
                </a:solidFill>
              </a:rPr>
              <a:t>, the magnetic fields implied are of order 100 </a:t>
            </a:r>
            <a:r>
              <a:rPr lang="en-US" altLang="zh-TW" dirty="0" err="1" smtClean="0">
                <a:solidFill>
                  <a:srgbClr val="FF0000"/>
                </a:solidFill>
              </a:rPr>
              <a:t>μG,while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err="1" smtClean="0">
                <a:solidFill>
                  <a:srgbClr val="FF0000"/>
                </a:solidFill>
              </a:rPr>
              <a:t>leptonic</a:t>
            </a:r>
            <a:r>
              <a:rPr lang="en-US" altLang="zh-TW" dirty="0" smtClean="0">
                <a:solidFill>
                  <a:srgbClr val="FF0000"/>
                </a:solidFill>
              </a:rPr>
              <a:t> models require much lower fields.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68199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876256" y="836712"/>
            <a:ext cx="1656184" cy="41044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Spectrum of </a:t>
            </a:r>
            <a:r>
              <a:rPr lang="en-US" altLang="zh-TW" dirty="0" err="1" smtClean="0"/>
              <a:t>GeV</a:t>
            </a:r>
            <a:r>
              <a:rPr lang="en-US" altLang="zh-TW" dirty="0" smtClean="0"/>
              <a:t> emission from </a:t>
            </a:r>
            <a:r>
              <a:rPr lang="en-US" altLang="zh-TW" dirty="0" err="1" smtClean="0"/>
              <a:t>Cas</a:t>
            </a:r>
            <a:r>
              <a:rPr lang="en-US" altLang="zh-TW" dirty="0" smtClean="0"/>
              <a:t> A as seen by Fermi (</a:t>
            </a:r>
            <a:r>
              <a:rPr lang="en-US" altLang="zh-TW" dirty="0" err="1" smtClean="0"/>
              <a:t>Abdo</a:t>
            </a:r>
            <a:r>
              <a:rPr lang="en-US" altLang="zh-TW" dirty="0" smtClean="0"/>
              <a:t> et al. 2010a). The solid curves</a:t>
            </a:r>
          </a:p>
          <a:p>
            <a:pPr algn="ctr"/>
            <a:r>
              <a:rPr lang="en-US" altLang="zh-TW" dirty="0" smtClean="0"/>
              <a:t>are </a:t>
            </a:r>
            <a:r>
              <a:rPr lang="en-US" altLang="zh-TW" dirty="0" err="1" smtClean="0"/>
              <a:t>leptonic</a:t>
            </a:r>
            <a:r>
              <a:rPr lang="en-US" altLang="zh-TW" dirty="0" smtClean="0"/>
              <a:t> models (dots, IC; dashes, </a:t>
            </a:r>
            <a:r>
              <a:rPr lang="en-US" altLang="zh-TW" dirty="0" err="1" smtClean="0"/>
              <a:t>bremsstrahlung</a:t>
            </a:r>
            <a:r>
              <a:rPr lang="en-US" altLang="zh-TW" dirty="0" smtClean="0"/>
              <a:t>) with magnetic-field values shown.</a:t>
            </a:r>
            <a:endParaRPr lang="zh-TW" altLang="en-US" dirty="0"/>
          </a:p>
        </p:txBody>
      </p:sp>
      <p:pic>
        <p:nvPicPr>
          <p:cNvPr id="6" name="圖片 5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0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are you talking about….</a:t>
            </a:r>
            <a:endParaRPr lang="zh-TW" altLang="en-US" dirty="0"/>
          </a:p>
        </p:txBody>
      </p:sp>
      <p:pic>
        <p:nvPicPr>
          <p:cNvPr id="3" name="圖片 2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988840"/>
            <a:ext cx="4772368" cy="317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Magnetic Fields in PWN</a:t>
            </a:r>
            <a:endParaRPr lang="zh-TW" altLang="en-US" dirty="0"/>
          </a:p>
        </p:txBody>
      </p:sp>
      <p:pic>
        <p:nvPicPr>
          <p:cNvPr id="4" name="圖片 3" descr="下載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789040"/>
            <a:ext cx="2143125" cy="214312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475656" y="4365104"/>
            <a:ext cx="1224136" cy="5760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SNR?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5940152" y="3573016"/>
            <a:ext cx="1224136" cy="5760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PWN?</a:t>
            </a:r>
            <a:endParaRPr lang="zh-TW" altLang="en-US" sz="2400" dirty="0"/>
          </a:p>
        </p:txBody>
      </p:sp>
      <p:cxnSp>
        <p:nvCxnSpPr>
          <p:cNvPr id="13" name="直線單箭頭接點 12"/>
          <p:cNvCxnSpPr>
            <a:endCxn id="9" idx="3"/>
          </p:cNvCxnSpPr>
          <p:nvPr/>
        </p:nvCxnSpPr>
        <p:spPr>
          <a:xfrm flipH="1">
            <a:off x="2699792" y="465313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5580112" y="4221088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endCxn id="19" idx="1"/>
          </p:cNvCxnSpPr>
          <p:nvPr/>
        </p:nvCxnSpPr>
        <p:spPr>
          <a:xfrm>
            <a:off x="5580112" y="5229200"/>
            <a:ext cx="864096" cy="6120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圖片 18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5085184"/>
            <a:ext cx="2018822" cy="1512168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6156176" y="6281936"/>
            <a:ext cx="1224136" cy="5760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CRAB?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Definitions are always boring…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Please pay a </a:t>
            </a:r>
            <a:r>
              <a:rPr lang="en-US" altLang="zh-TW" dirty="0" err="1" smtClean="0"/>
              <a:t>littttttttttle</a:t>
            </a:r>
            <a:r>
              <a:rPr lang="en-US" altLang="zh-TW" dirty="0" smtClean="0"/>
              <a:t> attention…</a:t>
            </a:r>
            <a:endParaRPr lang="zh-TW" altLang="en-US" dirty="0"/>
          </a:p>
        </p:txBody>
      </p:sp>
      <p:pic>
        <p:nvPicPr>
          <p:cNvPr id="4" name="圖片 3" descr="4_zz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60648"/>
            <a:ext cx="2348880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PWNe</a:t>
            </a:r>
            <a:r>
              <a:rPr lang="en-US" altLang="zh-TW" dirty="0" smtClean="0"/>
              <a:t> vs. SNRs 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Energy Source</a:t>
            </a:r>
          </a:p>
          <a:p>
            <a:r>
              <a:rPr lang="en-US" altLang="zh-TW" dirty="0" smtClean="0"/>
              <a:t>Radio Morphology</a:t>
            </a:r>
          </a:p>
          <a:p>
            <a:r>
              <a:rPr lang="en-US" altLang="zh-TW" dirty="0" smtClean="0"/>
              <a:t>Radio Spectral Index</a:t>
            </a:r>
          </a:p>
          <a:p>
            <a:r>
              <a:rPr lang="en-US" altLang="zh-TW" dirty="0" smtClean="0"/>
              <a:t>Angular Extent</a:t>
            </a:r>
          </a:p>
          <a:p>
            <a:r>
              <a:rPr lang="en-US" altLang="zh-TW" dirty="0" smtClean="0"/>
              <a:t>Fractional </a:t>
            </a:r>
            <a:r>
              <a:rPr lang="en-US" altLang="zh-TW" dirty="0" err="1" smtClean="0"/>
              <a:t>Polariza</a:t>
            </a:r>
            <a:r>
              <a:rPr lang="en-US" altLang="zh-TW" dirty="0" smtClean="0"/>
              <a:t>-</a:t>
            </a:r>
          </a:p>
          <a:p>
            <a:pPr>
              <a:buNone/>
            </a:pPr>
            <a:r>
              <a:rPr lang="en-US" altLang="zh-TW" dirty="0" smtClean="0"/>
              <a:t>    </a:t>
            </a:r>
            <a:r>
              <a:rPr lang="en-US" altLang="zh-TW" dirty="0" err="1" smtClean="0"/>
              <a:t>tion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700808"/>
            <a:ext cx="48101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PWNe</a:t>
            </a:r>
            <a:r>
              <a:rPr lang="en-US" altLang="zh-TW" dirty="0" smtClean="0"/>
              <a:t> vs. SNRs 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Energy Source  </a:t>
            </a:r>
          </a:p>
          <a:p>
            <a:r>
              <a:rPr lang="en-US" altLang="zh-TW" dirty="0" smtClean="0">
                <a:solidFill>
                  <a:srgbClr val="00B0F0"/>
                </a:solidFill>
              </a:rPr>
              <a:t> SNRs</a:t>
            </a:r>
            <a:r>
              <a:rPr lang="en-US" altLang="zh-TW" dirty="0" smtClean="0"/>
              <a:t> result from an essentially instantaneous deposition of energy, in the form of a blast wave driven into the ISM by a supernova explosion.</a:t>
            </a:r>
            <a:endParaRPr lang="en-US" altLang="zh-TW" dirty="0" smtClean="0">
              <a:solidFill>
                <a:srgbClr val="00B050"/>
              </a:solidFill>
            </a:endParaRPr>
          </a:p>
          <a:p>
            <a:r>
              <a:rPr lang="en-US" altLang="zh-TW" dirty="0" err="1" smtClean="0">
                <a:solidFill>
                  <a:srgbClr val="00B050"/>
                </a:solidFill>
              </a:rPr>
              <a:t>PWNe</a:t>
            </a:r>
            <a:r>
              <a:rPr lang="en-US" altLang="zh-TW" dirty="0" smtClean="0"/>
              <a:t> have a continuous power source, the bulk relativistic flow of electron/positron pairs from an energetic neutron star.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PWNe</a:t>
            </a:r>
            <a:r>
              <a:rPr lang="en-US" altLang="zh-TW" dirty="0" smtClean="0"/>
              <a:t> vs. SNRs 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Radio Morphology</a:t>
            </a:r>
          </a:p>
          <a:p>
            <a:r>
              <a:rPr lang="en-US" altLang="zh-TW" dirty="0" smtClean="0">
                <a:solidFill>
                  <a:srgbClr val="00B0F0"/>
                </a:solidFill>
              </a:rPr>
              <a:t>SNRs</a:t>
            </a:r>
            <a:r>
              <a:rPr lang="en-US" altLang="zh-TW" dirty="0" smtClean="0"/>
              <a:t> are usually limb-brightened shells of synchrotron emission</a:t>
            </a:r>
          </a:p>
          <a:p>
            <a:r>
              <a:rPr lang="en-US" altLang="zh-TW" dirty="0" err="1" smtClean="0">
                <a:solidFill>
                  <a:srgbClr val="00B050"/>
                </a:solidFill>
              </a:rPr>
              <a:t>PWNe</a:t>
            </a:r>
            <a:r>
              <a:rPr lang="en-US" altLang="zh-TW" dirty="0" smtClean="0"/>
              <a:t> are typically amorphous or filled-center synchrotron nebulae brightest at the pulsar’s position.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284271"/>
            <a:ext cx="2407459" cy="245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PWNe</a:t>
            </a:r>
            <a:r>
              <a:rPr lang="en-US" altLang="zh-TW" dirty="0" smtClean="0"/>
              <a:t> vs. SNRs 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Radio Spectral Index:</a:t>
            </a:r>
          </a:p>
          <a:p>
            <a:r>
              <a:rPr lang="en-US" altLang="zh-TW" dirty="0" smtClean="0">
                <a:solidFill>
                  <a:srgbClr val="00B0F0"/>
                </a:solidFill>
              </a:rPr>
              <a:t>SNRs</a:t>
            </a:r>
            <a:r>
              <a:rPr lang="en-US" altLang="zh-TW" dirty="0" smtClean="0"/>
              <a:t> usually have relatively steep radio spectral indices, </a:t>
            </a:r>
            <a:r>
              <a:rPr lang="en-US" altLang="zh-TW" i="1" dirty="0" smtClean="0"/>
              <a:t>α≈</a:t>
            </a:r>
            <a:r>
              <a:rPr lang="en-US" altLang="zh-TW" dirty="0" smtClean="0"/>
              <a:t>0</a:t>
            </a:r>
            <a:r>
              <a:rPr lang="en-US" altLang="zh-TW" i="1" dirty="0" smtClean="0"/>
              <a:t>.3–0.8. </a:t>
            </a:r>
          </a:p>
          <a:p>
            <a:r>
              <a:rPr lang="en-US" altLang="zh-TW" i="1" dirty="0" err="1" smtClean="0">
                <a:solidFill>
                  <a:srgbClr val="00B050"/>
                </a:solidFill>
              </a:rPr>
              <a:t>PWNe</a:t>
            </a:r>
            <a:r>
              <a:rPr lang="en-US" altLang="zh-TW" i="1" dirty="0" smtClean="0"/>
              <a:t> have spectral indices in the range, α ≈</a:t>
            </a:r>
          </a:p>
          <a:p>
            <a:pPr>
              <a:buNone/>
            </a:pPr>
            <a:r>
              <a:rPr lang="en-US" altLang="zh-TW" dirty="0" smtClean="0"/>
              <a:t>    0–0</a:t>
            </a:r>
            <a:r>
              <a:rPr lang="en-US" altLang="zh-TW" i="1" dirty="0" smtClean="0"/>
              <a:t>.3.</a:t>
            </a:r>
            <a:endParaRPr lang="en-US" altLang="zh-TW" dirty="0" smtClean="0"/>
          </a:p>
        </p:txBody>
      </p:sp>
      <p:pic>
        <p:nvPicPr>
          <p:cNvPr id="3074" name="Picture 2" descr="C:\Users\CHT\Desktop\549d31a4a10833b53490fafb7d9758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46567"/>
            <a:ext cx="1319981" cy="314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PWNe</a:t>
            </a:r>
            <a:r>
              <a:rPr lang="en-US" altLang="zh-TW" dirty="0" smtClean="0"/>
              <a:t> vs. SNRs 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Angular Extent</a:t>
            </a:r>
          </a:p>
          <a:p>
            <a:r>
              <a:rPr lang="en-US" altLang="zh-TW" dirty="0" smtClean="0">
                <a:solidFill>
                  <a:srgbClr val="00B0F0"/>
                </a:solidFill>
              </a:rPr>
              <a:t>SNRs</a:t>
            </a:r>
            <a:r>
              <a:rPr lang="en-US" altLang="zh-TW" dirty="0" smtClean="0"/>
              <a:t> are long-lived objects with a wide range of sizes, with angular extents ranging from ∼1’ to </a:t>
            </a:r>
            <a:r>
              <a:rPr lang="en-US" altLang="zh-TW" i="1" dirty="0" smtClean="0"/>
              <a:t>&gt;5◦. </a:t>
            </a:r>
          </a:p>
          <a:p>
            <a:r>
              <a:rPr lang="en-US" altLang="zh-TW" i="1" dirty="0" err="1" smtClean="0">
                <a:solidFill>
                  <a:srgbClr val="00B050"/>
                </a:solidFill>
              </a:rPr>
              <a:t>PWNe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are usually relatively small, with sizes in the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range 10’ to 30’’ , </a:t>
            </a:r>
            <a:r>
              <a:rPr lang="en-US" altLang="zh-TW" dirty="0" smtClean="0">
                <a:solidFill>
                  <a:srgbClr val="FF0000"/>
                </a:solidFill>
              </a:rPr>
              <a:t>although</a:t>
            </a:r>
            <a:r>
              <a:rPr lang="en-US" altLang="zh-TW" dirty="0" smtClean="0"/>
              <a:t> a few older </a:t>
            </a:r>
            <a:r>
              <a:rPr lang="en-US" altLang="zh-TW" dirty="0" err="1" smtClean="0"/>
              <a:t>PWNe</a:t>
            </a:r>
            <a:r>
              <a:rPr lang="en-US" altLang="zh-TW" dirty="0" smtClean="0"/>
              <a:t> may be significantly larger.</a:t>
            </a:r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052736"/>
            <a:ext cx="5877652" cy="559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PWNe</a:t>
            </a:r>
            <a:r>
              <a:rPr lang="en-US" altLang="zh-TW" dirty="0" smtClean="0"/>
              <a:t> vs. SNRs 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Fractional Polarization</a:t>
            </a:r>
          </a:p>
          <a:p>
            <a:r>
              <a:rPr lang="en-US" altLang="zh-TW" dirty="0" smtClean="0"/>
              <a:t>At radio frequencies near </a:t>
            </a:r>
            <a:r>
              <a:rPr lang="en-US" altLang="zh-TW" dirty="0" smtClean="0">
                <a:solidFill>
                  <a:srgbClr val="FF0000"/>
                </a:solidFill>
              </a:rPr>
              <a:t>1 GHz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00B0F0"/>
                </a:solidFill>
              </a:rPr>
              <a:t>SNRs </a:t>
            </a:r>
            <a:r>
              <a:rPr lang="en-US" altLang="zh-TW" dirty="0" smtClean="0"/>
              <a:t>typically have modest amounts of linear polarization, at the level of 5%–10%. </a:t>
            </a:r>
          </a:p>
          <a:p>
            <a:r>
              <a:rPr lang="en-US" altLang="zh-TW" dirty="0" err="1" smtClean="0">
                <a:solidFill>
                  <a:srgbClr val="00B050"/>
                </a:solidFill>
              </a:rPr>
              <a:t>PWNe</a:t>
            </a:r>
            <a:r>
              <a:rPr lang="en-US" altLang="zh-TW" dirty="0" smtClean="0"/>
              <a:t> usually have very well organized</a:t>
            </a:r>
          </a:p>
          <a:p>
            <a:pPr>
              <a:buNone/>
            </a:pPr>
            <a:r>
              <a:rPr lang="en-US" altLang="zh-TW" dirty="0" smtClean="0"/>
              <a:t>    magnetic fields, with correspondingly higher polarization fractions, in the range 30%–50%.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Which contents I will cover…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Shell Supernova Remnants: Obliquity Dependence, and </a:t>
            </a:r>
            <a:r>
              <a:rPr lang="en-US" altLang="zh-TW" dirty="0" smtClean="0">
                <a:solidFill>
                  <a:srgbClr val="FF0000"/>
                </a:solidFill>
              </a:rPr>
              <a:t>Summary!</a:t>
            </a:r>
          </a:p>
          <a:p>
            <a:r>
              <a:rPr lang="en-US" altLang="zh-TW" dirty="0" smtClean="0"/>
              <a:t>Magnetic Fields in Pulsar-Wind Nebulae.</a:t>
            </a:r>
          </a:p>
          <a:p>
            <a:r>
              <a:rPr lang="en-US" altLang="zh-TW" dirty="0" smtClean="0">
                <a:solidFill>
                  <a:srgbClr val="7030A0"/>
                </a:solidFill>
              </a:rPr>
              <a:t>Usually, a review paper will let you know a little, but make you feel more confused… </a:t>
            </a:r>
          </a:p>
          <a:p>
            <a:r>
              <a:rPr lang="en-US" altLang="zh-TW" dirty="0" smtClean="0">
                <a:solidFill>
                  <a:srgbClr val="7030A0"/>
                </a:solidFill>
              </a:rPr>
              <a:t>I hope I will not make you feel “more </a:t>
            </a:r>
            <a:r>
              <a:rPr lang="en-US" altLang="zh-TW" dirty="0" err="1" smtClean="0">
                <a:solidFill>
                  <a:srgbClr val="7030A0"/>
                </a:solidFill>
              </a:rPr>
              <a:t>more</a:t>
            </a:r>
            <a:r>
              <a:rPr lang="en-US" altLang="zh-TW" dirty="0" smtClean="0">
                <a:solidFill>
                  <a:srgbClr val="7030A0"/>
                </a:solidFill>
              </a:rPr>
              <a:t>” confused! </a:t>
            </a:r>
          </a:p>
          <a:p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PWN Evolution</a:t>
            </a:r>
            <a:endParaRPr lang="zh-TW" altLang="en-US" dirty="0"/>
          </a:p>
        </p:txBody>
      </p:sp>
      <p:pic>
        <p:nvPicPr>
          <p:cNvPr id="4" name="圖片 3" descr="下載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356992"/>
            <a:ext cx="4752528" cy="3016676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>
            <a:off x="6732240" y="573325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7236296" y="4365104"/>
            <a:ext cx="1656184" cy="15841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the word "</a:t>
            </a:r>
            <a:r>
              <a:rPr lang="en-US" altLang="zh-TW" dirty="0" err="1" smtClean="0"/>
              <a:t>pwn</a:t>
            </a:r>
            <a:r>
              <a:rPr lang="en-US" altLang="zh-TW" dirty="0" smtClean="0"/>
              <a:t>" which is a typographical error of the word "own"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PWN Evolution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expansion of the PWN</a:t>
            </a:r>
          </a:p>
          <a:p>
            <a:r>
              <a:rPr lang="en-US" altLang="zh-TW" dirty="0" smtClean="0"/>
              <a:t>Interaction of the PWN with the surrounding SNR</a:t>
            </a:r>
          </a:p>
          <a:p>
            <a:r>
              <a:rPr lang="en-US" altLang="zh-TW" dirty="0" smtClean="0"/>
              <a:t>The motion of the pulsar powering the PWN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PWN Evolution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The expansion of the PWN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2883" y="2132856"/>
            <a:ext cx="4441117" cy="449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802" y="2201895"/>
            <a:ext cx="4377214" cy="446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467544" y="548680"/>
            <a:ext cx="1872208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Deep </a:t>
            </a:r>
            <a:r>
              <a:rPr lang="en-US" altLang="zh-TW" i="1" dirty="0" smtClean="0"/>
              <a:t>Chandra image of the composite SNR G21.5-0.9</a:t>
            </a:r>
            <a:endParaRPr lang="zh-TW" altLang="en-US" dirty="0"/>
          </a:p>
        </p:txBody>
      </p:sp>
      <p:cxnSp>
        <p:nvCxnSpPr>
          <p:cNvPr id="8" name="直線單箭頭接點 7"/>
          <p:cNvCxnSpPr/>
          <p:nvPr/>
        </p:nvCxnSpPr>
        <p:spPr>
          <a:xfrm>
            <a:off x="1259632" y="162880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PWN Evolution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Interaction of the PWN with the surrounding SNR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4752528" cy="452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732240" y="3068960"/>
            <a:ext cx="1944216" cy="2880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 smtClean="0"/>
              <a:t>2.4 GHz </a:t>
            </a:r>
            <a:r>
              <a:rPr lang="en-US" altLang="zh-TW" dirty="0" err="1" smtClean="0"/>
              <a:t>Parkes</a:t>
            </a:r>
            <a:r>
              <a:rPr lang="en-US" altLang="zh-TW" dirty="0" smtClean="0"/>
              <a:t> image of the Vela supernova remnant. The </a:t>
            </a:r>
            <a:r>
              <a:rPr lang="en-US" altLang="zh-TW" i="1" dirty="0" smtClean="0"/>
              <a:t>white cross indicates</a:t>
            </a:r>
          </a:p>
          <a:p>
            <a:r>
              <a:rPr lang="en-US" altLang="zh-TW" dirty="0" smtClean="0"/>
              <a:t>the pulsar, and the </a:t>
            </a:r>
            <a:r>
              <a:rPr lang="en-US" altLang="zh-TW" i="1" dirty="0" smtClean="0"/>
              <a:t>arrow its proper motion .</a:t>
            </a:r>
            <a:endParaRPr lang="zh-TW" altLang="en-US" dirty="0"/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6228184" y="422108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PWN Evolution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The motion of the pulsar powering the PWN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內容版面配置區 4" descr="bow_sho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2276872"/>
            <a:ext cx="9050286" cy="3743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Measuring PWN B-Fields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Various techniques</a:t>
            </a:r>
          </a:p>
          <a:p>
            <a:r>
              <a:rPr lang="en-US" altLang="zh-TW" dirty="0" smtClean="0"/>
              <a:t>Different  viewing angle</a:t>
            </a:r>
          </a:p>
          <a:p>
            <a:r>
              <a:rPr lang="en-US" altLang="zh-TW" dirty="0" smtClean="0"/>
              <a:t>The only limited observation of B-Fields is in pulsar bow shocks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341905"/>
            <a:ext cx="2880320" cy="303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 think after this talk…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For PWN, maybe you know a little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For B-Field in PWN….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If you have any question, please ask </a:t>
            </a:r>
            <a:r>
              <a:rPr lang="en-US" altLang="zh-TW" dirty="0" smtClean="0">
                <a:solidFill>
                  <a:srgbClr val="FF0000"/>
                </a:solidFill>
              </a:rPr>
              <a:t>next speaker</a:t>
            </a:r>
            <a:r>
              <a:rPr lang="en-US" altLang="zh-TW" dirty="0" smtClean="0"/>
              <a:t>, thank you!!!</a:t>
            </a:r>
          </a:p>
        </p:txBody>
      </p:sp>
      <p:pic>
        <p:nvPicPr>
          <p:cNvPr id="4" name="圖片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636912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Shell SNR S</a:t>
            </a:r>
            <a:r>
              <a:rPr lang="en-US" altLang="zh-TW" dirty="0" smtClean="0"/>
              <a:t>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1. From radio observations, </a:t>
            </a:r>
            <a:r>
              <a:rPr lang="en-US" altLang="zh-TW" dirty="0" err="1" smtClean="0">
                <a:solidFill>
                  <a:srgbClr val="FF0000"/>
                </a:solidFill>
              </a:rPr>
              <a:t>equipartition</a:t>
            </a:r>
            <a:r>
              <a:rPr lang="en-US" altLang="zh-TW" dirty="0" smtClean="0">
                <a:solidFill>
                  <a:srgbClr val="FF0000"/>
                </a:solidFill>
              </a:rPr>
              <a:t> values of magnetic field strength are in the∼10 </a:t>
            </a:r>
            <a:r>
              <a:rPr lang="en-US" altLang="zh-TW" dirty="0" err="1" smtClean="0">
                <a:solidFill>
                  <a:srgbClr val="FF0000"/>
                </a:solidFill>
              </a:rPr>
              <a:t>μG</a:t>
            </a:r>
            <a:r>
              <a:rPr lang="en-US" altLang="zh-TW" dirty="0" smtClean="0">
                <a:solidFill>
                  <a:srgbClr val="FF0000"/>
                </a:solidFill>
              </a:rPr>
              <a:t> range, but there is little physical motivation to assume </a:t>
            </a:r>
            <a:r>
              <a:rPr lang="en-US" altLang="zh-TW" dirty="0" err="1" smtClean="0">
                <a:solidFill>
                  <a:srgbClr val="FF0000"/>
                </a:solidFill>
              </a:rPr>
              <a:t>equipartition</a:t>
            </a:r>
            <a:r>
              <a:rPr lang="en-US" altLang="zh-TW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2. Radio polarization studies show that in young SNRs, the magnetic field is largely disordered, with a small radial preponderance. In older, larger SNRs, the field is often disordered but sometimes tangential.</a:t>
            </a:r>
          </a:p>
          <a:p>
            <a:r>
              <a:rPr lang="en-US" altLang="zh-TW" dirty="0" smtClean="0"/>
              <a:t>3. Curvature (spectral hardening to higher frequency) is observed in the radio spectra of </a:t>
            </a:r>
            <a:r>
              <a:rPr lang="en-US" altLang="zh-TW" dirty="0" err="1" smtClean="0"/>
              <a:t>Tycho</a:t>
            </a:r>
            <a:r>
              <a:rPr lang="en-US" altLang="zh-TW" dirty="0" smtClean="0"/>
              <a:t> and </a:t>
            </a:r>
            <a:r>
              <a:rPr lang="en-US" altLang="zh-TW" dirty="0" err="1" smtClean="0"/>
              <a:t>Kepler</a:t>
            </a:r>
            <a:r>
              <a:rPr lang="en-US" altLang="zh-TW" dirty="0" smtClean="0"/>
              <a:t>. A nonlinear shock acceleration model can explain this with magnetic field strengths of 0.1–1 </a:t>
            </a:r>
            <a:r>
              <a:rPr lang="en-US" altLang="zh-TW" dirty="0" err="1" smtClean="0"/>
              <a:t>mG</a:t>
            </a:r>
            <a:r>
              <a:rPr lang="en-US" altLang="zh-TW" dirty="0" smtClean="0"/>
              <a:t> (average over the emitting regions).</a:t>
            </a:r>
          </a:p>
          <a:p>
            <a:r>
              <a:rPr lang="en-US" altLang="zh-TW" dirty="0" smtClean="0"/>
              <a:t>4. Thin rims of X-ray synchrotron emission in a few young remnants require B ∼50–200 </a:t>
            </a:r>
            <a:r>
              <a:rPr lang="en-US" altLang="zh-TW" dirty="0" err="1" smtClean="0"/>
              <a:t>μG</a:t>
            </a:r>
            <a:r>
              <a:rPr lang="en-US" altLang="zh-TW" dirty="0" smtClean="0"/>
              <a:t> in the rims, if they are due to synchrotron losses on down-stream-</a:t>
            </a:r>
            <a:r>
              <a:rPr lang="en-US" altLang="zh-TW" dirty="0" err="1" smtClean="0"/>
              <a:t>convecting</a:t>
            </a:r>
            <a:r>
              <a:rPr lang="en-US" altLang="zh-TW" dirty="0" smtClean="0"/>
              <a:t> electrons. However, thin radio rims are sometimes seen as well; they require that the magnetic field disappear somehow, presumably because it is a wave field which damps.</a:t>
            </a:r>
          </a:p>
          <a:p>
            <a:r>
              <a:rPr lang="en-US" altLang="zh-TW" dirty="0" smtClean="0"/>
              <a:t>5. Brightening and fading of small X-ray synchrotron features in G347.3-0.5 and </a:t>
            </a:r>
            <a:r>
              <a:rPr lang="en-US" altLang="zh-TW" dirty="0" err="1" smtClean="0"/>
              <a:t>Cas</a:t>
            </a:r>
            <a:r>
              <a:rPr lang="en-US" altLang="zh-TW" dirty="0" smtClean="0"/>
              <a:t> A require B ∼ 1 </a:t>
            </a:r>
            <a:r>
              <a:rPr lang="en-US" altLang="zh-TW" dirty="0" err="1" smtClean="0"/>
              <a:t>mG</a:t>
            </a:r>
            <a:r>
              <a:rPr lang="en-US" altLang="zh-TW" dirty="0" smtClean="0"/>
              <a:t>, if they represent acceleration and loss times for electrons. Fields smaller by a factor of several are possible if the fluctuations are due to strong magnetic turbulence.</a:t>
            </a:r>
          </a:p>
          <a:p>
            <a:r>
              <a:rPr lang="en-US" altLang="zh-TW" dirty="0" smtClean="0"/>
              <a:t>6. Large </a:t>
            </a:r>
            <a:r>
              <a:rPr lang="en-US" altLang="zh-TW" dirty="0" err="1" smtClean="0"/>
              <a:t>azimuthal</a:t>
            </a:r>
            <a:r>
              <a:rPr lang="en-US" altLang="zh-TW" dirty="0" smtClean="0"/>
              <a:t> variations in the </a:t>
            </a:r>
            <a:r>
              <a:rPr lang="en-US" altLang="zh-TW" dirty="0" err="1" smtClean="0"/>
              <a:t>rolloff</a:t>
            </a:r>
            <a:r>
              <a:rPr lang="en-US" altLang="zh-TW" dirty="0" smtClean="0"/>
              <a:t> frequency in SN 1006 and G1.9+0.3 are difficult to explain for a conventional picture of loss-limited acceleration in parallel shocks.</a:t>
            </a:r>
          </a:p>
          <a:p>
            <a:r>
              <a:rPr lang="en-US" altLang="zh-TW" dirty="0" smtClean="0"/>
              <a:t>7. For </a:t>
            </a:r>
            <a:r>
              <a:rPr lang="en-US" altLang="zh-TW" dirty="0" err="1" smtClean="0"/>
              <a:t>Cas</a:t>
            </a:r>
            <a:r>
              <a:rPr lang="en-US" altLang="zh-TW" dirty="0" smtClean="0"/>
              <a:t> A, the detection at </a:t>
            </a:r>
            <a:r>
              <a:rPr lang="en-US" altLang="zh-TW" dirty="0" err="1" smtClean="0"/>
              <a:t>GeV</a:t>
            </a:r>
            <a:r>
              <a:rPr lang="en-US" altLang="zh-TW" dirty="0" smtClean="0"/>
              <a:t> energies with Fermi requires B~0.1 </a:t>
            </a:r>
            <a:r>
              <a:rPr lang="en-US" altLang="zh-TW" dirty="0" err="1" smtClean="0"/>
              <a:t>mG</a:t>
            </a:r>
            <a:r>
              <a:rPr lang="en-US" altLang="zh-TW" dirty="0" smtClean="0"/>
              <a:t> to avoid overproducing the </a:t>
            </a:r>
            <a:r>
              <a:rPr lang="en-US" altLang="zh-TW" dirty="0" err="1" smtClean="0"/>
              <a:t>GeV</a:t>
            </a:r>
            <a:r>
              <a:rPr lang="en-US" altLang="zh-TW" dirty="0" smtClean="0"/>
              <a:t> emission with electron </a:t>
            </a:r>
            <a:r>
              <a:rPr lang="en-US" altLang="zh-TW" dirty="0" err="1" smtClean="0"/>
              <a:t>bremsstrahlung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8. </a:t>
            </a:r>
            <a:r>
              <a:rPr lang="en-US" altLang="zh-TW" dirty="0" err="1" smtClean="0"/>
              <a:t>TeV</a:t>
            </a:r>
            <a:r>
              <a:rPr lang="en-US" altLang="zh-TW" dirty="0" smtClean="0"/>
              <a:t> emission seen in four shell SNRs is not well explained by either </a:t>
            </a:r>
            <a:r>
              <a:rPr lang="en-US" altLang="zh-TW" dirty="0" err="1" smtClean="0"/>
              <a:t>leptonic</a:t>
            </a:r>
            <a:r>
              <a:rPr lang="en-US" altLang="zh-TW" dirty="0" smtClean="0"/>
              <a:t> or </a:t>
            </a:r>
            <a:r>
              <a:rPr lang="en-US" altLang="zh-TW" dirty="0" err="1" smtClean="0"/>
              <a:t>hadronic</a:t>
            </a:r>
            <a:r>
              <a:rPr lang="en-US" altLang="zh-TW" dirty="0" smtClean="0"/>
              <a:t> processes. However, if it is </a:t>
            </a:r>
            <a:r>
              <a:rPr lang="en-US" altLang="zh-TW" dirty="0" err="1" smtClean="0"/>
              <a:t>hadronic</a:t>
            </a:r>
            <a:r>
              <a:rPr lang="en-US" altLang="zh-TW" dirty="0" smtClean="0"/>
              <a:t>, the magnetic fields implied are of order 100 </a:t>
            </a:r>
            <a:r>
              <a:rPr lang="en-US" altLang="zh-TW" dirty="0" err="1" smtClean="0"/>
              <a:t>μG,while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leptonic</a:t>
            </a:r>
            <a:r>
              <a:rPr lang="en-US" altLang="zh-TW" dirty="0" smtClean="0"/>
              <a:t> models require much lower fields.</a:t>
            </a:r>
            <a:endParaRPr lang="zh-TW" altLang="en-US" dirty="0"/>
          </a:p>
        </p:txBody>
      </p:sp>
      <p:pic>
        <p:nvPicPr>
          <p:cNvPr id="4" name="圖片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708920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Shell SNR 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altLang="zh-TW" dirty="0" smtClean="0"/>
              <a:t>1. From radio observations, </a:t>
            </a:r>
            <a:r>
              <a:rPr lang="en-US" altLang="zh-TW" dirty="0" err="1" smtClean="0"/>
              <a:t>equipartition</a:t>
            </a:r>
            <a:r>
              <a:rPr lang="en-US" altLang="zh-TW" dirty="0" smtClean="0"/>
              <a:t> values of magnetic field strength are in the∼10 </a:t>
            </a:r>
            <a:r>
              <a:rPr lang="en-US" altLang="zh-TW" dirty="0" err="1" smtClean="0"/>
              <a:t>μG</a:t>
            </a:r>
            <a:r>
              <a:rPr lang="en-US" altLang="zh-TW" dirty="0" smtClean="0"/>
              <a:t> range, but there is little physical motivation to assume </a:t>
            </a:r>
            <a:r>
              <a:rPr lang="en-US" altLang="zh-TW" dirty="0" err="1" smtClean="0"/>
              <a:t>equipartition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2. Radio polarization studies show that in young SNRs, the magnetic field is largely disordered, with a small radial preponderance. In older, larger SNRs, the field is often disordered but sometimes tangential.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3. Curvature (spectral hardening to higher frequency) is observed in the radio spectra of </a:t>
            </a:r>
            <a:r>
              <a:rPr lang="en-US" altLang="zh-TW" dirty="0" err="1" smtClean="0">
                <a:solidFill>
                  <a:srgbClr val="FF0000"/>
                </a:solidFill>
              </a:rPr>
              <a:t>Tycho</a:t>
            </a:r>
            <a:r>
              <a:rPr lang="en-US" altLang="zh-TW" dirty="0" smtClean="0">
                <a:solidFill>
                  <a:srgbClr val="FF0000"/>
                </a:solidFill>
              </a:rPr>
              <a:t> and </a:t>
            </a:r>
            <a:r>
              <a:rPr lang="en-US" altLang="zh-TW" dirty="0" err="1" smtClean="0">
                <a:solidFill>
                  <a:srgbClr val="FF0000"/>
                </a:solidFill>
              </a:rPr>
              <a:t>Kepler</a:t>
            </a:r>
            <a:r>
              <a:rPr lang="en-US" altLang="zh-TW" dirty="0" smtClean="0">
                <a:solidFill>
                  <a:srgbClr val="FF0000"/>
                </a:solidFill>
              </a:rPr>
              <a:t>. A nonlinear shock acceleration model can explain this with magnetic field strengths of 0.1–1 </a:t>
            </a:r>
            <a:r>
              <a:rPr lang="en-US" altLang="zh-TW" dirty="0" err="1" smtClean="0">
                <a:solidFill>
                  <a:srgbClr val="FF0000"/>
                </a:solidFill>
              </a:rPr>
              <a:t>mG</a:t>
            </a:r>
            <a:r>
              <a:rPr lang="en-US" altLang="zh-TW" dirty="0" smtClean="0">
                <a:solidFill>
                  <a:srgbClr val="FF0000"/>
                </a:solidFill>
              </a:rPr>
              <a:t> (average over the emitting regions).</a:t>
            </a:r>
          </a:p>
          <a:p>
            <a:r>
              <a:rPr lang="en-US" altLang="zh-TW" dirty="0" smtClean="0"/>
              <a:t>4. Thin rims of X-ray synchrotron emission in a few young remnants require B ∼50–200 </a:t>
            </a:r>
            <a:r>
              <a:rPr lang="en-US" altLang="zh-TW" dirty="0" err="1" smtClean="0"/>
              <a:t>μG</a:t>
            </a:r>
            <a:r>
              <a:rPr lang="en-US" altLang="zh-TW" dirty="0" smtClean="0"/>
              <a:t> in the rims, if they are due to synchrotron losses on down-stream-</a:t>
            </a:r>
            <a:r>
              <a:rPr lang="en-US" altLang="zh-TW" dirty="0" err="1" smtClean="0"/>
              <a:t>convecting</a:t>
            </a:r>
            <a:r>
              <a:rPr lang="en-US" altLang="zh-TW" dirty="0" smtClean="0"/>
              <a:t> electrons. However, thin radio rims are sometimes seen as well; they require that the magnetic field disappear somehow, presumably because it is a wave field which damps.</a:t>
            </a:r>
          </a:p>
          <a:p>
            <a:r>
              <a:rPr lang="en-US" altLang="zh-TW" dirty="0" smtClean="0"/>
              <a:t>5. Brightening and fading of small X-ray synchrotron features in G347.3-0.5 and </a:t>
            </a:r>
            <a:r>
              <a:rPr lang="en-US" altLang="zh-TW" dirty="0" err="1" smtClean="0"/>
              <a:t>Cas</a:t>
            </a:r>
            <a:r>
              <a:rPr lang="en-US" altLang="zh-TW" dirty="0" smtClean="0"/>
              <a:t> A require B ∼ 1 </a:t>
            </a:r>
            <a:r>
              <a:rPr lang="en-US" altLang="zh-TW" dirty="0" err="1" smtClean="0"/>
              <a:t>mG</a:t>
            </a:r>
            <a:r>
              <a:rPr lang="en-US" altLang="zh-TW" dirty="0" smtClean="0"/>
              <a:t>, if they represent acceleration and loss times for electrons. Fields smaller by a factor of several are possible if the fluctuations are due to strong magnetic turbulence.</a:t>
            </a:r>
          </a:p>
          <a:p>
            <a:r>
              <a:rPr lang="en-US" altLang="zh-TW" dirty="0" smtClean="0"/>
              <a:t>6. Large </a:t>
            </a:r>
            <a:r>
              <a:rPr lang="en-US" altLang="zh-TW" dirty="0" err="1" smtClean="0"/>
              <a:t>azimuthal</a:t>
            </a:r>
            <a:r>
              <a:rPr lang="en-US" altLang="zh-TW" dirty="0" smtClean="0"/>
              <a:t> variations in the </a:t>
            </a:r>
            <a:r>
              <a:rPr lang="en-US" altLang="zh-TW" dirty="0" err="1" smtClean="0"/>
              <a:t>rolloff</a:t>
            </a:r>
            <a:r>
              <a:rPr lang="en-US" altLang="zh-TW" dirty="0" smtClean="0"/>
              <a:t> frequency in SN 1006 and G1.9+0.3 are difficult to explain for a conventional picture of loss-limited acceleration in parallel shocks.</a:t>
            </a:r>
          </a:p>
          <a:p>
            <a:r>
              <a:rPr lang="en-US" altLang="zh-TW" dirty="0" smtClean="0"/>
              <a:t>7. For </a:t>
            </a:r>
            <a:r>
              <a:rPr lang="en-US" altLang="zh-TW" dirty="0" err="1" smtClean="0"/>
              <a:t>Cas</a:t>
            </a:r>
            <a:r>
              <a:rPr lang="en-US" altLang="zh-TW" dirty="0" smtClean="0"/>
              <a:t> A, the detection at </a:t>
            </a:r>
            <a:r>
              <a:rPr lang="en-US" altLang="zh-TW" dirty="0" err="1" smtClean="0"/>
              <a:t>GeV</a:t>
            </a:r>
            <a:r>
              <a:rPr lang="en-US" altLang="zh-TW" dirty="0" smtClean="0"/>
              <a:t> energies with Fermi requires B~0.1 </a:t>
            </a:r>
            <a:r>
              <a:rPr lang="en-US" altLang="zh-TW" dirty="0" err="1" smtClean="0"/>
              <a:t>mG</a:t>
            </a:r>
            <a:r>
              <a:rPr lang="en-US" altLang="zh-TW" dirty="0" smtClean="0"/>
              <a:t> to avoid overproducing the </a:t>
            </a:r>
            <a:r>
              <a:rPr lang="en-US" altLang="zh-TW" dirty="0" err="1" smtClean="0"/>
              <a:t>GeV</a:t>
            </a:r>
            <a:r>
              <a:rPr lang="en-US" altLang="zh-TW" dirty="0" smtClean="0"/>
              <a:t> emission with electron </a:t>
            </a:r>
            <a:r>
              <a:rPr lang="en-US" altLang="zh-TW" dirty="0" err="1" smtClean="0"/>
              <a:t>bremsstrahlung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8. </a:t>
            </a:r>
            <a:r>
              <a:rPr lang="en-US" altLang="zh-TW" dirty="0" err="1" smtClean="0"/>
              <a:t>TeV</a:t>
            </a:r>
            <a:r>
              <a:rPr lang="en-US" altLang="zh-TW" dirty="0" smtClean="0"/>
              <a:t> emission seen in four shell SNRs is not well explained by either </a:t>
            </a:r>
            <a:r>
              <a:rPr lang="en-US" altLang="zh-TW" dirty="0" err="1" smtClean="0"/>
              <a:t>leptonic</a:t>
            </a:r>
            <a:r>
              <a:rPr lang="en-US" altLang="zh-TW" dirty="0" smtClean="0"/>
              <a:t> or </a:t>
            </a:r>
            <a:r>
              <a:rPr lang="en-US" altLang="zh-TW" dirty="0" err="1" smtClean="0"/>
              <a:t>hadronic</a:t>
            </a:r>
            <a:r>
              <a:rPr lang="en-US" altLang="zh-TW" dirty="0" smtClean="0"/>
              <a:t> processes. However, if it is </a:t>
            </a:r>
            <a:r>
              <a:rPr lang="en-US" altLang="zh-TW" dirty="0" err="1" smtClean="0"/>
              <a:t>hadronic</a:t>
            </a:r>
            <a:r>
              <a:rPr lang="en-US" altLang="zh-TW" dirty="0" smtClean="0"/>
              <a:t>, the magnetic fields implied are of order 100 </a:t>
            </a:r>
            <a:r>
              <a:rPr lang="en-US" altLang="zh-TW" dirty="0" err="1" smtClean="0"/>
              <a:t>μG,while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leptonic</a:t>
            </a:r>
            <a:r>
              <a:rPr lang="en-US" altLang="zh-TW" dirty="0" smtClean="0"/>
              <a:t> models require much lower fields.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140968"/>
            <a:ext cx="2808312" cy="335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圖片 16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149080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Shell SNR 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altLang="zh-TW" dirty="0" smtClean="0"/>
              <a:t>1. From radio observations, </a:t>
            </a:r>
            <a:r>
              <a:rPr lang="en-US" altLang="zh-TW" dirty="0" err="1" smtClean="0"/>
              <a:t>equipartition</a:t>
            </a:r>
            <a:r>
              <a:rPr lang="en-US" altLang="zh-TW" dirty="0" smtClean="0"/>
              <a:t> values of magnetic field strength are in the∼10 </a:t>
            </a:r>
            <a:r>
              <a:rPr lang="en-US" altLang="zh-TW" dirty="0" err="1" smtClean="0"/>
              <a:t>μG</a:t>
            </a:r>
            <a:r>
              <a:rPr lang="en-US" altLang="zh-TW" dirty="0" smtClean="0"/>
              <a:t> range, but there is little physical motivation to assume </a:t>
            </a:r>
            <a:r>
              <a:rPr lang="en-US" altLang="zh-TW" dirty="0" err="1" smtClean="0"/>
              <a:t>equipartition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2. Radio polarization studies show that in young SNRs, the magnetic field is largely disordered, with a small radial preponderance. In older, larger SNRs, the field is often disordered but sometimes tangential.</a:t>
            </a:r>
          </a:p>
          <a:p>
            <a:r>
              <a:rPr lang="en-US" altLang="zh-TW" dirty="0" smtClean="0"/>
              <a:t>3. Curvature (spectral hardening to higher frequency) is observed in the radio spectra of </a:t>
            </a:r>
            <a:r>
              <a:rPr lang="en-US" altLang="zh-TW" dirty="0" err="1" smtClean="0"/>
              <a:t>Tycho</a:t>
            </a:r>
            <a:r>
              <a:rPr lang="en-US" altLang="zh-TW" dirty="0" smtClean="0"/>
              <a:t> and </a:t>
            </a:r>
            <a:r>
              <a:rPr lang="en-US" altLang="zh-TW" dirty="0" err="1" smtClean="0"/>
              <a:t>Kepler</a:t>
            </a:r>
            <a:r>
              <a:rPr lang="en-US" altLang="zh-TW" dirty="0" smtClean="0"/>
              <a:t>. A nonlinear shock acceleration model can explain this with magnetic field strengths of 0.1–1 </a:t>
            </a:r>
            <a:r>
              <a:rPr lang="en-US" altLang="zh-TW" dirty="0" err="1" smtClean="0"/>
              <a:t>mG</a:t>
            </a:r>
            <a:r>
              <a:rPr lang="en-US" altLang="zh-TW" dirty="0" smtClean="0"/>
              <a:t> (average over the emitting regions).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4. Thin rims of X-ray synchrotron emission in a few young remnants require B ∼50–200 </a:t>
            </a:r>
            <a:r>
              <a:rPr lang="en-US" altLang="zh-TW" dirty="0" err="1" smtClean="0">
                <a:solidFill>
                  <a:srgbClr val="FF0000"/>
                </a:solidFill>
              </a:rPr>
              <a:t>μG</a:t>
            </a:r>
            <a:r>
              <a:rPr lang="en-US" altLang="zh-TW" dirty="0" smtClean="0">
                <a:solidFill>
                  <a:srgbClr val="FF0000"/>
                </a:solidFill>
              </a:rPr>
              <a:t> in the rims, if they are due to synchrotron losses on down-stream-</a:t>
            </a:r>
            <a:r>
              <a:rPr lang="en-US" altLang="zh-TW" dirty="0" err="1" smtClean="0">
                <a:solidFill>
                  <a:srgbClr val="FF0000"/>
                </a:solidFill>
              </a:rPr>
              <a:t>convecting</a:t>
            </a:r>
            <a:r>
              <a:rPr lang="en-US" altLang="zh-TW" dirty="0" smtClean="0">
                <a:solidFill>
                  <a:srgbClr val="FF0000"/>
                </a:solidFill>
              </a:rPr>
              <a:t> electrons. However, thin radio rims are sometimes seen as well; they require that the magnetic field disappear somehow, presumably because it is a wave field which damps.</a:t>
            </a:r>
          </a:p>
          <a:p>
            <a:r>
              <a:rPr lang="en-US" altLang="zh-TW" dirty="0" smtClean="0"/>
              <a:t>5. Brightening and fading of small X-ray synchrotron features in G347.3-0.5 and </a:t>
            </a:r>
            <a:r>
              <a:rPr lang="en-US" altLang="zh-TW" dirty="0" err="1" smtClean="0"/>
              <a:t>Cas</a:t>
            </a:r>
            <a:r>
              <a:rPr lang="en-US" altLang="zh-TW" dirty="0" smtClean="0"/>
              <a:t> A require B ∼ 1 </a:t>
            </a:r>
            <a:r>
              <a:rPr lang="en-US" altLang="zh-TW" dirty="0" err="1" smtClean="0"/>
              <a:t>mG</a:t>
            </a:r>
            <a:r>
              <a:rPr lang="en-US" altLang="zh-TW" dirty="0" smtClean="0"/>
              <a:t>, if they represent acceleration and loss times for electrons. Fields smaller by a factor of several are possible if the fluctuations are due to strong magnetic turbulence.</a:t>
            </a:r>
          </a:p>
          <a:p>
            <a:r>
              <a:rPr lang="en-US" altLang="zh-TW" dirty="0" smtClean="0"/>
              <a:t>6. Large </a:t>
            </a:r>
            <a:r>
              <a:rPr lang="en-US" altLang="zh-TW" dirty="0" err="1" smtClean="0"/>
              <a:t>azimuthal</a:t>
            </a:r>
            <a:r>
              <a:rPr lang="en-US" altLang="zh-TW" dirty="0" smtClean="0"/>
              <a:t> variations in the </a:t>
            </a:r>
            <a:r>
              <a:rPr lang="en-US" altLang="zh-TW" dirty="0" err="1" smtClean="0"/>
              <a:t>rolloff</a:t>
            </a:r>
            <a:r>
              <a:rPr lang="en-US" altLang="zh-TW" dirty="0" smtClean="0"/>
              <a:t> frequency in SN 1006 and G1.9+0.3 are difficult to explain for a conventional picture of loss-limited acceleration in parallel shocks.</a:t>
            </a:r>
          </a:p>
          <a:p>
            <a:r>
              <a:rPr lang="en-US" altLang="zh-TW" dirty="0" smtClean="0"/>
              <a:t>7. For </a:t>
            </a:r>
            <a:r>
              <a:rPr lang="en-US" altLang="zh-TW" dirty="0" err="1" smtClean="0"/>
              <a:t>Cas</a:t>
            </a:r>
            <a:r>
              <a:rPr lang="en-US" altLang="zh-TW" dirty="0" smtClean="0"/>
              <a:t> A, the detection at </a:t>
            </a:r>
            <a:r>
              <a:rPr lang="en-US" altLang="zh-TW" dirty="0" err="1" smtClean="0"/>
              <a:t>GeV</a:t>
            </a:r>
            <a:r>
              <a:rPr lang="en-US" altLang="zh-TW" dirty="0" smtClean="0"/>
              <a:t> energies with Fermi requires B~0.1 </a:t>
            </a:r>
            <a:r>
              <a:rPr lang="en-US" altLang="zh-TW" dirty="0" err="1" smtClean="0"/>
              <a:t>mG</a:t>
            </a:r>
            <a:r>
              <a:rPr lang="en-US" altLang="zh-TW" dirty="0" smtClean="0"/>
              <a:t> to avoid overproducing the </a:t>
            </a:r>
            <a:r>
              <a:rPr lang="en-US" altLang="zh-TW" dirty="0" err="1" smtClean="0"/>
              <a:t>GeV</a:t>
            </a:r>
            <a:r>
              <a:rPr lang="en-US" altLang="zh-TW" dirty="0" smtClean="0"/>
              <a:t> emission with electron </a:t>
            </a:r>
            <a:r>
              <a:rPr lang="en-US" altLang="zh-TW" dirty="0" err="1" smtClean="0"/>
              <a:t>bremsstrahlung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8. </a:t>
            </a:r>
            <a:r>
              <a:rPr lang="en-US" altLang="zh-TW" dirty="0" err="1" smtClean="0"/>
              <a:t>TeV</a:t>
            </a:r>
            <a:r>
              <a:rPr lang="en-US" altLang="zh-TW" dirty="0" smtClean="0"/>
              <a:t> emission seen in four shell SNRs is not well explained by either </a:t>
            </a:r>
            <a:r>
              <a:rPr lang="en-US" altLang="zh-TW" dirty="0" err="1" smtClean="0"/>
              <a:t>leptonic</a:t>
            </a:r>
            <a:r>
              <a:rPr lang="en-US" altLang="zh-TW" dirty="0" smtClean="0"/>
              <a:t> or </a:t>
            </a:r>
            <a:r>
              <a:rPr lang="en-US" altLang="zh-TW" dirty="0" err="1" smtClean="0"/>
              <a:t>hadronic</a:t>
            </a:r>
            <a:r>
              <a:rPr lang="en-US" altLang="zh-TW" dirty="0" smtClean="0"/>
              <a:t> processes. However, if it is </a:t>
            </a:r>
            <a:r>
              <a:rPr lang="en-US" altLang="zh-TW" dirty="0" err="1" smtClean="0"/>
              <a:t>hadronic</a:t>
            </a:r>
            <a:r>
              <a:rPr lang="en-US" altLang="zh-TW" dirty="0" smtClean="0"/>
              <a:t>, the magnetic fields implied are of order 100 </a:t>
            </a:r>
            <a:r>
              <a:rPr lang="en-US" altLang="zh-TW" dirty="0" err="1" smtClean="0"/>
              <a:t>μG,while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leptonic</a:t>
            </a:r>
            <a:r>
              <a:rPr lang="en-US" altLang="zh-TW" dirty="0" smtClean="0"/>
              <a:t> models require much lower fields.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05064"/>
            <a:ext cx="8159879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340768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Shell SNR 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altLang="zh-TW" dirty="0" smtClean="0"/>
              <a:t>1. From radio observations, </a:t>
            </a:r>
            <a:r>
              <a:rPr lang="en-US" altLang="zh-TW" dirty="0" err="1" smtClean="0"/>
              <a:t>equipartition</a:t>
            </a:r>
            <a:r>
              <a:rPr lang="en-US" altLang="zh-TW" dirty="0" smtClean="0"/>
              <a:t> values of magnetic field strength are in the∼10 </a:t>
            </a:r>
            <a:r>
              <a:rPr lang="en-US" altLang="zh-TW" dirty="0" err="1" smtClean="0"/>
              <a:t>μG</a:t>
            </a:r>
            <a:r>
              <a:rPr lang="en-US" altLang="zh-TW" dirty="0" smtClean="0"/>
              <a:t> range, but there is little physical motivation to assume </a:t>
            </a:r>
            <a:r>
              <a:rPr lang="en-US" altLang="zh-TW" dirty="0" err="1" smtClean="0"/>
              <a:t>equipartition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2. Radio polarization studies show that in young SNRs, the magnetic field is largely disordered, with a small radial preponderance. In older, larger SNRs, the field is often disordered but sometimes tangential.</a:t>
            </a:r>
          </a:p>
          <a:p>
            <a:r>
              <a:rPr lang="en-US" altLang="zh-TW" dirty="0" smtClean="0"/>
              <a:t>3. Curvature (spectral hardening to higher frequency) is observed in the radio spectra of </a:t>
            </a:r>
            <a:r>
              <a:rPr lang="en-US" altLang="zh-TW" dirty="0" err="1" smtClean="0"/>
              <a:t>Tycho</a:t>
            </a:r>
            <a:r>
              <a:rPr lang="en-US" altLang="zh-TW" dirty="0" smtClean="0"/>
              <a:t> and </a:t>
            </a:r>
            <a:r>
              <a:rPr lang="en-US" altLang="zh-TW" dirty="0" err="1" smtClean="0"/>
              <a:t>Kepler</a:t>
            </a:r>
            <a:r>
              <a:rPr lang="en-US" altLang="zh-TW" dirty="0" smtClean="0"/>
              <a:t>. A nonlinear shock acceleration model can explain this with magnetic field strengths of 0.1–1 </a:t>
            </a:r>
            <a:r>
              <a:rPr lang="en-US" altLang="zh-TW" dirty="0" err="1" smtClean="0"/>
              <a:t>mG</a:t>
            </a:r>
            <a:r>
              <a:rPr lang="en-US" altLang="zh-TW" dirty="0" smtClean="0"/>
              <a:t> (average over the emitting regions).</a:t>
            </a:r>
          </a:p>
          <a:p>
            <a:r>
              <a:rPr lang="en-US" altLang="zh-TW" dirty="0" smtClean="0"/>
              <a:t>4. Thin rims of X-ray synchrotron emission in a few young remnants require B ∼50–200 </a:t>
            </a:r>
            <a:r>
              <a:rPr lang="en-US" altLang="zh-TW" dirty="0" err="1" smtClean="0"/>
              <a:t>μG</a:t>
            </a:r>
            <a:r>
              <a:rPr lang="en-US" altLang="zh-TW" dirty="0" smtClean="0"/>
              <a:t> in the rims, if they are due to synchrotron losses on down-stream-</a:t>
            </a:r>
            <a:r>
              <a:rPr lang="en-US" altLang="zh-TW" dirty="0" err="1" smtClean="0"/>
              <a:t>convecting</a:t>
            </a:r>
            <a:r>
              <a:rPr lang="en-US" altLang="zh-TW" dirty="0" smtClean="0"/>
              <a:t> electrons. However, thin radio rims are sometimes seen as well; they require that the magnetic field disappear somehow, presumably because it is a wave field which damps.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5. Brightening and fading of small X-ray synchrotron features in G347.3-0.5 and </a:t>
            </a:r>
            <a:r>
              <a:rPr lang="en-US" altLang="zh-TW" dirty="0" err="1" smtClean="0">
                <a:solidFill>
                  <a:srgbClr val="FF0000"/>
                </a:solidFill>
              </a:rPr>
              <a:t>Cas</a:t>
            </a:r>
            <a:r>
              <a:rPr lang="en-US" altLang="zh-TW" dirty="0" smtClean="0">
                <a:solidFill>
                  <a:srgbClr val="FF0000"/>
                </a:solidFill>
              </a:rPr>
              <a:t> A require B ∼ 1 </a:t>
            </a:r>
            <a:r>
              <a:rPr lang="en-US" altLang="zh-TW" dirty="0" err="1" smtClean="0">
                <a:solidFill>
                  <a:srgbClr val="FF0000"/>
                </a:solidFill>
              </a:rPr>
              <a:t>mG</a:t>
            </a:r>
            <a:r>
              <a:rPr lang="en-US" altLang="zh-TW" dirty="0" smtClean="0">
                <a:solidFill>
                  <a:srgbClr val="FF0000"/>
                </a:solidFill>
              </a:rPr>
              <a:t>, if they represent acceleration and loss times for electrons. Fields smaller by a factor of several are possible if the fluctuations are due to strong magnetic turbulence.</a:t>
            </a:r>
          </a:p>
          <a:p>
            <a:r>
              <a:rPr lang="en-US" altLang="zh-TW" dirty="0" smtClean="0"/>
              <a:t>6. Large </a:t>
            </a:r>
            <a:r>
              <a:rPr lang="en-US" altLang="zh-TW" dirty="0" err="1" smtClean="0"/>
              <a:t>azimuthal</a:t>
            </a:r>
            <a:r>
              <a:rPr lang="en-US" altLang="zh-TW" dirty="0" smtClean="0"/>
              <a:t> variations in the </a:t>
            </a:r>
            <a:r>
              <a:rPr lang="en-US" altLang="zh-TW" dirty="0" err="1" smtClean="0"/>
              <a:t>rolloff</a:t>
            </a:r>
            <a:r>
              <a:rPr lang="en-US" altLang="zh-TW" dirty="0" smtClean="0"/>
              <a:t> frequency in SN 1006 and G1.9+0.3 are difficult to explain for a conventional picture of loss-limited acceleration in parallel shocks.</a:t>
            </a:r>
          </a:p>
          <a:p>
            <a:r>
              <a:rPr lang="en-US" altLang="zh-TW" dirty="0" smtClean="0"/>
              <a:t>7. For </a:t>
            </a:r>
            <a:r>
              <a:rPr lang="en-US" altLang="zh-TW" dirty="0" err="1" smtClean="0"/>
              <a:t>Cas</a:t>
            </a:r>
            <a:r>
              <a:rPr lang="en-US" altLang="zh-TW" dirty="0" smtClean="0"/>
              <a:t> A, the detection at </a:t>
            </a:r>
            <a:r>
              <a:rPr lang="en-US" altLang="zh-TW" dirty="0" err="1" smtClean="0"/>
              <a:t>GeV</a:t>
            </a:r>
            <a:r>
              <a:rPr lang="en-US" altLang="zh-TW" dirty="0" smtClean="0"/>
              <a:t> energies with Fermi requires B~0.1 </a:t>
            </a:r>
            <a:r>
              <a:rPr lang="en-US" altLang="zh-TW" dirty="0" err="1" smtClean="0"/>
              <a:t>mG</a:t>
            </a:r>
            <a:r>
              <a:rPr lang="en-US" altLang="zh-TW" dirty="0" smtClean="0"/>
              <a:t> to avoid overproducing the </a:t>
            </a:r>
            <a:r>
              <a:rPr lang="en-US" altLang="zh-TW" dirty="0" err="1" smtClean="0"/>
              <a:t>GeV</a:t>
            </a:r>
            <a:r>
              <a:rPr lang="en-US" altLang="zh-TW" dirty="0" smtClean="0"/>
              <a:t> emission with electron </a:t>
            </a:r>
            <a:r>
              <a:rPr lang="en-US" altLang="zh-TW" dirty="0" err="1" smtClean="0"/>
              <a:t>bremsstrahlung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8. </a:t>
            </a:r>
            <a:r>
              <a:rPr lang="en-US" altLang="zh-TW" dirty="0" err="1" smtClean="0"/>
              <a:t>TeV</a:t>
            </a:r>
            <a:r>
              <a:rPr lang="en-US" altLang="zh-TW" dirty="0" smtClean="0"/>
              <a:t> emission seen in four shell SNRs is not well explained by either </a:t>
            </a:r>
            <a:r>
              <a:rPr lang="en-US" altLang="zh-TW" dirty="0" err="1" smtClean="0"/>
              <a:t>leptonic</a:t>
            </a:r>
            <a:r>
              <a:rPr lang="en-US" altLang="zh-TW" dirty="0" smtClean="0"/>
              <a:t> or </a:t>
            </a:r>
            <a:r>
              <a:rPr lang="en-US" altLang="zh-TW" dirty="0" err="1" smtClean="0"/>
              <a:t>hadronic</a:t>
            </a:r>
            <a:r>
              <a:rPr lang="en-US" altLang="zh-TW" dirty="0" smtClean="0"/>
              <a:t> processes. However, if it is </a:t>
            </a:r>
            <a:r>
              <a:rPr lang="en-US" altLang="zh-TW" dirty="0" err="1" smtClean="0"/>
              <a:t>hadronic</a:t>
            </a:r>
            <a:r>
              <a:rPr lang="en-US" altLang="zh-TW" dirty="0" smtClean="0"/>
              <a:t>, the magnetic fields implied are of order 100 </a:t>
            </a:r>
            <a:r>
              <a:rPr lang="en-US" altLang="zh-TW" dirty="0" err="1" smtClean="0"/>
              <a:t>μG,while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leptonic</a:t>
            </a:r>
            <a:r>
              <a:rPr lang="en-US" altLang="zh-TW" dirty="0" smtClean="0"/>
              <a:t> models require much lower fields.</a:t>
            </a:r>
            <a:endParaRPr lang="zh-TW" altLang="en-US" dirty="0"/>
          </a:p>
        </p:txBody>
      </p:sp>
      <p:pic>
        <p:nvPicPr>
          <p:cNvPr id="5" name="圖片 4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060848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Shell SNR 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altLang="zh-TW" dirty="0" smtClean="0"/>
              <a:t>1. From radio observations, </a:t>
            </a:r>
            <a:r>
              <a:rPr lang="en-US" altLang="zh-TW" dirty="0" err="1" smtClean="0"/>
              <a:t>equipartition</a:t>
            </a:r>
            <a:r>
              <a:rPr lang="en-US" altLang="zh-TW" dirty="0" smtClean="0"/>
              <a:t> values of magnetic field strength are in the∼10 </a:t>
            </a:r>
            <a:r>
              <a:rPr lang="en-US" altLang="zh-TW" dirty="0" err="1" smtClean="0"/>
              <a:t>μG</a:t>
            </a:r>
            <a:r>
              <a:rPr lang="en-US" altLang="zh-TW" dirty="0" smtClean="0"/>
              <a:t> range, but there is little physical motivation to assume </a:t>
            </a:r>
            <a:r>
              <a:rPr lang="en-US" altLang="zh-TW" dirty="0" err="1" smtClean="0"/>
              <a:t>equipartition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2. Radio polarization studies show that in young SNRs, the magnetic field is largely disordered, with a small radial preponderance. In older, larger SNRs, the field is often disordered but sometimes tangential.</a:t>
            </a:r>
          </a:p>
          <a:p>
            <a:r>
              <a:rPr lang="en-US" altLang="zh-TW" dirty="0" smtClean="0"/>
              <a:t>3. Curvature (spectral hardening to higher frequency) is observed in the radio spectra of </a:t>
            </a:r>
            <a:r>
              <a:rPr lang="en-US" altLang="zh-TW" dirty="0" err="1" smtClean="0"/>
              <a:t>Tycho</a:t>
            </a:r>
            <a:r>
              <a:rPr lang="en-US" altLang="zh-TW" dirty="0" smtClean="0"/>
              <a:t> and </a:t>
            </a:r>
            <a:r>
              <a:rPr lang="en-US" altLang="zh-TW" dirty="0" err="1" smtClean="0"/>
              <a:t>Kepler</a:t>
            </a:r>
            <a:r>
              <a:rPr lang="en-US" altLang="zh-TW" dirty="0" smtClean="0"/>
              <a:t>. A nonlinear shock acceleration model can explain this with magnetic field strengths of 0.1–1 </a:t>
            </a:r>
            <a:r>
              <a:rPr lang="en-US" altLang="zh-TW" dirty="0" err="1" smtClean="0"/>
              <a:t>mG</a:t>
            </a:r>
            <a:r>
              <a:rPr lang="en-US" altLang="zh-TW" dirty="0" smtClean="0"/>
              <a:t> (average over the emitting regions).</a:t>
            </a:r>
          </a:p>
          <a:p>
            <a:r>
              <a:rPr lang="en-US" altLang="zh-TW" dirty="0" smtClean="0"/>
              <a:t>4. Thin rims of X-ray synchrotron emission in a few young remnants require B ∼50–200 </a:t>
            </a:r>
            <a:r>
              <a:rPr lang="en-US" altLang="zh-TW" dirty="0" err="1" smtClean="0"/>
              <a:t>μG</a:t>
            </a:r>
            <a:r>
              <a:rPr lang="en-US" altLang="zh-TW" dirty="0" smtClean="0"/>
              <a:t> in the rims, if they are due to synchrotron losses on down-stream-</a:t>
            </a:r>
            <a:r>
              <a:rPr lang="en-US" altLang="zh-TW" dirty="0" err="1" smtClean="0"/>
              <a:t>convecting</a:t>
            </a:r>
            <a:r>
              <a:rPr lang="en-US" altLang="zh-TW" dirty="0" smtClean="0"/>
              <a:t> electrons. However, thin radio rims are sometimes seen as well; they require that the magnetic field disappear somehow, presumably because it is a wave field which damps.</a:t>
            </a:r>
          </a:p>
          <a:p>
            <a:r>
              <a:rPr lang="en-US" altLang="zh-TW" dirty="0" smtClean="0"/>
              <a:t>5. Brightening and fading of small X-ray synchrotron features in G347.3-0.5 and </a:t>
            </a:r>
            <a:r>
              <a:rPr lang="en-US" altLang="zh-TW" dirty="0" err="1" smtClean="0"/>
              <a:t>Cas</a:t>
            </a:r>
            <a:r>
              <a:rPr lang="en-US" altLang="zh-TW" dirty="0" smtClean="0"/>
              <a:t> A require B ∼ 1 </a:t>
            </a:r>
            <a:r>
              <a:rPr lang="en-US" altLang="zh-TW" dirty="0" err="1" smtClean="0"/>
              <a:t>mG</a:t>
            </a:r>
            <a:r>
              <a:rPr lang="en-US" altLang="zh-TW" dirty="0" smtClean="0"/>
              <a:t>, if they represent acceleration and loss times for electrons. Fields smaller by a factor of several are possible if the fluctuations are due to strong magnetic turbulence.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6. Large </a:t>
            </a:r>
            <a:r>
              <a:rPr lang="en-US" altLang="zh-TW" dirty="0" err="1" smtClean="0">
                <a:solidFill>
                  <a:srgbClr val="FF0000"/>
                </a:solidFill>
              </a:rPr>
              <a:t>azimuthal</a:t>
            </a:r>
            <a:r>
              <a:rPr lang="en-US" altLang="zh-TW" dirty="0" smtClean="0">
                <a:solidFill>
                  <a:srgbClr val="FF0000"/>
                </a:solidFill>
              </a:rPr>
              <a:t> variations in the </a:t>
            </a:r>
            <a:r>
              <a:rPr lang="en-US" altLang="zh-TW" dirty="0" err="1" smtClean="0">
                <a:solidFill>
                  <a:srgbClr val="FF0000"/>
                </a:solidFill>
              </a:rPr>
              <a:t>rolloff</a:t>
            </a:r>
            <a:r>
              <a:rPr lang="en-US" altLang="zh-TW" dirty="0" smtClean="0">
                <a:solidFill>
                  <a:srgbClr val="FF0000"/>
                </a:solidFill>
              </a:rPr>
              <a:t> frequency in SN 1006 and G1.9+0.3 are difficult to explain for a conventional picture of loss-limited acceleration in parallel shocks.</a:t>
            </a:r>
          </a:p>
          <a:p>
            <a:r>
              <a:rPr lang="en-US" altLang="zh-TW" dirty="0" smtClean="0"/>
              <a:t>7. For </a:t>
            </a:r>
            <a:r>
              <a:rPr lang="en-US" altLang="zh-TW" dirty="0" err="1" smtClean="0"/>
              <a:t>Cas</a:t>
            </a:r>
            <a:r>
              <a:rPr lang="en-US" altLang="zh-TW" dirty="0" smtClean="0"/>
              <a:t> A, the detection at </a:t>
            </a:r>
            <a:r>
              <a:rPr lang="en-US" altLang="zh-TW" dirty="0" err="1" smtClean="0"/>
              <a:t>GeV</a:t>
            </a:r>
            <a:r>
              <a:rPr lang="en-US" altLang="zh-TW" dirty="0" smtClean="0"/>
              <a:t> energies with Fermi requires B~0.1 </a:t>
            </a:r>
            <a:r>
              <a:rPr lang="en-US" altLang="zh-TW" dirty="0" err="1" smtClean="0"/>
              <a:t>mG</a:t>
            </a:r>
            <a:r>
              <a:rPr lang="en-US" altLang="zh-TW" dirty="0" smtClean="0"/>
              <a:t> to avoid overproducing the </a:t>
            </a:r>
            <a:r>
              <a:rPr lang="en-US" altLang="zh-TW" dirty="0" err="1" smtClean="0"/>
              <a:t>GeV</a:t>
            </a:r>
            <a:r>
              <a:rPr lang="en-US" altLang="zh-TW" dirty="0" smtClean="0"/>
              <a:t> emission with electron </a:t>
            </a:r>
            <a:r>
              <a:rPr lang="en-US" altLang="zh-TW" dirty="0" err="1" smtClean="0"/>
              <a:t>bremsstrahlung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8. </a:t>
            </a:r>
            <a:r>
              <a:rPr lang="en-US" altLang="zh-TW" dirty="0" err="1" smtClean="0"/>
              <a:t>TeV</a:t>
            </a:r>
            <a:r>
              <a:rPr lang="en-US" altLang="zh-TW" dirty="0" smtClean="0"/>
              <a:t> emission seen in four shell SNRs is not well explained by either </a:t>
            </a:r>
            <a:r>
              <a:rPr lang="en-US" altLang="zh-TW" dirty="0" err="1" smtClean="0"/>
              <a:t>leptonic</a:t>
            </a:r>
            <a:r>
              <a:rPr lang="en-US" altLang="zh-TW" dirty="0" smtClean="0"/>
              <a:t> or </a:t>
            </a:r>
            <a:r>
              <a:rPr lang="en-US" altLang="zh-TW" dirty="0" err="1" smtClean="0"/>
              <a:t>hadronic</a:t>
            </a:r>
            <a:r>
              <a:rPr lang="en-US" altLang="zh-TW" dirty="0" smtClean="0"/>
              <a:t> processes. However, if it is </a:t>
            </a:r>
            <a:r>
              <a:rPr lang="en-US" altLang="zh-TW" dirty="0" err="1" smtClean="0"/>
              <a:t>hadronic</a:t>
            </a:r>
            <a:r>
              <a:rPr lang="en-US" altLang="zh-TW" dirty="0" smtClean="0"/>
              <a:t>, the magnetic fields implied are of order 100 </a:t>
            </a:r>
            <a:r>
              <a:rPr lang="en-US" altLang="zh-TW" dirty="0" err="1" smtClean="0"/>
              <a:t>μG,while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leptonic</a:t>
            </a:r>
            <a:r>
              <a:rPr lang="en-US" altLang="zh-TW" dirty="0" smtClean="0"/>
              <a:t> models require much lower fields.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Obliquity Dependence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2800920" cy="271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77072"/>
            <a:ext cx="277532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1986" y="1052736"/>
            <a:ext cx="270222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5210" y="3933056"/>
            <a:ext cx="264699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792223"/>
            <a:ext cx="2407308" cy="202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Shell SNR 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altLang="zh-TW" dirty="0" smtClean="0"/>
              <a:t>1. From radio observations, </a:t>
            </a:r>
            <a:r>
              <a:rPr lang="en-US" altLang="zh-TW" dirty="0" err="1" smtClean="0"/>
              <a:t>equipartition</a:t>
            </a:r>
            <a:r>
              <a:rPr lang="en-US" altLang="zh-TW" dirty="0" smtClean="0"/>
              <a:t> values of magnetic field strength are in the∼10 </a:t>
            </a:r>
            <a:r>
              <a:rPr lang="en-US" altLang="zh-TW" dirty="0" err="1" smtClean="0"/>
              <a:t>μG</a:t>
            </a:r>
            <a:r>
              <a:rPr lang="en-US" altLang="zh-TW" dirty="0" smtClean="0"/>
              <a:t> range, but there is little physical motivation to assume </a:t>
            </a:r>
            <a:r>
              <a:rPr lang="en-US" altLang="zh-TW" dirty="0" err="1" smtClean="0"/>
              <a:t>equipartition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2. Radio polarization studies show that in young SNRs, the magnetic field is largely disordered, with a small radial preponderance. In older, larger SNRs, the field is often disordered but sometimes tangential.</a:t>
            </a:r>
          </a:p>
          <a:p>
            <a:r>
              <a:rPr lang="en-US" altLang="zh-TW" dirty="0" smtClean="0"/>
              <a:t>3. Curvature (spectral hardening to higher frequency) is observed in the radio spectra of </a:t>
            </a:r>
            <a:r>
              <a:rPr lang="en-US" altLang="zh-TW" dirty="0" err="1" smtClean="0"/>
              <a:t>Tycho</a:t>
            </a:r>
            <a:r>
              <a:rPr lang="en-US" altLang="zh-TW" dirty="0" smtClean="0"/>
              <a:t> and </a:t>
            </a:r>
            <a:r>
              <a:rPr lang="en-US" altLang="zh-TW" dirty="0" err="1" smtClean="0"/>
              <a:t>Kepler</a:t>
            </a:r>
            <a:r>
              <a:rPr lang="en-US" altLang="zh-TW" dirty="0" smtClean="0"/>
              <a:t>. A nonlinear shock acceleration model can explain this with magnetic field strengths of 0.1–1 </a:t>
            </a:r>
            <a:r>
              <a:rPr lang="en-US" altLang="zh-TW" dirty="0" err="1" smtClean="0"/>
              <a:t>mG</a:t>
            </a:r>
            <a:r>
              <a:rPr lang="en-US" altLang="zh-TW" dirty="0" smtClean="0"/>
              <a:t> (average over the emitting regions).</a:t>
            </a:r>
          </a:p>
          <a:p>
            <a:r>
              <a:rPr lang="en-US" altLang="zh-TW" dirty="0" smtClean="0"/>
              <a:t>4. Thin rims of X-ray synchrotron emission in a few young remnants require B ∼50–200 </a:t>
            </a:r>
            <a:r>
              <a:rPr lang="en-US" altLang="zh-TW" dirty="0" err="1" smtClean="0"/>
              <a:t>μG</a:t>
            </a:r>
            <a:r>
              <a:rPr lang="en-US" altLang="zh-TW" dirty="0" smtClean="0"/>
              <a:t> in the rims, if they are due to synchrotron losses on down-stream-</a:t>
            </a:r>
            <a:r>
              <a:rPr lang="en-US" altLang="zh-TW" dirty="0" err="1" smtClean="0"/>
              <a:t>convecting</a:t>
            </a:r>
            <a:r>
              <a:rPr lang="en-US" altLang="zh-TW" dirty="0" smtClean="0"/>
              <a:t> electrons. However, thin radio rims are sometimes seen as well; they require that the magnetic field disappear somehow, presumably because it is a wave field which damps.</a:t>
            </a:r>
          </a:p>
          <a:p>
            <a:r>
              <a:rPr lang="en-US" altLang="zh-TW" dirty="0" smtClean="0"/>
              <a:t>5. Brightening and fading of small X-ray synchrotron features in G347.3-0.5 and </a:t>
            </a:r>
            <a:r>
              <a:rPr lang="en-US" altLang="zh-TW" dirty="0" err="1" smtClean="0"/>
              <a:t>Cas</a:t>
            </a:r>
            <a:r>
              <a:rPr lang="en-US" altLang="zh-TW" dirty="0" smtClean="0"/>
              <a:t> A require B ∼ 1 </a:t>
            </a:r>
            <a:r>
              <a:rPr lang="en-US" altLang="zh-TW" dirty="0" err="1" smtClean="0"/>
              <a:t>mG</a:t>
            </a:r>
            <a:r>
              <a:rPr lang="en-US" altLang="zh-TW" dirty="0" smtClean="0"/>
              <a:t>, if they represent acceleration and loss times for electrons. Fields smaller by a factor of several are possible if the fluctuations are due to strong magnetic turbulence.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6. Large </a:t>
            </a:r>
            <a:r>
              <a:rPr lang="en-US" altLang="zh-TW" dirty="0" err="1" smtClean="0">
                <a:solidFill>
                  <a:srgbClr val="FF0000"/>
                </a:solidFill>
              </a:rPr>
              <a:t>azimuthal</a:t>
            </a:r>
            <a:r>
              <a:rPr lang="en-US" altLang="zh-TW" dirty="0" smtClean="0">
                <a:solidFill>
                  <a:srgbClr val="FF0000"/>
                </a:solidFill>
              </a:rPr>
              <a:t> variations in the </a:t>
            </a:r>
            <a:r>
              <a:rPr lang="en-US" altLang="zh-TW" dirty="0" err="1" smtClean="0">
                <a:solidFill>
                  <a:srgbClr val="FF0000"/>
                </a:solidFill>
              </a:rPr>
              <a:t>rolloff</a:t>
            </a:r>
            <a:r>
              <a:rPr lang="en-US" altLang="zh-TW" dirty="0" smtClean="0">
                <a:solidFill>
                  <a:srgbClr val="FF0000"/>
                </a:solidFill>
              </a:rPr>
              <a:t> frequency in SN 1006 and G1.9+0.3 are difficult to explain for a conventional picture of loss-limited acceleration in parallel shocks.</a:t>
            </a:r>
          </a:p>
          <a:p>
            <a:r>
              <a:rPr lang="en-US" altLang="zh-TW" dirty="0" smtClean="0"/>
              <a:t>7. For </a:t>
            </a:r>
            <a:r>
              <a:rPr lang="en-US" altLang="zh-TW" dirty="0" err="1" smtClean="0"/>
              <a:t>Cas</a:t>
            </a:r>
            <a:r>
              <a:rPr lang="en-US" altLang="zh-TW" dirty="0" smtClean="0"/>
              <a:t> A, the detection at </a:t>
            </a:r>
            <a:r>
              <a:rPr lang="en-US" altLang="zh-TW" dirty="0" err="1" smtClean="0"/>
              <a:t>GeV</a:t>
            </a:r>
            <a:r>
              <a:rPr lang="en-US" altLang="zh-TW" dirty="0" smtClean="0"/>
              <a:t> energies with Fermi requires B~0.1 </a:t>
            </a:r>
            <a:r>
              <a:rPr lang="en-US" altLang="zh-TW" dirty="0" err="1" smtClean="0"/>
              <a:t>mG</a:t>
            </a:r>
            <a:r>
              <a:rPr lang="en-US" altLang="zh-TW" dirty="0" smtClean="0"/>
              <a:t> to avoid overproducing the </a:t>
            </a:r>
            <a:r>
              <a:rPr lang="en-US" altLang="zh-TW" dirty="0" err="1" smtClean="0"/>
              <a:t>GeV</a:t>
            </a:r>
            <a:r>
              <a:rPr lang="en-US" altLang="zh-TW" dirty="0" smtClean="0"/>
              <a:t> emission with electron </a:t>
            </a:r>
            <a:r>
              <a:rPr lang="en-US" altLang="zh-TW" dirty="0" err="1" smtClean="0"/>
              <a:t>bremsstrahlung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8. </a:t>
            </a:r>
            <a:r>
              <a:rPr lang="en-US" altLang="zh-TW" dirty="0" err="1" smtClean="0"/>
              <a:t>TeV</a:t>
            </a:r>
            <a:r>
              <a:rPr lang="en-US" altLang="zh-TW" dirty="0" smtClean="0"/>
              <a:t> emission seen in four shell SNRs is not well explained by either </a:t>
            </a:r>
            <a:r>
              <a:rPr lang="en-US" altLang="zh-TW" dirty="0" err="1" smtClean="0"/>
              <a:t>leptonic</a:t>
            </a:r>
            <a:r>
              <a:rPr lang="en-US" altLang="zh-TW" dirty="0" smtClean="0"/>
              <a:t> or </a:t>
            </a:r>
            <a:r>
              <a:rPr lang="en-US" altLang="zh-TW" dirty="0" err="1" smtClean="0"/>
              <a:t>hadronic</a:t>
            </a:r>
            <a:r>
              <a:rPr lang="en-US" altLang="zh-TW" dirty="0" smtClean="0"/>
              <a:t> processes. However, if it is </a:t>
            </a:r>
            <a:r>
              <a:rPr lang="en-US" altLang="zh-TW" dirty="0" err="1" smtClean="0"/>
              <a:t>hadronic</a:t>
            </a:r>
            <a:r>
              <a:rPr lang="en-US" altLang="zh-TW" dirty="0" smtClean="0"/>
              <a:t>, the magnetic fields implied are of order 100 </a:t>
            </a:r>
            <a:r>
              <a:rPr lang="en-US" altLang="zh-TW" dirty="0" err="1" smtClean="0"/>
              <a:t>μG,while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leptonic</a:t>
            </a:r>
            <a:r>
              <a:rPr lang="en-US" altLang="zh-TW" dirty="0" smtClean="0"/>
              <a:t> models require much lower fields.</a:t>
            </a:r>
            <a:endParaRPr lang="zh-TW" altLang="en-US" dirty="0"/>
          </a:p>
        </p:txBody>
      </p:sp>
      <p:pic>
        <p:nvPicPr>
          <p:cNvPr id="5" name="圖片 4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564904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2818</Words>
  <Application>Microsoft Office PowerPoint</Application>
  <PresentationFormat>如螢幕大小 (4:3)</PresentationFormat>
  <Paragraphs>137</Paragraphs>
  <Slides>26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Office 佈景主題</vt:lpstr>
      <vt:lpstr>Magnetic Fields in Supernova Remnants and Pulsar-Wind Nebulae</vt:lpstr>
      <vt:lpstr>Which contents I will cover…</vt:lpstr>
      <vt:lpstr>Shell SNR Summary</vt:lpstr>
      <vt:lpstr>Shell SNR conclusion</vt:lpstr>
      <vt:lpstr>Shell SNR conclusion</vt:lpstr>
      <vt:lpstr>Shell SNR conclusion</vt:lpstr>
      <vt:lpstr>Shell SNR conclusion</vt:lpstr>
      <vt:lpstr>Obliquity Dependence</vt:lpstr>
      <vt:lpstr>Shell SNR conclusion</vt:lpstr>
      <vt:lpstr>Shell SNR conclusion</vt:lpstr>
      <vt:lpstr>What are you talking about….</vt:lpstr>
      <vt:lpstr>Magnetic Fields in PWN</vt:lpstr>
      <vt:lpstr>Definitions are always boring…</vt:lpstr>
      <vt:lpstr>PWNe vs. SNRs  </vt:lpstr>
      <vt:lpstr>PWNe vs. SNRs  </vt:lpstr>
      <vt:lpstr>PWNe vs. SNRs  </vt:lpstr>
      <vt:lpstr>PWNe vs. SNRs  </vt:lpstr>
      <vt:lpstr>PWNe vs. SNRs  </vt:lpstr>
      <vt:lpstr>PWNe vs. SNRs  </vt:lpstr>
      <vt:lpstr>PWN Evolution</vt:lpstr>
      <vt:lpstr>PWN Evolution</vt:lpstr>
      <vt:lpstr>PWN Evolution</vt:lpstr>
      <vt:lpstr>PWN Evolution</vt:lpstr>
      <vt:lpstr>PWN Evolution</vt:lpstr>
      <vt:lpstr>Measuring PWN B-Fields</vt:lpstr>
      <vt:lpstr>I think after this talk…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CHT</dc:creator>
  <cp:lastModifiedBy>CHT</cp:lastModifiedBy>
  <cp:revision>57</cp:revision>
  <dcterms:created xsi:type="dcterms:W3CDTF">2013-12-17T15:30:53Z</dcterms:created>
  <dcterms:modified xsi:type="dcterms:W3CDTF">2013-12-18T09:16:22Z</dcterms:modified>
</cp:coreProperties>
</file>