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1" r:id="rId5"/>
    <p:sldId id="260" r:id="rId6"/>
    <p:sldId id="276" r:id="rId7"/>
    <p:sldId id="281" r:id="rId8"/>
    <p:sldId id="262" r:id="rId9"/>
    <p:sldId id="263" r:id="rId10"/>
    <p:sldId id="264" r:id="rId11"/>
    <p:sldId id="265" r:id="rId12"/>
    <p:sldId id="271" r:id="rId13"/>
    <p:sldId id="282" r:id="rId14"/>
    <p:sldId id="283" r:id="rId15"/>
    <p:sldId id="284" r:id="rId16"/>
    <p:sldId id="285" r:id="rId17"/>
    <p:sldId id="266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9" r:id="rId26"/>
    <p:sldId id="293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512B-AB92-9D40-832F-78035EC4AFBF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74026-BB45-3E41-995D-A15EBF312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4026-BB45-3E41-995D-A15EBF312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4026-BB45-3E41-995D-A15EBF3126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8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7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8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E36A-C984-D246-A71D-2198DDA36C8B}" type="datetimeFigureOut">
              <a:rPr lang="en-US" smtClean="0"/>
              <a:t>13/09/16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7E76D-B32E-B145-A619-C6DC469D2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23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Plasma Astrophysics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4000" dirty="0" smtClean="0">
                <a:latin typeface="Times New Roman"/>
                <a:cs typeface="Times New Roman"/>
              </a:rPr>
              <a:t>Chapter 1: Basic Concepts of Plasma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8150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Yosuke Mizuno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Institute of Astronomy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National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Tsing-Hua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University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624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Quasi-neutrality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96" y="1325623"/>
            <a:ext cx="8686800" cy="5384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Plasma tends to be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electrically neutral </a:t>
            </a:r>
            <a:r>
              <a:rPr lang="en-US" sz="2800" dirty="0" smtClean="0">
                <a:latin typeface="Times New Roman"/>
                <a:cs typeface="Times New Roman"/>
              </a:rPr>
              <a:t>at each point due to large charge-to-mass ratio (e/m</a:t>
            </a:r>
            <a:r>
              <a:rPr lang="en-US" sz="2800" baseline="-25000" dirty="0" smtClean="0"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latin typeface="Times New Roman"/>
                <a:cs typeface="Times New Roman"/>
              </a:rPr>
              <a:t>=1.8 x 10</a:t>
            </a:r>
            <a:r>
              <a:rPr lang="en-US" sz="2800" baseline="30000" dirty="0" smtClean="0">
                <a:latin typeface="Times New Roman"/>
                <a:cs typeface="Times New Roman"/>
              </a:rPr>
              <a:t>11</a:t>
            </a:r>
            <a:r>
              <a:rPr lang="en-US" sz="2800" dirty="0" smtClean="0">
                <a:latin typeface="Times New Roman"/>
                <a:cs typeface="Times New Roman"/>
              </a:rPr>
              <a:t> C /kg) of electrons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If charge neutrality breaks down at some point</a:t>
            </a:r>
          </a:p>
          <a:p>
            <a:pPr marL="514350" indent="-457200">
              <a:buFont typeface="Symbol" charset="0"/>
              <a:buChar char=""/>
            </a:pPr>
            <a:r>
              <a:rPr lang="en-US" sz="2800" dirty="0" smtClean="0">
                <a:latin typeface="Times New Roman"/>
                <a:cs typeface="Times New Roman"/>
              </a:rPr>
              <a:t>Electric field is exerted around it</a:t>
            </a:r>
          </a:p>
          <a:p>
            <a:pPr marL="514350" indent="-457200">
              <a:buFont typeface="Symbol" charset="0"/>
              <a:buChar char=""/>
            </a:pPr>
            <a:r>
              <a:rPr lang="en-US" sz="2800" dirty="0" smtClean="0">
                <a:latin typeface="Times New Roman"/>
                <a:cs typeface="Times New Roman"/>
              </a:rPr>
              <a:t>Electrons are accelerated towards positive charge region</a:t>
            </a:r>
          </a:p>
          <a:p>
            <a:pPr marL="514350" indent="-457200">
              <a:buFont typeface="Symbol" charset="0"/>
              <a:buChar char=""/>
            </a:pPr>
            <a:r>
              <a:rPr lang="en-US" sz="2800" dirty="0" smtClean="0">
                <a:latin typeface="Times New Roman"/>
                <a:cs typeface="Times New Roman"/>
              </a:rPr>
              <a:t>Recovering a charge neutrality in a very short time</a:t>
            </a:r>
          </a:p>
        </p:txBody>
      </p:sp>
    </p:spTree>
    <p:extLst>
      <p:ext uri="{BB962C8B-B14F-4D97-AF65-F5344CB8AC3E}">
        <p14:creationId xmlns:p14="http://schemas.microsoft.com/office/powerpoint/2010/main" val="39621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006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Quasi-neutrality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85" y="806572"/>
            <a:ext cx="8702032" cy="583476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Examples: laboratory plasma 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contains 10</a:t>
            </a:r>
            <a:r>
              <a:rPr lang="en-US" sz="2400" baseline="30000" dirty="0" smtClean="0">
                <a:latin typeface="Times New Roman"/>
                <a:cs typeface="Times New Roman"/>
              </a:rPr>
              <a:t>15</a:t>
            </a:r>
            <a:r>
              <a:rPr lang="en-US" sz="2400" dirty="0" smtClean="0">
                <a:latin typeface="Times New Roman"/>
                <a:cs typeface="Times New Roman"/>
              </a:rPr>
              <a:t>m</a:t>
            </a:r>
            <a:r>
              <a:rPr lang="en-US" sz="2400" baseline="30000" dirty="0" smtClean="0">
                <a:latin typeface="Times New Roman"/>
                <a:cs typeface="Times New Roman"/>
              </a:rPr>
              <a:t>-3</a:t>
            </a:r>
            <a:r>
              <a:rPr lang="en-US" sz="2400" dirty="0" smtClean="0">
                <a:latin typeface="Times New Roman"/>
                <a:cs typeface="Times New Roman"/>
              </a:rPr>
              <a:t> ions and neutral atoms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Small spherical region (r~10</a:t>
            </a:r>
            <a:r>
              <a:rPr lang="en-US" sz="2400" baseline="30000" dirty="0" smtClean="0">
                <a:latin typeface="Times New Roman"/>
                <a:cs typeface="Times New Roman"/>
              </a:rPr>
              <a:t>-2</a:t>
            </a:r>
            <a:r>
              <a:rPr lang="en-US" sz="2400" dirty="0" smtClean="0">
                <a:latin typeface="Times New Roman"/>
                <a:cs typeface="Times New Roman"/>
              </a:rPr>
              <a:t>m), 1% deviation from change neutrality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Electric field arises (from Gauss’s theorem)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This electric field accelerate an electron at the rate</a:t>
            </a:r>
          </a:p>
          <a:p>
            <a:pPr lvl="1"/>
            <a:endParaRPr lang="en-US" sz="2400" dirty="0">
              <a:latin typeface="Times New Roman"/>
              <a:cs typeface="Times New Roman"/>
            </a:endParaRPr>
          </a:p>
          <a:p>
            <a:pPr lvl="1"/>
            <a:endParaRPr lang="en-US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10</a:t>
            </a:r>
            <a:r>
              <a:rPr lang="en-US" sz="2400" baseline="30000" dirty="0" smtClean="0">
                <a:latin typeface="Times New Roman"/>
                <a:cs typeface="Times New Roman"/>
              </a:rPr>
              <a:t>13</a:t>
            </a:r>
            <a:r>
              <a:rPr lang="en-US" sz="2400" dirty="0" smtClean="0">
                <a:latin typeface="Times New Roman"/>
                <a:cs typeface="Times New Roman"/>
              </a:rPr>
              <a:t> times greater than the gravitational acceleration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Even small deviation occurs from charge neutrality, electrons immediately migrate to recover the charge neutrality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5027" y="3012796"/>
            <a:ext cx="77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(1.4)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443" y="4231246"/>
            <a:ext cx="77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(1.5)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5" y="2917351"/>
            <a:ext cx="4241800" cy="723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04" y="4166946"/>
            <a:ext cx="2286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Plasma Oscillation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086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 dynamic aspect of the plasma’s tendency toward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neutralization</a:t>
            </a:r>
            <a:r>
              <a:rPr lang="en-US" sz="2400" dirty="0" smtClean="0">
                <a:latin typeface="Times New Roman"/>
                <a:cs typeface="Times New Roman"/>
              </a:rPr>
              <a:t> shows as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plasma oscillation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If some region is (slightly) charged positively,</a:t>
            </a:r>
          </a:p>
          <a:p>
            <a:pPr>
              <a:buFont typeface="Symbol" charset="0"/>
              <a:buChar char=""/>
            </a:pPr>
            <a:r>
              <a:rPr lang="en-US" sz="2400" dirty="0" smtClean="0">
                <a:latin typeface="Times New Roman"/>
                <a:cs typeface="Times New Roman"/>
              </a:rPr>
              <a:t>Incurred electric field attract (accelerate) electrons toward the region (for cancelling the charge inhomogeneity)</a:t>
            </a:r>
          </a:p>
          <a:p>
            <a:pPr>
              <a:buFont typeface="Symbol" charset="0"/>
              <a:buChar char=""/>
            </a:pPr>
            <a:r>
              <a:rPr lang="en-US" sz="2400" dirty="0" smtClean="0">
                <a:latin typeface="Times New Roman"/>
                <a:cs typeface="Times New Roman"/>
              </a:rPr>
              <a:t>However, electron’s motion overshoots</a:t>
            </a:r>
          </a:p>
          <a:p>
            <a:pPr>
              <a:buFont typeface="Symbol" charset="0"/>
              <a:buChar char=""/>
            </a:pPr>
            <a:r>
              <a:rPr lang="en-US" sz="2400" dirty="0" smtClean="0">
                <a:latin typeface="Times New Roman"/>
                <a:cs typeface="Times New Roman"/>
              </a:rPr>
              <a:t>Electrons are pulled back (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oscillations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Note: the electrons move much faster than the ions because of their masses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We consider such a high-frequency variation of electrons’ position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static ion system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279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Plasma </a:t>
            </a:r>
            <a:r>
              <a:rPr lang="en-US" dirty="0" smtClean="0">
                <a:latin typeface="Times New Roman"/>
                <a:cs typeface="Times New Roman"/>
              </a:rPr>
              <a:t>Oscillation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0" y="1337264"/>
            <a:ext cx="5466299" cy="39674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Consider plasma of equal number of positive and negative charges. Overall, </a:t>
            </a:r>
            <a:r>
              <a:rPr lang="en-US" sz="2400" dirty="0" smtClean="0">
                <a:latin typeface="Times New Roman"/>
                <a:cs typeface="Times New Roman"/>
              </a:rPr>
              <a:t>plasma is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neutral</a:t>
            </a:r>
            <a:r>
              <a:rPr lang="en-US" sz="2400" dirty="0">
                <a:latin typeface="Times New Roman"/>
                <a:cs typeface="Times New Roman"/>
              </a:rPr>
              <a:t>, so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 err="1">
                <a:latin typeface="Times New Roman"/>
                <a:cs typeface="Times New Roman"/>
              </a:rPr>
              <a:t>n</a:t>
            </a:r>
            <a:r>
              <a:rPr lang="en-US" sz="2400" baseline="-25000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Now </a:t>
            </a:r>
            <a:r>
              <a:rPr lang="en-US" sz="2400" dirty="0">
                <a:latin typeface="Times New Roman"/>
                <a:cs typeface="Times New Roman"/>
              </a:rPr>
              <a:t>displace group of electrons by </a:t>
            </a:r>
            <a:r>
              <a:rPr lang="en-US" sz="2400" i="1" dirty="0" err="1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Charge separation gives </a:t>
            </a:r>
            <a:r>
              <a:rPr lang="en-US" sz="2400" i="1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, which </a:t>
            </a:r>
            <a:r>
              <a:rPr lang="en-US" sz="2400" dirty="0" smtClean="0">
                <a:latin typeface="Times New Roman"/>
                <a:cs typeface="Times New Roman"/>
              </a:rPr>
              <a:t>accelerates electrons </a:t>
            </a:r>
            <a:r>
              <a:rPr lang="en-US" sz="2400" dirty="0">
                <a:latin typeface="Times New Roman"/>
                <a:cs typeface="Times New Roman"/>
              </a:rPr>
              <a:t>towards initial position. </a:t>
            </a:r>
            <a:r>
              <a:rPr lang="en-US" sz="2400" dirty="0" smtClean="0">
                <a:latin typeface="Times New Roman"/>
                <a:cs typeface="Times New Roman"/>
              </a:rPr>
              <a:t>Electrons overshoot </a:t>
            </a:r>
            <a:r>
              <a:rPr lang="en-US" sz="2400" dirty="0">
                <a:latin typeface="Times New Roman"/>
                <a:cs typeface="Times New Roman"/>
              </a:rPr>
              <a:t>equilibrium position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Using Newton’s Law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05" y="4443203"/>
            <a:ext cx="19812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413" y="1401563"/>
            <a:ext cx="3797554" cy="2685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6826" y="4617046"/>
            <a:ext cx="77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(1.6)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81" y="5292782"/>
            <a:ext cx="89785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Displacement sets up </a:t>
            </a:r>
            <a:r>
              <a:rPr lang="en-US" sz="2400" i="1" dirty="0">
                <a:latin typeface="Times New Roman"/>
                <a:cs typeface="Times New Roman"/>
              </a:rPr>
              <a:t>E </a:t>
            </a:r>
            <a:r>
              <a:rPr lang="en-US" sz="2400" dirty="0">
                <a:latin typeface="Times New Roman"/>
                <a:cs typeface="Times New Roman"/>
              </a:rPr>
              <a:t>across distance </a:t>
            </a:r>
            <a:r>
              <a:rPr lang="en-US" sz="2400" i="1" dirty="0">
                <a:latin typeface="Times New Roman"/>
                <a:cs typeface="Times New Roman"/>
              </a:rPr>
              <a:t>L</a:t>
            </a:r>
            <a:r>
              <a:rPr lang="en-US" sz="2400" dirty="0">
                <a:latin typeface="Times New Roman"/>
                <a:cs typeface="Times New Roman"/>
              </a:rPr>
              <a:t>, similar to parallel plate capacitor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Charge per unit area of slab </a:t>
            </a:r>
            <a:r>
              <a:rPr lang="en-US" sz="2400" dirty="0" smtClean="0">
                <a:latin typeface="Times New Roman"/>
                <a:cs typeface="Times New Roman"/>
              </a:rPr>
              <a:t>is </a:t>
            </a:r>
            <a:r>
              <a:rPr lang="en-US" sz="2400" i="1" dirty="0" smtClean="0">
                <a:latin typeface="Symbol" charset="2"/>
                <a:cs typeface="Symbol" charset="2"/>
              </a:rPr>
              <a:t>s </a:t>
            </a:r>
            <a:r>
              <a:rPr lang="en-US" sz="2400" dirty="0" smtClean="0">
                <a:latin typeface="Times New Roman"/>
                <a:cs typeface="Times New Roman"/>
              </a:rPr>
              <a:t>= -</a:t>
            </a:r>
            <a:r>
              <a:rPr lang="en-US" sz="2400" i="1" dirty="0" err="1" smtClean="0">
                <a:latin typeface="Times New Roman"/>
                <a:cs typeface="Times New Roman"/>
              </a:rPr>
              <a:t>ne</a:t>
            </a:r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=&gt; E = </a:t>
            </a:r>
            <a:r>
              <a:rPr lang="en-US" sz="2400" i="1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i="1" dirty="0" smtClean="0">
                <a:latin typeface="Symbol" charset="2"/>
                <a:cs typeface="Symbol" charset="2"/>
              </a:rPr>
              <a:t>e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 = -</a:t>
            </a:r>
            <a:r>
              <a:rPr lang="en-US" sz="2400" i="1" dirty="0" err="1" smtClean="0">
                <a:latin typeface="Times New Roman"/>
                <a:cs typeface="Times New Roman"/>
              </a:rPr>
              <a:t>ne</a:t>
            </a:r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 / </a:t>
            </a:r>
            <a:r>
              <a:rPr lang="en-US" sz="2400" i="1" dirty="0" smtClean="0">
                <a:latin typeface="Symbol" charset="2"/>
                <a:cs typeface="Symbol" charset="2"/>
              </a:rPr>
              <a:t>e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61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Plasma Oscillation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9003322" cy="525349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Therefore, </a:t>
            </a:r>
            <a:r>
              <a:rPr lang="en-US" sz="2400" dirty="0" smtClean="0">
                <a:latin typeface="Times New Roman"/>
                <a:cs typeface="Times New Roman"/>
              </a:rPr>
              <a:t>Eq.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latin typeface="Times New Roman"/>
                <a:cs typeface="Times New Roman"/>
              </a:rPr>
              <a:t>1.16) </a:t>
            </a:r>
            <a:r>
              <a:rPr lang="en-US" sz="2400" dirty="0">
                <a:latin typeface="Times New Roman"/>
                <a:cs typeface="Times New Roman"/>
              </a:rPr>
              <a:t>can be </a:t>
            </a:r>
            <a:r>
              <a:rPr lang="en-US" sz="2400" dirty="0" smtClean="0">
                <a:latin typeface="Times New Roman"/>
                <a:cs typeface="Times New Roman"/>
              </a:rPr>
              <a:t>written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Where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Plasma oscillations are result of plasma trying to maintain charge neutrality. 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Plasma frequency commonly </a:t>
            </a:r>
            <a:r>
              <a:rPr lang="en-US" sz="2400" dirty="0" smtClean="0">
                <a:latin typeface="Times New Roman"/>
                <a:cs typeface="Times New Roman"/>
              </a:rPr>
              <a:t>written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where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 is in </a:t>
            </a:r>
            <a:r>
              <a:rPr lang="en-US" sz="2400" i="1" dirty="0" smtClean="0">
                <a:latin typeface="Times New Roman"/>
                <a:cs typeface="Times New Roman"/>
              </a:rPr>
              <a:t>cm</a:t>
            </a:r>
            <a:r>
              <a:rPr lang="en-US" sz="2400" baseline="30000" dirty="0" smtClean="0">
                <a:latin typeface="Times New Roman"/>
                <a:cs typeface="Times New Roman"/>
              </a:rPr>
              <a:t>-3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In Solar System, </a:t>
            </a:r>
            <a:r>
              <a:rPr lang="en-US" sz="2400" i="1" dirty="0" err="1">
                <a:latin typeface="Times New Roman"/>
                <a:cs typeface="Times New Roman"/>
              </a:rPr>
              <a:t>f</a:t>
            </a:r>
            <a:r>
              <a:rPr lang="en-US" sz="2400" baseline="-25000" dirty="0" err="1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 ranges from hundreds of MHz (in solar corona) to &lt;1 kHz (</a:t>
            </a:r>
            <a:r>
              <a:rPr lang="en-US" sz="2400" dirty="0" smtClean="0">
                <a:latin typeface="Times New Roman"/>
                <a:cs typeface="Times New Roman"/>
              </a:rPr>
              <a:t>near outer </a:t>
            </a:r>
            <a:r>
              <a:rPr lang="en-US" sz="2400" dirty="0">
                <a:latin typeface="Times New Roman"/>
                <a:cs typeface="Times New Roman"/>
              </a:rPr>
              <a:t>planets).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5" y="1305113"/>
            <a:ext cx="3962400" cy="749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77" y="2047526"/>
            <a:ext cx="1790700" cy="95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9415" y="1896851"/>
            <a:ext cx="2127369" cy="1134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5" y="4068402"/>
            <a:ext cx="3543300" cy="368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8768" y="3946103"/>
            <a:ext cx="3110299" cy="603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3726486" y="2290916"/>
            <a:ext cx="250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Plasma frequency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93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938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Plasma criteria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95" y="691226"/>
            <a:ext cx="8810395" cy="53690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In a partially ionized gas where collisions are important, plasma oscillations </a:t>
            </a:r>
            <a:r>
              <a:rPr lang="en-US" sz="2400" dirty="0" smtClean="0">
                <a:latin typeface="Times New Roman"/>
                <a:cs typeface="Times New Roman"/>
              </a:rPr>
              <a:t>can only </a:t>
            </a:r>
            <a:r>
              <a:rPr lang="en-US" sz="2400" dirty="0">
                <a:latin typeface="Times New Roman"/>
                <a:cs typeface="Times New Roman"/>
              </a:rPr>
              <a:t>develop if </a:t>
            </a:r>
            <a:r>
              <a:rPr lang="en-US" sz="2400" dirty="0" smtClean="0">
                <a:latin typeface="Times New Roman"/>
                <a:cs typeface="Times New Roman"/>
              </a:rPr>
              <a:t>the collision time (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) is </a:t>
            </a:r>
            <a:r>
              <a:rPr lang="en-US" sz="2400" dirty="0" smtClean="0">
                <a:latin typeface="Times New Roman"/>
                <a:cs typeface="Times New Roman"/>
              </a:rPr>
              <a:t>longer than the oscillation </a:t>
            </a:r>
            <a:r>
              <a:rPr lang="en-US" sz="2400" dirty="0">
                <a:latin typeface="Times New Roman"/>
                <a:cs typeface="Times New Roman"/>
              </a:rPr>
              <a:t>period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=1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err="1" smtClean="0">
                <a:latin typeface="Symbol" charset="2"/>
                <a:cs typeface="Symbol" charset="2"/>
              </a:rPr>
              <a:t>w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That is, 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&gt;&gt; 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or   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&gt;&gt;1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Above is a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criterion </a:t>
            </a:r>
            <a:r>
              <a:rPr lang="en-US" sz="2400" dirty="0">
                <a:latin typeface="Times New Roman"/>
                <a:cs typeface="Times New Roman"/>
              </a:rPr>
              <a:t>for an ionized gas to be considered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plasma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Plasma oscillations can be driven by natural thermal motions of </a:t>
            </a:r>
            <a:r>
              <a:rPr lang="en-US" sz="2400" dirty="0" smtClean="0">
                <a:latin typeface="Times New Roman"/>
                <a:cs typeface="Times New Roman"/>
              </a:rPr>
              <a:t>electrons (</a:t>
            </a:r>
            <a:r>
              <a:rPr lang="en-US" sz="2400" i="1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=1/2</a:t>
            </a:r>
            <a:r>
              <a:rPr lang="en-US" sz="2400" i="1" dirty="0">
                <a:latin typeface="Times New Roman"/>
                <a:cs typeface="Times New Roman"/>
              </a:rPr>
              <a:t>k</a:t>
            </a:r>
            <a:r>
              <a:rPr lang="en-US" sz="2400" baseline="-25000" dirty="0">
                <a:latin typeface="Times New Roman"/>
                <a:cs typeface="Times New Roman"/>
              </a:rPr>
              <a:t>B</a:t>
            </a:r>
            <a:r>
              <a:rPr lang="en-US" sz="2400" i="1" dirty="0">
                <a:latin typeface="Times New Roman"/>
                <a:cs typeface="Times New Roman"/>
              </a:rPr>
              <a:t>T</a:t>
            </a:r>
            <a:r>
              <a:rPr lang="en-US" sz="2400" baseline="-2500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). Work by displacement of electron by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 (</a:t>
            </a:r>
            <a:r>
              <a:rPr lang="en-US" sz="2400" dirty="0" smtClean="0">
                <a:latin typeface="Times New Roman"/>
                <a:cs typeface="Times New Roman"/>
              </a:rPr>
              <a:t>using </a:t>
            </a:r>
            <a:r>
              <a:rPr lang="en-US" sz="2400" i="1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= -</a:t>
            </a:r>
            <a:r>
              <a:rPr lang="en-US" sz="2400" i="1" dirty="0" err="1" smtClean="0">
                <a:latin typeface="Times New Roman"/>
                <a:cs typeface="Times New Roman"/>
              </a:rPr>
              <a:t>ne</a:t>
            </a:r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/ </a:t>
            </a:r>
            <a:r>
              <a:rPr lang="en-US" sz="2400" i="1" dirty="0" smtClean="0">
                <a:latin typeface="Symbol" charset="2"/>
                <a:cs typeface="Symbol" charset="2"/>
              </a:rPr>
              <a:t>e</a:t>
            </a:r>
            <a:r>
              <a:rPr lang="en-US" sz="2400" baseline="-25000" dirty="0" smtClean="0">
                <a:latin typeface="Times New Roman"/>
                <a:cs typeface="Times New Roman"/>
              </a:rPr>
              <a:t>0 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99" y="4361250"/>
            <a:ext cx="2959100" cy="2400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4311" y="1945076"/>
            <a:ext cx="1334421" cy="401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4562509" y="1885286"/>
            <a:ext cx="250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Plasma criteria #1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14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9387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Plasma </a:t>
            </a:r>
            <a:r>
              <a:rPr lang="en-US" dirty="0" smtClean="0">
                <a:latin typeface="Times New Roman"/>
                <a:cs typeface="Times New Roman"/>
              </a:rPr>
              <a:t>criteria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52" y="822864"/>
            <a:ext cx="8730008" cy="575181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Equating work done by displacement with average energy in thermal </a:t>
            </a:r>
            <a:r>
              <a:rPr lang="en-US" sz="2400" dirty="0" smtClean="0">
                <a:latin typeface="Times New Roman"/>
                <a:cs typeface="Times New Roman"/>
              </a:rPr>
              <a:t>agitation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The maximum distance an electron can travel is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max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latin typeface="Times New Roman"/>
                <a:cs typeface="Times New Roman"/>
              </a:rPr>
              <a:t>where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Gas is considered a plasma if length scale of system is larger than Debye </a:t>
            </a:r>
            <a:r>
              <a:rPr lang="en-US" sz="2400" dirty="0" smtClean="0">
                <a:latin typeface="Times New Roman"/>
                <a:cs typeface="Times New Roman"/>
              </a:rPr>
              <a:t>Length: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Debye Length is spatial scale over which charge neutrality is violated </a:t>
            </a:r>
            <a:r>
              <a:rPr lang="en-US" sz="2400" dirty="0" smtClean="0">
                <a:latin typeface="Times New Roman"/>
                <a:cs typeface="Times New Roman"/>
              </a:rPr>
              <a:t>by spontaneous </a:t>
            </a:r>
            <a:r>
              <a:rPr lang="en-US" sz="2400" dirty="0">
                <a:latin typeface="Times New Roman"/>
                <a:cs typeface="Times New Roman"/>
              </a:rPr>
              <a:t>fluctuations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Debye Number </a:t>
            </a:r>
            <a:r>
              <a:rPr lang="en-US" sz="2400" dirty="0">
                <a:latin typeface="Times New Roman"/>
                <a:cs typeface="Times New Roman"/>
              </a:rPr>
              <a:t>is defined </a:t>
            </a:r>
            <a:r>
              <a:rPr lang="en-US" sz="2400" dirty="0" smtClean="0">
                <a:latin typeface="Times New Roman"/>
                <a:cs typeface="Times New Roman"/>
              </a:rPr>
              <a:t>as 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12" y="1682951"/>
            <a:ext cx="2374900" cy="749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64" y="3030277"/>
            <a:ext cx="2120900" cy="787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3" y="4605802"/>
            <a:ext cx="1066800" cy="304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82" y="5927728"/>
            <a:ext cx="2095500" cy="393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8574" y="2949902"/>
            <a:ext cx="2231821" cy="940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84932" y="4445052"/>
            <a:ext cx="1256868" cy="626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5038854" y="3219511"/>
            <a:ext cx="181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Debye length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133803" y="4537661"/>
            <a:ext cx="250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Plasma criteria #2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5250" y="5863427"/>
            <a:ext cx="2237463" cy="534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5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Debye shielding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96" y="1291302"/>
            <a:ext cx="8686800" cy="51097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Even though a plasma is electrically neutral in an average sense,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density deviates from zero </a:t>
            </a:r>
            <a:r>
              <a:rPr lang="en-US" sz="2800" dirty="0" smtClean="0">
                <a:latin typeface="Times New Roman"/>
                <a:cs typeface="Times New Roman"/>
              </a:rPr>
              <a:t>if we look at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very small region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Electro-static potential around an ion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In the vicinity of ion, electrons are moving around by its thermal motion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Forming a kind of “cloud”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Screens the positive charge of ion</a:t>
            </a:r>
          </a:p>
          <a:p>
            <a:pPr lvl="1"/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Investigate this screening effect quantitatively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482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Debye </a:t>
            </a:r>
            <a:r>
              <a:rPr lang="en-US" dirty="0" smtClean="0">
                <a:latin typeface="Times New Roman"/>
                <a:cs typeface="Times New Roman"/>
              </a:rPr>
              <a:t>shielding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60" y="1600200"/>
            <a:ext cx="8697854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Suppose </a:t>
            </a:r>
            <a:r>
              <a:rPr lang="en-US" sz="2400" dirty="0">
                <a:latin typeface="Times New Roman"/>
                <a:cs typeface="Times New Roman"/>
              </a:rPr>
              <a:t>immerse test particle +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 within a plasma with </a:t>
            </a:r>
            <a:r>
              <a:rPr lang="en-US" sz="2400" i="1" dirty="0" err="1">
                <a:latin typeface="Times New Roman"/>
                <a:cs typeface="Times New Roman"/>
              </a:rPr>
              <a:t>n</a:t>
            </a:r>
            <a:r>
              <a:rPr lang="en-US" sz="2400" baseline="-25000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At </a:t>
            </a:r>
            <a:r>
              <a:rPr lang="en-US" sz="2400" i="1" dirty="0"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= 0, electric potential </a:t>
            </a:r>
            <a:r>
              <a:rPr lang="en-US" sz="2400" dirty="0" smtClean="0">
                <a:latin typeface="Times New Roman"/>
                <a:cs typeface="Times New Roman"/>
              </a:rPr>
              <a:t>is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As time progresses, electrons are attracted, while ions are repelled. As </a:t>
            </a:r>
            <a:r>
              <a:rPr lang="en-US" sz="2400" i="1" dirty="0">
                <a:latin typeface="Times New Roman"/>
                <a:cs typeface="Times New Roman"/>
              </a:rPr>
              <a:t>m</a:t>
            </a:r>
            <a:r>
              <a:rPr lang="en-US" sz="2400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&gt;&gt; 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r>
              <a:rPr lang="en-US" sz="2400" baseline="-25000" dirty="0" smtClean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, we neglect </a:t>
            </a:r>
            <a:r>
              <a:rPr lang="en-US" sz="2400" dirty="0">
                <a:latin typeface="Times New Roman"/>
                <a:cs typeface="Times New Roman"/>
              </a:rPr>
              <a:t>motion of ions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At </a:t>
            </a:r>
            <a:r>
              <a:rPr lang="en-US" sz="2400" i="1" dirty="0"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&gt;&gt; 0,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&gt; </a:t>
            </a:r>
            <a:r>
              <a:rPr lang="en-US" sz="2400" i="1" dirty="0" err="1" smtClean="0">
                <a:latin typeface="Times New Roman"/>
                <a:cs typeface="Times New Roman"/>
              </a:rPr>
              <a:t>n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 a new potential is set up, with charge </a:t>
            </a:r>
            <a:r>
              <a:rPr lang="en-US" sz="2400" dirty="0" smtClean="0">
                <a:latin typeface="Times New Roman"/>
                <a:cs typeface="Times New Roman"/>
              </a:rPr>
              <a:t>density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34" y="2402952"/>
            <a:ext cx="1981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0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113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Debye shielding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4" y="1230475"/>
            <a:ext cx="8826472" cy="548887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New potential evaluated using Poisson’s equation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In presence of potential, electron number density </a:t>
            </a:r>
            <a:r>
              <a:rPr lang="en-US" sz="2400" dirty="0" smtClean="0">
                <a:latin typeface="Times New Roman"/>
                <a:cs typeface="Times New Roman"/>
              </a:rPr>
              <a:t>is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Subbing this into Poisson’s equation in spherical coordinates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For                        , it can </a:t>
            </a:r>
            <a:r>
              <a:rPr lang="en-US" sz="2400" dirty="0">
                <a:latin typeface="Times New Roman"/>
                <a:cs typeface="Times New Roman"/>
              </a:rPr>
              <a:t>be </a:t>
            </a:r>
            <a:r>
              <a:rPr lang="en-US" sz="2400" dirty="0" smtClean="0">
                <a:latin typeface="Times New Roman"/>
                <a:cs typeface="Times New Roman"/>
              </a:rPr>
              <a:t>done Taylor expansion: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Where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 is the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Debye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shielding length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85" y="1703426"/>
            <a:ext cx="4000500" cy="723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52" y="3037602"/>
            <a:ext cx="28829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43" y="3978702"/>
            <a:ext cx="5054600" cy="787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74" y="4850302"/>
            <a:ext cx="16510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91" y="4859627"/>
            <a:ext cx="1790700" cy="279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48" y="5235928"/>
            <a:ext cx="5753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is a Plasma?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plasma </a:t>
            </a:r>
            <a:r>
              <a:rPr lang="en-US" dirty="0" smtClean="0">
                <a:latin typeface="Times New Roman"/>
                <a:cs typeface="Times New Roman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quasi-neutral gas </a:t>
            </a:r>
            <a:r>
              <a:rPr lang="en-US" dirty="0" smtClean="0">
                <a:latin typeface="Times New Roman"/>
                <a:cs typeface="Times New Roman"/>
              </a:rPr>
              <a:t>consisting of positive and negative charged particles (usually ions &amp; electrons)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Liquid is heated, atoms vaporize =&gt; gas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Gas is heated, atoms collide each other and knock their electrons =&gt; decompose into ions &amp; electrons (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plasma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Plasma state: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fourth state of matter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717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42" y="1293902"/>
            <a:ext cx="3577362" cy="179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312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Debye shielding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22" y="967539"/>
            <a:ext cx="5916470" cy="37906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Solution to previous </a:t>
            </a:r>
            <a:r>
              <a:rPr lang="en-US" sz="2400" dirty="0" smtClean="0">
                <a:latin typeface="Times New Roman"/>
                <a:cs typeface="Times New Roman"/>
              </a:rPr>
              <a:t>is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As </a:t>
            </a:r>
            <a:r>
              <a:rPr lang="en-US" sz="2400" i="1" dirty="0">
                <a:latin typeface="Times New Roman"/>
                <a:cs typeface="Times New Roman"/>
              </a:rPr>
              <a:t>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=&gt; </a:t>
            </a:r>
            <a:r>
              <a:rPr lang="en-US" sz="2400" dirty="0">
                <a:latin typeface="Times New Roman"/>
                <a:cs typeface="Times New Roman"/>
              </a:rPr>
              <a:t>0, potential is that of a free charge in free space, but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&gt;&gt;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potential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falls exponentially.</a:t>
            </a:r>
          </a:p>
          <a:p>
            <a:r>
              <a:rPr lang="en-US" sz="2400" dirty="0" err="1" smtClean="0">
                <a:latin typeface="Times New Roman"/>
                <a:cs typeface="Times New Roman"/>
              </a:rPr>
              <a:t>Coloumb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force is long range in free space, but only extends to Debye length </a:t>
            </a:r>
            <a:r>
              <a:rPr lang="en-US" sz="2400" dirty="0" smtClean="0">
                <a:latin typeface="Times New Roman"/>
                <a:cs typeface="Times New Roman"/>
              </a:rPr>
              <a:t>in plasma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For </a:t>
            </a:r>
            <a:r>
              <a:rPr lang="en-US" sz="2400" dirty="0">
                <a:latin typeface="Times New Roman"/>
                <a:cs typeface="Times New Roman"/>
              </a:rPr>
              <a:t>positive test charge, shielding cloud contains excess of electrons.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00" y="860151"/>
            <a:ext cx="3238500" cy="78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91" y="4838577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Recall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00" y="4637777"/>
            <a:ext cx="2120900" cy="78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737" y="5381921"/>
            <a:ext cx="8644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charset="0"/>
              <a:buChar char=""/>
            </a:pPr>
            <a:r>
              <a:rPr lang="en-US" sz="2400" dirty="0" smtClean="0">
                <a:latin typeface="Times New Roman"/>
                <a:cs typeface="Times New Roman"/>
              </a:rPr>
              <a:t>size </a:t>
            </a:r>
            <a:r>
              <a:rPr lang="en-US" sz="2400" dirty="0">
                <a:latin typeface="Times New Roman"/>
                <a:cs typeface="Times New Roman"/>
              </a:rPr>
              <a:t>of shielding cloud increases as electron temperature </a:t>
            </a:r>
            <a:r>
              <a:rPr lang="en-US" sz="2400" dirty="0" smtClean="0">
                <a:latin typeface="Times New Roman"/>
                <a:cs typeface="Times New Roman"/>
              </a:rPr>
              <a:t>becomes high which electrons can overcome </a:t>
            </a:r>
            <a:r>
              <a:rPr lang="en-US" sz="2400" dirty="0">
                <a:latin typeface="Times New Roman"/>
                <a:cs typeface="Times New Roman"/>
              </a:rPr>
              <a:t>Coulomb attraction. Also, </a:t>
            </a:r>
            <a:r>
              <a:rPr lang="en-US" sz="2400" i="1" dirty="0" err="1">
                <a:latin typeface="Symbol" charset="2"/>
                <a:cs typeface="Symbol" charset="2"/>
              </a:rPr>
              <a:t>l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D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 smaller for denser plasma because </a:t>
            </a:r>
            <a:r>
              <a:rPr lang="en-US" sz="2400" dirty="0" smtClean="0">
                <a:latin typeface="Times New Roman"/>
                <a:cs typeface="Times New Roman"/>
              </a:rPr>
              <a:t>more electrons </a:t>
            </a:r>
            <a:r>
              <a:rPr lang="en-US" sz="2400" dirty="0">
                <a:latin typeface="Times New Roman"/>
                <a:cs typeface="Times New Roman"/>
              </a:rPr>
              <a:t>available to populate shielding cloud.</a:t>
            </a:r>
          </a:p>
        </p:txBody>
      </p:sp>
    </p:spTree>
    <p:extLst>
      <p:ext uri="{BB962C8B-B14F-4D97-AF65-F5344CB8AC3E}">
        <p14:creationId xmlns:p14="http://schemas.microsoft.com/office/powerpoint/2010/main" val="403890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plasma parameter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07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 typical number of particles in a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Debye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sphere </a:t>
            </a:r>
            <a:r>
              <a:rPr lang="en-US" sz="2400" dirty="0">
                <a:latin typeface="Times New Roman"/>
                <a:cs typeface="Times New Roman"/>
              </a:rPr>
              <a:t>is given by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plasma parameter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If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&lt;</a:t>
            </a:r>
            <a:r>
              <a:rPr lang="en-US" sz="2400" dirty="0">
                <a:latin typeface="Times New Roman"/>
                <a:cs typeface="Times New Roman"/>
              </a:rPr>
              <a:t>&lt;1, the Debye sphere is sparsely populated</a:t>
            </a:r>
            <a:r>
              <a:rPr lang="en-US" sz="2400" dirty="0" smtClean="0">
                <a:latin typeface="Times New Roman"/>
                <a:cs typeface="Times New Roman"/>
              </a:rPr>
              <a:t>, corresponding </a:t>
            </a:r>
            <a:r>
              <a:rPr lang="en-US" sz="2400" dirty="0">
                <a:latin typeface="Times New Roman"/>
                <a:cs typeface="Times New Roman"/>
              </a:rPr>
              <a:t>to a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strongly coupled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plasma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Strongly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coupled plasmas </a:t>
            </a:r>
            <a:r>
              <a:rPr lang="en-US" sz="2400" dirty="0">
                <a:latin typeface="Times New Roman"/>
                <a:cs typeface="Times New Roman"/>
              </a:rPr>
              <a:t>tend to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cold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dense</a:t>
            </a:r>
            <a:r>
              <a:rPr lang="en-US" sz="2400" dirty="0">
                <a:latin typeface="Times New Roman"/>
                <a:cs typeface="Times New Roman"/>
              </a:rPr>
              <a:t>, whereas 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weakly coupled 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plasmas </a:t>
            </a:r>
            <a:r>
              <a:rPr lang="en-US" sz="2400" dirty="0" smtClean="0">
                <a:latin typeface="Times New Roman"/>
                <a:cs typeface="Times New Roman"/>
              </a:rPr>
              <a:t>tend to </a:t>
            </a:r>
            <a:r>
              <a:rPr lang="en-US" sz="2400" dirty="0">
                <a:latin typeface="Times New Roman"/>
                <a:cs typeface="Times New Roman"/>
              </a:rPr>
              <a:t>be 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diffuse</a:t>
            </a:r>
            <a:r>
              <a:rPr lang="en-US" sz="2400" dirty="0">
                <a:latin typeface="Times New Roman"/>
                <a:cs typeface="Times New Roman"/>
              </a:rPr>
              <a:t> and 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hot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Strongly coupled plasma: White dwarf, Neutron star atmosphere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Weakly coupled plasma: space plasma, Magnetic fusion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42" y="2618391"/>
            <a:ext cx="3937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4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46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Collisions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51" y="742487"/>
            <a:ext cx="8967149" cy="61376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Neutral particles have quite small collision cross sections. As Coulomb force is </a:t>
            </a:r>
            <a:r>
              <a:rPr lang="en-US" sz="2400" dirty="0" smtClean="0">
                <a:latin typeface="Times New Roman"/>
                <a:cs typeface="Times New Roman"/>
              </a:rPr>
              <a:t>long range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charged particles are more frequent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collisional plasma </a:t>
            </a:r>
            <a:r>
              <a:rPr lang="en-US" sz="2400" dirty="0" smtClean="0">
                <a:latin typeface="Times New Roman"/>
                <a:cs typeface="Times New Roman"/>
              </a:rPr>
              <a:t>is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mfp</a:t>
            </a:r>
            <a:r>
              <a:rPr lang="en-US" sz="2400" dirty="0" smtClean="0">
                <a:latin typeface="Times New Roman"/>
                <a:cs typeface="Times New Roman"/>
              </a:rPr>
              <a:t> &lt;&lt;</a:t>
            </a:r>
            <a:r>
              <a:rPr lang="en-US" sz="2400" i="1" dirty="0" smtClean="0">
                <a:latin typeface="Times New Roman"/>
                <a:cs typeface="Times New Roman"/>
              </a:rPr>
              <a:t> L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where </a:t>
            </a:r>
            <a:r>
              <a:rPr lang="en-US" sz="2400" i="1" dirty="0">
                <a:latin typeface="Times New Roman"/>
                <a:cs typeface="Times New Roman"/>
              </a:rPr>
              <a:t>L</a:t>
            </a:r>
            <a:r>
              <a:rPr lang="en-US" sz="2400" dirty="0">
                <a:latin typeface="Times New Roman"/>
                <a:cs typeface="Times New Roman"/>
              </a:rPr>
              <a:t> is the observational length scale and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mfp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1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i="1" dirty="0" err="1" smtClean="0">
                <a:latin typeface="Symbol" charset="2"/>
                <a:cs typeface="Symbol" charset="2"/>
              </a:rPr>
              <a:t>s</a:t>
            </a:r>
            <a:r>
              <a:rPr lang="en-US" sz="2400" i="1" dirty="0" err="1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the mean free path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The effective Coulomb cross-section is </a:t>
            </a:r>
            <a:r>
              <a:rPr lang="en-US" sz="2400" i="1" dirty="0" smtClean="0">
                <a:latin typeface="Symbol" charset="2"/>
                <a:cs typeface="Symbol" charset="2"/>
              </a:rPr>
              <a:t>s </a:t>
            </a:r>
            <a:r>
              <a:rPr lang="en-US" sz="2400" dirty="0" smtClean="0">
                <a:latin typeface="Times New Roman"/>
                <a:cs typeface="Times New Roman"/>
              </a:rPr>
              <a:t>= </a:t>
            </a:r>
            <a:r>
              <a:rPr lang="en-US" sz="2400" i="1" dirty="0" smtClean="0">
                <a:latin typeface="Symbol" charset="2"/>
                <a:cs typeface="Symbol" charset="2"/>
              </a:rPr>
              <a:t>p</a:t>
            </a:r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 smtClean="0">
                <a:latin typeface="Times New Roman"/>
                <a:cs typeface="Times New Roman"/>
              </a:rPr>
              <a:t>c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An electron will be affected by a </a:t>
            </a:r>
            <a:r>
              <a:rPr lang="en-US" sz="2400" dirty="0" smtClean="0">
                <a:latin typeface="Times New Roman"/>
                <a:cs typeface="Times New Roman"/>
              </a:rPr>
              <a:t>neighboring </a:t>
            </a:r>
            <a:r>
              <a:rPr lang="en-US" sz="2400" dirty="0">
                <a:latin typeface="Times New Roman"/>
                <a:cs typeface="Times New Roman"/>
              </a:rPr>
              <a:t>ion if the Coulomb potential is </a:t>
            </a:r>
            <a:r>
              <a:rPr lang="en-US" sz="2400" dirty="0" smtClean="0">
                <a:latin typeface="Times New Roman"/>
                <a:cs typeface="Times New Roman"/>
              </a:rPr>
              <a:t>of the order of the electron thermal energy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At T = 10</a:t>
            </a:r>
            <a:r>
              <a:rPr lang="en-US" sz="2400" baseline="30000" dirty="0">
                <a:latin typeface="Times New Roman"/>
                <a:cs typeface="Times New Roman"/>
              </a:rPr>
              <a:t>6</a:t>
            </a:r>
            <a:r>
              <a:rPr lang="en-US" sz="2400" dirty="0">
                <a:latin typeface="Times New Roman"/>
                <a:cs typeface="Times New Roman"/>
              </a:rPr>
              <a:t> K,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~ 10</a:t>
            </a:r>
            <a:r>
              <a:rPr lang="en-US" sz="2400" baseline="30000" dirty="0">
                <a:latin typeface="Times New Roman"/>
                <a:cs typeface="Times New Roman"/>
              </a:rPr>
              <a:t>-22</a:t>
            </a:r>
            <a:r>
              <a:rPr lang="en-US" sz="2400" dirty="0">
                <a:latin typeface="Times New Roman"/>
                <a:cs typeface="Times New Roman"/>
              </a:rPr>
              <a:t> m</a:t>
            </a:r>
            <a:r>
              <a:rPr lang="en-US" sz="2400" baseline="30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, which is much larger than the geometric nuclear </a:t>
            </a:r>
            <a:r>
              <a:rPr lang="en-US" sz="2400" dirty="0" smtClean="0">
                <a:latin typeface="Times New Roman"/>
                <a:cs typeface="Times New Roman"/>
              </a:rPr>
              <a:t>cross section of </a:t>
            </a:r>
            <a:r>
              <a:rPr lang="en-US" sz="2400" dirty="0">
                <a:latin typeface="Times New Roman"/>
                <a:cs typeface="Times New Roman"/>
              </a:rPr>
              <a:t>10</a:t>
            </a:r>
            <a:r>
              <a:rPr lang="en-US" sz="2400" baseline="30000" dirty="0">
                <a:latin typeface="Times New Roman"/>
                <a:cs typeface="Times New Roman"/>
              </a:rPr>
              <a:t>-33 </a:t>
            </a:r>
            <a:r>
              <a:rPr lang="en-US" sz="2400" dirty="0">
                <a:latin typeface="Times New Roman"/>
                <a:cs typeface="Times New Roman"/>
              </a:rPr>
              <a:t>m</a:t>
            </a:r>
            <a:r>
              <a:rPr lang="en-US" sz="2400" baseline="30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26" y="3965602"/>
            <a:ext cx="2120900" cy="749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7" y="4712203"/>
            <a:ext cx="330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Collisions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1" y="1262624"/>
            <a:ext cx="9015381" cy="55953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In terms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the plasma parameter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the collision frequency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              </a:t>
            </a:r>
            <a:r>
              <a:rPr lang="en-US" sz="2400" dirty="0" smtClean="0">
                <a:latin typeface="Times New Roman"/>
                <a:cs typeface="Times New Roman"/>
              </a:rPr>
              <a:t>) is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Where </a:t>
            </a:r>
            <a:r>
              <a:rPr lang="en-US" sz="2400" dirty="0" err="1">
                <a:latin typeface="Times New Roman"/>
                <a:cs typeface="Times New Roman"/>
              </a:rPr>
              <a:t>ln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) </a:t>
            </a:r>
            <a:r>
              <a:rPr lang="en-US" sz="2400" dirty="0">
                <a:latin typeface="Times New Roman"/>
                <a:cs typeface="Times New Roman"/>
              </a:rPr>
              <a:t>is the Coulomb logarithm. Used </a:t>
            </a:r>
            <a:r>
              <a:rPr lang="en-US" sz="2400" dirty="0" smtClean="0">
                <a:latin typeface="Times New Roman"/>
                <a:cs typeface="Times New Roman"/>
              </a:rPr>
              <a:t>as </a:t>
            </a:r>
            <a:r>
              <a:rPr lang="en-US" sz="2400" i="1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 large, but 10 &lt; </a:t>
            </a:r>
            <a:r>
              <a:rPr lang="en-US" sz="2400" dirty="0" err="1">
                <a:latin typeface="Times New Roman"/>
                <a:cs typeface="Times New Roman"/>
              </a:rPr>
              <a:t>ln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) &lt; 30.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a weakly coupled plasma</a:t>
            </a:r>
            <a:r>
              <a:rPr lang="en-US" sz="2400" dirty="0">
                <a:latin typeface="Times New Roman"/>
                <a:cs typeface="Times New Roman"/>
              </a:rPr>
              <a:t>,</a:t>
            </a:r>
            <a:r>
              <a:rPr lang="en-US" sz="2400" i="1" dirty="0">
                <a:latin typeface="Symbol" charset="2"/>
                <a:cs typeface="Symbol" charset="2"/>
              </a:rPr>
              <a:t> n</a:t>
            </a: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&lt;&lt; </a:t>
            </a:r>
            <a:r>
              <a:rPr lang="en-US" sz="2400" dirty="0" err="1" smtClean="0">
                <a:latin typeface="Symbol" charset="2"/>
                <a:cs typeface="Symbol" charset="2"/>
              </a:rPr>
              <a:t>w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=&gt; collisions </a:t>
            </a:r>
            <a:r>
              <a:rPr lang="en-US" sz="2400" dirty="0" smtClean="0">
                <a:latin typeface="Times New Roman"/>
                <a:cs typeface="Times New Roman"/>
              </a:rPr>
              <a:t>do </a:t>
            </a:r>
            <a:r>
              <a:rPr lang="en-US" sz="2400" dirty="0">
                <a:latin typeface="Times New Roman"/>
                <a:cs typeface="Times New Roman"/>
              </a:rPr>
              <a:t>not effect plasma oscillations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More </a:t>
            </a:r>
            <a:r>
              <a:rPr lang="en-US" sz="2400" dirty="0">
                <a:latin typeface="Times New Roman"/>
                <a:cs typeface="Times New Roman"/>
              </a:rPr>
              <a:t>rigorously, it can be shown </a:t>
            </a:r>
            <a:r>
              <a:rPr lang="en-US" sz="2400" dirty="0" smtClean="0">
                <a:latin typeface="Times New Roman"/>
                <a:cs typeface="Times New Roman"/>
              </a:rPr>
              <a:t>that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Thus</a:t>
            </a:r>
            <a:r>
              <a:rPr lang="en-US" sz="2400" dirty="0">
                <a:latin typeface="Times New Roman"/>
                <a:cs typeface="Times New Roman"/>
              </a:rPr>
              <a:t>, diffuse, high temperature plasmas tend to be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collisionless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53" y="1460651"/>
            <a:ext cx="1066800" cy="165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6" y="1722076"/>
            <a:ext cx="1701800" cy="673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5" y="4760427"/>
            <a:ext cx="3721100" cy="86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1444" y="5095777"/>
            <a:ext cx="317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(Plasma frequency: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p</a:t>
            </a:r>
            <a:r>
              <a:rPr lang="en-US" sz="2000" dirty="0">
                <a:latin typeface="Times New Roman"/>
                <a:cs typeface="Times New Roman"/>
              </a:rPr>
              <a:t>~</a:t>
            </a:r>
            <a:r>
              <a:rPr lang="en-US" sz="2000" dirty="0" smtClean="0">
                <a:latin typeface="Times New Roman"/>
                <a:cs typeface="Times New Roman"/>
              </a:rPr>
              <a:t> n</a:t>
            </a:r>
            <a:r>
              <a:rPr lang="en-US" sz="2000" baseline="30000" dirty="0" smtClean="0">
                <a:latin typeface="Times New Roman"/>
                <a:cs typeface="Times New Roman"/>
              </a:rPr>
              <a:t>1/2 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66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08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Mean free path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160" y="1047914"/>
            <a:ext cx="8681776" cy="56553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Using Debye number, mean free path is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The condition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 &gt;&gt; 1 is equivalent to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l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mfp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&gt;&gt; </a:t>
            </a:r>
            <a:r>
              <a:rPr lang="en-US" sz="2400" i="1" dirty="0" err="1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>
                <a:latin typeface="Times New Roman"/>
                <a:cs typeface="Times New Roman"/>
              </a:rPr>
              <a:t>D</a:t>
            </a:r>
            <a:endParaRPr lang="en-US" sz="2400" baseline="-250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If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 &gt;&gt;1, electrons are moving around almost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free</a:t>
            </a:r>
            <a:r>
              <a:rPr lang="en-US" sz="2400" dirty="0">
                <a:latin typeface="Times New Roman"/>
                <a:cs typeface="Times New Roman"/>
              </a:rPr>
              <a:t> from the collision (important for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long-range collective effects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 single electron cannot effectively screen the ion’s potential 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= collision is not very effective when an electron approaches the ion at the distance </a:t>
            </a:r>
            <a:r>
              <a:rPr lang="en-US" sz="2400" i="1" dirty="0" err="1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>
                <a:latin typeface="Times New Roman"/>
                <a:cs typeface="Times New Roman"/>
              </a:rPr>
              <a:t>D</a:t>
            </a:r>
            <a:r>
              <a:rPr lang="en-US" sz="2400" dirty="0" err="1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 &gt;&gt; 1  is generally satisfied 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many astrophysical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objects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>
                <a:latin typeface="Times New Roman"/>
                <a:cs typeface="Times New Roman"/>
              </a:rPr>
              <a:t>If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 ~ 1, the individual particles cannot be treated as a smooth </a:t>
            </a:r>
            <a:r>
              <a:rPr lang="en-US" sz="2400" dirty="0" smtClean="0">
                <a:latin typeface="Times New Roman"/>
                <a:cs typeface="Times New Roman"/>
              </a:rPr>
              <a:t>continuum (short range correlation also important).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81" y="1464476"/>
            <a:ext cx="37719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75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Plasma state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66" y="1493018"/>
            <a:ext cx="6502040" cy="44213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74315" y="3705031"/>
            <a:ext cx="684491" cy="310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66202" y="3514794"/>
            <a:ext cx="124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Accretion disk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22291" y="4757398"/>
            <a:ext cx="671685" cy="219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624" y="4732909"/>
            <a:ext cx="142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Inter stellar medium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726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Example of plasma key parameter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543625"/>
            <a:ext cx="85598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3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1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Summery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9" y="948426"/>
            <a:ext cx="8558181" cy="574882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 plasma is a quasi-</a:t>
            </a:r>
            <a:r>
              <a:rPr lang="en-US" sz="2400" dirty="0" smtClean="0">
                <a:latin typeface="Times New Roman"/>
                <a:cs typeface="Times New Roman"/>
              </a:rPr>
              <a:t>neural ionized </a:t>
            </a:r>
            <a:r>
              <a:rPr lang="en-US" sz="2400" dirty="0">
                <a:latin typeface="Times New Roman"/>
                <a:cs typeface="Times New Roman"/>
              </a:rPr>
              <a:t>gas consisting of positive and negative charged particles 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Plasma oscillations are result of plasma trying to maintain charge neutrality. 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Plasma criteria #1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>
                <a:latin typeface="Times New Roman"/>
                <a:cs typeface="Times New Roman"/>
              </a:rPr>
              <a:t>the collision </a:t>
            </a:r>
            <a:r>
              <a:rPr lang="en-US" sz="2400" dirty="0" smtClean="0">
                <a:latin typeface="Times New Roman"/>
                <a:cs typeface="Times New Roman"/>
              </a:rPr>
              <a:t>time </a:t>
            </a:r>
            <a:r>
              <a:rPr lang="en-US" sz="2400" dirty="0">
                <a:latin typeface="Times New Roman"/>
                <a:cs typeface="Times New Roman"/>
              </a:rPr>
              <a:t>is longer than the oscillation </a:t>
            </a:r>
            <a:r>
              <a:rPr lang="en-US" sz="2400" dirty="0" smtClean="0">
                <a:latin typeface="Times New Roman"/>
                <a:cs typeface="Times New Roman"/>
              </a:rPr>
              <a:t>period.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charge neutrality holds only for the average over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 scale that is greater than </a:t>
            </a:r>
            <a:r>
              <a:rPr lang="en-US" sz="2400" dirty="0" smtClean="0">
                <a:latin typeface="Times New Roman"/>
                <a:cs typeface="Times New Roman"/>
              </a:rPr>
              <a:t>Debye (shielding) length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Plasma criteria #2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>
                <a:latin typeface="Times New Roman"/>
                <a:cs typeface="Times New Roman"/>
              </a:rPr>
              <a:t>length scale of system is larger than Debye </a:t>
            </a:r>
            <a:r>
              <a:rPr lang="en-US" sz="2400" dirty="0" smtClean="0">
                <a:latin typeface="Times New Roman"/>
                <a:cs typeface="Times New Roman"/>
              </a:rPr>
              <a:t>Length</a:t>
            </a:r>
          </a:p>
          <a:p>
            <a:r>
              <a:rPr lang="en-US" sz="2400" dirty="0">
                <a:latin typeface="Times New Roman"/>
                <a:cs typeface="Times New Roman"/>
              </a:rPr>
              <a:t>The condition </a:t>
            </a:r>
            <a:r>
              <a:rPr lang="en-US" sz="2400" dirty="0" smtClean="0">
                <a:latin typeface="Times New Roman"/>
                <a:cs typeface="Times New Roman"/>
              </a:rPr>
              <a:t>Debye number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  <a:r>
              <a:rPr lang="en-US" sz="2400" baseline="-25000" dirty="0" smtClean="0"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&gt;&gt; 1 is equivalent to </a:t>
            </a:r>
            <a:r>
              <a:rPr lang="en-US" sz="2400" dirty="0" smtClean="0">
                <a:latin typeface="Times New Roman"/>
                <a:cs typeface="Times New Roman"/>
              </a:rPr>
              <a:t>mean-free path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l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mfp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&gt;&gt;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D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In many </a:t>
            </a:r>
            <a:r>
              <a:rPr lang="en-US" sz="2400" dirty="0">
                <a:latin typeface="Times New Roman"/>
                <a:cs typeface="Times New Roman"/>
              </a:rPr>
              <a:t>astrophysical plasma, collective effects dominate over </a:t>
            </a:r>
            <a:r>
              <a:rPr lang="en-US" sz="2400" dirty="0" smtClean="0">
                <a:latin typeface="Times New Roman"/>
                <a:cs typeface="Times New Roman"/>
              </a:rPr>
              <a:t>collisions</a:t>
            </a:r>
          </a:p>
          <a:p>
            <a:endParaRPr lang="en-US" sz="2400" baseline="-250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486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is a Plasma? (cont.)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789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ons &amp; electrons interact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via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short-range </a:t>
            </a:r>
            <a:r>
              <a:rPr lang="en-US" dirty="0" smtClean="0">
                <a:latin typeface="Times New Roman"/>
                <a:cs typeface="Times New Roman"/>
              </a:rPr>
              <a:t>atomic forces (during collision)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via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long-range </a:t>
            </a:r>
            <a:r>
              <a:rPr lang="en-US" dirty="0" smtClean="0">
                <a:latin typeface="Times New Roman"/>
                <a:cs typeface="Times New Roman"/>
              </a:rPr>
              <a:t>electro-magnetic forces due to currents and charge</a:t>
            </a:r>
          </a:p>
          <a:p>
            <a:pPr marL="514350" indent="-457200"/>
            <a:r>
              <a:rPr lang="en-US" dirty="0" smtClean="0">
                <a:latin typeface="Times New Roman"/>
                <a:cs typeface="Times New Roman"/>
              </a:rPr>
              <a:t>Long range nature of electromagnetic forces means that plasma can show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collective behavior </a:t>
            </a:r>
            <a:r>
              <a:rPr lang="en-US" dirty="0" smtClean="0">
                <a:latin typeface="Times New Roman"/>
                <a:cs typeface="Times New Roman"/>
              </a:rPr>
              <a:t>(oscillations, instabilities)</a:t>
            </a:r>
          </a:p>
          <a:p>
            <a:pPr marL="514350" indent="-457200"/>
            <a:r>
              <a:rPr lang="en-US" dirty="0" smtClean="0">
                <a:latin typeface="Times New Roman"/>
                <a:cs typeface="Times New Roman"/>
              </a:rPr>
              <a:t>Plasmas can also contain some neutral particles</a:t>
            </a:r>
          </a:p>
          <a:p>
            <a:pPr marL="914400" lvl="1" indent="-457200"/>
            <a:r>
              <a:rPr lang="en-US" dirty="0" smtClean="0">
                <a:latin typeface="Times New Roman"/>
                <a:cs typeface="Times New Roman"/>
              </a:rPr>
              <a:t>Which interact with charged particles via collisions or ionizations</a:t>
            </a:r>
          </a:p>
          <a:p>
            <a:pPr marL="914400" lvl="1" indent="-457200"/>
            <a:r>
              <a:rPr lang="en-US" dirty="0" smtClean="0">
                <a:latin typeface="Times New Roman"/>
                <a:cs typeface="Times New Roman"/>
              </a:rPr>
              <a:t>Ex. interstellar medium, molecular clouds etc. </a:t>
            </a:r>
          </a:p>
          <a:p>
            <a:pPr marL="514350" indent="-457200"/>
            <a:r>
              <a:rPr lang="en-US" dirty="0" smtClean="0">
                <a:latin typeface="Times New Roman"/>
                <a:cs typeface="Times New Roman"/>
              </a:rPr>
              <a:t>Simplest Plasma: equal numbers of electrons and protons (formed by ionization of atomic hydrogen)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249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Examples of Plasmas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Liquid =&gt; gas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thermal energy &gt; Van del </a:t>
            </a:r>
            <a:r>
              <a:rPr lang="en-US" dirty="0" err="1" smtClean="0">
                <a:latin typeface="Times New Roman"/>
                <a:cs typeface="Times New Roman"/>
              </a:rPr>
              <a:t>Waasl</a:t>
            </a:r>
            <a:r>
              <a:rPr lang="en-US" dirty="0" smtClean="0">
                <a:latin typeface="Times New Roman"/>
                <a:cs typeface="Times New Roman"/>
              </a:rPr>
              <a:t> force (10</a:t>
            </a:r>
            <a:r>
              <a:rPr lang="en-US" baseline="30000" dirty="0" smtClean="0">
                <a:latin typeface="Times New Roman"/>
                <a:cs typeface="Times New Roman"/>
              </a:rPr>
              <a:t>-2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onize to neutral atoms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Need 1~ 30 </a:t>
            </a:r>
            <a:r>
              <a:rPr lang="en-US" dirty="0" err="1" smtClean="0">
                <a:latin typeface="Times New Roman"/>
                <a:cs typeface="Times New Roman"/>
              </a:rPr>
              <a:t>eV</a:t>
            </a:r>
            <a:r>
              <a:rPr lang="en-US" dirty="0" smtClean="0">
                <a:latin typeface="Times New Roman"/>
                <a:cs typeface="Times New Roman"/>
              </a:rPr>
              <a:t> (10</a:t>
            </a:r>
            <a:r>
              <a:rPr lang="en-US" baseline="30000" dirty="0" smtClean="0">
                <a:latin typeface="Times New Roman"/>
                <a:cs typeface="Times New Roman"/>
              </a:rPr>
              <a:t>4</a:t>
            </a:r>
            <a:r>
              <a:rPr lang="en-US" dirty="0" smtClean="0">
                <a:latin typeface="Times New Roman"/>
                <a:cs typeface="Times New Roman"/>
              </a:rPr>
              <a:t> ~ 10</a:t>
            </a:r>
            <a:r>
              <a:rPr lang="en-US" baseline="30000" dirty="0" smtClean="0">
                <a:latin typeface="Times New Roman"/>
                <a:cs typeface="Times New Roman"/>
              </a:rPr>
              <a:t>5.5</a:t>
            </a:r>
            <a:r>
              <a:rPr lang="en-US" dirty="0" smtClean="0">
                <a:latin typeface="Times New Roman"/>
                <a:cs typeface="Times New Roman"/>
              </a:rPr>
              <a:t> K in temperature)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To make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fully ionized gas</a:t>
            </a:r>
            <a:r>
              <a:rPr lang="en-US" dirty="0" smtClean="0">
                <a:latin typeface="Times New Roman"/>
                <a:cs typeface="Times New Roman"/>
              </a:rPr>
              <a:t>, we must give large energies on the matter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Most of matter are not in plasma state on the earth</a:t>
            </a:r>
          </a:p>
        </p:txBody>
      </p:sp>
    </p:spTree>
    <p:extLst>
      <p:ext uri="{BB962C8B-B14F-4D97-AF65-F5344CB8AC3E}">
        <p14:creationId xmlns:p14="http://schemas.microsoft.com/office/powerpoint/2010/main" val="330636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86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Plasmas in the Universe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98"/>
            <a:ext cx="8229600" cy="56224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Most of (visible) universe is in form of plasma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Plasma form wherever temperatures are high enough or radiation is strong enough to ionize atoms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For examples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Sun’s and star’s atmosphere and winds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Interstellar medium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Astrophysical jet, outflows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Pulsars and their magnetosphere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Accretion disk around stars and compact objects etc.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Plasma exist wide range of number densities and temperatures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043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Plasma in Nature and Technology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52" y="1417638"/>
            <a:ext cx="2487579" cy="2457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23" y="1417638"/>
            <a:ext cx="2756995" cy="1963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672" y="1451960"/>
            <a:ext cx="31750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409" y="1000367"/>
            <a:ext cx="1381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Sun &amp; stars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9523" y="993636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Aurorae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4672" y="1000367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Molecular cloud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24" y="4616334"/>
            <a:ext cx="3234463" cy="2070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5454" y="4599173"/>
            <a:ext cx="2619423" cy="18126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2952" y="4216224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Laser produced plasma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4406" y="4168569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plasma TV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042" y="4585840"/>
            <a:ext cx="2839386" cy="19802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98929" y="4120914"/>
            <a:ext cx="12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Tokamaks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55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68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Basic parameters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7" y="716075"/>
            <a:ext cx="8927955" cy="579430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For ensemble of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 particles of mass </a:t>
            </a:r>
            <a:r>
              <a:rPr lang="en-US" sz="2400" i="1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 and velocity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average energy per particle </a:t>
            </a:r>
            <a:r>
              <a:rPr lang="en-US" sz="2400" dirty="0" smtClean="0">
                <a:latin typeface="Times New Roman"/>
                <a:cs typeface="Times New Roman"/>
              </a:rPr>
              <a:t>is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thermal equilibrium</a:t>
            </a:r>
            <a:r>
              <a:rPr lang="en-US" sz="2400" dirty="0">
                <a:latin typeface="Times New Roman"/>
                <a:cs typeface="Times New Roman"/>
              </a:rPr>
              <a:t>, particles have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Maxwell-Boltzmann distribution</a:t>
            </a:r>
            <a:r>
              <a:rPr lang="en-US" sz="2400" dirty="0">
                <a:latin typeface="Times New Roman"/>
                <a:cs typeface="Times New Roman"/>
              </a:rPr>
              <a:t> of speeds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Average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kinetic energy </a:t>
            </a:r>
            <a:r>
              <a:rPr lang="en-US" sz="2400" dirty="0">
                <a:latin typeface="Times New Roman"/>
                <a:cs typeface="Times New Roman"/>
              </a:rPr>
              <a:t>can be calculated </a:t>
            </a:r>
            <a:r>
              <a:rPr lang="en-US" sz="2400" dirty="0" smtClean="0">
                <a:latin typeface="Times New Roman"/>
                <a:cs typeface="Times New Roman"/>
              </a:rPr>
              <a:t>using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Integrating numerator by parts, and </a:t>
            </a:r>
            <a:r>
              <a:rPr lang="en-US" sz="2400" dirty="0" smtClean="0">
                <a:latin typeface="Times New Roman"/>
                <a:cs typeface="Times New Roman"/>
              </a:rPr>
              <a:t>using</a:t>
            </a:r>
          </a:p>
          <a:p>
            <a:r>
              <a:rPr lang="en-US" sz="2400" dirty="0">
                <a:latin typeface="Times New Roman"/>
                <a:cs typeface="Times New Roman"/>
              </a:rPr>
              <a:t>we have </a:t>
            </a:r>
            <a:r>
              <a:rPr lang="en-US" sz="2400" dirty="0" smtClean="0">
                <a:latin typeface="Times New Roman"/>
                <a:cs typeface="Times New Roman"/>
              </a:rPr>
              <a:t>&lt;E&gt; = 1/2 </a:t>
            </a:r>
            <a:r>
              <a:rPr lang="en-US" sz="2400" i="1" dirty="0" err="1" smtClean="0">
                <a:latin typeface="Times New Roman"/>
                <a:cs typeface="Times New Roman"/>
              </a:rPr>
              <a:t>k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B</a:t>
            </a:r>
            <a:r>
              <a:rPr lang="en-US" sz="2400" i="1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or </a:t>
            </a:r>
            <a:r>
              <a:rPr lang="en-US" sz="2400" dirty="0">
                <a:latin typeface="Times New Roman"/>
                <a:cs typeface="Times New Roman"/>
              </a:rPr>
              <a:t>in </a:t>
            </a:r>
            <a:r>
              <a:rPr lang="en-US" sz="2400" dirty="0" smtClean="0">
                <a:latin typeface="Times New Roman"/>
                <a:cs typeface="Times New Roman"/>
              </a:rPr>
              <a:t>3D,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5" y="1500976"/>
            <a:ext cx="2565400" cy="952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41" y="3226552"/>
            <a:ext cx="4864100" cy="812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46" y="4539152"/>
            <a:ext cx="3517900" cy="952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26" y="5336452"/>
            <a:ext cx="2388552" cy="59122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46" y="6393503"/>
            <a:ext cx="1930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90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Condition for a ionized gas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78" y="851325"/>
            <a:ext cx="8461741" cy="596162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 gas particles are freely moving, the averaged kinetic energy is much greater than interaction energy among them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For hydrogen gas (atomic number </a:t>
            </a:r>
            <a:r>
              <a:rPr lang="en-US" sz="2400" i="1" dirty="0" smtClean="0">
                <a:latin typeface="Times New Roman"/>
                <a:cs typeface="Times New Roman"/>
              </a:rPr>
              <a:t>Z</a:t>
            </a:r>
            <a:r>
              <a:rPr lang="en-US" sz="2400" dirty="0" smtClean="0">
                <a:latin typeface="Times New Roman"/>
                <a:cs typeface="Times New Roman"/>
              </a:rPr>
              <a:t>=1)</a:t>
            </a:r>
          </a:p>
          <a:p>
            <a:pPr marL="0" indent="0"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i="1" dirty="0" err="1" smtClean="0">
                <a:latin typeface="Times New Roman"/>
                <a:cs typeface="Times New Roman"/>
              </a:rPr>
              <a:t>k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latin typeface="Times New Roman"/>
                <a:cs typeface="Times New Roman"/>
              </a:rPr>
              <a:t>Bolzmann</a:t>
            </a:r>
            <a:r>
              <a:rPr lang="en-US" sz="2000" dirty="0" smtClean="0">
                <a:latin typeface="Times New Roman"/>
                <a:cs typeface="Times New Roman"/>
              </a:rPr>
              <a:t> constant, </a:t>
            </a:r>
            <a:r>
              <a:rPr lang="en-US" sz="2000" i="1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: Temperature, </a:t>
            </a:r>
            <a:r>
              <a:rPr lang="en-US" sz="2000" i="1" dirty="0" smtClean="0">
                <a:latin typeface="Symbol" charset="2"/>
                <a:cs typeface="Symbol" charset="2"/>
              </a:rPr>
              <a:t>e</a:t>
            </a:r>
            <a:r>
              <a:rPr lang="en-US" sz="2000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latin typeface="Times New Roman"/>
                <a:cs typeface="Times New Roman"/>
              </a:rPr>
              <a:t>: vacuum permittivity, </a:t>
            </a:r>
            <a:r>
              <a:rPr lang="en-US" sz="2000" i="1" dirty="0" smtClean="0"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: charge on the electron, </a:t>
            </a:r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dirty="0" smtClean="0">
                <a:latin typeface="Times New Roman"/>
                <a:cs typeface="Times New Roman"/>
              </a:rPr>
              <a:t>: average distance between two particles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Introducing  particle number density </a:t>
            </a:r>
            <a:r>
              <a:rPr lang="en-US" sz="2400" i="1" dirty="0" smtClean="0">
                <a:latin typeface="Times New Roman"/>
                <a:cs typeface="Times New Roman"/>
              </a:rPr>
              <a:t>n=3/(4</a:t>
            </a:r>
            <a:r>
              <a:rPr lang="en-US" sz="2400" i="1" dirty="0" smtClean="0">
                <a:latin typeface="Symbol" charset="2"/>
                <a:cs typeface="Symbol" charset="2"/>
              </a:rPr>
              <a:t>p</a:t>
            </a:r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3</a:t>
            </a:r>
            <a:r>
              <a:rPr lang="en-US" sz="2400" i="1" dirty="0" smtClean="0">
                <a:latin typeface="Times New Roman"/>
                <a:cs typeface="Times New Roman"/>
              </a:rPr>
              <a:t>)</a:t>
            </a:r>
          </a:p>
          <a:p>
            <a:endParaRPr lang="en-US" sz="2400" i="1" dirty="0">
              <a:latin typeface="Times New Roman"/>
              <a:cs typeface="Times New Roman"/>
            </a:endParaRPr>
          </a:p>
          <a:p>
            <a:endParaRPr lang="en-US" sz="2400" i="1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In Plasma physics, energy units are used for temperature. Because Joules are very large, electron volts (</a:t>
            </a:r>
            <a:r>
              <a:rPr lang="en-US" sz="2400" dirty="0" err="1" smtClean="0">
                <a:latin typeface="Times New Roman"/>
                <a:cs typeface="Times New Roman"/>
              </a:rPr>
              <a:t>eV</a:t>
            </a:r>
            <a:r>
              <a:rPr lang="en-US" sz="2400" dirty="0" smtClean="0">
                <a:latin typeface="Times New Roman"/>
                <a:cs typeface="Times New Roman"/>
              </a:rPr>
              <a:t>) are usually used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1 </a:t>
            </a:r>
            <a:r>
              <a:rPr lang="en-US" sz="2400" dirty="0" err="1" smtClean="0">
                <a:latin typeface="Times New Roman"/>
                <a:cs typeface="Times New Roman"/>
              </a:rPr>
              <a:t>eV</a:t>
            </a:r>
            <a:r>
              <a:rPr lang="en-US" sz="2400" dirty="0" smtClean="0">
                <a:latin typeface="Times New Roman"/>
                <a:cs typeface="Times New Roman"/>
              </a:rPr>
              <a:t> = 1.16 x 10</a:t>
            </a:r>
            <a:r>
              <a:rPr lang="en-US" sz="2400" baseline="30000" dirty="0" smtClean="0">
                <a:latin typeface="Times New Roman"/>
                <a:cs typeface="Times New Roman"/>
              </a:rPr>
              <a:t>4</a:t>
            </a:r>
            <a:r>
              <a:rPr lang="en-US" sz="2400" dirty="0" smtClean="0">
                <a:latin typeface="Times New Roman"/>
                <a:cs typeface="Times New Roman"/>
              </a:rPr>
              <a:t> K = 1.602 x 10</a:t>
            </a:r>
            <a:r>
              <a:rPr lang="en-US" sz="2400" baseline="30000" dirty="0" smtClean="0">
                <a:latin typeface="Times New Roman"/>
                <a:cs typeface="Times New Roman"/>
              </a:rPr>
              <a:t>-19 </a:t>
            </a:r>
            <a:r>
              <a:rPr lang="en-US" sz="2400" dirty="0" smtClean="0">
                <a:latin typeface="Times New Roman"/>
                <a:cs typeface="Times New Roman"/>
              </a:rPr>
              <a:t>Joules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5304" y="2383624"/>
            <a:ext cx="77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(1.1)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5027" y="4437167"/>
            <a:ext cx="77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(1.2)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9088" y="6324522"/>
            <a:ext cx="77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(1.3)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54" y="2248266"/>
            <a:ext cx="2260600" cy="749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11" y="4360727"/>
            <a:ext cx="38608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87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Condition for a ionized gas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72" y="742151"/>
            <a:ext cx="8519454" cy="92248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 condition (1.2) is satisfied under various situations in the Universe (density scale ~ 30 order, temperature scale ~ 10 order)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66" y="1493018"/>
            <a:ext cx="6502040" cy="44213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74315" y="3705031"/>
            <a:ext cx="684491" cy="310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66202" y="3514794"/>
            <a:ext cx="124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Accretion disk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22291" y="4757398"/>
            <a:ext cx="671685" cy="219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624" y="4732909"/>
            <a:ext cx="142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Inter stellar medium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010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1806</Words>
  <Application>Microsoft Macintosh PowerPoint</Application>
  <PresentationFormat>On-screen Show (4:3)</PresentationFormat>
  <Paragraphs>249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Plasma Astrophysics Chapter 1: Basic Concepts of Plasma</vt:lpstr>
      <vt:lpstr>What is a Plasma?</vt:lpstr>
      <vt:lpstr>What is a Plasma? (cont.)</vt:lpstr>
      <vt:lpstr>Examples of Plasmas</vt:lpstr>
      <vt:lpstr>Plasmas in the Universe</vt:lpstr>
      <vt:lpstr>Plasma in Nature and Technology</vt:lpstr>
      <vt:lpstr>Basic parameters</vt:lpstr>
      <vt:lpstr>Condition for a ionized gas</vt:lpstr>
      <vt:lpstr>Condition for a ionized gas (cont.)</vt:lpstr>
      <vt:lpstr>Quasi-neutrality</vt:lpstr>
      <vt:lpstr>Quasi-neutrality (cont.)</vt:lpstr>
      <vt:lpstr>Plasma Oscillation</vt:lpstr>
      <vt:lpstr>Plasma Oscillation (cont.)</vt:lpstr>
      <vt:lpstr>Plasma Oscillation (cont.)</vt:lpstr>
      <vt:lpstr>Plasma criteria</vt:lpstr>
      <vt:lpstr>Plasma criteria (cont.)</vt:lpstr>
      <vt:lpstr>Debye shielding</vt:lpstr>
      <vt:lpstr>Debye shielding (cont.)</vt:lpstr>
      <vt:lpstr>Debye shielding (cont.)</vt:lpstr>
      <vt:lpstr>Debye shielding (cont.)</vt:lpstr>
      <vt:lpstr>The plasma parameter</vt:lpstr>
      <vt:lpstr>Collisions</vt:lpstr>
      <vt:lpstr>Collisions (cont.)</vt:lpstr>
      <vt:lpstr>Mean free path</vt:lpstr>
      <vt:lpstr>Plasma state</vt:lpstr>
      <vt:lpstr>Example of plasma key parameter</vt:lpstr>
      <vt:lpstr>Summery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Astrophysics</dc:title>
  <dc:creator>Yosuke Mizuno</dc:creator>
  <cp:lastModifiedBy>Yosuke Mizuno</cp:lastModifiedBy>
  <cp:revision>98</cp:revision>
  <dcterms:created xsi:type="dcterms:W3CDTF">2013-04-18T03:52:32Z</dcterms:created>
  <dcterms:modified xsi:type="dcterms:W3CDTF">2013-09-16T02:50:01Z</dcterms:modified>
</cp:coreProperties>
</file>