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71" r:id="rId4"/>
    <p:sldId id="295" r:id="rId5"/>
    <p:sldId id="294" r:id="rId6"/>
    <p:sldId id="304" r:id="rId7"/>
    <p:sldId id="259" r:id="rId8"/>
    <p:sldId id="297" r:id="rId9"/>
    <p:sldId id="258" r:id="rId10"/>
    <p:sldId id="298" r:id="rId11"/>
    <p:sldId id="299" r:id="rId12"/>
    <p:sldId id="260" r:id="rId13"/>
    <p:sldId id="300" r:id="rId14"/>
    <p:sldId id="301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2" r:id="rId26"/>
    <p:sldId id="273" r:id="rId27"/>
    <p:sldId id="274" r:id="rId28"/>
    <p:sldId id="275" r:id="rId29"/>
    <p:sldId id="276" r:id="rId30"/>
    <p:sldId id="277" r:id="rId31"/>
    <p:sldId id="280" r:id="rId32"/>
    <p:sldId id="278" r:id="rId33"/>
    <p:sldId id="279" r:id="rId34"/>
    <p:sldId id="281" r:id="rId35"/>
    <p:sldId id="282" r:id="rId36"/>
    <p:sldId id="302" r:id="rId37"/>
    <p:sldId id="303" r:id="rId38"/>
    <p:sldId id="284" r:id="rId39"/>
    <p:sldId id="290" r:id="rId40"/>
    <p:sldId id="283" r:id="rId41"/>
    <p:sldId id="285" r:id="rId42"/>
    <p:sldId id="286" r:id="rId43"/>
    <p:sldId id="287" r:id="rId44"/>
    <p:sldId id="288" r:id="rId45"/>
    <p:sldId id="305" r:id="rId46"/>
    <p:sldId id="289" r:id="rId47"/>
    <p:sldId id="292" r:id="rId48"/>
    <p:sldId id="291" r:id="rId49"/>
    <p:sldId id="293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0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1512B-AB92-9D40-832F-78035EC4AFBF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74026-BB45-3E41-995D-A15EBF312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9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7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4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7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8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7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8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E36A-C984-D246-A71D-2198DDA36C8B}" type="datetimeFigureOut">
              <a:rPr lang="en-US" smtClean="0"/>
              <a:t>13/12/11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6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23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Plasma Astrophysics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4000" dirty="0" smtClean="0">
                <a:latin typeface="Times New Roman"/>
                <a:cs typeface="Times New Roman"/>
              </a:rPr>
              <a:t>Chapter 10: Magnetic Reconnection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28150"/>
            <a:ext cx="6400800" cy="1752600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Yosuke Mizuno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Institute of Astronomy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National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Tsing-Hua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University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24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60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Spitzer resistivity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6836" y="1005300"/>
            <a:ext cx="9260963" cy="58526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</a:t>
            </a:r>
            <a:r>
              <a:rPr lang="en-US" sz="2400" dirty="0" smtClean="0">
                <a:latin typeface="Times New Roman"/>
                <a:cs typeface="Times New Roman"/>
              </a:rPr>
              <a:t>lassical model of electrical resistivity based on electron ion collisions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Collision term:                                          (see </a:t>
            </a:r>
            <a:r>
              <a:rPr lang="en-US" sz="2400" dirty="0" err="1" smtClean="0">
                <a:latin typeface="Times New Roman"/>
                <a:cs typeface="Times New Roman"/>
              </a:rPr>
              <a:t>ch</a:t>
            </a:r>
            <a:r>
              <a:rPr lang="en-US" sz="2400" dirty="0" smtClean="0">
                <a:latin typeface="Times New Roman"/>
                <a:cs typeface="Times New Roman"/>
              </a:rPr>
              <a:t> 3.5)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Collisions are Coulomb collisions,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ei</a:t>
            </a:r>
            <a:r>
              <a:rPr lang="en-US" sz="2400" dirty="0" smtClean="0">
                <a:latin typeface="Times New Roman"/>
                <a:cs typeface="Times New Roman"/>
              </a:rPr>
              <a:t> is proportional to Coulomb force (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) and densities, so we can write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                                         (see </a:t>
            </a:r>
            <a:r>
              <a:rPr lang="en-US" sz="2400" dirty="0" err="1" smtClean="0">
                <a:latin typeface="Times New Roman"/>
                <a:cs typeface="Times New Roman"/>
              </a:rPr>
              <a:t>ch</a:t>
            </a:r>
            <a:r>
              <a:rPr lang="en-US" sz="2400" dirty="0" smtClean="0">
                <a:latin typeface="Times New Roman"/>
                <a:cs typeface="Times New Roman"/>
              </a:rPr>
              <a:t> 4, here </a:t>
            </a:r>
            <a:r>
              <a:rPr lang="en-US" sz="2400" i="1" dirty="0" smtClean="0">
                <a:latin typeface="Times New Roman"/>
                <a:cs typeface="Times New Roman"/>
              </a:rPr>
              <a:t>q </a:t>
            </a:r>
            <a:r>
              <a:rPr lang="en-US" sz="2400" dirty="0" smtClean="0">
                <a:latin typeface="Times New Roman"/>
                <a:cs typeface="Times New Roman"/>
              </a:rPr>
              <a:t>= 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So collision frequency is written as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Collision cross section:                                                  ( see </a:t>
            </a:r>
            <a:r>
              <a:rPr lang="en-US" sz="2400" dirty="0" err="1" smtClean="0">
                <a:latin typeface="Times New Roman"/>
                <a:cs typeface="Times New Roman"/>
              </a:rPr>
              <a:t>ch</a:t>
            </a:r>
            <a:r>
              <a:rPr lang="en-US" sz="2400" dirty="0" smtClean="0">
                <a:latin typeface="Times New Roman"/>
                <a:cs typeface="Times New Roman"/>
              </a:rPr>
              <a:t> 1, here </a:t>
            </a:r>
            <a:r>
              <a:rPr lang="en-US" sz="2400" i="1" dirty="0" smtClean="0">
                <a:latin typeface="Times New Roman"/>
                <a:cs typeface="Times New Roman"/>
              </a:rPr>
              <a:t>mv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~ 3/2 </a:t>
            </a:r>
            <a:r>
              <a:rPr lang="en-US" sz="2400" i="1" dirty="0" err="1" smtClean="0">
                <a:latin typeface="Times New Roman"/>
                <a:cs typeface="Times New Roman"/>
              </a:rPr>
              <a:t>k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B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Collision frequency: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Resistivity is (</a:t>
            </a:r>
            <a:r>
              <a:rPr lang="en-US" sz="2400" i="1" dirty="0">
                <a:latin typeface="Times New Roman"/>
                <a:cs typeface="Times New Roman"/>
              </a:rPr>
              <a:t>mv</a:t>
            </a:r>
            <a:r>
              <a:rPr lang="en-US" sz="2400" baseline="30000" dirty="0">
                <a:latin typeface="Times New Roman"/>
                <a:cs typeface="Times New Roman"/>
              </a:rPr>
              <a:t>2</a:t>
            </a:r>
            <a:r>
              <a:rPr lang="en-US" sz="2400" dirty="0">
                <a:latin typeface="Times New Roman"/>
                <a:cs typeface="Times New Roman"/>
              </a:rPr>
              <a:t> ~ 3/2 </a:t>
            </a:r>
            <a:r>
              <a:rPr lang="en-US" sz="2400" i="1" dirty="0" err="1">
                <a:latin typeface="Times New Roman"/>
                <a:cs typeface="Times New Roman"/>
              </a:rPr>
              <a:t>k</a:t>
            </a:r>
            <a:r>
              <a:rPr lang="en-US" sz="2400" baseline="-25000" dirty="0" err="1">
                <a:latin typeface="Times New Roman"/>
                <a:cs typeface="Times New Roman"/>
              </a:rPr>
              <a:t>B</a:t>
            </a:r>
            <a:r>
              <a:rPr lang="en-US" sz="2400" i="1" dirty="0" err="1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11" y="1556162"/>
            <a:ext cx="29845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4" y="2735030"/>
            <a:ext cx="2679700" cy="393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59" y="3178879"/>
            <a:ext cx="21844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36" y="4023803"/>
            <a:ext cx="3327400" cy="393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08" y="4887164"/>
            <a:ext cx="3860800" cy="393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55" y="5667911"/>
            <a:ext cx="2794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58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Spitzer resistivity </a:t>
            </a:r>
            <a:r>
              <a:rPr lang="en-US" dirty="0" smtClean="0">
                <a:latin typeface="Times New Roman"/>
                <a:cs typeface="Times New Roman"/>
              </a:rPr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This resistivity is considered large-angle collision alone. Therefore we also need to consider small-angle collision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Spitzer is shown as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i="1" dirty="0" smtClean="0"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is plasma parameter (see ch.1)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24" y="2994074"/>
            <a:ext cx="3378200" cy="86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6593" y="2943938"/>
            <a:ext cx="3496358" cy="105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79536" y="3242040"/>
            <a:ext cx="240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Spitzer resistivity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720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52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Magnetic </a:t>
            </a:r>
            <a:r>
              <a:rPr lang="en-US" dirty="0" smtClean="0">
                <a:latin typeface="Times New Roman"/>
                <a:cs typeface="Times New Roman"/>
              </a:rPr>
              <a:t>diffusion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6376"/>
            <a:ext cx="9022860" cy="588162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Dynamical time scale is defined as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Alfven transit time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  <a:r>
              <a:rPr lang="en-US" sz="2400" i="1" dirty="0" smtClean="0">
                <a:latin typeface="Symbol" charset="2"/>
                <a:cs typeface="Symbol" charset="2"/>
              </a:rPr>
              <a:t>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t</a:t>
            </a:r>
            <a:r>
              <a:rPr lang="en-US" sz="2400" i="1" baseline="-25000" dirty="0" err="1" smtClean="0">
                <a:latin typeface="Symbol" charset="2"/>
                <a:cs typeface="Symbol" charset="2"/>
              </a:rPr>
              <a:t>A</a:t>
            </a:r>
            <a:endParaRPr lang="en-US" sz="2400" i="1" baseline="-25000" dirty="0" smtClean="0">
              <a:latin typeface="Symbol" charset="2"/>
              <a:cs typeface="Symbol" charset="2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magnetic Reynolds number (Lundquist number) 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) is defined by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                           (see </a:t>
            </a:r>
            <a:r>
              <a:rPr lang="en-US" sz="2400" dirty="0" err="1" smtClean="0">
                <a:latin typeface="Times New Roman"/>
                <a:cs typeface="Times New Roman"/>
              </a:rPr>
              <a:t>ch</a:t>
            </a:r>
            <a:r>
              <a:rPr lang="en-US" sz="2400" dirty="0" smtClean="0">
                <a:latin typeface="Times New Roman"/>
                <a:cs typeface="Times New Roman"/>
              </a:rPr>
              <a:t> 4)                           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Lundquist number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Explosive magnetic energy release occurs even though S (~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) &gt;&gt; 1 in every kind of hot plasma. This puzzle is considered to be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one of the most difficult and fundamental problem in nature.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2" y="1701788"/>
            <a:ext cx="7569200" cy="863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13" y="4420081"/>
            <a:ext cx="7543800" cy="419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27230" y="4594981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(10.1)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73" y="3628170"/>
            <a:ext cx="1816100" cy="330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9" y="3623574"/>
            <a:ext cx="1866900" cy="330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9" y="4067733"/>
            <a:ext cx="2705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4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Magnetic Reynolds / Lundquist number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068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magnetic Reynolds </a:t>
            </a:r>
            <a:r>
              <a:rPr lang="en-US" sz="2400" dirty="0" smtClean="0">
                <a:latin typeface="Times New Roman"/>
                <a:cs typeface="Times New Roman"/>
              </a:rPr>
              <a:t>number: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Lundquist </a:t>
            </a:r>
            <a:r>
              <a:rPr lang="en-US" sz="2400" dirty="0" smtClean="0">
                <a:latin typeface="Times New Roman"/>
                <a:cs typeface="Times New Roman"/>
              </a:rPr>
              <a:t>number: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If the typical velocity of motion is Alfven speed,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magnetic Reynolds number = Lundquist number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magnetic reconnection is treated the dynamics of magnetic field. So the typical velocity of motion is Alfven speed.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Therefore in the study of magnetic reconnection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97" y="1711863"/>
            <a:ext cx="18669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0" y="2162956"/>
            <a:ext cx="18161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61" y="5507760"/>
            <a:ext cx="2679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2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Magnetic diffusion (cont.)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5" descr="MR_tabl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54" y="1043198"/>
            <a:ext cx="7927728" cy="5142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576" y="6392770"/>
            <a:ext cx="2144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Lundquist number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56055" y="6056636"/>
            <a:ext cx="211657" cy="417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28134" y="4378618"/>
            <a:ext cx="184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Collision frequency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1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009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Sweet-Parker Model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90" y="948432"/>
            <a:ext cx="8855770" cy="565262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Sweet (1958) and Parker (1957) have developed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simple theory of steadily driven reconnection</a:t>
            </a:r>
            <a:r>
              <a:rPr lang="en-US" sz="2400" dirty="0" smtClean="0">
                <a:latin typeface="Times New Roman"/>
                <a:cs typeface="Times New Roman"/>
              </a:rPr>
              <a:t>, taking into account the effect of plasma flow (2D model).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Consider current sheet (or diffusion region) has a total length of 2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and total thickness of 2</a:t>
            </a:r>
            <a:r>
              <a:rPr lang="en-US" sz="2400" i="1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>
                <a:latin typeface="Times New Roman"/>
                <a:cs typeface="Times New Roman"/>
              </a:rPr>
              <a:t> (aspect ratio of the diffusion region is fixed).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At </a:t>
            </a:r>
            <a:r>
              <a:rPr lang="en-US" sz="2400" dirty="0">
                <a:latin typeface="Times New Roman"/>
                <a:cs typeface="Times New Roman"/>
              </a:rPr>
              <a:t>the inflow </a:t>
            </a:r>
            <a:r>
              <a:rPr lang="en-US" sz="2400" dirty="0" smtClean="0">
                <a:latin typeface="Times New Roman"/>
                <a:cs typeface="Times New Roman"/>
              </a:rPr>
              <a:t>region, </a:t>
            </a:r>
            <a:r>
              <a:rPr lang="en-US" sz="2400" dirty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latin typeface="Times New Roman"/>
                <a:cs typeface="Times New Roman"/>
              </a:rPr>
              <a:t>magnetic field 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0</a:t>
            </a:r>
            <a:r>
              <a:rPr lang="en-US" sz="2400" dirty="0">
                <a:latin typeface="Times New Roman"/>
                <a:cs typeface="Times New Roman"/>
              </a:rPr>
              <a:t> that is strongly tangential to the inflow </a:t>
            </a:r>
            <a:r>
              <a:rPr lang="en-US" sz="2400" dirty="0" smtClean="0">
                <a:latin typeface="Times New Roman"/>
                <a:cs typeface="Times New Roman"/>
              </a:rPr>
              <a:t>boundary</a:t>
            </a:r>
            <a:r>
              <a:rPr lang="en-US" sz="2400" dirty="0">
                <a:latin typeface="Times New Roman"/>
                <a:cs typeface="Times New Roman"/>
              </a:rPr>
              <a:t>. The inflow velocity is approximately </a:t>
            </a:r>
            <a:r>
              <a:rPr lang="en-US" sz="2400" dirty="0" smtClean="0">
                <a:latin typeface="Times New Roman"/>
                <a:cs typeface="Times New Roman"/>
              </a:rPr>
              <a:t>constant with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in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At the outflow boundary the magnetic field is 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-25000" dirty="0">
                <a:latin typeface="Times New Roman"/>
                <a:cs typeface="Times New Roman"/>
              </a:rPr>
              <a:t>out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dirty="0">
                <a:latin typeface="Times New Roman"/>
                <a:cs typeface="Times New Roman"/>
              </a:rPr>
              <a:t>the outflow velocity </a:t>
            </a:r>
            <a:r>
              <a:rPr lang="en-US" sz="2400" dirty="0" smtClean="0">
                <a:latin typeface="Times New Roman"/>
                <a:cs typeface="Times New Roman"/>
              </a:rPr>
              <a:t>is </a:t>
            </a:r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out</a:t>
            </a:r>
            <a:endParaRPr lang="en-US" sz="2400" baseline="-250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he </a:t>
            </a:r>
            <a:r>
              <a:rPr lang="en-US" sz="2400" dirty="0">
                <a:latin typeface="Times New Roman"/>
                <a:cs typeface="Times New Roman"/>
              </a:rPr>
              <a:t>the region inside the diffusion region is assumed to be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dominated by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diffusion </a:t>
            </a:r>
            <a:r>
              <a:rPr lang="en-US" sz="2400" dirty="0" smtClean="0">
                <a:latin typeface="Times New Roman"/>
                <a:cs typeface="Times New Roman"/>
              </a:rPr>
              <a:t>and the outside </a:t>
            </a:r>
            <a:r>
              <a:rPr lang="en-US" sz="2400" dirty="0">
                <a:latin typeface="Times New Roman"/>
                <a:cs typeface="Times New Roman"/>
              </a:rPr>
              <a:t>region is assumed to be ideal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576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38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Sweet-Parker </a:t>
            </a:r>
            <a:r>
              <a:rPr lang="en-US" dirty="0" smtClean="0">
                <a:latin typeface="Times New Roman"/>
                <a:cs typeface="Times New Roman"/>
              </a:rPr>
              <a:t>Model (cont.)</a:t>
            </a:r>
            <a:endParaRPr lang="en-US" dirty="0"/>
          </a:p>
        </p:txBody>
      </p:sp>
      <p:pic>
        <p:nvPicPr>
          <p:cNvPr id="4" name="Picture 3" descr="SPmodel_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9" y="1400920"/>
            <a:ext cx="7558012" cy="443140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57200" y="3225328"/>
            <a:ext cx="612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92637" y="2640420"/>
            <a:ext cx="0" cy="603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58753" y="2944359"/>
            <a:ext cx="42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633" y="2127485"/>
            <a:ext cx="425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43832" y="1100110"/>
            <a:ext cx="902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y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x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83889" y="1714175"/>
            <a:ext cx="90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y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46743" y="4111040"/>
            <a:ext cx="283428" cy="183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63315" y="3525004"/>
            <a:ext cx="283428" cy="183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46743" y="3913626"/>
            <a:ext cx="42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6733" y="3280590"/>
            <a:ext cx="425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0134" y="5870874"/>
            <a:ext cx="4186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Diffusion region (current sheet)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95" y="6330663"/>
            <a:ext cx="27940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15" y="6365518"/>
            <a:ext cx="2565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0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38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Sweet-Parker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89" y="1048704"/>
            <a:ext cx="8705389" cy="552519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First we estimate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inflow velocity </a:t>
            </a:r>
            <a:r>
              <a:rPr lang="en-US" sz="2400" dirty="0" smtClean="0">
                <a:latin typeface="Times New Roman"/>
                <a:cs typeface="Times New Roman"/>
              </a:rPr>
              <a:t>to diffusion region.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From the assumption, there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 current </a:t>
            </a:r>
            <a:r>
              <a:rPr lang="en-US" sz="2400" dirty="0" smtClean="0">
                <a:latin typeface="Times New Roman"/>
                <a:cs typeface="Times New Roman"/>
              </a:rPr>
              <a:t>in inflow region. Therefore, from Ohm’s law,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At the center (diffusion region), there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 magnetic field</a:t>
            </a:r>
            <a:r>
              <a:rPr lang="en-US" sz="2400" dirty="0" smtClean="0">
                <a:latin typeface="Times New Roman"/>
                <a:cs typeface="Times New Roman"/>
              </a:rPr>
              <a:t>. Hence from induction equation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Ampere’s law, The current at the center is roughly estimated as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them, the inflow velocity is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55" y="2400480"/>
            <a:ext cx="17653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55" y="4751775"/>
            <a:ext cx="1092200" cy="723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88" y="6078148"/>
            <a:ext cx="1308100" cy="67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716" y="6177550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(10.2)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55" y="3639126"/>
            <a:ext cx="9779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91" y="2284702"/>
            <a:ext cx="2679700" cy="330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43" y="5011977"/>
            <a:ext cx="19558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7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Sweet-Parker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600200"/>
            <a:ext cx="9010328" cy="5257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mass conservation, inflowing mass and outflowing mass is conserved: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gives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velocity ratio</a:t>
            </a:r>
            <a:r>
              <a:rPr lang="en-US" sz="2400" dirty="0" smtClean="0">
                <a:latin typeface="Times New Roman"/>
                <a:cs typeface="Times New Roman"/>
              </a:rPr>
              <a:t>: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same relation is hold for magnetic field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93" y="2508747"/>
            <a:ext cx="19812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35" y="3431569"/>
            <a:ext cx="1231900" cy="72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1067" y="3561174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(10.3)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3213" y="4816535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(10.4)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43" y="2922642"/>
            <a:ext cx="2794000" cy="330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95" y="2508747"/>
            <a:ext cx="2565400" cy="330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66" y="4750009"/>
            <a:ext cx="22606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5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70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Sweet-Parker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48976"/>
            <a:ext cx="9144000" cy="5257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We calculate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outflow velocity</a:t>
            </a:r>
            <a:r>
              <a:rPr lang="en-US" sz="2400" dirty="0" smtClean="0">
                <a:latin typeface="Times New Roman"/>
                <a:cs typeface="Times New Roman"/>
              </a:rPr>
              <a:t>. Consider the equation of motion (assuming steady and ignore pressure) in x-direction (parallel to outflow),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Along center of diffusion region,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Therefore the equation of motion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gives the result: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34" y="2441893"/>
            <a:ext cx="29591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58" y="2772093"/>
            <a:ext cx="5080000" cy="812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58" y="4603045"/>
            <a:ext cx="2933700" cy="787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28" y="5822996"/>
            <a:ext cx="2260600" cy="78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0579" y="6006666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(10.5)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22" y="3744427"/>
            <a:ext cx="3492500" cy="3683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28" y="4865457"/>
            <a:ext cx="2794000" cy="330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52" y="4437945"/>
            <a:ext cx="2565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3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Magnetic reconnection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29" y="1417638"/>
            <a:ext cx="4015593" cy="54403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Ideal MHD </a:t>
            </a:r>
            <a:r>
              <a:rPr lang="en-US" sz="2400" dirty="0">
                <a:latin typeface="Times New Roman"/>
                <a:cs typeface="Times New Roman"/>
              </a:rPr>
              <a:t>gives frozen in </a:t>
            </a:r>
            <a:r>
              <a:rPr lang="en-US" sz="2400" dirty="0" smtClean="0">
                <a:latin typeface="Times New Roman"/>
                <a:cs typeface="Times New Roman"/>
              </a:rPr>
              <a:t>magnetic fields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Resistive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MHD </a:t>
            </a:r>
            <a:r>
              <a:rPr lang="en-US" sz="2400" dirty="0">
                <a:latin typeface="Times New Roman"/>
                <a:cs typeface="Times New Roman"/>
              </a:rPr>
              <a:t>allows diffusion of fields.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Magnetic reconnection </a:t>
            </a:r>
            <a:r>
              <a:rPr lang="en-US" sz="2400" dirty="0">
                <a:latin typeface="Times New Roman"/>
                <a:cs typeface="Times New Roman"/>
              </a:rPr>
              <a:t>occurs through diffusion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Magnetic reconnection </a:t>
            </a:r>
            <a:r>
              <a:rPr lang="en-US" sz="2400" dirty="0">
                <a:latin typeface="Times New Roman"/>
                <a:cs typeface="Times New Roman"/>
              </a:rPr>
              <a:t>is the process </a:t>
            </a:r>
            <a:r>
              <a:rPr lang="en-US" sz="2400" dirty="0" smtClean="0">
                <a:latin typeface="Times New Roman"/>
                <a:cs typeface="Times New Roman"/>
              </a:rPr>
              <a:t>of </a:t>
            </a:r>
            <a:r>
              <a:rPr lang="en-US" sz="2400" dirty="0">
                <a:latin typeface="Times New Roman"/>
                <a:cs typeface="Times New Roman"/>
              </a:rPr>
              <a:t>a rapid rearrangement </a:t>
            </a:r>
            <a:r>
              <a:rPr lang="en-US" sz="2400" dirty="0" smtClean="0">
                <a:latin typeface="Times New Roman"/>
                <a:cs typeface="Times New Roman"/>
              </a:rPr>
              <a:t>of magnetic </a:t>
            </a:r>
            <a:r>
              <a:rPr lang="en-US" sz="2400" dirty="0">
                <a:latin typeface="Times New Roman"/>
                <a:cs typeface="Times New Roman"/>
              </a:rPr>
              <a:t>field topology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77" y="1093766"/>
            <a:ext cx="4928456" cy="3548488"/>
          </a:xfrm>
          <a:prstGeom prst="rect">
            <a:avLst/>
          </a:prstGeom>
        </p:spPr>
      </p:pic>
      <p:pic>
        <p:nvPicPr>
          <p:cNvPr id="9" name="Picture 8" descr="Untitled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45" y="4447586"/>
            <a:ext cx="3625854" cy="225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2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Sweet-Parker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17" y="1600200"/>
            <a:ext cx="8755516" cy="511784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We put the relation                              </a:t>
            </a:r>
            <a:r>
              <a:rPr lang="en-US" sz="2000" dirty="0" smtClean="0">
                <a:latin typeface="Times New Roman"/>
                <a:cs typeface="Times New Roman"/>
              </a:rPr>
              <a:t>(10.4) </a:t>
            </a:r>
            <a:r>
              <a:rPr lang="en-US" sz="2400" dirty="0" smtClean="0">
                <a:latin typeface="Times New Roman"/>
                <a:cs typeface="Times New Roman"/>
              </a:rPr>
              <a:t>into this equation,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gives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That is, the outflow velocity (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reconnection jet(outflow)</a:t>
            </a:r>
            <a:r>
              <a:rPr lang="en-US" sz="2400" dirty="0" smtClean="0">
                <a:latin typeface="Times New Roman"/>
                <a:cs typeface="Times New Roman"/>
              </a:rPr>
              <a:t>) is of the order of the 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Alfven speed </a:t>
            </a:r>
            <a:r>
              <a:rPr lang="en-US" sz="2400" dirty="0" smtClean="0">
                <a:latin typeface="Times New Roman"/>
                <a:cs typeface="Times New Roman"/>
              </a:rPr>
              <a:t>in inflow region. 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73" y="1706592"/>
            <a:ext cx="21463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10" y="2179878"/>
            <a:ext cx="2260600" cy="787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10" y="3557610"/>
            <a:ext cx="2489200" cy="78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4155" y="3507474"/>
            <a:ext cx="2784491" cy="954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0272" y="3784031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(10.6)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7595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60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Sweet-Parker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81" y="998568"/>
            <a:ext cx="8993619" cy="585943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We calculate the reconnection rate. Using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(10.2) and (10.3), the inflow velocity is written as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The resulting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reconnection rate </a:t>
            </a:r>
            <a:r>
              <a:rPr lang="en-US" sz="2400" dirty="0">
                <a:latin typeface="Times New Roman"/>
                <a:cs typeface="Times New Roman"/>
              </a:rPr>
              <a:t>for the </a:t>
            </a:r>
            <a:r>
              <a:rPr lang="en-US" sz="2400" dirty="0" smtClean="0">
                <a:latin typeface="Times New Roman"/>
                <a:cs typeface="Times New Roman"/>
              </a:rPr>
              <a:t>Sweet-Parker </a:t>
            </a:r>
            <a:r>
              <a:rPr lang="en-US" sz="2400" dirty="0">
                <a:latin typeface="Times New Roman"/>
                <a:cs typeface="Times New Roman"/>
              </a:rPr>
              <a:t>model </a:t>
            </a:r>
            <a:r>
              <a:rPr lang="en-US" sz="2400" dirty="0" smtClean="0">
                <a:latin typeface="Times New Roman"/>
                <a:cs typeface="Times New Roman"/>
              </a:rPr>
              <a:t>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Thus </a:t>
            </a:r>
            <a:r>
              <a:rPr lang="en-US" sz="2400" dirty="0">
                <a:latin typeface="Times New Roman"/>
                <a:cs typeface="Times New Roman"/>
              </a:rPr>
              <a:t>the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reconnection rate </a:t>
            </a:r>
            <a:r>
              <a:rPr lang="en-US" sz="2400" dirty="0">
                <a:latin typeface="Times New Roman"/>
                <a:cs typeface="Times New Roman"/>
              </a:rPr>
              <a:t>normalized to the typical electric field 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=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</a:t>
            </a:r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A,in</a:t>
            </a:r>
            <a:r>
              <a:rPr lang="en-US" sz="2400" dirty="0" smtClean="0">
                <a:latin typeface="Times New Roman"/>
                <a:cs typeface="Times New Roman"/>
              </a:rPr>
              <a:t> is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6346" y="2028253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(10.7)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8699" y="3335300"/>
            <a:ext cx="3814128" cy="9261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33154" y="5356868"/>
            <a:ext cx="3358180" cy="846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80426" y="5583381"/>
            <a:ext cx="3966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Normalized reconnection rate 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62" y="1455296"/>
            <a:ext cx="2286000" cy="419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90" y="1951316"/>
            <a:ext cx="1816100" cy="330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82" y="1904566"/>
            <a:ext cx="2794000" cy="7493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80" y="3451178"/>
            <a:ext cx="3632200" cy="7493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95" y="5388511"/>
            <a:ext cx="28448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42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Sweet-Parker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6368"/>
            <a:ext cx="9144000" cy="5257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Since Lundquist (magnetic Reynolds) number is typically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very large number</a:t>
            </a:r>
            <a:r>
              <a:rPr lang="en-US" sz="2400" dirty="0" smtClean="0">
                <a:latin typeface="Times New Roman"/>
                <a:cs typeface="Times New Roman"/>
              </a:rPr>
              <a:t>, the resulting reconnection rate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very small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</a:t>
            </a:r>
            <a:r>
              <a:rPr lang="en-US" sz="2400" dirty="0">
                <a:latin typeface="Times New Roman"/>
                <a:cs typeface="Times New Roman"/>
              </a:rPr>
              <a:t>implies also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very large aspect ratio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>
                <a:latin typeface="Times New Roman"/>
                <a:cs typeface="Times New Roman"/>
              </a:rPr>
              <a:t>/</a:t>
            </a:r>
            <a:r>
              <a:rPr lang="en-US" sz="2400" i="1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>
                <a:latin typeface="Symbol" charset="2"/>
                <a:cs typeface="Symbol" charset="2"/>
              </a:rPr>
              <a:t> (</a:t>
            </a:r>
            <a:r>
              <a:rPr lang="en-US" sz="2400" dirty="0" smtClean="0">
                <a:latin typeface="Times New Roman"/>
                <a:cs typeface="Times New Roman"/>
              </a:rPr>
              <a:t>see normalized reconnection rate</a:t>
            </a:r>
            <a:r>
              <a:rPr lang="en-US" sz="2400" dirty="0" smtClean="0">
                <a:latin typeface="Symbol" charset="2"/>
                <a:cs typeface="Symbol" charset="2"/>
              </a:rPr>
              <a:t>)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 solar flare case,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time scale of Sweet-Parker reconnection </a:t>
            </a:r>
            <a:r>
              <a:rPr lang="en-US" sz="2400" dirty="0" smtClean="0">
                <a:latin typeface="Times New Roman"/>
                <a:cs typeface="Times New Roman"/>
              </a:rPr>
              <a:t>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not fast </a:t>
            </a:r>
            <a:r>
              <a:rPr lang="en-US" sz="2400" dirty="0" smtClean="0">
                <a:latin typeface="Times New Roman"/>
                <a:cs typeface="Times New Roman"/>
              </a:rPr>
              <a:t>enough to explain the solar flare (10-100 sec).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Sweet-Parker reconnection is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slow reconnection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Using classical resistivity, the thickness of diffusion region for solar flare is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84" y="4186083"/>
            <a:ext cx="4749800" cy="419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65" y="6282638"/>
            <a:ext cx="23241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2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70"/>
            <a:ext cx="510689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Sweet-Parker Model </a:t>
            </a:r>
            <a:r>
              <a:rPr lang="en-US" dirty="0" smtClean="0">
                <a:latin typeface="Times New Roman"/>
                <a:cs typeface="Times New Roman"/>
              </a:rPr>
              <a:t>(cont.)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19922"/>
            <a:ext cx="1818563" cy="547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64" y="1226272"/>
            <a:ext cx="1817210" cy="547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85" y="1219922"/>
            <a:ext cx="1817210" cy="547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/>
          </p:cNvSpPr>
          <p:nvPr/>
        </p:nvSpPr>
        <p:spPr bwMode="auto">
          <a:xfrm>
            <a:off x="1087438" y="1126316"/>
            <a:ext cx="11890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density</a:t>
            </a:r>
          </a:p>
        </p:txBody>
      </p:sp>
      <p:sp>
        <p:nvSpPr>
          <p:cNvPr id="8" name="Rectangle 10"/>
          <p:cNvSpPr>
            <a:spLocks/>
          </p:cNvSpPr>
          <p:nvPr/>
        </p:nvSpPr>
        <p:spPr bwMode="auto">
          <a:xfrm>
            <a:off x="5206173" y="1143028"/>
            <a:ext cx="5032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Vy</a:t>
            </a:r>
          </a:p>
        </p:txBody>
      </p:sp>
      <p:sp>
        <p:nvSpPr>
          <p:cNvPr id="9" name="Rectangle 12"/>
          <p:cNvSpPr>
            <a:spLocks/>
          </p:cNvSpPr>
          <p:nvPr/>
        </p:nvSpPr>
        <p:spPr bwMode="auto">
          <a:xfrm>
            <a:off x="3098427" y="1143028"/>
            <a:ext cx="9620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temp.</a:t>
            </a: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5979487" y="187530"/>
            <a:ext cx="6824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/>
              <a:t>density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7138" y="3139254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9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178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Petschek</a:t>
            </a:r>
            <a:r>
              <a:rPr lang="en-US" dirty="0" smtClean="0">
                <a:latin typeface="Times New Roman"/>
                <a:cs typeface="Times New Roman"/>
              </a:rPr>
              <a:t> Model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5416"/>
            <a:ext cx="9144000" cy="579258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large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aspect ratio </a:t>
            </a:r>
            <a:r>
              <a:rPr lang="en-US" sz="2400" dirty="0">
                <a:latin typeface="Times New Roman"/>
                <a:cs typeface="Times New Roman"/>
              </a:rPr>
              <a:t>limits the possible reconnection rate in the Sweet</a:t>
            </a:r>
            <a:r>
              <a:rPr lang="en-US" sz="2400" dirty="0" smtClean="0">
                <a:latin typeface="Times New Roman"/>
                <a:cs typeface="Times New Roman"/>
              </a:rPr>
              <a:t>-Parker model</a:t>
            </a:r>
          </a:p>
          <a:p>
            <a:r>
              <a:rPr lang="en-US" sz="2400" dirty="0" err="1" smtClean="0">
                <a:latin typeface="Times New Roman"/>
                <a:cs typeface="Times New Roman"/>
              </a:rPr>
              <a:t>Petschek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(1964) </a:t>
            </a:r>
            <a:r>
              <a:rPr lang="en-US" sz="2400" dirty="0">
                <a:latin typeface="Times New Roman"/>
                <a:cs typeface="Times New Roman"/>
              </a:rPr>
              <a:t>realized that a much larger reconnection rate would be possible if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the diffusion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region were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much shorter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The main point </a:t>
            </a:r>
            <a:r>
              <a:rPr lang="en-US" sz="2400" dirty="0" smtClean="0">
                <a:latin typeface="Times New Roman"/>
                <a:cs typeface="Times New Roman"/>
              </a:rPr>
              <a:t>in </a:t>
            </a:r>
            <a:r>
              <a:rPr lang="en-US" sz="2400" dirty="0" err="1" smtClean="0">
                <a:latin typeface="Times New Roman"/>
                <a:cs typeface="Times New Roman"/>
              </a:rPr>
              <a:t>Petschek’s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model is that the length of the diffusion region should be much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shorter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i="1" dirty="0" err="1" smtClean="0">
                <a:latin typeface="Times New Roman"/>
                <a:cs typeface="Times New Roman"/>
              </a:rPr>
              <a:t>L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&lt;&lt; </a:t>
            </a:r>
            <a:r>
              <a:rPr lang="en-US" sz="2400" i="1" dirty="0">
                <a:latin typeface="Times New Roman"/>
                <a:cs typeface="Times New Roman"/>
              </a:rPr>
              <a:t>L</a:t>
            </a:r>
            <a:r>
              <a:rPr lang="en-US" sz="2400" dirty="0">
                <a:latin typeface="Times New Roman"/>
                <a:cs typeface="Times New Roman"/>
              </a:rPr>
              <a:t> in </a:t>
            </a:r>
            <a:r>
              <a:rPr lang="en-US" sz="2400" dirty="0" smtClean="0">
                <a:latin typeface="Times New Roman"/>
                <a:cs typeface="Times New Roman"/>
              </a:rPr>
              <a:t>order to </a:t>
            </a:r>
            <a:r>
              <a:rPr lang="en-US" sz="2400" dirty="0">
                <a:latin typeface="Times New Roman"/>
                <a:cs typeface="Times New Roman"/>
              </a:rPr>
              <a:t>realize a higher reconnection rate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 </a:t>
            </a:r>
            <a:r>
              <a:rPr lang="en-US" sz="2400" dirty="0">
                <a:latin typeface="Times New Roman"/>
                <a:cs typeface="Times New Roman"/>
              </a:rPr>
              <a:t>much shorter diffusion region also implies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thinner diffusion region</a:t>
            </a:r>
            <a:r>
              <a:rPr lang="en-US" sz="2400" dirty="0">
                <a:latin typeface="Times New Roman"/>
                <a:cs typeface="Times New Roman"/>
              </a:rPr>
              <a:t>, i.e.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 &lt;&lt; </a:t>
            </a:r>
            <a:r>
              <a:rPr lang="en-US" sz="2400" i="1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>
                <a:latin typeface="Times New Roman"/>
                <a:cs typeface="Times New Roman"/>
              </a:rPr>
              <a:t>because </a:t>
            </a:r>
            <a:r>
              <a:rPr lang="en-US" sz="2400" dirty="0" smtClean="0">
                <a:latin typeface="Times New Roman"/>
                <a:cs typeface="Times New Roman"/>
              </a:rPr>
              <a:t>faster reconnection </a:t>
            </a:r>
            <a:r>
              <a:rPr lang="en-US" sz="2400" dirty="0">
                <a:latin typeface="Times New Roman"/>
                <a:cs typeface="Times New Roman"/>
              </a:rPr>
              <a:t>implies a larger electric field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dirty="0">
                <a:latin typeface="Times New Roman"/>
                <a:cs typeface="Times New Roman"/>
              </a:rPr>
              <a:t>a higher current density at the x-line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fast </a:t>
            </a:r>
            <a:r>
              <a:rPr lang="en-US" sz="2400" dirty="0">
                <a:latin typeface="Times New Roman"/>
                <a:cs typeface="Times New Roman"/>
              </a:rPr>
              <a:t>transport out of this diffusion region over the scale from </a:t>
            </a:r>
            <a:r>
              <a:rPr lang="en-US" sz="2400" i="1" dirty="0" err="1">
                <a:latin typeface="Times New Roman"/>
                <a:cs typeface="Times New Roman"/>
              </a:rPr>
              <a:t>L</a:t>
            </a:r>
            <a:r>
              <a:rPr lang="en-US" sz="2400" baseline="-25000" dirty="0" err="1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 to </a:t>
            </a:r>
            <a:r>
              <a:rPr lang="en-US" sz="2400" i="1" dirty="0">
                <a:latin typeface="Times New Roman"/>
                <a:cs typeface="Times New Roman"/>
              </a:rPr>
              <a:t>L</a:t>
            </a:r>
            <a:r>
              <a:rPr lang="en-US" sz="2400" dirty="0">
                <a:latin typeface="Times New Roman"/>
                <a:cs typeface="Times New Roman"/>
              </a:rPr>
              <a:t> occurs through a flow layer </a:t>
            </a:r>
            <a:r>
              <a:rPr lang="en-US" sz="2400" dirty="0" smtClean="0">
                <a:latin typeface="Times New Roman"/>
                <a:cs typeface="Times New Roman"/>
              </a:rPr>
              <a:t>which is </a:t>
            </a:r>
            <a:r>
              <a:rPr lang="en-US" sz="2400" dirty="0">
                <a:latin typeface="Times New Roman"/>
                <a:cs typeface="Times New Roman"/>
              </a:rPr>
              <a:t>bounded by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slow shocks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633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7518"/>
            <a:ext cx="2489640" cy="238249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Model (cont.)</a:t>
            </a:r>
            <a:endParaRPr lang="en-US" dirty="0"/>
          </a:p>
        </p:txBody>
      </p:sp>
      <p:pic>
        <p:nvPicPr>
          <p:cNvPr id="4" name="Picture 3" descr="Petschek_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42" y="1520751"/>
            <a:ext cx="5122046" cy="483589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57200" y="3526144"/>
            <a:ext cx="612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92637" y="2941236"/>
            <a:ext cx="0" cy="603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8753" y="3245175"/>
            <a:ext cx="42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633" y="2428301"/>
            <a:ext cx="425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y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12" y="990784"/>
            <a:ext cx="2794000" cy="330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1" y="541825"/>
            <a:ext cx="2565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8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66"/>
            <a:ext cx="8229600" cy="1143000"/>
          </a:xfrm>
        </p:spPr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399656"/>
            <a:ext cx="9010328" cy="516798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First look at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scaling</a:t>
            </a:r>
            <a:r>
              <a:rPr lang="en-US" sz="2400" dirty="0" smtClean="0">
                <a:latin typeface="Times New Roman"/>
                <a:cs typeface="Times New Roman"/>
              </a:rPr>
              <a:t> in the vicinity of diffusion region.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The magnetic field in the </a:t>
            </a:r>
            <a:r>
              <a:rPr lang="en-US" sz="2400" dirty="0" smtClean="0">
                <a:latin typeface="Times New Roman"/>
                <a:cs typeface="Times New Roman"/>
              </a:rPr>
              <a:t>inflow of </a:t>
            </a:r>
            <a:r>
              <a:rPr lang="en-US" sz="2400" dirty="0">
                <a:latin typeface="Times New Roman"/>
                <a:cs typeface="Times New Roman"/>
              </a:rPr>
              <a:t>the </a:t>
            </a:r>
            <a:r>
              <a:rPr lang="en-US" sz="2400" dirty="0" err="1">
                <a:latin typeface="Times New Roman"/>
                <a:cs typeface="Times New Roman"/>
              </a:rPr>
              <a:t>Petschek</a:t>
            </a:r>
            <a:r>
              <a:rPr lang="en-US" sz="2400" dirty="0">
                <a:latin typeface="Times New Roman"/>
                <a:cs typeface="Times New Roman"/>
              </a:rPr>
              <a:t> region is denoted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in,p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which is smaller than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in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However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>
                <a:latin typeface="Times New Roman"/>
                <a:cs typeface="Times New Roman"/>
              </a:rPr>
              <a:t>magnetic </a:t>
            </a:r>
            <a:r>
              <a:rPr lang="en-US" sz="2400" dirty="0" smtClean="0">
                <a:latin typeface="Times New Roman"/>
                <a:cs typeface="Times New Roman"/>
              </a:rPr>
              <a:t>flux conservation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            </a:t>
            </a:r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in,p</a:t>
            </a:r>
            <a:r>
              <a:rPr lang="en-US" sz="2400" baseline="-25000" dirty="0" smtClean="0">
                <a:latin typeface="Times New Roman"/>
                <a:cs typeface="Times New Roman"/>
              </a:rPr>
              <a:t>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in,p</a:t>
            </a:r>
            <a:r>
              <a:rPr lang="en-US" sz="2400" baseline="-250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(and assuming constant mass density) 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using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inflow Alfven Mach number </a:t>
            </a:r>
            <a:r>
              <a:rPr lang="en-US" sz="2400" dirty="0" smtClean="0">
                <a:latin typeface="Times New Roman"/>
                <a:cs typeface="Times New Roman"/>
              </a:rPr>
              <a:t>is (                          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70" y="3945959"/>
            <a:ext cx="4495800" cy="368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87" y="5049587"/>
            <a:ext cx="3606800" cy="86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1034" y="5287004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(10.8)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99" y="4397150"/>
            <a:ext cx="1905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9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3" y="1349520"/>
            <a:ext cx="8960201" cy="550848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Using 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 and the relation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 for </a:t>
            </a:r>
            <a:r>
              <a:rPr lang="en-US" sz="2400" dirty="0">
                <a:latin typeface="Times New Roman"/>
                <a:cs typeface="Times New Roman"/>
              </a:rPr>
              <a:t>length scale we </a:t>
            </a:r>
            <a:r>
              <a:rPr lang="en-US" sz="2400" dirty="0" smtClean="0">
                <a:latin typeface="Times New Roman"/>
                <a:cs typeface="Times New Roman"/>
              </a:rPr>
              <a:t>obtain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Using                                              (from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(10.8)) , we obtain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or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02" y="3947344"/>
            <a:ext cx="3352800" cy="50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82473" y="3014232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(10.9)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8438" y="4768947"/>
            <a:ext cx="93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(10.10)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4332" y="6057732"/>
            <a:ext cx="923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(10.11)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16" y="1443862"/>
            <a:ext cx="4470400" cy="3683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78" y="1812765"/>
            <a:ext cx="3492500" cy="444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0" y="2811524"/>
            <a:ext cx="5702300" cy="889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1" y="4569777"/>
            <a:ext cx="2705100" cy="889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54" y="5807066"/>
            <a:ext cx="41656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8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90"/>
            <a:ext cx="8229600" cy="1143000"/>
          </a:xfrm>
        </p:spPr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2127"/>
            <a:ext cx="9144000" cy="577587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Thus, once we have determined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in,p</a:t>
            </a:r>
            <a:r>
              <a:rPr lang="en-US" sz="2400" dirty="0" smtClean="0">
                <a:latin typeface="Times New Roman"/>
                <a:cs typeface="Times New Roman"/>
              </a:rPr>
              <a:t>/ B</a:t>
            </a:r>
            <a:r>
              <a:rPr lang="en-US" sz="2400" baseline="-25000" dirty="0" smtClean="0">
                <a:latin typeface="Times New Roman"/>
                <a:cs typeface="Times New Roman"/>
              </a:rPr>
              <a:t>in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>
                <a:latin typeface="Times New Roman"/>
                <a:cs typeface="Times New Roman"/>
              </a:rPr>
              <a:t>we can obtain the ratio of the inflow Mach numbers as well </a:t>
            </a:r>
            <a:r>
              <a:rPr lang="en-US" sz="2400" dirty="0" smtClean="0">
                <a:latin typeface="Times New Roman"/>
                <a:cs typeface="Times New Roman"/>
              </a:rPr>
              <a:t>as the </a:t>
            </a:r>
            <a:r>
              <a:rPr lang="en-US" sz="2400" dirty="0">
                <a:latin typeface="Times New Roman"/>
                <a:cs typeface="Times New Roman"/>
              </a:rPr>
              <a:t>scale of the </a:t>
            </a:r>
            <a:r>
              <a:rPr lang="en-US" sz="2400" dirty="0" err="1">
                <a:latin typeface="Times New Roman"/>
                <a:cs typeface="Times New Roman"/>
              </a:rPr>
              <a:t>Petschek</a:t>
            </a:r>
            <a:r>
              <a:rPr lang="en-US" sz="2400" dirty="0">
                <a:latin typeface="Times New Roman"/>
                <a:cs typeface="Times New Roman"/>
              </a:rPr>
              <a:t> diffusion region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</a:t>
            </a:r>
            <a:r>
              <a:rPr lang="en-US" sz="2400" dirty="0">
                <a:latin typeface="Times New Roman"/>
                <a:cs typeface="Times New Roman"/>
              </a:rPr>
              <a:t>is </a:t>
            </a:r>
            <a:r>
              <a:rPr lang="en-US" sz="2400" dirty="0" smtClean="0">
                <a:latin typeface="Times New Roman"/>
                <a:cs typeface="Times New Roman"/>
              </a:rPr>
              <a:t>just </a:t>
            </a:r>
            <a:r>
              <a:rPr lang="en-US" sz="2400" dirty="0">
                <a:latin typeface="Times New Roman"/>
                <a:cs typeface="Times New Roman"/>
              </a:rPr>
              <a:t>a re-scaling of the diffusion </a:t>
            </a:r>
            <a:r>
              <a:rPr lang="en-US" sz="2400" dirty="0" smtClean="0">
                <a:latin typeface="Times New Roman"/>
                <a:cs typeface="Times New Roman"/>
              </a:rPr>
              <a:t>region in </a:t>
            </a:r>
            <a:r>
              <a:rPr lang="en-US" sz="2400" dirty="0">
                <a:latin typeface="Times New Roman"/>
                <a:cs typeface="Times New Roman"/>
              </a:rPr>
              <a:t>size and is applicable to any smaller scale diffusion region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Note that similar to the </a:t>
            </a:r>
            <a:r>
              <a:rPr lang="en-US" sz="2400" dirty="0">
                <a:latin typeface="Times New Roman"/>
                <a:cs typeface="Times New Roman"/>
              </a:rPr>
              <a:t>Sweet-Parker model, </a:t>
            </a:r>
            <a:r>
              <a:rPr lang="en-US" sz="2400" dirty="0" err="1" smtClean="0">
                <a:latin typeface="Times New Roman"/>
                <a:cs typeface="Times New Roman"/>
              </a:rPr>
              <a:t>Petschek</a:t>
            </a:r>
            <a:r>
              <a:rPr lang="en-US" sz="2400" dirty="0" smtClean="0">
                <a:latin typeface="Times New Roman"/>
                <a:cs typeface="Times New Roman"/>
              </a:rPr>
              <a:t> reconnection model also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does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not treat the diffusion region self-consistently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The main insight from </a:t>
            </a:r>
            <a:r>
              <a:rPr lang="en-US" sz="2400" dirty="0" err="1">
                <a:latin typeface="Times New Roman"/>
                <a:cs typeface="Times New Roman"/>
              </a:rPr>
              <a:t>Petschek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model is </a:t>
            </a:r>
            <a:r>
              <a:rPr lang="en-US" sz="2400" dirty="0">
                <a:latin typeface="Times New Roman"/>
                <a:cs typeface="Times New Roman"/>
              </a:rPr>
              <a:t>that the the transport from </a:t>
            </a:r>
            <a:r>
              <a:rPr lang="en-US" sz="2400" i="1" dirty="0" err="1">
                <a:latin typeface="Times New Roman"/>
                <a:cs typeface="Times New Roman"/>
              </a:rPr>
              <a:t>L</a:t>
            </a:r>
            <a:r>
              <a:rPr lang="en-US" sz="2400" baseline="-25000" dirty="0" err="1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 to </a:t>
            </a:r>
            <a:r>
              <a:rPr lang="en-US" sz="2400" i="1" dirty="0">
                <a:latin typeface="Times New Roman"/>
                <a:cs typeface="Times New Roman"/>
              </a:rPr>
              <a:t>L</a:t>
            </a:r>
            <a:r>
              <a:rPr lang="en-US" sz="2400" dirty="0">
                <a:latin typeface="Times New Roman"/>
                <a:cs typeface="Times New Roman"/>
              </a:rPr>
              <a:t> does not require the thin </a:t>
            </a:r>
            <a:r>
              <a:rPr lang="en-US" sz="2400" dirty="0" smtClean="0">
                <a:latin typeface="Times New Roman"/>
                <a:cs typeface="Times New Roman"/>
              </a:rPr>
              <a:t>outflow layer.</a:t>
            </a:r>
          </a:p>
          <a:p>
            <a:r>
              <a:rPr lang="en-US" sz="2400" dirty="0" err="1">
                <a:latin typeface="Times New Roman"/>
                <a:cs typeface="Times New Roman"/>
              </a:rPr>
              <a:t>Petschek</a:t>
            </a:r>
            <a:r>
              <a:rPr lang="en-US" sz="2400" dirty="0">
                <a:latin typeface="Times New Roman"/>
                <a:cs typeface="Times New Roman"/>
              </a:rPr>
              <a:t> suggested that the outflow region is bounded by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two slow switch-off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shocks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</a:t>
            </a:r>
            <a:r>
              <a:rPr lang="en-US" sz="2400" dirty="0">
                <a:latin typeface="Times New Roman"/>
                <a:cs typeface="Times New Roman"/>
              </a:rPr>
              <a:t>is strictly only true if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the shocks are horizontal</a:t>
            </a:r>
            <a:r>
              <a:rPr lang="en-US" sz="2400" dirty="0">
                <a:latin typeface="Times New Roman"/>
                <a:cs typeface="Times New Roman"/>
              </a:rPr>
              <a:t>, i.e., aligned </a:t>
            </a:r>
            <a:r>
              <a:rPr lang="en-US" sz="2400" dirty="0" smtClean="0">
                <a:latin typeface="Times New Roman"/>
                <a:cs typeface="Times New Roman"/>
              </a:rPr>
              <a:t>with the x-direction.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But, </a:t>
            </a:r>
            <a:r>
              <a:rPr lang="en-US" sz="2400" dirty="0">
                <a:latin typeface="Times New Roman"/>
                <a:cs typeface="Times New Roman"/>
              </a:rPr>
              <a:t>since the shocks are only very slightly </a:t>
            </a:r>
            <a:r>
              <a:rPr lang="en-US" sz="2400" dirty="0" smtClean="0">
                <a:latin typeface="Times New Roman"/>
                <a:cs typeface="Times New Roman"/>
              </a:rPr>
              <a:t>inclined, </a:t>
            </a:r>
            <a:r>
              <a:rPr lang="en-US" sz="2400" dirty="0">
                <a:latin typeface="Times New Roman"/>
                <a:cs typeface="Times New Roman"/>
              </a:rPr>
              <a:t>the error in the </a:t>
            </a:r>
            <a:r>
              <a:rPr lang="en-US" sz="2400" dirty="0" smtClean="0">
                <a:latin typeface="Times New Roman"/>
                <a:cs typeface="Times New Roman"/>
              </a:rPr>
              <a:t>assumption of </a:t>
            </a:r>
            <a:r>
              <a:rPr lang="en-US" sz="2400" dirty="0">
                <a:latin typeface="Times New Roman"/>
                <a:cs typeface="Times New Roman"/>
              </a:rPr>
              <a:t>switch-off shocks is small</a:t>
            </a:r>
          </a:p>
        </p:txBody>
      </p:sp>
    </p:spTree>
    <p:extLst>
      <p:ext uri="{BB962C8B-B14F-4D97-AF65-F5344CB8AC3E}">
        <p14:creationId xmlns:p14="http://schemas.microsoft.com/office/powerpoint/2010/main" val="768976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600200"/>
            <a:ext cx="8889188" cy="52578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From the discussion of switch-off slow </a:t>
            </a:r>
            <a:r>
              <a:rPr lang="en-US" sz="2400" dirty="0" smtClean="0">
                <a:latin typeface="Times New Roman"/>
                <a:cs typeface="Times New Roman"/>
              </a:rPr>
              <a:t>shocks, away from diffusion region, to satisfy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switch-off shock condition</a:t>
            </a:r>
            <a:r>
              <a:rPr lang="en-US" sz="2400" dirty="0" smtClean="0">
                <a:latin typeface="Times New Roman"/>
                <a:cs typeface="Times New Roman"/>
              </a:rPr>
              <a:t>, the plasma in outflow region is jetting with at the speed of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Noted that </a:t>
            </a:r>
            <a:r>
              <a:rPr lang="en-US" sz="2400" dirty="0">
                <a:latin typeface="Times New Roman"/>
                <a:cs typeface="Times New Roman"/>
              </a:rPr>
              <a:t>the actual normal velocity in the downstream (outflow) region is 0.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This means that the slow </a:t>
            </a:r>
            <a:r>
              <a:rPr lang="en-US" sz="2400" dirty="0" smtClean="0">
                <a:latin typeface="Times New Roman"/>
                <a:cs typeface="Times New Roman"/>
              </a:rPr>
              <a:t>shock is </a:t>
            </a:r>
            <a:r>
              <a:rPr lang="en-US" sz="2400" dirty="0">
                <a:latin typeface="Times New Roman"/>
                <a:cs typeface="Times New Roman"/>
              </a:rPr>
              <a:t>moving with a velocity </a:t>
            </a:r>
            <a:endParaRPr lang="en-US" sz="2400" i="1" dirty="0">
              <a:latin typeface="Times New Roman"/>
              <a:cs typeface="Times New Roman"/>
            </a:endParaRPr>
          </a:p>
          <a:p>
            <a:endParaRPr lang="en-US" sz="2400" i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     </a:t>
            </a:r>
            <a:r>
              <a:rPr lang="en-US" sz="2400" dirty="0" smtClean="0">
                <a:latin typeface="Times New Roman"/>
                <a:cs typeface="Times New Roman"/>
              </a:rPr>
              <a:t>toward </a:t>
            </a:r>
            <a:r>
              <a:rPr lang="en-US" sz="2400" dirty="0">
                <a:latin typeface="Times New Roman"/>
                <a:cs typeface="Times New Roman"/>
              </a:rPr>
              <a:t>the upstream (inflow) region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44" y="3041190"/>
            <a:ext cx="3683000" cy="368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4332" y="3041190"/>
            <a:ext cx="93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(10.12)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27" y="4929583"/>
            <a:ext cx="3048000" cy="368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7609" y="2874386"/>
            <a:ext cx="3976742" cy="701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3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64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Magnetic reconnection </a:t>
            </a:r>
            <a:r>
              <a:rPr lang="en-US" dirty="0" smtClean="0">
                <a:latin typeface="Times New Roman"/>
                <a:cs typeface="Times New Roman"/>
              </a:rPr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90" y="852289"/>
            <a:ext cx="8788934" cy="600571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Magnetic reconnection is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transient phenomena </a:t>
            </a:r>
            <a:r>
              <a:rPr lang="en-US" sz="2400" dirty="0" smtClean="0">
                <a:latin typeface="Times New Roman"/>
                <a:cs typeface="Times New Roman"/>
              </a:rPr>
              <a:t>(flaring event).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process leads rapid and violent release of stored magnetic energy (to thermal and kinetic energies, particle acceleration).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 the universe,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interplanetary magnetic field =&gt; aurora in planet (earth etc.)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Sun (flare, CME)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Pulsar wind, Pulsar wind nebula and Pulsar jets (flare)</a:t>
            </a:r>
          </a:p>
          <a:p>
            <a:r>
              <a:rPr lang="en-US" sz="2400" dirty="0" err="1" smtClean="0">
                <a:latin typeface="Times New Roman"/>
                <a:cs typeface="Times New Roman"/>
              </a:rPr>
              <a:t>Magnetar</a:t>
            </a:r>
            <a:r>
              <a:rPr lang="en-US" sz="2400" dirty="0" smtClean="0">
                <a:latin typeface="Times New Roman"/>
                <a:cs typeface="Times New Roman"/>
              </a:rPr>
              <a:t> flare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Relativistic jets (flare, time variability)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Gamma-ray bursts (time variability)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Magnetic reconnection is observed in laboratory plasma experiment. Therefore, magnetic reconnection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real physical phenomena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314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30"/>
            <a:ext cx="8229600" cy="1143000"/>
          </a:xfrm>
        </p:spPr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3" y="1132264"/>
            <a:ext cx="9027037" cy="554190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prior discussion assumes that the density is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constant</a:t>
            </a:r>
            <a:r>
              <a:rPr lang="en-US" sz="2400" dirty="0">
                <a:latin typeface="Times New Roman"/>
                <a:cs typeface="Times New Roman"/>
              </a:rPr>
              <a:t>, which is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incorrect</a:t>
            </a:r>
            <a:r>
              <a:rPr lang="en-US" sz="2400" dirty="0">
                <a:latin typeface="Times New Roman"/>
                <a:cs typeface="Times New Roman"/>
              </a:rPr>
              <a:t> for a slow </a:t>
            </a:r>
            <a:r>
              <a:rPr lang="en-US" sz="2400" dirty="0" smtClean="0">
                <a:latin typeface="Times New Roman"/>
                <a:cs typeface="Times New Roman"/>
              </a:rPr>
              <a:t>shock.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We can </a:t>
            </a:r>
            <a:r>
              <a:rPr lang="en-US" sz="2400" dirty="0">
                <a:latin typeface="Times New Roman"/>
                <a:cs typeface="Times New Roman"/>
              </a:rPr>
              <a:t>compute the outflow density from the switch-off shock properties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To do </a:t>
            </a:r>
            <a:r>
              <a:rPr lang="en-US" sz="2400" dirty="0" smtClean="0">
                <a:latin typeface="Times New Roman"/>
                <a:cs typeface="Times New Roman"/>
              </a:rPr>
              <a:t>so, </a:t>
            </a:r>
            <a:r>
              <a:rPr lang="en-US" sz="2400" dirty="0">
                <a:latin typeface="Times New Roman"/>
                <a:cs typeface="Times New Roman"/>
              </a:rPr>
              <a:t>one has to determine </a:t>
            </a:r>
            <a:r>
              <a:rPr lang="en-US" sz="2400" dirty="0" smtClean="0">
                <a:latin typeface="Times New Roman"/>
                <a:cs typeface="Times New Roman"/>
              </a:rPr>
              <a:t>the angle </a:t>
            </a:r>
            <a:r>
              <a:rPr lang="en-US" sz="2400" dirty="0">
                <a:latin typeface="Times New Roman"/>
                <a:cs typeface="Times New Roman"/>
              </a:rPr>
              <a:t>of the upstream magnetic field with the shock normal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tangential and normal components are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in,p</a:t>
            </a:r>
            <a:r>
              <a:rPr lang="en-US" sz="2400" baseline="-250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n</a:t>
            </a:r>
            <a:endParaRPr lang="en-US" sz="2400" baseline="-250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Magnetic flux conservation </a:t>
            </a:r>
            <a:r>
              <a:rPr lang="en-US" sz="2400" dirty="0" smtClean="0">
                <a:latin typeface="Times New Roman"/>
                <a:cs typeface="Times New Roman"/>
              </a:rPr>
              <a:t>implies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angle </a:t>
            </a:r>
            <a:r>
              <a:rPr lang="en-US" sz="2400" dirty="0">
                <a:latin typeface="Times New Roman"/>
                <a:cs typeface="Times New Roman"/>
              </a:rPr>
              <a:t>the upstream magnetic </a:t>
            </a:r>
            <a:r>
              <a:rPr lang="en-US" sz="2400" dirty="0" smtClean="0">
                <a:latin typeface="Times New Roman"/>
                <a:cs typeface="Times New Roman"/>
              </a:rPr>
              <a:t>field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where </a:t>
            </a:r>
            <a:r>
              <a:rPr lang="en-US" sz="2400" i="1" dirty="0" err="1">
                <a:latin typeface="Times New Roman"/>
                <a:cs typeface="Times New Roman"/>
              </a:rPr>
              <a:t>r</a:t>
            </a:r>
            <a:r>
              <a:rPr lang="en-US" sz="2400" baseline="-25000" dirty="0" err="1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 is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reconnection rate for the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Petschek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diffusion region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75" y="4079619"/>
            <a:ext cx="25146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34" y="5023166"/>
            <a:ext cx="3543300" cy="749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6085" y="4939606"/>
            <a:ext cx="3760021" cy="9428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35845" y="5247974"/>
            <a:ext cx="93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(10.12)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1841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81" y="1600200"/>
            <a:ext cx="8855770" cy="4525963"/>
          </a:xfrm>
        </p:spPr>
        <p:txBody>
          <a:bodyPr>
            <a:normAutofit/>
          </a:bodyPr>
          <a:lstStyle/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indicates that                     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this case, inflow velocity is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01" y="3041990"/>
            <a:ext cx="14478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9" y="3437310"/>
            <a:ext cx="14859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39" y="1876960"/>
            <a:ext cx="3543300" cy="749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67490" y="1793400"/>
            <a:ext cx="3760021" cy="9428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52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214"/>
            <a:ext cx="8229600" cy="1143000"/>
          </a:xfrm>
        </p:spPr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3" y="1592926"/>
            <a:ext cx="9027037" cy="460705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Determine the magnetic field at the diffusion region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in,p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This field is </a:t>
            </a:r>
            <a:r>
              <a:rPr lang="en-US" sz="2400" dirty="0" smtClean="0">
                <a:latin typeface="Times New Roman"/>
                <a:cs typeface="Times New Roman"/>
              </a:rPr>
              <a:t>modified because </a:t>
            </a:r>
            <a:r>
              <a:rPr lang="en-US" sz="2400" dirty="0">
                <a:latin typeface="Times New Roman"/>
                <a:cs typeface="Times New Roman"/>
              </a:rPr>
              <a:t>the field in the vicinity of the diffusion region is curved and different from the field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in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at </a:t>
            </a:r>
            <a:r>
              <a:rPr lang="en-US" sz="2400" dirty="0" smtClean="0">
                <a:latin typeface="Times New Roman"/>
                <a:cs typeface="Times New Roman"/>
              </a:rPr>
              <a:t>large distance </a:t>
            </a:r>
            <a:r>
              <a:rPr lang="en-US" sz="2400" dirty="0">
                <a:latin typeface="Times New Roman"/>
                <a:cs typeface="Times New Roman"/>
              </a:rPr>
              <a:t>from the diffusion </a:t>
            </a:r>
            <a:r>
              <a:rPr lang="en-US" sz="2400" dirty="0" smtClean="0">
                <a:latin typeface="Times New Roman"/>
                <a:cs typeface="Times New Roman"/>
              </a:rPr>
              <a:t>region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>
                <a:latin typeface="Times New Roman"/>
                <a:cs typeface="Times New Roman"/>
              </a:rPr>
              <a:t>long calculations, the magnetic field at the diffusion </a:t>
            </a:r>
            <a:r>
              <a:rPr lang="en-US" sz="2400" dirty="0" smtClean="0">
                <a:latin typeface="Times New Roman"/>
                <a:cs typeface="Times New Roman"/>
              </a:rPr>
              <a:t>region is obtained as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4233" y="4813491"/>
            <a:ext cx="93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(10.13)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6" y="4619782"/>
            <a:ext cx="6731000" cy="787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2032" y="4536222"/>
            <a:ext cx="6952201" cy="961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13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486"/>
            <a:ext cx="8229600" cy="1143000"/>
          </a:xfrm>
        </p:spPr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3" y="1850880"/>
            <a:ext cx="9027037" cy="565888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For                                , </a:t>
            </a:r>
            <a:r>
              <a:rPr lang="en-US" sz="2400" dirty="0" err="1">
                <a:latin typeface="Times New Roman"/>
                <a:cs typeface="Times New Roman"/>
              </a:rPr>
              <a:t>eq</a:t>
            </a:r>
            <a:r>
              <a:rPr lang="en-US" sz="2400" dirty="0">
                <a:latin typeface="Times New Roman"/>
                <a:cs typeface="Times New Roman"/>
              </a:rPr>
              <a:t>(10.13) </a:t>
            </a:r>
            <a:r>
              <a:rPr lang="en-US" sz="2400" dirty="0" smtClean="0">
                <a:latin typeface="Times New Roman"/>
                <a:cs typeface="Times New Roman"/>
              </a:rPr>
              <a:t>implies roughly                      </a:t>
            </a:r>
            <a:r>
              <a:rPr lang="en-US" sz="2400" dirty="0">
                <a:latin typeface="Times New Roman"/>
                <a:cs typeface="Times New Roman"/>
              </a:rPr>
              <a:t/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/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such </a:t>
            </a:r>
            <a:r>
              <a:rPr lang="en-US" sz="2400" dirty="0" smtClean="0">
                <a:latin typeface="Times New Roman"/>
                <a:cs typeface="Times New Roman"/>
              </a:rPr>
              <a:t>that                           (modification is small)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(10.10), the </a:t>
            </a:r>
            <a:r>
              <a:rPr lang="en-US" sz="2400" dirty="0">
                <a:latin typeface="Times New Roman"/>
                <a:cs typeface="Times New Roman"/>
              </a:rPr>
              <a:t>relations </a:t>
            </a:r>
            <a:r>
              <a:rPr lang="en-US" sz="2400" dirty="0" smtClean="0">
                <a:latin typeface="Times New Roman"/>
                <a:cs typeface="Times New Roman"/>
              </a:rPr>
              <a:t>for the </a:t>
            </a:r>
            <a:r>
              <a:rPr lang="en-US" sz="2400" dirty="0">
                <a:latin typeface="Times New Roman"/>
                <a:cs typeface="Times New Roman"/>
              </a:rPr>
              <a:t>diffusion region scales </a:t>
            </a:r>
            <a:r>
              <a:rPr lang="en-US" sz="2400" dirty="0" smtClean="0">
                <a:latin typeface="Times New Roman"/>
                <a:cs typeface="Times New Roman"/>
              </a:rPr>
              <a:t>become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err="1" smtClean="0">
                <a:latin typeface="Times New Roman"/>
                <a:cs typeface="Times New Roman"/>
              </a:rPr>
              <a:t>Petschek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suggested that the process becomes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inefficient</a:t>
            </a:r>
            <a:r>
              <a:rPr lang="en-US" sz="2400" dirty="0">
                <a:latin typeface="Times New Roman"/>
                <a:cs typeface="Times New Roman"/>
              </a:rPr>
              <a:t> if 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in,p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becomes too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small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3" y="1767320"/>
            <a:ext cx="2184400" cy="749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52" y="1986588"/>
            <a:ext cx="15367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2705187"/>
            <a:ext cx="1816100" cy="33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8995" y="3826950"/>
            <a:ext cx="4444594" cy="1052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01" y="3969371"/>
            <a:ext cx="36576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38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0"/>
            <a:ext cx="9144000" cy="511784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Assuming that a reasonable value for the minimum </a:t>
            </a:r>
            <a:r>
              <a:rPr lang="en-US" sz="2400" i="1" dirty="0" err="1">
                <a:latin typeface="Times New Roman"/>
                <a:cs typeface="Times New Roman"/>
              </a:rPr>
              <a:t>B</a:t>
            </a:r>
            <a:r>
              <a:rPr lang="en-US" sz="2400" baseline="-25000" dirty="0" err="1">
                <a:latin typeface="Times New Roman"/>
                <a:cs typeface="Times New Roman"/>
              </a:rPr>
              <a:t>in,p</a:t>
            </a:r>
            <a:r>
              <a:rPr lang="en-US" sz="2400" dirty="0">
                <a:latin typeface="Times New Roman"/>
                <a:cs typeface="Times New Roman"/>
              </a:rPr>
              <a:t> is </a:t>
            </a: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in</a:t>
            </a:r>
            <a:r>
              <a:rPr lang="en-US" sz="2400" baseline="-25000" dirty="0" err="1">
                <a:latin typeface="Times New Roman"/>
                <a:cs typeface="Times New Roman"/>
              </a:rPr>
              <a:t>,p</a:t>
            </a:r>
            <a:r>
              <a:rPr lang="en-US" sz="2400" dirty="0" err="1">
                <a:latin typeface="Times New Roman"/>
                <a:cs typeface="Times New Roman"/>
              </a:rPr>
              <a:t>~</a:t>
            </a:r>
            <a:r>
              <a:rPr lang="en-US" sz="2400" i="1" dirty="0" err="1">
                <a:latin typeface="Times New Roman"/>
                <a:cs typeface="Times New Roman"/>
              </a:rPr>
              <a:t>B</a:t>
            </a:r>
            <a:r>
              <a:rPr lang="en-US" sz="2400" baseline="-25000" dirty="0" err="1">
                <a:latin typeface="Times New Roman"/>
                <a:cs typeface="Times New Roman"/>
              </a:rPr>
              <a:t>in</a:t>
            </a:r>
            <a:r>
              <a:rPr lang="en-US" sz="2400" dirty="0">
                <a:latin typeface="Times New Roman"/>
                <a:cs typeface="Times New Roman"/>
              </a:rPr>
              <a:t>/2 yields for the approximate maximum inflow Mach number (or reconnection rate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reconnection rate is much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larger </a:t>
            </a:r>
            <a:r>
              <a:rPr lang="en-US" sz="2400" dirty="0">
                <a:latin typeface="Times New Roman"/>
                <a:cs typeface="Times New Roman"/>
              </a:rPr>
              <a:t>than the Sweet-Parker </a:t>
            </a:r>
            <a:r>
              <a:rPr lang="en-US" sz="2400" dirty="0" smtClean="0">
                <a:latin typeface="Times New Roman"/>
                <a:cs typeface="Times New Roman"/>
              </a:rPr>
              <a:t>rate 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fast reconnection</a:t>
            </a:r>
            <a:r>
              <a:rPr lang="en-US" sz="2400" dirty="0" smtClean="0">
                <a:latin typeface="Times New Roman"/>
                <a:cs typeface="Times New Roman"/>
              </a:rPr>
              <a:t>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For instance, the case of </a:t>
            </a:r>
            <a:r>
              <a:rPr lang="en-US" sz="2400" dirty="0" err="1" smtClean="0">
                <a:latin typeface="Times New Roman"/>
                <a:cs typeface="Times New Roman"/>
              </a:rPr>
              <a:t>R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=10</a:t>
            </a:r>
            <a:r>
              <a:rPr lang="en-US" sz="2400" baseline="30000" dirty="0" smtClean="0">
                <a:latin typeface="Times New Roman"/>
                <a:cs typeface="Times New Roman"/>
              </a:rPr>
              <a:t>8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 err="1">
                <a:latin typeface="Times New Roman"/>
                <a:cs typeface="Times New Roman"/>
              </a:rPr>
              <a:t>Petschek</a:t>
            </a:r>
            <a:r>
              <a:rPr lang="en-US" sz="2400" dirty="0">
                <a:latin typeface="Times New Roman"/>
                <a:cs typeface="Times New Roman"/>
              </a:rPr>
              <a:t> reconnection rate is </a:t>
            </a:r>
            <a:r>
              <a:rPr lang="en-US" sz="2400" i="1" dirty="0" err="1">
                <a:latin typeface="Times New Roman"/>
                <a:cs typeface="Times New Roman"/>
              </a:rPr>
              <a:t>r</a:t>
            </a:r>
            <a:r>
              <a:rPr lang="en-US" sz="2400" baseline="-25000" dirty="0" err="1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 ~</a:t>
            </a:r>
            <a:r>
              <a:rPr lang="en-US" sz="2400" dirty="0" smtClean="0">
                <a:latin typeface="Times New Roman"/>
                <a:cs typeface="Times New Roman"/>
              </a:rPr>
              <a:t> 2 x 10</a:t>
            </a:r>
            <a:r>
              <a:rPr lang="en-US" sz="2400" baseline="30000" dirty="0" smtClean="0">
                <a:latin typeface="Times New Roman"/>
                <a:cs typeface="Times New Roman"/>
              </a:rPr>
              <a:t>-2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The Sweet-Parker reconnection rate is 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 ~ 10</a:t>
            </a:r>
            <a:r>
              <a:rPr lang="en-US" sz="2400" baseline="30000" dirty="0" smtClean="0">
                <a:latin typeface="Times New Roman"/>
                <a:cs typeface="Times New Roman"/>
              </a:rPr>
              <a:t>4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65842" y="2976347"/>
            <a:ext cx="6802661" cy="9007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23" y="3102135"/>
            <a:ext cx="6311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32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9738"/>
            <a:ext cx="8229600" cy="1143000"/>
          </a:xfrm>
        </p:spPr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89" y="915008"/>
            <a:ext cx="8839061" cy="59429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reason is </a:t>
            </a:r>
            <a:r>
              <a:rPr lang="en-US" sz="2400" dirty="0" smtClean="0">
                <a:latin typeface="Times New Roman"/>
                <a:cs typeface="Times New Roman"/>
              </a:rPr>
              <a:t>that </a:t>
            </a:r>
            <a:r>
              <a:rPr lang="en-US" sz="2400" dirty="0">
                <a:latin typeface="Times New Roman"/>
                <a:cs typeface="Times New Roman"/>
              </a:rPr>
              <a:t>the aspect ratio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err="1" smtClean="0">
                <a:latin typeface="Times New Roman"/>
                <a:cs typeface="Times New Roman"/>
              </a:rPr>
              <a:t>L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 much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larger</a:t>
            </a:r>
            <a:r>
              <a:rPr lang="en-US" sz="2400" dirty="0">
                <a:latin typeface="Times New Roman"/>
                <a:cs typeface="Times New Roman"/>
              </a:rPr>
              <a:t> than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latin typeface="Times New Roman"/>
                <a:cs typeface="Times New Roman"/>
              </a:rPr>
              <a:t>/</a:t>
            </a:r>
            <a:r>
              <a:rPr lang="en-US" sz="2400" i="1" dirty="0" err="1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for the Sweet-Parker </a:t>
            </a:r>
            <a:r>
              <a:rPr lang="en-US" sz="2400" dirty="0" smtClean="0">
                <a:latin typeface="Times New Roman"/>
                <a:cs typeface="Times New Roman"/>
              </a:rPr>
              <a:t>diffusion region.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This is accomplished by a much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smaller</a:t>
            </a:r>
            <a:r>
              <a:rPr lang="en-US" sz="2400" dirty="0">
                <a:latin typeface="Times New Roman"/>
                <a:cs typeface="Times New Roman"/>
              </a:rPr>
              <a:t> length of the diffusion </a:t>
            </a:r>
            <a:r>
              <a:rPr lang="en-US" sz="2400" dirty="0" smtClean="0">
                <a:latin typeface="Times New Roman"/>
                <a:cs typeface="Times New Roman"/>
              </a:rPr>
              <a:t>region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However, the thickness of diffusion region is also much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smaller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In solar corona case, using classical resistivity (S~10</a:t>
            </a:r>
            <a:r>
              <a:rPr lang="en-US" sz="2400" baseline="30000" dirty="0" smtClean="0">
                <a:latin typeface="Times New Roman"/>
                <a:cs typeface="Times New Roman"/>
              </a:rPr>
              <a:t>14</a:t>
            </a:r>
            <a:r>
              <a:rPr lang="en-US" sz="2400" dirty="0" smtClean="0">
                <a:latin typeface="Times New Roman"/>
                <a:cs typeface="Times New Roman"/>
              </a:rPr>
              <a:t>), the diffusion length of </a:t>
            </a:r>
            <a:r>
              <a:rPr lang="en-US" sz="2400" dirty="0" err="1" smtClean="0">
                <a:latin typeface="Times New Roman"/>
                <a:cs typeface="Times New Roman"/>
              </a:rPr>
              <a:t>Petscheck</a:t>
            </a:r>
            <a:r>
              <a:rPr lang="en-US" sz="2400" dirty="0" smtClean="0">
                <a:latin typeface="Times New Roman"/>
                <a:cs typeface="Times New Roman"/>
              </a:rPr>
              <a:t> reconnection becomes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smaller</a:t>
            </a:r>
            <a:r>
              <a:rPr lang="en-US" sz="2400" dirty="0" smtClean="0">
                <a:latin typeface="Times New Roman"/>
                <a:cs typeface="Times New Roman"/>
              </a:rPr>
              <a:t> than ion gyro-radius (~10 cm) (</a:t>
            </a:r>
            <a:r>
              <a:rPr lang="en-US" sz="2400" i="1" dirty="0" smtClean="0">
                <a:latin typeface="Times New Roman"/>
                <a:cs typeface="Times New Roman"/>
              </a:rPr>
              <a:t>MHD is acceptable?</a:t>
            </a:r>
            <a:r>
              <a:rPr lang="en-US" sz="2400" dirty="0" smtClean="0">
                <a:latin typeface="Times New Roman"/>
                <a:cs typeface="Times New Roman"/>
              </a:rPr>
              <a:t>).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Although </a:t>
            </a:r>
            <a:r>
              <a:rPr lang="en-US" sz="2400" dirty="0" err="1" smtClean="0">
                <a:latin typeface="Times New Roman"/>
                <a:cs typeface="Times New Roman"/>
              </a:rPr>
              <a:t>Petscheck</a:t>
            </a:r>
            <a:r>
              <a:rPr lang="en-US" sz="2400" dirty="0" smtClean="0">
                <a:latin typeface="Times New Roman"/>
                <a:cs typeface="Times New Roman"/>
              </a:rPr>
              <a:t> model is a very attractive idea, the question arises whether the single </a:t>
            </a:r>
            <a:r>
              <a:rPr lang="en-US" sz="2400" dirty="0" err="1" smtClean="0">
                <a:latin typeface="Times New Roman"/>
                <a:cs typeface="Times New Roman"/>
              </a:rPr>
              <a:t>Petscheck</a:t>
            </a:r>
            <a:r>
              <a:rPr lang="en-US" sz="2400" dirty="0" smtClean="0">
                <a:latin typeface="Times New Roman"/>
                <a:cs typeface="Times New Roman"/>
              </a:rPr>
              <a:t> reconnection controls the entire flare process or not (large scale difference).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5781" y="2430544"/>
            <a:ext cx="3480972" cy="5273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87863" y="3610356"/>
            <a:ext cx="3252372" cy="5273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54" y="2489369"/>
            <a:ext cx="28448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43" y="3648838"/>
            <a:ext cx="2540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08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68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Sweet-Parker </a:t>
            </a:r>
            <a:r>
              <a:rPr lang="en-US" dirty="0" err="1" smtClean="0">
                <a:latin typeface="Times New Roman"/>
                <a:cs typeface="Times New Roman"/>
              </a:rPr>
              <a:t>vs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Petschek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MR_tabl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54" y="966936"/>
            <a:ext cx="7339356" cy="5708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51431"/>
            <a:ext cx="1155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Lundquist number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11754" y="4656114"/>
            <a:ext cx="7000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14959" y="4907202"/>
            <a:ext cx="1512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Reconnection rate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647698"/>
            <a:ext cx="182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Thickness of diffusion region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249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Sweet-Parker </a:t>
            </a:r>
            <a:r>
              <a:rPr lang="en-US" dirty="0" err="1">
                <a:latin typeface="Times New Roman"/>
                <a:cs typeface="Times New Roman"/>
              </a:rPr>
              <a:t>vs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Petschek</a:t>
            </a:r>
            <a:r>
              <a:rPr lang="en-US" dirty="0" smtClean="0">
                <a:latin typeface="Times New Roman"/>
                <a:cs typeface="Times New Roman"/>
              </a:rPr>
              <a:t> (cont.)</a:t>
            </a:r>
            <a:endParaRPr lang="en-US" dirty="0"/>
          </a:p>
        </p:txBody>
      </p:sp>
      <p:pic>
        <p:nvPicPr>
          <p:cNvPr id="4" name="Picture 3" descr="MR_tabl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06" y="1726962"/>
            <a:ext cx="7353235" cy="3824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61" y="3809549"/>
            <a:ext cx="164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Reconnection time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62" y="4807510"/>
            <a:ext cx="164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Outflow velocity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680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 dirty="0">
                <a:latin typeface="Times New Roman"/>
                <a:cs typeface="Times New Roman"/>
              </a:rPr>
              <a:t> Model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37" y="1600200"/>
            <a:ext cx="8939314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numerical simulations show that the </a:t>
            </a:r>
            <a:r>
              <a:rPr lang="en-US" sz="2400" dirty="0" err="1" smtClean="0">
                <a:latin typeface="Times New Roman"/>
                <a:cs typeface="Times New Roman"/>
              </a:rPr>
              <a:t>Petschek</a:t>
            </a:r>
            <a:r>
              <a:rPr lang="en-US" sz="2400" dirty="0" smtClean="0">
                <a:latin typeface="Times New Roman"/>
                <a:cs typeface="Times New Roman"/>
              </a:rPr>
              <a:t> model for fast reconnection does not arise under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uniform resistivity </a:t>
            </a:r>
            <a:r>
              <a:rPr lang="en-US" sz="2400" dirty="0" smtClean="0">
                <a:latin typeface="Times New Roman"/>
                <a:cs typeface="Times New Roman"/>
              </a:rPr>
              <a:t>in the limit of large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. (</a:t>
            </a:r>
            <a:r>
              <a:rPr lang="en-US" sz="2400" dirty="0" err="1" smtClean="0">
                <a:latin typeface="Times New Roman"/>
                <a:cs typeface="Times New Roman"/>
              </a:rPr>
              <a:t>Biskamp</a:t>
            </a:r>
            <a:r>
              <a:rPr lang="en-US" sz="2400" dirty="0" smtClean="0">
                <a:latin typeface="Times New Roman"/>
                <a:cs typeface="Times New Roman"/>
              </a:rPr>
              <a:t> 1986)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order to develop </a:t>
            </a:r>
            <a:r>
              <a:rPr lang="en-US" sz="2400" dirty="0" err="1" smtClean="0">
                <a:latin typeface="Times New Roman"/>
                <a:cs typeface="Times New Roman"/>
              </a:rPr>
              <a:t>Petschek</a:t>
            </a:r>
            <a:r>
              <a:rPr lang="en-US" sz="2400" dirty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type reconnection, we need to use non-uniform resistivity (spatially-localized resistivity), so-called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anomalous resistivity 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What is the anomalous resistivity?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Until now, it is still unknown. But it may be related microscopic (kinetic) process.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686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cs typeface="Times New Roman"/>
              </a:rPr>
              <a:t>Petschek</a:t>
            </a:r>
            <a:r>
              <a:rPr lang="en-US">
                <a:latin typeface="Times New Roman"/>
                <a:cs typeface="Times New Roman"/>
              </a:rPr>
              <a:t> Model (cont.)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76996" y="3587949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8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Magnetic reconnection in </a:t>
            </a:r>
            <a:r>
              <a:rPr lang="en-US" dirty="0" smtClean="0">
                <a:latin typeface="Times New Roman"/>
                <a:cs typeface="Times New Roman"/>
              </a:rPr>
              <a:t>Laboratory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945" y="2786086"/>
            <a:ext cx="4228789" cy="343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876" y="2282782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Magnetic reconnection seen in MRX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4" y="2860972"/>
            <a:ext cx="4343823" cy="3257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94" y="2250222"/>
            <a:ext cx="470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Magnetic Reconnection Experiment (MRX)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94" y="1417638"/>
            <a:ext cx="3389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Laboratory Plasma Experiment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436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0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Tearing instability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3" y="1153097"/>
            <a:ext cx="9027037" cy="570490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Sweet-Parker model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slow reconnection process.</a:t>
            </a:r>
            <a:r>
              <a:rPr lang="en-US" sz="2400" dirty="0" smtClean="0">
                <a:latin typeface="Times New Roman"/>
                <a:cs typeface="Times New Roman"/>
              </a:rPr>
              <a:t> It can not be explained solar flare.</a:t>
            </a:r>
          </a:p>
          <a:p>
            <a:r>
              <a:rPr lang="en-US" sz="2400" dirty="0" err="1" smtClean="0">
                <a:latin typeface="Times New Roman"/>
                <a:cs typeface="Times New Roman"/>
              </a:rPr>
              <a:t>Petschek</a:t>
            </a:r>
            <a:r>
              <a:rPr lang="en-US" sz="2400" dirty="0" smtClean="0">
                <a:latin typeface="Times New Roman"/>
                <a:cs typeface="Times New Roman"/>
              </a:rPr>
              <a:t> model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fast reconnection process</a:t>
            </a:r>
            <a:r>
              <a:rPr lang="en-US" sz="2400" dirty="0" smtClean="0">
                <a:latin typeface="Times New Roman"/>
                <a:cs typeface="Times New Roman"/>
              </a:rPr>
              <a:t>. It may be explained solar flare time scale but physically not-perfect.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Here we again focus on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Sweet-Parker model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problem for slow reconnection is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large aspect ratio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Question is can we make small aspect ratio?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 the evolution of Sweet-Parker reconnection, the diffusion region (current-sheet) is expanded.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Such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 current-sheet </a:t>
            </a:r>
            <a:r>
              <a:rPr lang="en-US" sz="2400" dirty="0" smtClean="0">
                <a:latin typeface="Times New Roman"/>
                <a:cs typeface="Times New Roman"/>
              </a:rPr>
              <a:t>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 against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tearing instability  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19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Tearing instability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509" y="1535779"/>
            <a:ext cx="3535491" cy="3889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381" y="1754712"/>
            <a:ext cx="5280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Tearing mode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resistive instability </a:t>
            </a:r>
            <a:r>
              <a:rPr lang="en-US" sz="2400" dirty="0">
                <a:latin typeface="Times New Roman"/>
                <a:cs typeface="Times New Roman"/>
              </a:rPr>
              <a:t>that occurs </a:t>
            </a:r>
            <a:r>
              <a:rPr lang="en-US" sz="2400" dirty="0" smtClean="0">
                <a:latin typeface="Times New Roman"/>
                <a:cs typeface="Times New Roman"/>
              </a:rPr>
              <a:t>in presence </a:t>
            </a:r>
            <a:r>
              <a:rPr lang="en-US" sz="2400" dirty="0">
                <a:latin typeface="Times New Roman"/>
                <a:cs typeface="Times New Roman"/>
              </a:rPr>
              <a:t>of current </a:t>
            </a:r>
            <a:r>
              <a:rPr lang="en-US" sz="2400" dirty="0" smtClean="0">
                <a:latin typeface="Times New Roman"/>
                <a:cs typeface="Times New Roman"/>
              </a:rPr>
              <a:t>sheet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The tearing mode forms magnetic islands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The magnetic island grow unsteadily.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We follow Furth, Killeen &amp; </a:t>
            </a:r>
            <a:r>
              <a:rPr lang="en-US" sz="2400" dirty="0" err="1" smtClean="0">
                <a:latin typeface="Times New Roman"/>
                <a:cs typeface="Times New Roman"/>
              </a:rPr>
              <a:t>Rosenblth</a:t>
            </a:r>
            <a:r>
              <a:rPr lang="en-US" sz="2400" dirty="0" smtClean="0">
                <a:latin typeface="Times New Roman"/>
                <a:cs typeface="Times New Roman"/>
              </a:rPr>
              <a:t> (1963) (FKR) study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641927" y="1921825"/>
            <a:ext cx="0" cy="4679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74837" y="1468931"/>
            <a:ext cx="398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48658" y="5581655"/>
            <a:ext cx="2588015" cy="167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own Arrow 8"/>
          <p:cNvSpPr/>
          <p:nvPr/>
        </p:nvSpPr>
        <p:spPr>
          <a:xfrm>
            <a:off x="7067907" y="2757405"/>
            <a:ext cx="300762" cy="4010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01325" y="5748762"/>
            <a:ext cx="389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Symbol" charset="2"/>
                <a:cs typeface="Symbol" charset="2"/>
              </a:rPr>
              <a:t>l</a:t>
            </a:r>
            <a:endParaRPr lang="en-US" sz="2000" i="1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505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Tearing </a:t>
            </a:r>
            <a:r>
              <a:rPr lang="en-US" dirty="0" smtClean="0">
                <a:latin typeface="Times New Roman"/>
                <a:cs typeface="Times New Roman"/>
              </a:rPr>
              <a:t>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According to their analysis, the growth rate of the tearing instability is of the order of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For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large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* 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 wavelength </a:t>
            </a:r>
            <a:r>
              <a:rPr lang="en-US" sz="2400" i="1" dirty="0" smtClean="0"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&gt; 2</a:t>
            </a:r>
            <a:r>
              <a:rPr lang="en-US" sz="2400" i="1" dirty="0" smtClean="0">
                <a:latin typeface="Symbol" charset="2"/>
                <a:cs typeface="Symbol" charset="2"/>
              </a:rPr>
              <a:t>p</a:t>
            </a:r>
            <a:r>
              <a:rPr lang="en-US" sz="2400" i="1" dirty="0" smtClean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latin typeface="Times New Roman"/>
                <a:cs typeface="Times New Roman"/>
              </a:rPr>
              <a:t>in parallel to current sheet, where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i="1" dirty="0" smtClean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thickness of current sheet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i="1" dirty="0" smtClean="0"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latin typeface="Times New Roman"/>
                <a:cs typeface="Times New Roman"/>
              </a:rPr>
              <a:t> is transverse wavenumber of the tearing mode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2032" y="2406462"/>
            <a:ext cx="5601692" cy="768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2546180"/>
            <a:ext cx="5194300" cy="508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7" y="3927452"/>
            <a:ext cx="382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8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6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Tearing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8840"/>
            <a:ext cx="9144000" cy="560248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FKR, the </a:t>
            </a:r>
            <a:r>
              <a:rPr lang="en-US" sz="2400" dirty="0">
                <a:latin typeface="Times New Roman"/>
                <a:cs typeface="Times New Roman"/>
              </a:rPr>
              <a:t>instability only exists </a:t>
            </a:r>
            <a:r>
              <a:rPr lang="en-US" sz="2400" dirty="0" smtClean="0">
                <a:latin typeface="Times New Roman"/>
                <a:cs typeface="Times New Roman"/>
              </a:rPr>
              <a:t>for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Using </a:t>
            </a:r>
            <a:r>
              <a:rPr lang="en-US" sz="2400" dirty="0">
                <a:latin typeface="Times New Roman"/>
                <a:cs typeface="Times New Roman"/>
              </a:rPr>
              <a:t>the fastest growing mode,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maximum growth rate </a:t>
            </a:r>
            <a:r>
              <a:rPr lang="en-US" sz="2400" dirty="0" smtClean="0">
                <a:latin typeface="Times New Roman"/>
                <a:cs typeface="Times New Roman"/>
              </a:rPr>
              <a:t>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numerical analysis of the linear tearing instability without using the so-called constant </a:t>
            </a:r>
            <a:r>
              <a:rPr lang="en-US" sz="2400" i="1" dirty="0" smtClean="0">
                <a:latin typeface="Symbol" charset="2"/>
                <a:cs typeface="Symbol" charset="2"/>
              </a:rPr>
              <a:t>y</a:t>
            </a:r>
            <a:r>
              <a:rPr lang="en-US" sz="2400" dirty="0" smtClean="0">
                <a:latin typeface="Times New Roman"/>
                <a:cs typeface="Times New Roman"/>
              </a:rPr>
              <a:t> approximation (</a:t>
            </a:r>
            <a:r>
              <a:rPr lang="en-US" sz="2400" dirty="0" err="1" smtClean="0">
                <a:latin typeface="Times New Roman"/>
                <a:cs typeface="Times New Roman"/>
              </a:rPr>
              <a:t>Steinolfson</a:t>
            </a:r>
            <a:r>
              <a:rPr lang="en-US" sz="2400" dirty="0" smtClean="0">
                <a:latin typeface="Times New Roman"/>
                <a:cs typeface="Times New Roman"/>
              </a:rPr>
              <a:t> &amp; van Hoven 1984), the maximum growth rate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growth rate is faster than that found by FKR.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8752" y="1689568"/>
            <a:ext cx="2406096" cy="566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1278" y="2944959"/>
            <a:ext cx="2537749" cy="714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81202" y="4950315"/>
            <a:ext cx="3460985" cy="1166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53" y="1744064"/>
            <a:ext cx="1930400" cy="419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89" y="3050864"/>
            <a:ext cx="2324100" cy="508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81" y="5033590"/>
            <a:ext cx="3302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41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026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Tearing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8032"/>
            <a:ext cx="9144000" cy="582600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Let us now apply to solar corona, If we assume </a:t>
            </a:r>
            <a:r>
              <a:rPr lang="en-US" sz="2400" i="1" dirty="0" smtClean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latin typeface="Times New Roman"/>
                <a:cs typeface="Times New Roman"/>
              </a:rPr>
              <a:t>=10</a:t>
            </a:r>
            <a:r>
              <a:rPr lang="en-US" sz="2400" baseline="30000" dirty="0" smtClean="0">
                <a:latin typeface="Times New Roman"/>
                <a:cs typeface="Times New Roman"/>
              </a:rPr>
              <a:t>4</a:t>
            </a:r>
            <a:r>
              <a:rPr lang="en-US" sz="2400" dirty="0" smtClean="0">
                <a:latin typeface="Times New Roman"/>
                <a:cs typeface="Times New Roman"/>
              </a:rPr>
              <a:t> km (typical length of solar flare), the Lundquist (magnetic Reynolds) number becomes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*</a:t>
            </a:r>
            <a:r>
              <a:rPr lang="en-US" sz="2400" dirty="0" smtClean="0">
                <a:latin typeface="Times New Roman"/>
                <a:cs typeface="Times New Roman"/>
              </a:rPr>
              <a:t>~10</a:t>
            </a:r>
            <a:r>
              <a:rPr lang="en-US" sz="2400" baseline="30000" dirty="0" smtClean="0">
                <a:latin typeface="Times New Roman"/>
                <a:cs typeface="Times New Roman"/>
              </a:rPr>
              <a:t>14</a:t>
            </a:r>
            <a:r>
              <a:rPr lang="en-US" sz="2400" dirty="0" smtClean="0">
                <a:latin typeface="Times New Roman"/>
                <a:cs typeface="Times New Roman"/>
              </a:rPr>
              <a:t>. Then we find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Hence the (most unstable) tearing mode cannot be applied to the solar corona.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But if we assume </a:t>
            </a:r>
            <a:r>
              <a:rPr lang="en-US" sz="2400" i="1" dirty="0" smtClean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latin typeface="Times New Roman"/>
                <a:cs typeface="Times New Roman"/>
              </a:rPr>
              <a:t>=1km (10</a:t>
            </a:r>
            <a:r>
              <a:rPr lang="en-US" sz="2400" baseline="30000" dirty="0" smtClean="0">
                <a:latin typeface="Times New Roman"/>
                <a:cs typeface="Times New Roman"/>
              </a:rPr>
              <a:t>3</a:t>
            </a:r>
            <a:r>
              <a:rPr lang="en-US" sz="2400" dirty="0" smtClean="0">
                <a:latin typeface="Times New Roman"/>
                <a:cs typeface="Times New Roman"/>
              </a:rPr>
              <a:t> times larger thickness estimated from SP model), we have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* </a:t>
            </a:r>
            <a:r>
              <a:rPr lang="en-US" sz="2400" dirty="0" smtClean="0">
                <a:latin typeface="Times New Roman"/>
                <a:cs typeface="Times New Roman"/>
              </a:rPr>
              <a:t>= 10</a:t>
            </a:r>
            <a:r>
              <a:rPr lang="en-US" sz="2400" baseline="30000" dirty="0" smtClean="0">
                <a:latin typeface="Times New Roman"/>
                <a:cs typeface="Times New Roman"/>
              </a:rPr>
              <a:t>10</a:t>
            </a:r>
            <a:r>
              <a:rPr lang="en-US" sz="2400" dirty="0" smtClean="0">
                <a:latin typeface="Times New Roman"/>
                <a:cs typeface="Times New Roman"/>
              </a:rPr>
              <a:t>, and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And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growth time </a:t>
            </a:r>
            <a:r>
              <a:rPr lang="en-US" sz="2400" dirty="0" smtClean="0">
                <a:latin typeface="Times New Roman"/>
                <a:cs typeface="Times New Roman"/>
              </a:rPr>
              <a:t>becomes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So in this case, the tearing instability can occur in the solar corona and will form multiple magnetic islands with a size 2 x 10</a:t>
            </a:r>
            <a:r>
              <a:rPr lang="en-US" sz="2400" baseline="30000" dirty="0" smtClean="0">
                <a:latin typeface="Times New Roman"/>
                <a:cs typeface="Times New Roman"/>
              </a:rPr>
              <a:t>3 </a:t>
            </a:r>
            <a:r>
              <a:rPr lang="en-US" sz="2400" dirty="0" smtClean="0">
                <a:latin typeface="Times New Roman"/>
                <a:cs typeface="Times New Roman"/>
              </a:rPr>
              <a:t>km in the coronal current sheet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4" y="2107604"/>
            <a:ext cx="7404100" cy="393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09" y="5110996"/>
            <a:ext cx="2146300" cy="330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8" y="4488242"/>
            <a:ext cx="65913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3909" y="2395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Tearing instability (cont.)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35" y="1016555"/>
            <a:ext cx="5130307" cy="5691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559" y="101655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Current density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959" y="2054667"/>
            <a:ext cx="146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Force-free simulation</a:t>
            </a:r>
          </a:p>
        </p:txBody>
      </p:sp>
    </p:spTree>
    <p:extLst>
      <p:ext uri="{BB962C8B-B14F-4D97-AF65-F5344CB8AC3E}">
        <p14:creationId xmlns:p14="http://schemas.microsoft.com/office/powerpoint/2010/main" val="304459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669923" cy="298411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Tearing instability (cont.)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0182" y="2655458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9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Current trend of magnetic reconnection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64" y="1053888"/>
            <a:ext cx="8937436" cy="5485504"/>
          </a:xfrm>
        </p:spPr>
        <p:txBody>
          <a:bodyPr>
            <a:normAutofit lnSpcReduction="10000"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Instability (turbulence) in collisional reconnection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Trigger of fast reconnection from Sweet-Parker type condition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Time</a:t>
            </a:r>
            <a:r>
              <a:rPr lang="en-US" sz="2000" dirty="0">
                <a:latin typeface="Times New Roman"/>
                <a:cs typeface="Times New Roman"/>
              </a:rPr>
              <a:t>-dependent, non-stationary reconnection in very large </a:t>
            </a:r>
            <a:r>
              <a:rPr lang="en-US" sz="2000" dirty="0" smtClean="0">
                <a:latin typeface="Times New Roman"/>
                <a:cs typeface="Times New Roman"/>
              </a:rPr>
              <a:t>systems (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Sweet-Parker type situation</a:t>
            </a:r>
            <a:r>
              <a:rPr lang="en-US" sz="2000" dirty="0" smtClean="0">
                <a:latin typeface="Times New Roman"/>
                <a:cs typeface="Times New Roman"/>
              </a:rPr>
              <a:t>) show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development of multiple magnetic islands </a:t>
            </a:r>
            <a:r>
              <a:rPr lang="en-US" sz="2000" dirty="0" smtClean="0">
                <a:latin typeface="Times New Roman"/>
                <a:cs typeface="Times New Roman"/>
              </a:rPr>
              <a:t>via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tearing instability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Growing instability leads to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turbulence</a:t>
            </a:r>
            <a:r>
              <a:rPr lang="en-US" sz="2000" dirty="0" smtClean="0">
                <a:latin typeface="Times New Roman"/>
                <a:cs typeface="Times New Roman"/>
              </a:rPr>
              <a:t> in reconnection.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Turbulence makes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small aspect ratio of diffusion region </a:t>
            </a:r>
            <a:r>
              <a:rPr lang="en-US" sz="2000" dirty="0" smtClean="0">
                <a:latin typeface="Times New Roman"/>
                <a:cs typeface="Times New Roman"/>
              </a:rPr>
              <a:t>and leads to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fast reconnection</a:t>
            </a:r>
            <a:r>
              <a:rPr lang="en-US" sz="2000" dirty="0" smtClean="0">
                <a:latin typeface="Times New Roman"/>
                <a:cs typeface="Times New Roman"/>
              </a:rPr>
              <a:t>.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Now </a:t>
            </a: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e </a:t>
            </a:r>
            <a:r>
              <a:rPr lang="en-US" sz="2000" dirty="0">
                <a:latin typeface="Times New Roman"/>
                <a:cs typeface="Times New Roman"/>
              </a:rPr>
              <a:t>consider </a:t>
            </a:r>
            <a:r>
              <a:rPr lang="en-US" sz="2000" dirty="0" smtClean="0">
                <a:latin typeface="Times New Roman"/>
                <a:cs typeface="Times New Roman"/>
              </a:rPr>
              <a:t>interaction </a:t>
            </a:r>
            <a:r>
              <a:rPr lang="en-US" sz="2000" dirty="0">
                <a:latin typeface="Times New Roman"/>
                <a:cs typeface="Times New Roman"/>
              </a:rPr>
              <a:t>between two fundamental plasma </a:t>
            </a:r>
            <a:r>
              <a:rPr lang="en-US" sz="2000" dirty="0" smtClean="0">
                <a:latin typeface="Times New Roman"/>
                <a:cs typeface="Times New Roman"/>
              </a:rPr>
              <a:t>processes: reconnection </a:t>
            </a:r>
            <a:r>
              <a:rPr lang="en-US" sz="2000" dirty="0">
                <a:latin typeface="Times New Roman"/>
                <a:cs typeface="Times New Roman"/>
              </a:rPr>
              <a:t>and </a:t>
            </a:r>
            <a:r>
              <a:rPr lang="en-US" sz="2000" dirty="0" smtClean="0">
                <a:latin typeface="Times New Roman"/>
                <a:cs typeface="Times New Roman"/>
              </a:rPr>
              <a:t>turbulence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i="1" dirty="0" smtClean="0">
                <a:latin typeface="Times New Roman"/>
                <a:cs typeface="Times New Roman"/>
              </a:rPr>
              <a:t>Collisional reconnection to collision-less reconnection.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Development of Physically correct </a:t>
            </a:r>
            <a:r>
              <a:rPr lang="en-US" sz="2000" dirty="0" err="1" smtClean="0">
                <a:latin typeface="Times New Roman"/>
                <a:cs typeface="Times New Roman"/>
              </a:rPr>
              <a:t>Petschek</a:t>
            </a:r>
            <a:r>
              <a:rPr lang="en-US" sz="2000" dirty="0" smtClean="0">
                <a:latin typeface="Times New Roman"/>
                <a:cs typeface="Times New Roman"/>
              </a:rPr>
              <a:t> type reconnection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Spatially-localized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nomalous resistivity </a:t>
            </a:r>
            <a:r>
              <a:rPr lang="en-US" sz="2000" dirty="0" smtClean="0">
                <a:latin typeface="Times New Roman"/>
                <a:cs typeface="Times New Roman"/>
              </a:rPr>
              <a:t>due to plasma micro-instabilities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Hall-term effect (two fluid effect) enables </a:t>
            </a:r>
            <a:r>
              <a:rPr lang="en-US" sz="2000" dirty="0" err="1" smtClean="0">
                <a:latin typeface="Times New Roman"/>
                <a:cs typeface="Times New Roman"/>
              </a:rPr>
              <a:t>Petschek</a:t>
            </a:r>
            <a:r>
              <a:rPr lang="en-US" sz="2000" dirty="0"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latin typeface="Times New Roman"/>
                <a:cs typeface="Times New Roman"/>
              </a:rPr>
              <a:t>like structure 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rec</a:t>
            </a:r>
            <a:r>
              <a:rPr lang="en-US" sz="2000" dirty="0" smtClean="0">
                <a:latin typeface="Times New Roman"/>
                <a:cs typeface="Times New Roman"/>
              </a:rPr>
              <a:t> &lt; 0.1 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148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10"/>
            <a:ext cx="5190442" cy="153020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3D Magnetic reconnection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3DMR_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94" y="848990"/>
            <a:ext cx="3770606" cy="2446480"/>
          </a:xfrm>
          <a:prstGeom prst="rect">
            <a:avLst/>
          </a:prstGeom>
        </p:spPr>
      </p:pic>
      <p:pic>
        <p:nvPicPr>
          <p:cNvPr id="6" name="Picture 5" descr="3DMR_f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23" y="3459310"/>
            <a:ext cx="3335627" cy="22796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0265" y="3274644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7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Summary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90" y="1417638"/>
            <a:ext cx="8976910" cy="544036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Magnetic reconnection is the process of a rapid rearrangement of magnetic field </a:t>
            </a:r>
            <a:r>
              <a:rPr lang="en-US" sz="2400" dirty="0" smtClean="0">
                <a:latin typeface="Times New Roman"/>
                <a:cs typeface="Times New Roman"/>
              </a:rPr>
              <a:t>topology which leads to rapidly and violent release of magnetic energy.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Flaring event (rapid energy release) in the universe may be related magnetic reconnection process.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basic theory of magnetic reconnection, there are two physical models, Sweet-Parker model and </a:t>
            </a:r>
            <a:r>
              <a:rPr lang="en-US" sz="2400" dirty="0" err="1" smtClean="0">
                <a:latin typeface="Times New Roman"/>
                <a:cs typeface="Times New Roman"/>
              </a:rPr>
              <a:t>Petscheck</a:t>
            </a:r>
            <a:r>
              <a:rPr lang="en-US" sz="2400" dirty="0" smtClean="0">
                <a:latin typeface="Times New Roman"/>
                <a:cs typeface="Times New Roman"/>
              </a:rPr>
              <a:t> model.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Both models have some advantage and disadvantage.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Until now, we have not developed perfect magnetic reconnection theory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Magnetic reconnection is one of the most important fundamental questions in physics.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7926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Magnetic reconnection in </a:t>
            </a:r>
            <a:r>
              <a:rPr lang="en-US" dirty="0" smtClean="0">
                <a:latin typeface="Times New Roman"/>
                <a:cs typeface="Times New Roman"/>
              </a:rPr>
              <a:t>Planetary magnetosphere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442" y="1667662"/>
            <a:ext cx="6585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Planetary (Earth) magnetosphere, aurora (</a:t>
            </a:r>
            <a:r>
              <a:rPr lang="en-US" sz="2400" dirty="0" err="1" smtClean="0">
                <a:latin typeface="Times New Roman"/>
                <a:cs typeface="Times New Roman"/>
              </a:rPr>
              <a:t>substorm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502" y="3277812"/>
            <a:ext cx="3045662" cy="2627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4318" y="3908824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1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Magnetic reconnection in the </a:t>
            </a:r>
            <a:r>
              <a:rPr lang="en-US" dirty="0" smtClean="0">
                <a:latin typeface="Times New Roman"/>
                <a:cs typeface="Times New Roman"/>
              </a:rPr>
              <a:t>Sun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3926" y="1434344"/>
            <a:ext cx="468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Two ribbon flare (top of view of solar flare)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917" y="1659178"/>
            <a:ext cx="3744017" cy="4165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4318" y="2722304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9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" y="-3727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Magnetic reconnection in the Sun (cont.)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075" y="1728390"/>
            <a:ext cx="3512725" cy="4532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" y="1552543"/>
            <a:ext cx="4807131" cy="4807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262" y="1008589"/>
            <a:ext cx="4725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Cusp flare (side view of Solar Flare}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87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812800"/>
            <a:ext cx="36131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90538" y="-254000"/>
            <a:ext cx="8061325" cy="1760538"/>
          </a:xfrm>
        </p:spPr>
        <p:txBody>
          <a:bodyPr/>
          <a:lstStyle/>
          <a:p>
            <a:r>
              <a:rPr lang="en-US" sz="4000" dirty="0">
                <a:latin typeface="Times New Roman" charset="0"/>
                <a:cs typeface="Times New Roman" charset="0"/>
              </a:rPr>
              <a:t>Magnetic Reconnection in Relativistic Astrophysical Objects</a:t>
            </a:r>
          </a:p>
        </p:txBody>
      </p:sp>
      <p:pic>
        <p:nvPicPr>
          <p:cNvPr id="26627" name="Picture 3" descr="Stripwi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74" y="4300538"/>
            <a:ext cx="32162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169863" y="1174280"/>
            <a:ext cx="4584284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Pulsar Magnetosphere &amp; Striped pulsar wind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 obliquely rotating magnetosphere forms stripes of opposite magnetic polarity in equatorial belt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 magnetic dissipation via magnetic reconnection would be main energy conversion mechanism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525463" y="4070350"/>
            <a:ext cx="1895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Spitkovsky (2006)</a:t>
            </a:r>
            <a:endParaRPr kumimoji="1" lang="ja-JP" altLang="en-US" sz="18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5148263" y="2760663"/>
            <a:ext cx="37925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Times New Roman" charset="0"/>
                <a:cs typeface="Times New Roman" charset="0"/>
              </a:rPr>
              <a:t>Magnetar Flares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latin typeface="Times New Roman" charset="0"/>
                <a:cs typeface="Times New Roman" charset="0"/>
              </a:rPr>
              <a:t> </a:t>
            </a:r>
            <a:r>
              <a:rPr lang="en-US" sz="2000">
                <a:latin typeface="Times New Roman" charset="0"/>
                <a:cs typeface="Times New Roman" charset="0"/>
              </a:rPr>
              <a:t>May be triggered by magnetic reconnection at equatorial current sheet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1459" y="5162190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7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29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Magnetic diffusion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36" y="931720"/>
            <a:ext cx="8822352" cy="592628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Consider the simplest case in which magnetic field (or current) dissipates only by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resistivity </a:t>
            </a:r>
            <a:r>
              <a:rPr lang="en-US" sz="2400" dirty="0" smtClean="0">
                <a:latin typeface="Times New Roman"/>
                <a:cs typeface="Times New Roman"/>
              </a:rPr>
              <a:t>(=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diffusivity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this case,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diffusion time </a:t>
            </a:r>
            <a:r>
              <a:rPr lang="en-US" sz="2400" dirty="0" smtClean="0">
                <a:latin typeface="Times New Roman"/>
                <a:cs typeface="Times New Roman"/>
              </a:rPr>
              <a:t>for solar flare case becomes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</a:t>
            </a:r>
            <a:r>
              <a:rPr lang="en-US" sz="2400" i="1" dirty="0" smtClean="0">
                <a:latin typeface="Times New Roman"/>
                <a:cs typeface="Times New Roman"/>
              </a:rPr>
              <a:t> L </a:t>
            </a:r>
            <a:r>
              <a:rPr lang="en-US" sz="2400" dirty="0" smtClean="0">
                <a:latin typeface="Times New Roman"/>
                <a:cs typeface="Times New Roman"/>
              </a:rPr>
              <a:t>is typical size of solar flare,</a:t>
            </a:r>
            <a:r>
              <a:rPr lang="en-US" sz="2400" i="1" dirty="0" smtClean="0">
                <a:latin typeface="Symbol" charset="2"/>
                <a:cs typeface="Symbol" charset="2"/>
              </a:rPr>
              <a:t> h </a:t>
            </a:r>
            <a:r>
              <a:rPr lang="en-US" sz="2400" dirty="0" smtClean="0">
                <a:latin typeface="Times New Roman"/>
                <a:cs typeface="Times New Roman"/>
              </a:rPr>
              <a:t>is magnetic diffusivity (= </a:t>
            </a:r>
            <a:r>
              <a:rPr lang="en-US" sz="2400" i="1" dirty="0" smtClean="0">
                <a:latin typeface="Times New Roman"/>
                <a:cs typeface="Times New Roman"/>
              </a:rPr>
              <a:t>c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/4</a:t>
            </a:r>
            <a:r>
              <a:rPr lang="en-US" sz="2400" dirty="0" smtClean="0">
                <a:latin typeface="Symbol" charset="2"/>
                <a:cs typeface="Symbol" charset="2"/>
              </a:rPr>
              <a:t>ps</a:t>
            </a:r>
            <a:r>
              <a:rPr lang="en-US" sz="2400" dirty="0" smtClean="0">
                <a:latin typeface="Times New Roman"/>
                <a:cs typeface="Times New Roman"/>
              </a:rPr>
              <a:t>) and becomes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for coulomb collision.  This is 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classical resistivity </a:t>
            </a:r>
            <a:r>
              <a:rPr lang="en-US" sz="2400" dirty="0" smtClean="0">
                <a:latin typeface="Times New Roman"/>
                <a:cs typeface="Times New Roman"/>
              </a:rPr>
              <a:t>or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Spitzer resistivity.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diffusion time becomes 10</a:t>
            </a:r>
            <a:r>
              <a:rPr lang="en-US" sz="2400" baseline="30000" dirty="0" smtClean="0">
                <a:latin typeface="Times New Roman"/>
                <a:cs typeface="Times New Roman"/>
              </a:rPr>
              <a:t>14</a:t>
            </a:r>
            <a:r>
              <a:rPr lang="en-US" sz="2400" dirty="0" smtClean="0">
                <a:latin typeface="Times New Roman"/>
                <a:cs typeface="Times New Roman"/>
              </a:rPr>
              <a:t> sec ~ 3 million year. It is difficult to explain solar flare time scale (10-100 sec ~ 10-100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t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).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4" y="2414144"/>
            <a:ext cx="5981700" cy="419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4" y="4135433"/>
            <a:ext cx="5537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3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9658</TotalTime>
  <Words>2766</Words>
  <Application>Microsoft Macintosh PowerPoint</Application>
  <PresentationFormat>On-screen Show (4:3)</PresentationFormat>
  <Paragraphs>375</Paragraphs>
  <Slides>49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Plasma Astrophysics Chapter 10: Magnetic Reconnection</vt:lpstr>
      <vt:lpstr>Magnetic reconnection</vt:lpstr>
      <vt:lpstr>Magnetic reconnection (cont.)</vt:lpstr>
      <vt:lpstr>Magnetic reconnection in Laboratory</vt:lpstr>
      <vt:lpstr>Magnetic reconnection in Planetary magnetosphere</vt:lpstr>
      <vt:lpstr>Magnetic reconnection in the Sun</vt:lpstr>
      <vt:lpstr>Magnetic reconnection in the Sun (cont.)</vt:lpstr>
      <vt:lpstr>Magnetic Reconnection in Relativistic Astrophysical Objects</vt:lpstr>
      <vt:lpstr>Magnetic diffusion</vt:lpstr>
      <vt:lpstr>Spitzer resistivity </vt:lpstr>
      <vt:lpstr>Spitzer resistivity (cont.)</vt:lpstr>
      <vt:lpstr>Magnetic diffusion (cont.)</vt:lpstr>
      <vt:lpstr>Magnetic Reynolds / Lundquist number</vt:lpstr>
      <vt:lpstr>Magnetic diffusion (cont.)</vt:lpstr>
      <vt:lpstr>Sweet-Parker Model</vt:lpstr>
      <vt:lpstr>Sweet-Parker Model (cont.)</vt:lpstr>
      <vt:lpstr>Sweet-Parker Model (cont.)</vt:lpstr>
      <vt:lpstr>Sweet-Parker Model (cont.)</vt:lpstr>
      <vt:lpstr>Sweet-Parker Model (cont.)</vt:lpstr>
      <vt:lpstr>Sweet-Parker Model (cont.)</vt:lpstr>
      <vt:lpstr>Sweet-Parker Model (cont.)</vt:lpstr>
      <vt:lpstr>Sweet-Parker Model (cont.)</vt:lpstr>
      <vt:lpstr>Sweet-Parker Model (cont.)</vt:lpstr>
      <vt:lpstr>Petschek Model</vt:lpstr>
      <vt:lpstr>Petschek Model (cont.)</vt:lpstr>
      <vt:lpstr>Petschek Model (cont.)</vt:lpstr>
      <vt:lpstr>Petschek Model (cont.)</vt:lpstr>
      <vt:lpstr>Petschek Model (cont.)</vt:lpstr>
      <vt:lpstr>Petschek Model (cont.)</vt:lpstr>
      <vt:lpstr>Petschek Model (cont.)</vt:lpstr>
      <vt:lpstr>Petschek Model (cont.)</vt:lpstr>
      <vt:lpstr>Petschek Model (cont.)</vt:lpstr>
      <vt:lpstr>Petschek Model (cont.)</vt:lpstr>
      <vt:lpstr>Petschek Model (cont.)</vt:lpstr>
      <vt:lpstr>Petschek Model (cont.)</vt:lpstr>
      <vt:lpstr>Sweet-Parker vs Petschek</vt:lpstr>
      <vt:lpstr>Sweet-Parker vs Petschek (cont.)</vt:lpstr>
      <vt:lpstr>Petschek Model (cont.)</vt:lpstr>
      <vt:lpstr>Petschek Model (cont.)</vt:lpstr>
      <vt:lpstr>Tearing instability</vt:lpstr>
      <vt:lpstr>Tearing instability</vt:lpstr>
      <vt:lpstr>Tearing instability (cont.)</vt:lpstr>
      <vt:lpstr>Tearing instability (cont.)</vt:lpstr>
      <vt:lpstr>Tearing instability (cont.)</vt:lpstr>
      <vt:lpstr>Tearing instability (cont.)</vt:lpstr>
      <vt:lpstr>Tearing instability (cont.)</vt:lpstr>
      <vt:lpstr>Current trend of magnetic reconnection</vt:lpstr>
      <vt:lpstr>3D Magnetic reconnection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Astrophysics</dc:title>
  <dc:creator>Yosuke Mizuno</dc:creator>
  <cp:lastModifiedBy>Yosuke Mizuno</cp:lastModifiedBy>
  <cp:revision>394</cp:revision>
  <dcterms:created xsi:type="dcterms:W3CDTF">2013-04-18T03:52:32Z</dcterms:created>
  <dcterms:modified xsi:type="dcterms:W3CDTF">2013-12-11T05:06:21Z</dcterms:modified>
</cp:coreProperties>
</file>