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91" r:id="rId4"/>
    <p:sldId id="292" r:id="rId5"/>
    <p:sldId id="293" r:id="rId6"/>
    <p:sldId id="280" r:id="rId7"/>
    <p:sldId id="281" r:id="rId8"/>
    <p:sldId id="282" r:id="rId9"/>
    <p:sldId id="283" r:id="rId10"/>
    <p:sldId id="286" r:id="rId11"/>
    <p:sldId id="284" r:id="rId12"/>
    <p:sldId id="285" r:id="rId13"/>
    <p:sldId id="287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1512B-AB92-9D40-832F-78035EC4AFBF}" type="datetimeFigureOut">
              <a:rPr lang="en-US" smtClean="0"/>
              <a:t>13/10/02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74026-BB45-3E41-995D-A15EBF312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13/10/02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9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13/10/02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7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13/10/02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8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13/10/02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13/10/02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13/10/02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3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13/10/02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7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13/10/02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8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13/10/02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5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13/10/02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7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13/10/02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8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E36A-C984-D246-A71D-2198DDA36C8B}" type="datetimeFigureOut">
              <a:rPr lang="en-US" smtClean="0"/>
              <a:t>13/10/02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9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2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Plasma Astrophysics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4000" smtClean="0">
                <a:latin typeface="Times New Roman"/>
                <a:cs typeface="Times New Roman"/>
              </a:rPr>
              <a:t>Chapter 3.5: </a:t>
            </a:r>
            <a:r>
              <a:rPr lang="en-US" sz="4000" dirty="0" smtClean="0">
                <a:latin typeface="Times New Roman"/>
                <a:cs typeface="Times New Roman"/>
              </a:rPr>
              <a:t>Multi-fluid theory of plasma 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8150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Yosuke Mizuno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Institute of Astronomy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National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Tsing-Hua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University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624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Effect of collisions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51" y="1600200"/>
            <a:ext cx="8905849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Like particle collisions </a:t>
            </a:r>
            <a:r>
              <a:rPr lang="en-US" sz="2400" i="1" dirty="0" smtClean="0">
                <a:latin typeface="Times New Roman"/>
                <a:cs typeface="Times New Roman"/>
              </a:rPr>
              <a:t>do not </a:t>
            </a:r>
            <a:r>
              <a:rPr lang="en-US" sz="2400" dirty="0" smtClean="0">
                <a:latin typeface="Times New Roman"/>
                <a:cs typeface="Times New Roman"/>
              </a:rPr>
              <a:t>change that total momentum (which is averaged over all particles of that species)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Unlike particle collision </a:t>
            </a:r>
            <a:r>
              <a:rPr lang="en-US" sz="2400" i="1" dirty="0" smtClean="0">
                <a:latin typeface="Times New Roman"/>
                <a:cs typeface="Times New Roman"/>
              </a:rPr>
              <a:t>do</a:t>
            </a:r>
            <a:r>
              <a:rPr lang="en-US" sz="2400" dirty="0" smtClean="0">
                <a:latin typeface="Times New Roman"/>
                <a:cs typeface="Times New Roman"/>
              </a:rPr>
              <a:t> exchange momentum between the species.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Therefore, any quasi-neutral plasma consisted of at least two different species (electrons and ions) is needed to account for another momentum loss (gain) term via collision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The rate of momentum density loss by species 1 colliding with species 2: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80" y="5264554"/>
            <a:ext cx="2997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7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001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Complete set of two-fluid equations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660784"/>
            <a:ext cx="8805643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Consider plasma of two species; ions and electrons, in which fluid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fully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ionised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isotropic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collisionless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(&amp; adiabatic). </a:t>
            </a:r>
            <a:r>
              <a:rPr lang="en-US" sz="2400" dirty="0">
                <a:latin typeface="Times New Roman"/>
                <a:cs typeface="Times New Roman"/>
              </a:rPr>
              <a:t>The charge and current densities </a:t>
            </a:r>
            <a:r>
              <a:rPr lang="en-US" sz="2400" dirty="0" smtClean="0">
                <a:latin typeface="Times New Roman"/>
                <a:cs typeface="Times New Roman"/>
              </a:rPr>
              <a:t>are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Using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  <a:r>
              <a:rPr lang="en-US" sz="2400" dirty="0" smtClean="0">
                <a:latin typeface="Times New Roman"/>
                <a:cs typeface="Times New Roman"/>
              </a:rPr>
              <a:t>=</a:t>
            </a:r>
            <a:r>
              <a:rPr lang="en-US" sz="2400" i="1" dirty="0" smtClean="0">
                <a:latin typeface="Times New Roman"/>
                <a:cs typeface="Times New Roman"/>
              </a:rPr>
              <a:t>u</a:t>
            </a:r>
            <a:r>
              <a:rPr lang="en-US" sz="2400" dirty="0">
                <a:latin typeface="Times New Roman"/>
                <a:cs typeface="Times New Roman"/>
              </a:rPr>
              <a:t>, complete set of </a:t>
            </a:r>
            <a:r>
              <a:rPr lang="en-US" sz="2400" dirty="0" smtClean="0">
                <a:latin typeface="Times New Roman"/>
                <a:cs typeface="Times New Roman"/>
              </a:rPr>
              <a:t>two-fluid </a:t>
            </a:r>
            <a:r>
              <a:rPr lang="en-US" sz="2400" dirty="0">
                <a:latin typeface="Times New Roman"/>
                <a:cs typeface="Times New Roman"/>
              </a:rPr>
              <a:t>equations are then (</a:t>
            </a:r>
            <a:r>
              <a:rPr lang="en-US" sz="2400" i="1" dirty="0">
                <a:latin typeface="Times New Roman"/>
                <a:cs typeface="Times New Roman"/>
              </a:rPr>
              <a:t>j</a:t>
            </a:r>
            <a:r>
              <a:rPr lang="en-US" sz="2400" dirty="0">
                <a:latin typeface="Times New Roman"/>
                <a:cs typeface="Times New Roman"/>
              </a:rPr>
              <a:t> = </a:t>
            </a:r>
            <a:r>
              <a:rPr lang="en-US" sz="2400" i="1" dirty="0" err="1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or </a:t>
            </a:r>
            <a:r>
              <a:rPr lang="en-US" sz="2400" i="1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78" y="1919381"/>
            <a:ext cx="5003800" cy="279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32" y="2698556"/>
            <a:ext cx="6629400" cy="414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2888" y="5773132"/>
            <a:ext cx="155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charset="2"/>
                <a:cs typeface="Symbol" charset="2"/>
              </a:rPr>
              <a:t>(</a:t>
            </a:r>
            <a:r>
              <a:rPr lang="en-US" sz="2400" i="1" dirty="0" smtClean="0">
                <a:latin typeface="Symbol" charset="2"/>
                <a:cs typeface="Symbol" charset="2"/>
              </a:rPr>
              <a:t>e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i="1" dirty="0" smtClean="0">
                <a:latin typeface="Symbol" charset="2"/>
                <a:cs typeface="Symbol" charset="2"/>
              </a:rPr>
              <a:t>m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=1/</a:t>
            </a:r>
            <a:r>
              <a:rPr lang="en-US" sz="2400" i="1" dirty="0" smtClean="0">
                <a:latin typeface="Times New Roman"/>
                <a:cs typeface="Times New Roman"/>
              </a:rPr>
              <a:t>c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endParaRPr lang="en-US" sz="2400" baseline="30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686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Complete set of two-fluid </a:t>
            </a:r>
            <a:r>
              <a:rPr lang="en-US" dirty="0" smtClean="0">
                <a:latin typeface="Times New Roman"/>
                <a:cs typeface="Times New Roman"/>
              </a:rPr>
              <a:t>equations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Equations still very difficult and complicated mostly because it is 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Nonlinear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In some cases, we can get a tractable problem by “linearizing”</a:t>
            </a:r>
          </a:p>
        </p:txBody>
      </p:sp>
    </p:spTree>
    <p:extLst>
      <p:ext uri="{BB962C8B-B14F-4D97-AF65-F5344CB8AC3E}">
        <p14:creationId xmlns:p14="http://schemas.microsoft.com/office/powerpoint/2010/main" val="305723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Fluid drifts perpendicular to B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417638"/>
            <a:ext cx="8974667" cy="53125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Since a fluid element is composed of </a:t>
            </a:r>
            <a:r>
              <a:rPr lang="en-US" sz="2400" dirty="0" smtClean="0">
                <a:latin typeface="Times New Roman"/>
                <a:cs typeface="Times New Roman"/>
              </a:rPr>
              <a:t>many </a:t>
            </a:r>
            <a:r>
              <a:rPr lang="en-US" sz="2400" dirty="0">
                <a:latin typeface="Times New Roman"/>
                <a:cs typeface="Times New Roman"/>
              </a:rPr>
              <a:t>individual particles, expect </a:t>
            </a:r>
            <a:r>
              <a:rPr lang="en-US" sz="2400" dirty="0" smtClean="0">
                <a:latin typeface="Times New Roman"/>
                <a:cs typeface="Times New Roman"/>
              </a:rPr>
              <a:t>drifts perpendicular </a:t>
            </a:r>
            <a:r>
              <a:rPr lang="en-US" sz="2400" dirty="0">
                <a:latin typeface="Times New Roman"/>
                <a:cs typeface="Times New Roman"/>
              </a:rPr>
              <a:t>to </a:t>
            </a:r>
            <a:r>
              <a:rPr lang="en-US" sz="2400" b="1" i="1" dirty="0"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Times New Roman"/>
                <a:cs typeface="Times New Roman"/>
              </a:rPr>
              <a:t>. But, the </a:t>
            </a:r>
            <a:r>
              <a:rPr lang="en-US" sz="2400" i="1" dirty="0">
                <a:latin typeface="Times New Roman"/>
                <a:cs typeface="Times New Roman"/>
              </a:rPr>
              <a:t>grad</a:t>
            </a:r>
            <a:r>
              <a:rPr lang="en-US" sz="2400" dirty="0">
                <a:latin typeface="Times New Roman"/>
                <a:cs typeface="Times New Roman"/>
              </a:rPr>
              <a:t> (</a:t>
            </a:r>
            <a:r>
              <a:rPr lang="en-US" sz="2400" i="1" dirty="0">
                <a:latin typeface="Times New Roman"/>
                <a:cs typeface="Times New Roman"/>
              </a:rPr>
              <a:t>p</a:t>
            </a:r>
            <a:r>
              <a:rPr lang="en-US" sz="2400" dirty="0">
                <a:latin typeface="Times New Roman"/>
                <a:cs typeface="Times New Roman"/>
              </a:rPr>
              <a:t>) term results in a fluid drift called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diamagnetic drift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>
                <a:latin typeface="Times New Roman"/>
                <a:cs typeface="Times New Roman"/>
              </a:rPr>
              <a:t>Consider momentum equation for each species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Consider ratio (1) to (3):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Here we have used                  . </a:t>
            </a:r>
            <a:r>
              <a:rPr lang="en-US" sz="2400" dirty="0">
                <a:latin typeface="Times New Roman"/>
                <a:cs typeface="Times New Roman"/>
              </a:rPr>
              <a:t>If  only consider slow </a:t>
            </a:r>
            <a:r>
              <a:rPr lang="en-US" sz="2400" dirty="0" smtClean="0">
                <a:latin typeface="Times New Roman"/>
                <a:cs typeface="Times New Roman"/>
              </a:rPr>
              <a:t>drifts compared </a:t>
            </a:r>
            <a:r>
              <a:rPr lang="en-US" sz="2400" dirty="0">
                <a:latin typeface="Times New Roman"/>
                <a:cs typeface="Times New Roman"/>
              </a:rPr>
              <a:t>to time-</a:t>
            </a:r>
            <a:r>
              <a:rPr lang="en-US" sz="2400" dirty="0" smtClean="0">
                <a:latin typeface="Times New Roman"/>
                <a:cs typeface="Times New Roman"/>
              </a:rPr>
              <a:t>scale of </a:t>
            </a:r>
            <a:r>
              <a:rPr lang="en-US" sz="2400" dirty="0">
                <a:latin typeface="Times New Roman"/>
                <a:cs typeface="Times New Roman"/>
              </a:rPr>
              <a:t>the </a:t>
            </a:r>
            <a:r>
              <a:rPr lang="en-US" sz="2400" dirty="0" smtClean="0">
                <a:latin typeface="Times New Roman"/>
                <a:cs typeface="Times New Roman"/>
              </a:rPr>
              <a:t>gyro-frequency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smtClean="0">
                <a:latin typeface="Times New Roman"/>
                <a:cs typeface="Times New Roman"/>
              </a:rPr>
              <a:t>we can </a:t>
            </a:r>
            <a:r>
              <a:rPr lang="en-US" sz="2400" dirty="0">
                <a:latin typeface="Times New Roman"/>
                <a:cs typeface="Times New Roman"/>
              </a:rPr>
              <a:t>set (1) to zero</a:t>
            </a: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80" y="3108453"/>
            <a:ext cx="5613400" cy="711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09" y="4840479"/>
            <a:ext cx="2717800" cy="711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29" y="5785976"/>
            <a:ext cx="12192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0458" y="3876449"/>
            <a:ext cx="513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(1)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5501" y="3813405"/>
            <a:ext cx="513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(3)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1997" y="3850340"/>
            <a:ext cx="513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(2)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263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Fluid drifts perpendicular to </a:t>
            </a:r>
            <a:r>
              <a:rPr lang="en-US" dirty="0" smtClean="0">
                <a:latin typeface="Times New Roman"/>
                <a:cs typeface="Times New Roman"/>
              </a:rPr>
              <a:t>B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43" y="1417638"/>
            <a:ext cx="8979057" cy="5440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Therefore, we </a:t>
            </a:r>
            <a:r>
              <a:rPr lang="en-US" sz="2400" dirty="0">
                <a:latin typeface="Times New Roman"/>
                <a:cs typeface="Times New Roman"/>
              </a:rPr>
              <a:t>can </a:t>
            </a:r>
            <a:r>
              <a:rPr lang="en-US" sz="2400" dirty="0" smtClean="0">
                <a:latin typeface="Times New Roman"/>
                <a:cs typeface="Times New Roman"/>
              </a:rPr>
              <a:t>write: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Where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Taking cross-product of </a:t>
            </a:r>
            <a:r>
              <a:rPr lang="en-US" sz="2400" b="1" i="1" dirty="0" smtClean="0">
                <a:latin typeface="Times New Roman"/>
                <a:cs typeface="Times New Roman"/>
              </a:rPr>
              <a:t>B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Using the identity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We can write:</a:t>
            </a: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As       is perpendicular to </a:t>
            </a:r>
            <a:r>
              <a:rPr lang="en-US" sz="2400" b="1" i="1" dirty="0" smtClean="0">
                <a:latin typeface="Times New Roman"/>
                <a:cs typeface="Times New Roman"/>
              </a:rPr>
              <a:t>B</a:t>
            </a:r>
            <a:r>
              <a:rPr lang="en-US" sz="2400" dirty="0" smtClean="0">
                <a:latin typeface="Times New Roman"/>
                <a:cs typeface="Times New Roman"/>
              </a:rPr>
              <a:t>,                   . Therefore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91" y="1546637"/>
            <a:ext cx="3479800" cy="304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45" y="1966616"/>
            <a:ext cx="4241800" cy="355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64" y="2855345"/>
            <a:ext cx="5410200" cy="304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86" y="4326264"/>
            <a:ext cx="6527800" cy="304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7" y="3308490"/>
            <a:ext cx="4648200" cy="304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3" y="5120417"/>
            <a:ext cx="355600" cy="203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33" y="5060712"/>
            <a:ext cx="1320800" cy="2794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59" y="5663586"/>
            <a:ext cx="3327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9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7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Fluid drifts perpendicular to B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31" y="1270300"/>
            <a:ext cx="8946069" cy="534439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In previous equation: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    and</a:t>
            </a: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The </a:t>
            </a:r>
            <a:r>
              <a:rPr lang="en-US" sz="2400" b="1" i="1" dirty="0" err="1">
                <a:latin typeface="Times New Roman"/>
                <a:cs typeface="Times New Roman"/>
              </a:rPr>
              <a:t>v</a:t>
            </a:r>
            <a:r>
              <a:rPr lang="en-US" sz="2400" baseline="-25000" dirty="0" err="1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 drift is same as for guiding </a:t>
            </a:r>
            <a:r>
              <a:rPr lang="en-US" sz="2400" dirty="0" smtClean="0">
                <a:latin typeface="Times New Roman"/>
                <a:cs typeface="Times New Roman"/>
              </a:rPr>
              <a:t>center, </a:t>
            </a:r>
            <a:r>
              <a:rPr lang="en-US" sz="2400" dirty="0">
                <a:latin typeface="Times New Roman"/>
                <a:cs typeface="Times New Roman"/>
              </a:rPr>
              <a:t>but there is now a new drift, called </a:t>
            </a: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diamagnetic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drift</a:t>
            </a:r>
            <a:r>
              <a:rPr lang="en-US" sz="2400" dirty="0">
                <a:latin typeface="Times New Roman"/>
                <a:cs typeface="Times New Roman"/>
              </a:rPr>
              <a:t>. Is in opposite directions for ions and </a:t>
            </a:r>
            <a:r>
              <a:rPr lang="en-US" sz="2400" dirty="0" smtClean="0">
                <a:latin typeface="Times New Roman"/>
                <a:cs typeface="Times New Roman"/>
              </a:rPr>
              <a:t>electrons.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Consider electrons + single ions, from quasi-neutrality </a:t>
            </a:r>
            <a:r>
              <a:rPr lang="en-US" sz="2400" i="1" dirty="0" err="1" smtClean="0">
                <a:latin typeface="Times New Roman"/>
                <a:cs typeface="Times New Roman"/>
              </a:rPr>
              <a:t>n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i="1" dirty="0" err="1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=-</a:t>
            </a:r>
            <a:r>
              <a:rPr lang="en-US" sz="2400" i="1" dirty="0" err="1" smtClean="0">
                <a:latin typeface="Times New Roman"/>
                <a:cs typeface="Times New Roman"/>
              </a:rPr>
              <a:t>n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e</a:t>
            </a:r>
            <a:r>
              <a:rPr lang="en-US" sz="2400" i="1" dirty="0" err="1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e</a:t>
            </a:r>
            <a:endParaRPr lang="en-US" sz="2400" baseline="-250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Therefore current density: 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23" y="1220815"/>
            <a:ext cx="1600200" cy="719834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75" y="2061659"/>
            <a:ext cx="1981200" cy="7798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8929" y="1137222"/>
            <a:ext cx="1740272" cy="896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45192" y="1999309"/>
            <a:ext cx="2103145" cy="896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43109" y="1336152"/>
            <a:ext cx="157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B drift</a:t>
            </a:r>
            <a:endParaRPr lang="en-US" sz="24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1399" y="2194414"/>
            <a:ext cx="2414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diamagnetic drift</a:t>
            </a:r>
            <a:endParaRPr lang="en-US" sz="24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2" y="4734933"/>
            <a:ext cx="69850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32093" y="5111488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=0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107068" y="4948647"/>
            <a:ext cx="1336041" cy="228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33" y="5511598"/>
            <a:ext cx="27940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97663" y="5462113"/>
            <a:ext cx="2930958" cy="740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12561" y="6268394"/>
            <a:ext cx="277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diamagnetic current</a:t>
            </a:r>
            <a:endParaRPr lang="en-US" sz="24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537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832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Summary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2957"/>
            <a:ext cx="8229600" cy="612062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Fluid theory follows directly from moments of the Boltzmann equation </a:t>
            </a:r>
            <a:r>
              <a:rPr lang="en-US" sz="2400" dirty="0" smtClean="0">
                <a:latin typeface="Times New Roman"/>
                <a:cs typeface="Times New Roman"/>
              </a:rPr>
              <a:t>(Kinetic theory)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We drive two-fluid (MHD) equations consisting Continuity, Momentum, Energy/ </a:t>
            </a:r>
            <a:r>
              <a:rPr lang="en-US" sz="2400" dirty="0" err="1" smtClean="0">
                <a:latin typeface="Times New Roman"/>
                <a:cs typeface="Times New Roman"/>
              </a:rPr>
              <a:t>EoS</a:t>
            </a:r>
            <a:r>
              <a:rPr lang="en-US" sz="2400" dirty="0" smtClean="0">
                <a:latin typeface="Times New Roman"/>
                <a:cs typeface="Times New Roman"/>
              </a:rPr>
              <a:t>, and Maxwell’s equations</a:t>
            </a:r>
          </a:p>
          <a:p>
            <a:r>
              <a:rPr lang="en-US" sz="2400" dirty="0">
                <a:latin typeface="Times New Roman"/>
                <a:cs typeface="Times New Roman"/>
              </a:rPr>
              <a:t>Equations still very difficult and complicated mostly because it is </a:t>
            </a:r>
            <a:r>
              <a:rPr lang="en-US" sz="2400" i="1" dirty="0">
                <a:latin typeface="Times New Roman"/>
                <a:cs typeface="Times New Roman"/>
              </a:rPr>
              <a:t>Nonlinear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Additional drift motion by pressure gradient, diamagnetic drift.</a:t>
            </a:r>
          </a:p>
          <a:p>
            <a:r>
              <a:rPr lang="en-US" sz="2400" dirty="0">
                <a:latin typeface="Times New Roman"/>
                <a:cs typeface="Times New Roman"/>
              </a:rPr>
              <a:t>Using wave properties </a:t>
            </a:r>
            <a:r>
              <a:rPr lang="en-US" altLang="ja-JP" sz="2400" dirty="0">
                <a:latin typeface="Times New Roman"/>
                <a:cs typeface="Times New Roman"/>
              </a:rPr>
              <a:t>of multi-species plasma</a:t>
            </a:r>
          </a:p>
          <a:p>
            <a:pPr lvl="1"/>
            <a:r>
              <a:rPr lang="en-US" sz="2000" dirty="0">
                <a:latin typeface="Times New Roman"/>
                <a:cs typeface="Times New Roman"/>
              </a:rPr>
              <a:t>Langmuir wave, Ion(electron)-acoustic wave, ion(electron)-cyclotron wave, Whistler wave, electrostatic wave, electromagnetic plasma wave etc.</a:t>
            </a:r>
          </a:p>
          <a:p>
            <a:pPr lvl="1"/>
            <a:r>
              <a:rPr lang="en-US" sz="2000" dirty="0">
                <a:latin typeface="Times New Roman"/>
                <a:cs typeface="Times New Roman"/>
              </a:rPr>
              <a:t>Two-stream instability</a:t>
            </a:r>
          </a:p>
          <a:p>
            <a:r>
              <a:rPr lang="en-US" sz="2400" dirty="0">
                <a:latin typeface="Times New Roman"/>
                <a:cs typeface="Times New Roman"/>
              </a:rPr>
              <a:t>Astrophysical application </a:t>
            </a:r>
          </a:p>
          <a:p>
            <a:pPr lvl="1"/>
            <a:r>
              <a:rPr lang="en-US" sz="2000" dirty="0">
                <a:latin typeface="Times New Roman"/>
                <a:cs typeface="Times New Roman"/>
              </a:rPr>
              <a:t>partially ionized gas such as interstellar medium, solar atmosphere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981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23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Fluid approach to plasmas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18" y="925050"/>
            <a:ext cx="891892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Fluid approach describes bulk properties of plasma. We do not attempt to solve unique trajectories of all particles in plasma. This simplification works very well for majority of plasma.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Fluid theory follows directly from moments of the Boltzmann equation (previous chapter).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Each of moments of Boltzmann (</a:t>
            </a:r>
            <a:r>
              <a:rPr lang="en-US" sz="2400" dirty="0" err="1" smtClean="0">
                <a:latin typeface="Times New Roman"/>
                <a:cs typeface="Times New Roman"/>
              </a:rPr>
              <a:t>Vlasov</a:t>
            </a:r>
            <a:r>
              <a:rPr lang="en-US" sz="2400" dirty="0" smtClean="0">
                <a:latin typeface="Times New Roman"/>
                <a:cs typeface="Times New Roman"/>
              </a:rPr>
              <a:t>) equation is a transport equation describing the dynamics of a quantity associated with a given power of </a:t>
            </a:r>
            <a:r>
              <a:rPr lang="en-US" sz="2400" b="1" i="1" dirty="0" smtClean="0">
                <a:latin typeface="Times New Roman"/>
                <a:cs typeface="Times New Roman"/>
              </a:rPr>
              <a:t>v</a:t>
            </a: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61" y="4067602"/>
            <a:ext cx="2235200" cy="609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1" y="4742127"/>
            <a:ext cx="6553200" cy="711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7" y="5626214"/>
            <a:ext cx="8280400" cy="71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3693" y="4091010"/>
            <a:ext cx="3272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Continuity of mass or charge transport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1073" y="5175968"/>
            <a:ext cx="2500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Momentum transport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4744" y="6334315"/>
            <a:ext cx="2082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Energy transport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767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110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Fluid motion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8" y="800202"/>
            <a:ext cx="8784590" cy="605779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The motion of fluid is described by a vector velocity field </a:t>
            </a:r>
            <a:r>
              <a:rPr lang="en-US" sz="2400" b="1" i="1" dirty="0" smtClean="0">
                <a:latin typeface="Times New Roman"/>
                <a:cs typeface="Times New Roman"/>
              </a:rPr>
              <a:t>v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b="1" i="1" dirty="0" smtClean="0">
                <a:latin typeface="Times New Roman"/>
                <a:cs typeface="Times New Roman"/>
              </a:rPr>
              <a:t>r</a:t>
            </a:r>
            <a:r>
              <a:rPr lang="en-US" sz="2400" dirty="0" smtClean="0">
                <a:latin typeface="Times New Roman"/>
                <a:cs typeface="Times New Roman"/>
              </a:rPr>
              <a:t>), (which is mean velocity of all individual particles which make up the fluid at </a:t>
            </a:r>
            <a:r>
              <a:rPr lang="en-US" sz="2400" b="1" i="1" dirty="0" smtClean="0">
                <a:latin typeface="Times New Roman"/>
                <a:cs typeface="Times New Roman"/>
              </a:rPr>
              <a:t>r</a:t>
            </a:r>
            <a:r>
              <a:rPr lang="en-US" sz="2400" dirty="0" smtClean="0">
                <a:latin typeface="Times New Roman"/>
                <a:cs typeface="Times New Roman"/>
              </a:rPr>
              <a:t>) and particle density </a:t>
            </a:r>
            <a:r>
              <a:rPr lang="en-US" sz="2400" b="1" i="1" dirty="0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b="1" i="1" dirty="0" smtClean="0">
                <a:latin typeface="Times New Roman"/>
                <a:cs typeface="Times New Roman"/>
              </a:rPr>
              <a:t>r</a:t>
            </a:r>
            <a:r>
              <a:rPr lang="en-US" sz="2400" dirty="0" smtClean="0">
                <a:latin typeface="Times New Roman"/>
                <a:cs typeface="Times New Roman"/>
              </a:rPr>
              <a:t>).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We discuss the motion of fluid of a </a:t>
            </a:r>
            <a:r>
              <a:rPr lang="en-US" sz="2400" i="1" dirty="0" smtClean="0">
                <a:latin typeface="Times New Roman"/>
                <a:cs typeface="Times New Roman"/>
              </a:rPr>
              <a:t>single type </a:t>
            </a:r>
            <a:r>
              <a:rPr lang="en-US" sz="2400" dirty="0" smtClean="0">
                <a:latin typeface="Times New Roman"/>
                <a:cs typeface="Times New Roman"/>
              </a:rPr>
              <a:t>of particle of mass/charge, </a:t>
            </a:r>
            <a:r>
              <a:rPr lang="en-US" sz="2400" i="1" dirty="0" smtClean="0"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latin typeface="Times New Roman"/>
                <a:cs typeface="Times New Roman"/>
              </a:rPr>
              <a:t>/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dirty="0" smtClean="0">
                <a:latin typeface="Times New Roman"/>
                <a:cs typeface="Times New Roman"/>
              </a:rPr>
              <a:t>, so charge and mass density are </a:t>
            </a:r>
            <a:r>
              <a:rPr lang="en-US" sz="2400" i="1" dirty="0" err="1" smtClean="0">
                <a:latin typeface="Times New Roman"/>
                <a:cs typeface="Times New Roman"/>
              </a:rPr>
              <a:t>qn</a:t>
            </a:r>
            <a:r>
              <a:rPr lang="en-US" sz="2400" dirty="0" smtClean="0">
                <a:latin typeface="Times New Roman"/>
                <a:cs typeface="Times New Roman"/>
              </a:rPr>
              <a:t> and </a:t>
            </a:r>
            <a:r>
              <a:rPr lang="en-US" sz="2400" i="1" dirty="0" err="1" smtClean="0">
                <a:latin typeface="Times New Roman"/>
                <a:cs typeface="Times New Roman"/>
              </a:rPr>
              <a:t>mn</a:t>
            </a:r>
            <a:endParaRPr lang="en-US" sz="2400" i="1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The particle conservation equation (continuity equation):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Expand the     to get: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Significance is that first two terms are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convective derivative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of </a:t>
            </a:r>
            <a:r>
              <a:rPr lang="en-US" sz="2400" i="1" dirty="0" smtClean="0">
                <a:latin typeface="Times New Roman"/>
                <a:cs typeface="Times New Roman"/>
              </a:rPr>
              <a:t>n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So continuity equation can be written: 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26" y="3364565"/>
            <a:ext cx="2311400" cy="609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03" y="3999643"/>
            <a:ext cx="3429000" cy="609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48" y="4213420"/>
            <a:ext cx="304800" cy="228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48" y="5088494"/>
            <a:ext cx="2692400" cy="6096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26" y="5816682"/>
            <a:ext cx="1905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43" y="115869"/>
            <a:ext cx="8362672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Lagrangian</a:t>
            </a:r>
            <a:r>
              <a:rPr lang="en-US" dirty="0" smtClean="0">
                <a:latin typeface="Times New Roman"/>
                <a:cs typeface="Times New Roman"/>
              </a:rPr>
              <a:t> &amp; </a:t>
            </a:r>
            <a:r>
              <a:rPr lang="en-US" dirty="0" err="1" smtClean="0">
                <a:latin typeface="Times New Roman"/>
                <a:cs typeface="Times New Roman"/>
              </a:rPr>
              <a:t>Eulerian</a:t>
            </a:r>
            <a:r>
              <a:rPr lang="en-US" dirty="0" smtClean="0">
                <a:latin typeface="Times New Roman"/>
                <a:cs typeface="Times New Roman"/>
              </a:rPr>
              <a:t> viewpoint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3" y="1454858"/>
            <a:ext cx="5575594" cy="5444771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Lagrangian</a:t>
            </a:r>
            <a:r>
              <a:rPr lang="en-US" sz="2400" dirty="0" smtClean="0">
                <a:latin typeface="Times New Roman"/>
                <a:cs typeface="Times New Roman"/>
              </a:rPr>
              <a:t>: sit on a fluid element and move with it as fluid moves</a:t>
            </a: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Eulerian</a:t>
            </a:r>
            <a:r>
              <a:rPr lang="en-US" sz="2400" dirty="0" smtClean="0">
                <a:latin typeface="Times New Roman"/>
                <a:cs typeface="Times New Roman"/>
              </a:rPr>
              <a:t>: sit at a fixed point in space and watch fluid move through your volume element: identity of fluid in volume continually changing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           : rate of change at fixed point (Euler)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                                        : rate of change at </a:t>
            </a:r>
            <a:r>
              <a:rPr lang="en-US" sz="2000" i="1" dirty="0" smtClean="0">
                <a:latin typeface="Times New Roman"/>
                <a:cs typeface="Times New Roman"/>
              </a:rPr>
              <a:t>moving</a:t>
            </a:r>
            <a:r>
              <a:rPr lang="en-US" sz="2000" dirty="0" smtClean="0">
                <a:latin typeface="Times New Roman"/>
                <a:cs typeface="Times New Roman"/>
              </a:rPr>
              <a:t> point (Lagrange)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           : change due to motion</a:t>
            </a:r>
          </a:p>
          <a:p>
            <a:pPr lvl="1"/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034" y="1334192"/>
            <a:ext cx="3099762" cy="1754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2666" y="3109603"/>
            <a:ext cx="2442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/>
                <a:cs typeface="Times New Roman"/>
              </a:rPr>
              <a:t>Lagrangian</a:t>
            </a:r>
            <a:r>
              <a:rPr lang="en-US" sz="2000" dirty="0" smtClean="0">
                <a:latin typeface="Times New Roman"/>
                <a:cs typeface="Times New Roman"/>
              </a:rPr>
              <a:t> viewpoint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122" y="3933974"/>
            <a:ext cx="2814394" cy="15228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85594" y="5733038"/>
            <a:ext cx="1947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Eulerian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viewpoint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3" y="4358839"/>
            <a:ext cx="584200" cy="3048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0" y="4686996"/>
            <a:ext cx="2590800" cy="3048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3" y="5354462"/>
            <a:ext cx="609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59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Lagrangian</a:t>
            </a:r>
            <a:r>
              <a:rPr lang="en-US" dirty="0">
                <a:latin typeface="Times New Roman"/>
                <a:cs typeface="Times New Roman"/>
              </a:rPr>
              <a:t> &amp; </a:t>
            </a:r>
            <a:r>
              <a:rPr lang="en-US" dirty="0" err="1">
                <a:latin typeface="Times New Roman"/>
                <a:cs typeface="Times New Roman"/>
              </a:rPr>
              <a:t>Eulerian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viewpoint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37" y="617441"/>
            <a:ext cx="8802230" cy="668599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Derivation of continuity is </a:t>
            </a:r>
            <a:r>
              <a:rPr lang="en-US" sz="2400" dirty="0" err="1" smtClean="0">
                <a:latin typeface="Times New Roman"/>
                <a:cs typeface="Times New Roman"/>
              </a:rPr>
              <a:t>Eulerian</a:t>
            </a:r>
            <a:r>
              <a:rPr lang="en-US" sz="2400" dirty="0" smtClean="0">
                <a:latin typeface="Times New Roman"/>
                <a:cs typeface="Times New Roman"/>
              </a:rPr>
              <a:t>. From </a:t>
            </a:r>
            <a:r>
              <a:rPr lang="en-US" sz="2400" dirty="0" err="1" smtClean="0">
                <a:latin typeface="Times New Roman"/>
                <a:cs typeface="Times New Roman"/>
              </a:rPr>
              <a:t>Langrangian</a:t>
            </a:r>
            <a:r>
              <a:rPr lang="en-US" sz="2400" dirty="0" smtClean="0">
                <a:latin typeface="Times New Roman"/>
                <a:cs typeface="Times New Roman"/>
              </a:rPr>
              <a:t> view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Since total number of particles in volume element (</a:t>
            </a:r>
            <a:r>
              <a:rPr lang="en-US" sz="2400" i="1" dirty="0" smtClean="0">
                <a:latin typeface="Symbol" charset="2"/>
                <a:cs typeface="Symbol" charset="2"/>
              </a:rPr>
              <a:t>D</a:t>
            </a:r>
            <a:r>
              <a:rPr lang="en-US" sz="2400" i="1" dirty="0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) is constant (we are moving with them)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Now: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But: 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Therefore,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/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so                            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/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smtClean="0">
                <a:latin typeface="Times New Roman"/>
                <a:cs typeface="Times New Roman"/>
              </a:rPr>
              <a:t>(             is the </a:t>
            </a:r>
            <a:r>
              <a:rPr lang="en-US" sz="2400" dirty="0" smtClean="0">
                <a:latin typeface="Times New Roman"/>
                <a:cs typeface="Times New Roman"/>
              </a:rPr>
              <a:t>rate of (Volume) compression of element)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8" y="1136877"/>
            <a:ext cx="5664200" cy="609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74" y="2718947"/>
            <a:ext cx="6172200" cy="1371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69" y="4019983"/>
            <a:ext cx="5054600" cy="609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72" y="4883826"/>
            <a:ext cx="5359400" cy="711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2" y="5627533"/>
            <a:ext cx="1905000" cy="609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2" y="6536416"/>
            <a:ext cx="812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3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02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Cold-Plasma model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28" y="768730"/>
            <a:ext cx="9098050" cy="608927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Simplest set of macroscopic equations </a:t>
            </a:r>
            <a:r>
              <a:rPr lang="en-US" sz="2400" dirty="0">
                <a:latin typeface="Times New Roman"/>
                <a:cs typeface="Times New Roman"/>
              </a:rPr>
              <a:t>can be obtained by simplifying </a:t>
            </a:r>
            <a:r>
              <a:rPr lang="en-US" sz="2400" dirty="0" smtClean="0">
                <a:latin typeface="Times New Roman"/>
                <a:cs typeface="Times New Roman"/>
              </a:rPr>
              <a:t>the momentum </a:t>
            </a:r>
            <a:r>
              <a:rPr lang="en-US" sz="2400" dirty="0">
                <a:latin typeface="Times New Roman"/>
                <a:cs typeface="Times New Roman"/>
              </a:rPr>
              <a:t>transfer equation 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neglect thermal motions of particles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>
                <a:latin typeface="Times New Roman"/>
                <a:cs typeface="Times New Roman"/>
              </a:rPr>
              <a:t>Here, set kinetic pressure tensor to zero, i.e., </a:t>
            </a:r>
            <a:r>
              <a:rPr lang="en-US" sz="2400" i="1" dirty="0">
                <a:latin typeface="Times New Roman"/>
                <a:cs typeface="Times New Roman"/>
              </a:rPr>
              <a:t>P</a:t>
            </a:r>
            <a:r>
              <a:rPr lang="en-US" sz="2400" dirty="0">
                <a:latin typeface="Times New Roman"/>
                <a:cs typeface="Times New Roman"/>
              </a:rPr>
              <a:t> = </a:t>
            </a:r>
            <a:r>
              <a:rPr lang="en-US" sz="2400" i="1" dirty="0" err="1">
                <a:latin typeface="Times New Roman"/>
                <a:cs typeface="Times New Roman"/>
              </a:rPr>
              <a:t>mn</a:t>
            </a:r>
            <a:r>
              <a:rPr lang="en-US" sz="2400" dirty="0">
                <a:latin typeface="Times New Roman"/>
                <a:cs typeface="Times New Roman"/>
              </a:rPr>
              <a:t> &lt;</a:t>
            </a:r>
            <a:r>
              <a:rPr lang="en-US" sz="2400" i="1" dirty="0" err="1">
                <a:latin typeface="Times New Roman"/>
                <a:cs typeface="Times New Roman"/>
              </a:rPr>
              <a:t>ww</a:t>
            </a:r>
            <a:r>
              <a:rPr lang="en-US" sz="2400" dirty="0">
                <a:latin typeface="Times New Roman"/>
                <a:cs typeface="Times New Roman"/>
              </a:rPr>
              <a:t>&gt; = 0 as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dirty="0">
                <a:latin typeface="Times New Roman"/>
                <a:cs typeface="Times New Roman"/>
              </a:rPr>
              <a:t> = </a:t>
            </a:r>
            <a:r>
              <a:rPr lang="en-US" sz="2400" dirty="0" smtClean="0">
                <a:latin typeface="Times New Roman"/>
                <a:cs typeface="Times New Roman"/>
              </a:rPr>
              <a:t>0 (</a:t>
            </a:r>
            <a:r>
              <a:rPr lang="en-US" sz="2400" i="1" dirty="0" smtClean="0">
                <a:latin typeface="Times New Roman"/>
                <a:cs typeface="Times New Roman"/>
              </a:rPr>
              <a:t>w </a:t>
            </a:r>
            <a:r>
              <a:rPr lang="en-US" sz="2400" dirty="0" smtClean="0">
                <a:latin typeface="Times New Roman"/>
                <a:cs typeface="Times New Roman"/>
              </a:rPr>
              <a:t>is thermal velocity)</a:t>
            </a:r>
          </a:p>
          <a:p>
            <a:r>
              <a:rPr lang="en-US" sz="2400" dirty="0">
                <a:latin typeface="Times New Roman"/>
                <a:cs typeface="Times New Roman"/>
              </a:rPr>
              <a:t>Remaining macroscopic variables </a:t>
            </a:r>
            <a:r>
              <a:rPr lang="en-US" sz="2400" i="1" dirty="0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b="1" i="1" dirty="0" smtClean="0">
                <a:latin typeface="Times New Roman"/>
                <a:cs typeface="Times New Roman"/>
              </a:rPr>
              <a:t>u</a:t>
            </a:r>
            <a:r>
              <a:rPr lang="en-US" sz="2400" dirty="0" smtClean="0">
                <a:latin typeface="Times New Roman"/>
                <a:cs typeface="Times New Roman"/>
              </a:rPr>
              <a:t> are </a:t>
            </a:r>
            <a:r>
              <a:rPr lang="en-US" sz="2400" dirty="0">
                <a:latin typeface="Times New Roman"/>
                <a:cs typeface="Times New Roman"/>
              </a:rPr>
              <a:t>described </a:t>
            </a:r>
            <a:r>
              <a:rPr lang="en-US" sz="2400" dirty="0" smtClean="0">
                <a:latin typeface="Times New Roman"/>
                <a:cs typeface="Times New Roman"/>
              </a:rPr>
              <a:t>by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Collision term </a:t>
            </a:r>
            <a:r>
              <a:rPr lang="en-US" sz="2400" b="1" i="1" dirty="0" err="1" smtClean="0">
                <a:latin typeface="Times New Roman"/>
                <a:cs typeface="Times New Roman"/>
              </a:rPr>
              <a:t>P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ij</a:t>
            </a:r>
            <a:r>
              <a:rPr lang="en-US" sz="2400" dirty="0" smtClean="0">
                <a:latin typeface="Times New Roman"/>
                <a:cs typeface="Times New Roman"/>
              </a:rPr>
              <a:t> can be approximated by an “effective” collision frequency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Assumed that collisions cause a rate of decrease in momentum: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51" y="3296902"/>
            <a:ext cx="2260600" cy="609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6240"/>
            <a:ext cx="5537200" cy="711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79" y="6298258"/>
            <a:ext cx="2133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Warm-Plasma model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54" y="1299384"/>
            <a:ext cx="8993619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Alternative set of macroscopic equation is obtained by truncating </a:t>
            </a:r>
            <a:r>
              <a:rPr lang="en-US" sz="2400" dirty="0" smtClean="0">
                <a:latin typeface="Times New Roman"/>
                <a:cs typeface="Times New Roman"/>
              </a:rPr>
              <a:t>energy conservation </a:t>
            </a:r>
            <a:r>
              <a:rPr lang="en-US" sz="2400" dirty="0">
                <a:latin typeface="Times New Roman"/>
                <a:cs typeface="Times New Roman"/>
              </a:rPr>
              <a:t>equation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Consider pressure tensor: 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Components represent transport of momentum. Diagonal elements </a:t>
            </a:r>
            <a:r>
              <a:rPr lang="en-US" sz="2400" dirty="0" smtClean="0">
                <a:latin typeface="Times New Roman"/>
                <a:cs typeface="Times New Roman"/>
              </a:rPr>
              <a:t>represent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pressure</a:t>
            </a:r>
            <a:r>
              <a:rPr lang="en-US" sz="2400" dirty="0">
                <a:latin typeface="Times New Roman"/>
                <a:cs typeface="Times New Roman"/>
              </a:rPr>
              <a:t>, while off-diagonal represent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shearing stresses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In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warm-plasma model</a:t>
            </a:r>
            <a:r>
              <a:rPr lang="en-US" sz="2400" dirty="0" smtClean="0">
                <a:latin typeface="Times New Roman"/>
                <a:cs typeface="Times New Roman"/>
              </a:rPr>
              <a:t>, only consider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diagonal pressure elements </a:t>
            </a:r>
            <a:r>
              <a:rPr lang="en-US" sz="2400" dirty="0" smtClean="0">
                <a:latin typeface="Times New Roman"/>
                <a:cs typeface="Times New Roman"/>
              </a:rPr>
              <a:t>so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That is, viscous forces are neglected. We then have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06" y="1849687"/>
            <a:ext cx="4191000" cy="1041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86" y="4372412"/>
            <a:ext cx="1447800" cy="279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86" y="5215747"/>
            <a:ext cx="2235200" cy="6096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31" y="5875483"/>
            <a:ext cx="6248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6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13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Warm-Plasma </a:t>
            </a:r>
            <a:r>
              <a:rPr lang="en-US" dirty="0" smtClean="0">
                <a:latin typeface="Times New Roman"/>
                <a:cs typeface="Times New Roman"/>
              </a:rPr>
              <a:t>model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167466"/>
            <a:ext cx="9010328" cy="569053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The previous system of equations does not form a closed set, since scalar </a:t>
            </a:r>
            <a:r>
              <a:rPr lang="en-US" sz="2400" dirty="0" smtClean="0">
                <a:latin typeface="Times New Roman"/>
                <a:cs typeface="Times New Roman"/>
              </a:rPr>
              <a:t>pressure is </a:t>
            </a:r>
            <a:r>
              <a:rPr lang="en-US" sz="2400" dirty="0">
                <a:latin typeface="Times New Roman"/>
                <a:cs typeface="Times New Roman"/>
              </a:rPr>
              <a:t>now a third variable. Usually determined by energy </a:t>
            </a:r>
            <a:r>
              <a:rPr lang="en-US" sz="2400" dirty="0" smtClean="0">
                <a:latin typeface="Times New Roman"/>
                <a:cs typeface="Times New Roman"/>
              </a:rPr>
              <a:t>equation.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If plasma is 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isothermal</a:t>
            </a:r>
            <a:r>
              <a:rPr lang="en-US" sz="2400" dirty="0" smtClean="0">
                <a:latin typeface="Times New Roman"/>
                <a:cs typeface="Times New Roman"/>
              </a:rPr>
              <a:t>, assume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equation of state </a:t>
            </a:r>
            <a:r>
              <a:rPr lang="en-US" sz="2400" dirty="0" smtClean="0">
                <a:latin typeface="Times New Roman"/>
                <a:cs typeface="Times New Roman"/>
              </a:rPr>
              <a:t>of form: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Holds for slow time variations, allowing temperatures to reach </a:t>
            </a:r>
            <a:r>
              <a:rPr lang="en-US" sz="2400" dirty="0" smtClean="0">
                <a:latin typeface="Times New Roman"/>
                <a:cs typeface="Times New Roman"/>
              </a:rPr>
              <a:t>equilibrium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If </a:t>
            </a:r>
            <a:r>
              <a:rPr lang="en-US" sz="2400" dirty="0">
                <a:latin typeface="Times New Roman"/>
                <a:cs typeface="Times New Roman"/>
              </a:rPr>
              <a:t>plasma does not exchange energy with its surrounds, assume it is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adiabatic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Where </a:t>
            </a:r>
            <a:r>
              <a:rPr lang="en-US" sz="2400" i="1" dirty="0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>
                <a:latin typeface="Times New Roman"/>
                <a:cs typeface="Times New Roman"/>
              </a:rPr>
              <a:t> is specific heat ratio at constant pressure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Isothermal: </a:t>
            </a:r>
            <a:r>
              <a:rPr lang="en-US" sz="2000" i="1" dirty="0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=</a:t>
            </a:r>
            <a:r>
              <a:rPr lang="en-US" sz="2000" i="1" dirty="0" smtClean="0">
                <a:latin typeface="Times New Roman"/>
                <a:cs typeface="Times New Roman"/>
              </a:rPr>
              <a:t>const</a:t>
            </a:r>
            <a:r>
              <a:rPr lang="en-US" sz="2000" dirty="0" smtClean="0">
                <a:latin typeface="Times New Roman"/>
                <a:cs typeface="Times New Roman"/>
              </a:rPr>
              <a:t>. : </a:t>
            </a:r>
            <a:r>
              <a:rPr lang="en-US" sz="2000" i="1" dirty="0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latin typeface="Times New Roman"/>
                <a:cs typeface="Times New Roman"/>
              </a:rPr>
              <a:t>=1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Adiabatic /Isotropic 3 degree of freedom: </a:t>
            </a:r>
            <a:r>
              <a:rPr lang="en-US" sz="2000" i="1" dirty="0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latin typeface="Times New Roman"/>
                <a:cs typeface="Times New Roman"/>
              </a:rPr>
              <a:t>=5/3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Adiabatic / 1 degree of freedom: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latin typeface="Times New Roman"/>
                <a:cs typeface="Times New Roman"/>
              </a:rPr>
              <a:t>=3</a:t>
            </a:r>
            <a:endParaRPr lang="en-US" sz="2000" dirty="0">
              <a:latin typeface="Times New Roman"/>
              <a:cs typeface="Times New Roman"/>
            </a:endParaRPr>
          </a:p>
          <a:p>
            <a:pPr lvl="1"/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42" y="2935722"/>
            <a:ext cx="3733800" cy="29996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42" y="4583494"/>
            <a:ext cx="4241800" cy="7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5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Simplified energy equation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89" y="1433080"/>
            <a:ext cx="8805643" cy="5257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Note, the energy equation can be </a:t>
            </a:r>
            <a:r>
              <a:rPr lang="en-US" sz="2400" dirty="0" smtClean="0">
                <a:latin typeface="Times New Roman"/>
                <a:cs typeface="Times New Roman"/>
              </a:rPr>
              <a:t>written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where </a:t>
            </a:r>
            <a:r>
              <a:rPr lang="en-US" sz="2400" b="1" i="1" dirty="0">
                <a:latin typeface="Times New Roman"/>
                <a:cs typeface="Times New Roman"/>
              </a:rPr>
              <a:t>q</a:t>
            </a:r>
            <a:r>
              <a:rPr lang="en-US" sz="2400" dirty="0">
                <a:latin typeface="Times New Roman"/>
                <a:cs typeface="Times New Roman"/>
              </a:rPr>
              <a:t> is the heat flow vector. For electrons, commonly used approximation for </a:t>
            </a:r>
            <a:r>
              <a:rPr lang="en-US" sz="2400" b="1" i="1" dirty="0">
                <a:latin typeface="Times New Roman"/>
                <a:cs typeface="Times New Roman"/>
              </a:rPr>
              <a:t>q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is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where K is thermal 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Spitzer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conductivity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As average energy of plasma is 1/</a:t>
            </a:r>
            <a:r>
              <a:rPr lang="en-US" sz="2400" dirty="0" smtClean="0">
                <a:latin typeface="Times New Roman"/>
                <a:cs typeface="Times New Roman"/>
              </a:rPr>
              <a:t>2</a:t>
            </a:r>
            <a:r>
              <a:rPr lang="en-US" sz="2400" i="1" dirty="0" smtClean="0"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latin typeface="Times New Roman"/>
                <a:cs typeface="Times New Roman"/>
              </a:rPr>
              <a:t>&lt;</a:t>
            </a:r>
            <a:r>
              <a:rPr lang="en-US" sz="2400" i="1" dirty="0" err="1">
                <a:latin typeface="Times New Roman"/>
                <a:cs typeface="Times New Roman"/>
              </a:rPr>
              <a:t>ww</a:t>
            </a:r>
            <a:r>
              <a:rPr lang="en-US" sz="2400" dirty="0" smtClean="0">
                <a:latin typeface="Times New Roman"/>
                <a:cs typeface="Times New Roman"/>
              </a:rPr>
              <a:t>&gt;=3</a:t>
            </a:r>
            <a:r>
              <a:rPr lang="en-US" sz="2400" dirty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2</a:t>
            </a:r>
            <a:r>
              <a:rPr lang="en-US" sz="2400" i="1" dirty="0" smtClean="0">
                <a:latin typeface="Times New Roman"/>
                <a:cs typeface="Times New Roman"/>
              </a:rPr>
              <a:t>k</a:t>
            </a:r>
            <a:r>
              <a:rPr lang="en-US" sz="2400" baseline="-25000" dirty="0" smtClean="0">
                <a:latin typeface="Times New Roman"/>
                <a:cs typeface="Times New Roman"/>
              </a:rPr>
              <a:t>B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and using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= </a:t>
            </a:r>
            <a:r>
              <a:rPr lang="en-US" sz="2400" i="1" dirty="0" err="1" smtClean="0">
                <a:latin typeface="Times New Roman"/>
                <a:cs typeface="Times New Roman"/>
              </a:rPr>
              <a:t>nk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B</a:t>
            </a:r>
            <a:r>
              <a:rPr lang="en-US" sz="2400" i="1" dirty="0" err="1" smtClean="0">
                <a:latin typeface="Times New Roman"/>
                <a:cs typeface="Times New Roman"/>
              </a:rPr>
              <a:t>T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=</a:t>
            </a:r>
            <a:r>
              <a:rPr lang="en-US" sz="2400" dirty="0">
                <a:latin typeface="Times New Roman"/>
                <a:cs typeface="Times New Roman"/>
              </a:rPr>
              <a:t>&gt; 3/</a:t>
            </a:r>
            <a:r>
              <a:rPr lang="en-US" sz="2400" dirty="0" smtClean="0">
                <a:latin typeface="Times New Roman"/>
                <a:cs typeface="Times New Roman"/>
              </a:rPr>
              <a:t>2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= 1/2</a:t>
            </a:r>
            <a:r>
              <a:rPr lang="en-US" sz="2400" i="1" dirty="0">
                <a:latin typeface="Times New Roman"/>
                <a:cs typeface="Times New Roman"/>
              </a:rPr>
              <a:t>nm</a:t>
            </a:r>
            <a:r>
              <a:rPr lang="en-US" sz="2400" dirty="0">
                <a:latin typeface="Times New Roman"/>
                <a:cs typeface="Times New Roman"/>
              </a:rPr>
              <a:t>&lt;</a:t>
            </a:r>
            <a:r>
              <a:rPr lang="en-US" sz="2400" i="1" dirty="0" err="1">
                <a:latin typeface="Times New Roman"/>
                <a:cs typeface="Times New Roman"/>
              </a:rPr>
              <a:t>ww</a:t>
            </a:r>
            <a:r>
              <a:rPr lang="en-US" sz="2400" dirty="0">
                <a:latin typeface="Times New Roman"/>
                <a:cs typeface="Times New Roman"/>
              </a:rPr>
              <a:t>&gt;. Energy equation can then be </a:t>
            </a:r>
            <a:r>
              <a:rPr lang="en-US" sz="2400" dirty="0" smtClean="0">
                <a:latin typeface="Times New Roman"/>
                <a:cs typeface="Times New Roman"/>
              </a:rPr>
              <a:t>written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The quantity 3/2</a:t>
            </a:r>
            <a:r>
              <a:rPr lang="en-US" sz="2400" i="1" dirty="0">
                <a:latin typeface="Times New Roman"/>
                <a:cs typeface="Times New Roman"/>
              </a:rPr>
              <a:t>pu</a:t>
            </a:r>
            <a:r>
              <a:rPr lang="en-US" sz="2400" dirty="0">
                <a:latin typeface="Times New Roman"/>
                <a:cs typeface="Times New Roman"/>
              </a:rPr>
              <a:t> represents the flow of energy density at the fluid velocity. 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4" y="1954605"/>
            <a:ext cx="7518400" cy="736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14" y="3252745"/>
            <a:ext cx="1219200" cy="279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7" y="4946638"/>
            <a:ext cx="55372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1181</Words>
  <Application>Microsoft Macintosh PowerPoint</Application>
  <PresentationFormat>On-screen Show (4:3)</PresentationFormat>
  <Paragraphs>144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Plasma Astrophysics Chapter 3.5: Multi-fluid theory of plasma </vt:lpstr>
      <vt:lpstr>Fluid approach to plasmas</vt:lpstr>
      <vt:lpstr>Fluid motion</vt:lpstr>
      <vt:lpstr>Lagrangian &amp; Eulerian viewpoint</vt:lpstr>
      <vt:lpstr>Lagrangian &amp; Eulerian viewpoint (cont.)</vt:lpstr>
      <vt:lpstr>Cold-Plasma model</vt:lpstr>
      <vt:lpstr>Warm-Plasma model</vt:lpstr>
      <vt:lpstr>Warm-Plasma model (cont.)</vt:lpstr>
      <vt:lpstr>Simplified energy equation</vt:lpstr>
      <vt:lpstr>Effect of collisions</vt:lpstr>
      <vt:lpstr>Complete set of two-fluid equations</vt:lpstr>
      <vt:lpstr>Complete set of two-fluid equations (cont.)</vt:lpstr>
      <vt:lpstr>Fluid drifts perpendicular to B</vt:lpstr>
      <vt:lpstr>Fluid drifts perpendicular to B (cont.)</vt:lpstr>
      <vt:lpstr>Fluid drifts perpendicular to B (cont.)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Plasma Astrophysics</dc:title>
  <dc:creator>Yosuke Mizuno</dc:creator>
  <cp:lastModifiedBy>Yosuke Mizuno</cp:lastModifiedBy>
  <cp:revision>151</cp:revision>
  <dcterms:created xsi:type="dcterms:W3CDTF">2013-04-18T03:52:32Z</dcterms:created>
  <dcterms:modified xsi:type="dcterms:W3CDTF">2013-10-02T09:15:01Z</dcterms:modified>
</cp:coreProperties>
</file>