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00" r:id="rId3"/>
    <p:sldId id="301" r:id="rId4"/>
    <p:sldId id="257" r:id="rId5"/>
    <p:sldId id="258" r:id="rId6"/>
    <p:sldId id="259" r:id="rId7"/>
    <p:sldId id="260" r:id="rId8"/>
    <p:sldId id="261" r:id="rId9"/>
    <p:sldId id="262" r:id="rId10"/>
    <p:sldId id="29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94" r:id="rId23"/>
    <p:sldId id="297" r:id="rId24"/>
    <p:sldId id="298" r:id="rId25"/>
    <p:sldId id="274" r:id="rId26"/>
    <p:sldId id="275" r:id="rId27"/>
    <p:sldId id="280" r:id="rId28"/>
    <p:sldId id="276" r:id="rId29"/>
    <p:sldId id="277" r:id="rId30"/>
    <p:sldId id="278" r:id="rId31"/>
    <p:sldId id="279" r:id="rId32"/>
    <p:sldId id="281" r:id="rId33"/>
    <p:sldId id="282" r:id="rId34"/>
    <p:sldId id="293" r:id="rId35"/>
    <p:sldId id="283" r:id="rId36"/>
    <p:sldId id="284" r:id="rId37"/>
    <p:sldId id="285" r:id="rId38"/>
    <p:sldId id="286" r:id="rId39"/>
    <p:sldId id="287" r:id="rId40"/>
    <p:sldId id="289" r:id="rId41"/>
    <p:sldId id="290" r:id="rId42"/>
    <p:sldId id="299" r:id="rId43"/>
    <p:sldId id="288" r:id="rId44"/>
    <p:sldId id="302" r:id="rId45"/>
    <p:sldId id="303" r:id="rId46"/>
    <p:sldId id="304" r:id="rId47"/>
    <p:sldId id="306" r:id="rId48"/>
    <p:sldId id="307" r:id="rId49"/>
    <p:sldId id="308" r:id="rId50"/>
    <p:sldId id="30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1512B-AB92-9D40-832F-78035EC4AFBF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74026-BB45-3E41-995D-A15EBF312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5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5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2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9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7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7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7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8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E36A-C984-D246-A71D-2198DDA36C8B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E76D-B32E-B145-A619-C6DC469D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81.emf"/><Relationship Id="rId7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8" Type="http://schemas.openxmlformats.org/officeDocument/2006/relationships/image" Target="../media/image109.emf"/><Relationship Id="rId9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4" Type="http://schemas.openxmlformats.org/officeDocument/2006/relationships/image" Target="../media/image117.emf"/><Relationship Id="rId5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20.emf"/><Relationship Id="rId5" Type="http://schemas.openxmlformats.org/officeDocument/2006/relationships/image" Target="../media/image135.emf"/><Relationship Id="rId6" Type="http://schemas.openxmlformats.org/officeDocument/2006/relationships/image" Target="../media/image136.emf"/><Relationship Id="rId7" Type="http://schemas.openxmlformats.org/officeDocument/2006/relationships/image" Target="../media/image137.emf"/><Relationship Id="rId8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Relationship Id="rId3" Type="http://schemas.openxmlformats.org/officeDocument/2006/relationships/image" Target="../media/image1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emf"/><Relationship Id="rId3" Type="http://schemas.openxmlformats.org/officeDocument/2006/relationships/image" Target="../media/image1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14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Relationship Id="rId3" Type="http://schemas.openxmlformats.org/officeDocument/2006/relationships/image" Target="../media/image13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4" Type="http://schemas.openxmlformats.org/officeDocument/2006/relationships/image" Target="../media/image150.emf"/><Relationship Id="rId5" Type="http://schemas.openxmlformats.org/officeDocument/2006/relationships/image" Target="../media/image151.emf"/><Relationship Id="rId6" Type="http://schemas.openxmlformats.org/officeDocument/2006/relationships/image" Target="../media/image1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156.emf"/><Relationship Id="rId6" Type="http://schemas.openxmlformats.org/officeDocument/2006/relationships/image" Target="../media/image1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2375"/>
            <a:ext cx="7772400" cy="17557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Plasma Astrophysics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4000" dirty="0" smtClean="0">
                <a:latin typeface="Times New Roman"/>
                <a:cs typeface="Times New Roman"/>
              </a:rPr>
              <a:t>Chapter 4: Single-Fluid Theory of Plasma - </a:t>
            </a:r>
            <a:r>
              <a:rPr lang="en-US" sz="4000" dirty="0" err="1" smtClean="0">
                <a:latin typeface="Times New Roman"/>
                <a:cs typeface="Times New Roman"/>
              </a:rPr>
              <a:t>Magnetohydrodynamics</a:t>
            </a:r>
            <a:r>
              <a:rPr lang="en-US" sz="4000" dirty="0" smtClean="0">
                <a:latin typeface="Times New Roman"/>
                <a:cs typeface="Times New Roman"/>
              </a:rPr>
              <a:t>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815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Yosuke Mizuno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Institute of Astronomy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National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Tsing-Hua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University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2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MHD equation of motion (cont.)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261540"/>
            <a:ext cx="8974667" cy="5257800"/>
          </a:xfrm>
        </p:spPr>
        <p:txBody>
          <a:bodyPr>
            <a:normAutofit/>
          </a:bodyPr>
          <a:lstStyle/>
          <a:p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b="1" i="1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term is generally much smaller than </a:t>
            </a:r>
            <a:r>
              <a:rPr lang="en-US" sz="2400" b="1" i="1" dirty="0" smtClean="0">
                <a:latin typeface="Times New Roman"/>
                <a:cs typeface="Times New Roman"/>
              </a:rPr>
              <a:t>J </a:t>
            </a:r>
            <a:r>
              <a:rPr lang="en-US" sz="2400" dirty="0" smtClean="0">
                <a:latin typeface="Times New Roman"/>
                <a:cs typeface="Times New Roman"/>
              </a:rPr>
              <a:t>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term. To see this take order of magnitudes.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from Maxwell’s equations: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Therefore,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generally very small number.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Example:  small cold plasma, 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=1eV,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=1cm, this ratio is about 10</a:t>
            </a:r>
            <a:r>
              <a:rPr lang="en-US" sz="2400" baseline="30000" dirty="0" smtClean="0">
                <a:latin typeface="Times New Roman"/>
                <a:cs typeface="Times New Roman"/>
              </a:rPr>
              <a:t>-8</a:t>
            </a:r>
            <a:endParaRPr lang="en-US" sz="2400" baseline="30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6" y="2679698"/>
            <a:ext cx="42799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49" y="3238495"/>
            <a:ext cx="50546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1" y="4377252"/>
            <a:ext cx="85471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Generalized Ohm’s law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8" y="1286001"/>
            <a:ext cx="8918917" cy="533690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final single-fluid </a:t>
            </a:r>
            <a:r>
              <a:rPr lang="en-US" sz="2400" dirty="0" smtClean="0">
                <a:latin typeface="Times New Roman"/>
                <a:cs typeface="Times New Roman"/>
              </a:rPr>
              <a:t>MHD equation </a:t>
            </a:r>
            <a:r>
              <a:rPr lang="en-US" sz="2400" dirty="0">
                <a:latin typeface="Times New Roman"/>
                <a:cs typeface="Times New Roman"/>
              </a:rPr>
              <a:t>describes the variation of current density </a:t>
            </a:r>
            <a:r>
              <a:rPr lang="en-US" sz="2400" b="1" i="1" dirty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Consider the momentum equations for electron and </a:t>
            </a:r>
            <a:r>
              <a:rPr lang="en-US" sz="2400" dirty="0" smtClean="0">
                <a:latin typeface="Times New Roman"/>
                <a:cs typeface="Times New Roman"/>
              </a:rPr>
              <a:t>ions (eq.4.1b):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Multiple electron equation by </a:t>
            </a:r>
            <a:r>
              <a:rPr lang="en-US" sz="2400" i="1" dirty="0" err="1" smtClean="0">
                <a:latin typeface="Times New Roman"/>
                <a:cs typeface="Times New Roman"/>
              </a:rPr>
              <a:t>q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and ion equation by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and add: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9" y="2618277"/>
            <a:ext cx="7620000" cy="711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36" y="3897377"/>
            <a:ext cx="4419600" cy="287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249" y="4579464"/>
            <a:ext cx="2100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(We ignore second term of LHS as we dealing with small perturbation)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498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Generalized Ohm’s </a:t>
            </a:r>
            <a:r>
              <a:rPr lang="en-US" dirty="0" smtClean="0">
                <a:latin typeface="Times New Roman"/>
                <a:cs typeface="Times New Roman"/>
              </a:rPr>
              <a:t>law (cont.)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5" y="2282109"/>
            <a:ext cx="8066786" cy="399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816" y="1617793"/>
            <a:ext cx="2928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forth term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of RHS: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310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938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Generalized Ohm’s </a:t>
            </a:r>
            <a:r>
              <a:rPr lang="en-US" dirty="0" smtClean="0">
                <a:latin typeface="Times New Roman"/>
                <a:cs typeface="Times New Roman"/>
              </a:rPr>
              <a:t>law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21" y="748225"/>
            <a:ext cx="8902840" cy="552102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For an electrically neutral </a:t>
            </a:r>
            <a:r>
              <a:rPr lang="en-US" sz="2400" dirty="0" smtClean="0">
                <a:latin typeface="Times New Roman"/>
                <a:cs typeface="Times New Roman"/>
              </a:rPr>
              <a:t>plasma                        and using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                     and                                              , We can write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As                                               and                                  . In thermal equilibrium, kinetic pressures of electrons is similar to ion pressure (</a:t>
            </a:r>
            <a:r>
              <a:rPr lang="en-US" sz="2400" i="1" dirty="0" err="1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~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)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53" y="1632651"/>
            <a:ext cx="4902200" cy="2971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61" y="871088"/>
            <a:ext cx="16256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7" y="1215576"/>
            <a:ext cx="2413000" cy="27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53" y="1238401"/>
            <a:ext cx="3327400" cy="304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4" y="4734402"/>
            <a:ext cx="34036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29" y="4676852"/>
            <a:ext cx="2438400" cy="355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" y="5872803"/>
            <a:ext cx="76454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67448" y="6053123"/>
            <a:ext cx="676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(4.2)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85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Generalized Ohm’s law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11" y="1286002"/>
            <a:ext cx="8951073" cy="541727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collisional term can be written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smtClean="0">
                <a:latin typeface="Symbol" charset="2"/>
                <a:cs typeface="Symbol" charset="2"/>
              </a:rPr>
              <a:t>h </a:t>
            </a:r>
            <a:r>
              <a:rPr lang="en-US" sz="2400" dirty="0" smtClean="0">
                <a:latin typeface="Times New Roman"/>
                <a:cs typeface="Times New Roman"/>
              </a:rPr>
              <a:t>is the specific resistivity,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relates to </a:t>
            </a:r>
            <a:r>
              <a:rPr lang="en-US" sz="2400" dirty="0">
                <a:latin typeface="Times New Roman"/>
                <a:cs typeface="Times New Roman"/>
              </a:rPr>
              <a:t>fact </a:t>
            </a:r>
            <a:r>
              <a:rPr lang="en-US" sz="2400" dirty="0" smtClean="0">
                <a:latin typeface="Times New Roman"/>
                <a:cs typeface="Times New Roman"/>
              </a:rPr>
              <a:t>that </a:t>
            </a:r>
            <a:r>
              <a:rPr lang="en-US" sz="2400" dirty="0">
                <a:latin typeface="Times New Roman"/>
                <a:cs typeface="Times New Roman"/>
              </a:rPr>
              <a:t>collisions result </a:t>
            </a:r>
            <a:r>
              <a:rPr lang="en-US" sz="2400" dirty="0" smtClean="0">
                <a:latin typeface="Times New Roman"/>
                <a:cs typeface="Times New Roman"/>
              </a:rPr>
              <a:t>from Coulomb </a:t>
            </a:r>
            <a:r>
              <a:rPr lang="en-US" sz="2400" dirty="0">
                <a:latin typeface="Times New Roman"/>
                <a:cs typeface="Times New Roman"/>
              </a:rPr>
              <a:t>force between ions (</a:t>
            </a:r>
            <a:r>
              <a:rPr lang="en-US" sz="2400" i="1" dirty="0">
                <a:latin typeface="Times New Roman"/>
                <a:cs typeface="Times New Roman"/>
              </a:rPr>
              <a:t>q</a:t>
            </a:r>
            <a:r>
              <a:rPr lang="en-US" sz="2400" baseline="-25000" dirty="0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) and electrons (</a:t>
            </a:r>
            <a:r>
              <a:rPr lang="en-US" sz="2400" i="1" dirty="0" err="1">
                <a:latin typeface="Times New Roman"/>
                <a:cs typeface="Times New Roman"/>
              </a:rPr>
              <a:t>q</a:t>
            </a:r>
            <a:r>
              <a:rPr lang="en-US" sz="2400" baseline="-25000" dirty="0" err="1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) and total momentum </a:t>
            </a:r>
            <a:r>
              <a:rPr lang="en-US" sz="2400" dirty="0" smtClean="0">
                <a:latin typeface="Times New Roman"/>
                <a:cs typeface="Times New Roman"/>
              </a:rPr>
              <a:t>transferred to </a:t>
            </a:r>
            <a:r>
              <a:rPr lang="en-US" sz="2400" dirty="0">
                <a:latin typeface="Times New Roman"/>
                <a:cs typeface="Times New Roman"/>
              </a:rPr>
              <a:t>electrons in an elastic collision with an ion is </a:t>
            </a:r>
            <a:r>
              <a:rPr lang="en-US" sz="2400" b="1" i="1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– </a:t>
            </a:r>
            <a:r>
              <a:rPr lang="en-US" sz="2400" b="1" i="1" dirty="0" err="1">
                <a:latin typeface="Times New Roman"/>
                <a:cs typeface="Times New Roman"/>
              </a:rPr>
              <a:t>v</a:t>
            </a:r>
            <a:r>
              <a:rPr lang="en-US" sz="2400" baseline="-25000" dirty="0" err="1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Now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= - </a:t>
            </a:r>
            <a:r>
              <a:rPr lang="en-US" sz="2400" i="1" dirty="0" err="1" smtClean="0">
                <a:latin typeface="Times New Roman"/>
                <a:cs typeface="Times New Roman"/>
              </a:rPr>
              <a:t>q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i="1" dirty="0" smtClean="0">
                <a:latin typeface="Times New Roman"/>
                <a:cs typeface="Times New Roman"/>
              </a:rPr>
              <a:t>n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err="1" smtClean="0">
                <a:latin typeface="Times New Roman"/>
                <a:cs typeface="Times New Roman"/>
              </a:rPr>
              <a:t>n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b="1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err="1" smtClean="0">
                <a:latin typeface="Times New Roman"/>
                <a:cs typeface="Times New Roman"/>
              </a:rPr>
              <a:t>n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i="1" dirty="0" err="1" smtClean="0">
                <a:latin typeface="Times New Roman"/>
                <a:cs typeface="Times New Roman"/>
              </a:rPr>
              <a:t>q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b="1" i="1" dirty="0" err="1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), =&gt;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Eq. (4.2) can be written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 is a tensor. This is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generalized Ohm’s law </a:t>
            </a:r>
          </a:p>
          <a:p>
            <a:endParaRPr lang="en-US" sz="2400" baseline="-25000" dirty="0">
              <a:latin typeface="Times New Roman"/>
              <a:cs typeface="Times New Roman"/>
            </a:endParaRPr>
          </a:p>
          <a:p>
            <a:endParaRPr lang="en-US" sz="2400" baseline="-250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72" y="1365401"/>
            <a:ext cx="2565400" cy="355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74" y="3332502"/>
            <a:ext cx="1905000" cy="27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046" y="4254551"/>
            <a:ext cx="8229600" cy="809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2" y="4302777"/>
            <a:ext cx="7950200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3028" y="5104697"/>
            <a:ext cx="676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(4.3)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139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Generalized Ohm’s law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1225"/>
            <a:ext cx="9144000" cy="52578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For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steady current </a:t>
            </a:r>
            <a:r>
              <a:rPr lang="en-US" sz="2400" dirty="0">
                <a:latin typeface="Times New Roman"/>
                <a:cs typeface="Times New Roman"/>
              </a:rPr>
              <a:t>in a uniform </a:t>
            </a:r>
            <a:r>
              <a:rPr lang="en-US" sz="2400" b="1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,                                     and </a:t>
            </a:r>
            <a:r>
              <a:rPr lang="en-US" sz="2400" b="1" i="1" dirty="0" smtClean="0">
                <a:latin typeface="Times New Roman"/>
                <a:cs typeface="Times New Roman"/>
              </a:rPr>
              <a:t>B </a:t>
            </a:r>
            <a:r>
              <a:rPr lang="en-US" sz="2400" dirty="0" smtClean="0">
                <a:latin typeface="Times New Roman"/>
                <a:cs typeface="Times New Roman"/>
              </a:rPr>
              <a:t>= 0 so that</a:t>
            </a:r>
          </a:p>
          <a:p>
            <a:endParaRPr lang="en-US" altLang="ja-JP" sz="2400" dirty="0">
              <a:latin typeface="Times New Roman"/>
              <a:cs typeface="Times New Roman"/>
            </a:endParaRPr>
          </a:p>
          <a:p>
            <a:r>
              <a:rPr lang="en-US" altLang="ja-JP" sz="2400" dirty="0" smtClean="0">
                <a:latin typeface="Times New Roman"/>
                <a:cs typeface="Times New Roman"/>
              </a:rPr>
              <a:t>In general form, the </a:t>
            </a:r>
            <a:r>
              <a:rPr lang="en-US" altLang="ja-JP" sz="2400" dirty="0">
                <a:latin typeface="Times New Roman"/>
                <a:cs typeface="Times New Roman"/>
              </a:rPr>
              <a:t>electric field </a:t>
            </a:r>
            <a:r>
              <a:rPr lang="en-US" altLang="ja-JP" sz="2400" b="1" i="1" dirty="0">
                <a:latin typeface="Times New Roman"/>
                <a:cs typeface="Times New Roman"/>
              </a:rPr>
              <a:t>E</a:t>
            </a:r>
            <a:r>
              <a:rPr lang="en-US" altLang="ja-JP" sz="2400" dirty="0">
                <a:latin typeface="Times New Roman"/>
                <a:cs typeface="Times New Roman"/>
              </a:rPr>
              <a:t> can be found from 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Eq</a:t>
            </a:r>
            <a:r>
              <a:rPr lang="en-US" altLang="ja-JP" sz="2400" dirty="0" smtClean="0">
                <a:latin typeface="Times New Roman"/>
                <a:cs typeface="Times New Roman"/>
              </a:rPr>
              <a:t> (4.3):</a:t>
            </a:r>
          </a:p>
          <a:p>
            <a:endParaRPr lang="en-US" altLang="ja-JP" sz="2400" dirty="0" smtClean="0">
              <a:latin typeface="Times New Roman"/>
              <a:cs typeface="Times New Roman"/>
            </a:endParaRPr>
          </a:p>
          <a:p>
            <a:endParaRPr lang="en-US" altLang="ja-JP" sz="2400" dirty="0">
              <a:latin typeface="Times New Roman"/>
              <a:cs typeface="Times New Roman"/>
            </a:endParaRPr>
          </a:p>
          <a:p>
            <a:r>
              <a:rPr lang="en-US" altLang="ja-JP" sz="2400" dirty="0">
                <a:latin typeface="Times New Roman"/>
                <a:cs typeface="Times New Roman"/>
              </a:rPr>
              <a:t>Consider right hand side of this </a:t>
            </a:r>
            <a:r>
              <a:rPr lang="en-US" altLang="ja-JP" sz="2400" dirty="0" smtClean="0">
                <a:latin typeface="Times New Roman"/>
                <a:cs typeface="Times New Roman"/>
              </a:rPr>
              <a:t>equation: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First term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en-US" sz="2000" b="1" i="1" dirty="0" smtClean="0">
                <a:latin typeface="Times New Roman"/>
                <a:cs typeface="Times New Roman"/>
              </a:rPr>
              <a:t>E</a:t>
            </a:r>
            <a:r>
              <a:rPr lang="en-US" sz="2000" dirty="0" smtClean="0">
                <a:latin typeface="Times New Roman"/>
                <a:cs typeface="Times New Roman"/>
              </a:rPr>
              <a:t> associated with plasma motion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Second term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Hall effect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Third term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Ambipolar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diffusion </a:t>
            </a:r>
            <a:r>
              <a:rPr lang="en-US" sz="2000" dirty="0">
                <a:latin typeface="Times New Roman"/>
                <a:cs typeface="Times New Roman"/>
              </a:rPr>
              <a:t>from E-field generated by </a:t>
            </a:r>
            <a:r>
              <a:rPr lang="en-US" sz="2000" dirty="0" smtClean="0">
                <a:latin typeface="Times New Roman"/>
                <a:cs typeface="Times New Roman"/>
              </a:rPr>
              <a:t>pressure gradients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Fourth term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 err="1">
                <a:latin typeface="Times New Roman"/>
                <a:cs typeface="Times New Roman"/>
              </a:rPr>
              <a:t>Ohmic</a:t>
            </a:r>
            <a:r>
              <a:rPr lang="en-US" sz="2000" dirty="0">
                <a:latin typeface="Times New Roman"/>
                <a:cs typeface="Times New Roman"/>
              </a:rPr>
              <a:t> losses/Joule </a:t>
            </a:r>
            <a:r>
              <a:rPr lang="en-US" sz="2000" dirty="0" smtClean="0">
                <a:latin typeface="Times New Roman"/>
                <a:cs typeface="Times New Roman"/>
              </a:rPr>
              <a:t>heating by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resistivity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Fifth term</a:t>
            </a:r>
            <a:r>
              <a:rPr lang="en-US" sz="2000" dirty="0">
                <a:latin typeface="Times New Roman"/>
                <a:cs typeface="Times New Roman"/>
              </a:rPr>
              <a:t>: Electron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inertia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76" y="1535476"/>
            <a:ext cx="26416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16" y="2226701"/>
            <a:ext cx="26416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16" y="3206302"/>
            <a:ext cx="6070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One fluid MHD Ohm’s law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95" y="1302076"/>
            <a:ext cx="8858627" cy="55559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Generalized Ohm’s law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Now assume plasma is isotropic, so that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Also we neglect Hall effect and </a:t>
            </a:r>
            <a:r>
              <a:rPr lang="en-US" sz="2400" dirty="0" err="1" smtClean="0">
                <a:latin typeface="Times New Roman"/>
                <a:cs typeface="Times New Roman"/>
              </a:rPr>
              <a:t>Ambipolar</a:t>
            </a:r>
            <a:r>
              <a:rPr lang="en-US" sz="2400" dirty="0" smtClean="0">
                <a:latin typeface="Times New Roman"/>
                <a:cs typeface="Times New Roman"/>
              </a:rPr>
              <a:t> diffusion in generalized Ohm’s law since not important in one-fluid MHD.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For </a:t>
            </a:r>
            <a:r>
              <a:rPr lang="en-US" sz="2400" dirty="0">
                <a:latin typeface="Times New Roman"/>
                <a:cs typeface="Times New Roman"/>
              </a:rPr>
              <a:t>slow variations, </a:t>
            </a:r>
            <a:r>
              <a:rPr lang="en-US" sz="2400" b="1" i="1" dirty="0">
                <a:latin typeface="Times New Roman"/>
                <a:cs typeface="Times New Roman"/>
              </a:rPr>
              <a:t>J</a:t>
            </a:r>
            <a:r>
              <a:rPr lang="en-US" sz="2400" dirty="0">
                <a:latin typeface="Times New Roman"/>
                <a:cs typeface="Times New Roman"/>
              </a:rPr>
              <a:t> = constant, so can write </a:t>
            </a:r>
            <a:r>
              <a:rPr lang="en-US" sz="2400" dirty="0" smtClean="0">
                <a:latin typeface="Times New Roman"/>
                <a:cs typeface="Times New Roman"/>
              </a:rPr>
              <a:t>generalized </a:t>
            </a:r>
            <a:r>
              <a:rPr lang="en-US" sz="2400" dirty="0">
                <a:latin typeface="Times New Roman"/>
                <a:cs typeface="Times New Roman"/>
              </a:rPr>
              <a:t>Ohm’s law as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Rearranging gives,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 = 1/</a:t>
            </a:r>
            <a:r>
              <a:rPr lang="en-US" sz="2400" i="1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electrical conductivity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6" y="1835588"/>
            <a:ext cx="7950200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26" y="2753802"/>
            <a:ext cx="1447800" cy="279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67" y="4318852"/>
            <a:ext cx="3962400" cy="685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8" y="5763203"/>
            <a:ext cx="2286000" cy="30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6567" y="5674477"/>
            <a:ext cx="2467637" cy="425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7588" y="5638488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One-fluid MHD Ohm’s law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242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316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Simplified MHD equations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814736"/>
            <a:ext cx="8960201" cy="60432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 set of simplified MHD equations can be written: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Fluid equations must be solved with reduced Maxwell equations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Here we have assumed that there is no accumulation of </a:t>
            </a:r>
            <a:r>
              <a:rPr lang="en-US" sz="2400" dirty="0" smtClean="0">
                <a:latin typeface="Times New Roman"/>
                <a:cs typeface="Times New Roman"/>
              </a:rPr>
              <a:t>charge </a:t>
            </a:r>
            <a:r>
              <a:rPr lang="en-US" sz="2400" dirty="0">
                <a:latin typeface="Times New Roman"/>
                <a:cs typeface="Times New Roman"/>
              </a:rPr>
              <a:t>(i.e.,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= 0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Complete set of equations only when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equation of state </a:t>
            </a:r>
            <a:r>
              <a:rPr lang="en-US" sz="2400" dirty="0">
                <a:latin typeface="Times New Roman"/>
                <a:cs typeface="Times New Roman"/>
              </a:rPr>
              <a:t>for relationship between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n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r>
              <a:rPr lang="en-US" sz="2400" dirty="0">
                <a:latin typeface="Times New Roman"/>
                <a:cs typeface="Times New Roman"/>
              </a:rPr>
              <a:t>is specified.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3" y="1292169"/>
            <a:ext cx="4851400" cy="1727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18" y="3628442"/>
            <a:ext cx="3937000" cy="96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9503" y="1253369"/>
            <a:ext cx="5032304" cy="1816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3172" y="3595017"/>
            <a:ext cx="4190797" cy="1084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72" y="6463384"/>
            <a:ext cx="16256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56845" y="6379824"/>
            <a:ext cx="1725854" cy="444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90542" y="3618887"/>
            <a:ext cx="2992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smtClean="0">
                <a:latin typeface="Times New Roman"/>
                <a:cs typeface="Times New Roman"/>
              </a:rPr>
              <a:t>displacement current term is ignored for low frequency phenomena)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32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926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Plasma 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  <a:endParaRPr lang="en-US" i="1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3" y="671865"/>
            <a:ext cx="9002897" cy="604000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MHD equation of motion contains </a:t>
            </a:r>
            <a:r>
              <a:rPr lang="en-US" sz="2400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term, which can given rise to effects that are similar to those of the pressure term.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Current is given by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Taking cross product with the magnetic field,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Inserting into MHD equation of motion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second term of RHS,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the first term </a:t>
            </a:r>
            <a:r>
              <a:rPr lang="en-US" sz="2400" dirty="0" smtClean="0">
                <a:latin typeface="Times New Roman"/>
                <a:cs typeface="Times New Roman"/>
              </a:rPr>
              <a:t>acted on by gradient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plasma pressure </a:t>
            </a:r>
            <a:r>
              <a:rPr lang="en-US" sz="2400" dirty="0" smtClean="0">
                <a:latin typeface="Times New Roman"/>
                <a:cs typeface="Times New Roman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second term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pressure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dimensionless parameter, plasma </a:t>
            </a:r>
            <a:r>
              <a:rPr lang="en-US" sz="2400" i="1" dirty="0" smtClean="0">
                <a:latin typeface="Symbol" charset="2"/>
                <a:cs typeface="Symbol" charset="2"/>
              </a:rPr>
              <a:t>b 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i="1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&lt;&lt;1: dominated by magnetization effects</a:t>
            </a:r>
          </a:p>
          <a:p>
            <a:r>
              <a:rPr lang="en-US" sz="2400" i="1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&gt;&gt;1: behaves more like a fluid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42" y="1403185"/>
            <a:ext cx="1752600" cy="660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4" y="2433333"/>
            <a:ext cx="6731000" cy="736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6" y="3723307"/>
            <a:ext cx="6223000" cy="736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52" y="5295767"/>
            <a:ext cx="11684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4662" y="5319993"/>
            <a:ext cx="1330031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6914" y="5319993"/>
            <a:ext cx="181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Plasma beta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899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73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induction equation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475" y="782585"/>
            <a:ext cx="9273870" cy="626063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Taking the curl of one-fluid MHD Ohm’s law: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Assuming 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const</a:t>
            </a:r>
            <a:r>
              <a:rPr lang="en-US" sz="2400" dirty="0" smtClean="0">
                <a:latin typeface="Times New Roman"/>
                <a:cs typeface="Times New Roman"/>
              </a:rPr>
              <a:t>. Substituting for                          from Ampere’s law and using the law of induction equations (Faraday’s law):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double curl can be expanding from vector identity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second term in R.H.S. is zero by Gauss’s law (                 ). So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36" y="1157720"/>
            <a:ext cx="42926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2" y="1791208"/>
            <a:ext cx="18288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01" y="2608362"/>
            <a:ext cx="5283200" cy="685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1" y="3909960"/>
            <a:ext cx="6273800" cy="685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28" y="5325464"/>
            <a:ext cx="3835400" cy="685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1" y="4814426"/>
            <a:ext cx="1193800" cy="228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6481" y="5267732"/>
            <a:ext cx="4020567" cy="832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74896" y="5472624"/>
            <a:ext cx="3279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MHD induction equation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38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 Exercise 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20" y="1600200"/>
            <a:ext cx="8650542" cy="502398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Plasma frequency: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Debye length: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Plasma number: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Mean free path: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44" y="1417638"/>
            <a:ext cx="1790700" cy="952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32" y="2688060"/>
            <a:ext cx="2120900" cy="787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28" y="3596573"/>
            <a:ext cx="3937000" cy="812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09" y="4536310"/>
            <a:ext cx="37719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34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The induction </a:t>
            </a:r>
            <a:r>
              <a:rPr lang="en-US" dirty="0" smtClean="0">
                <a:latin typeface="Times New Roman"/>
                <a:cs typeface="Times New Roman"/>
              </a:rPr>
              <a:t>equation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90"/>
            <a:ext cx="8229600" cy="54075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MHD induction </a:t>
            </a:r>
            <a:r>
              <a:rPr lang="en-US" sz="2400" dirty="0">
                <a:latin typeface="Times New Roman"/>
                <a:cs typeface="Times New Roman"/>
              </a:rPr>
              <a:t>equation, together with fluid mass, momentum, and energy </a:t>
            </a:r>
            <a:r>
              <a:rPr lang="en-US" sz="2400" dirty="0" smtClean="0">
                <a:latin typeface="Times New Roman"/>
                <a:cs typeface="Times New Roman"/>
              </a:rPr>
              <a:t>equations (</a:t>
            </a:r>
            <a:r>
              <a:rPr lang="en-US" sz="2400" dirty="0" err="1" smtClean="0">
                <a:latin typeface="Times New Roman"/>
                <a:cs typeface="Times New Roman"/>
              </a:rPr>
              <a:t>EoS</a:t>
            </a:r>
            <a:r>
              <a:rPr lang="en-US" sz="2400" dirty="0" smtClean="0">
                <a:latin typeface="Times New Roman"/>
                <a:cs typeface="Times New Roman"/>
              </a:rPr>
              <a:t>), </a:t>
            </a:r>
            <a:r>
              <a:rPr lang="en-US" sz="2400" dirty="0">
                <a:latin typeface="Times New Roman"/>
                <a:cs typeface="Times New Roman"/>
              </a:rPr>
              <a:t>a close set of equations for MHD state variables (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b="1" i="1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b="1" i="1" dirty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Here,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10" y="5505274"/>
            <a:ext cx="18288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30" y="5909388"/>
            <a:ext cx="24384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8978" y="2546424"/>
            <a:ext cx="6830346" cy="2727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49" y="2681137"/>
            <a:ext cx="63754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2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Ideal MHD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23" y="1417638"/>
            <a:ext cx="8532877" cy="527919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the case where the conductivity is very high (            ), the electric field is </a:t>
            </a:r>
            <a:r>
              <a:rPr lang="en-US" sz="2400" b="1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= -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(motional electric field only). It is known as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ideal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Magnetohydrodynamics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 set of equations: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the most simplest assumption for MHD. But this is commonly used in Astrophysics.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1" y="3072160"/>
            <a:ext cx="6375400" cy="2438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28" y="1617252"/>
            <a:ext cx="889000" cy="15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2658" y="3008281"/>
            <a:ext cx="6637930" cy="2649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3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pressure equations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6" y="770483"/>
            <a:ext cx="9025464" cy="608751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above formulation of the ideal MHD equations exploits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as the basic variables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Equation of states is often replaced by pressure evolution equation.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It is also work out the evolution equation for the other </a:t>
            </a:r>
            <a:r>
              <a:rPr lang="en-US" sz="2400" dirty="0" err="1" smtClean="0">
                <a:latin typeface="Times New Roman"/>
                <a:cs typeface="Times New Roman"/>
              </a:rPr>
              <a:t>thermodynamical</a:t>
            </a:r>
            <a:r>
              <a:rPr lang="en-US" sz="2400" dirty="0" smtClean="0">
                <a:latin typeface="Times New Roman"/>
                <a:cs typeface="Times New Roman"/>
              </a:rPr>
              <a:t> variables, such as</a:t>
            </a:r>
          </a:p>
          <a:p>
            <a:pPr lvl="1"/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: internal energy per unit mass (which is equivalent to T)</a:t>
            </a:r>
          </a:p>
          <a:p>
            <a:pPr lvl="1"/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: entropy per unit mass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sz="2400" dirty="0" smtClean="0">
              <a:latin typeface="Times New Roman"/>
              <a:cs typeface="Times New Roman"/>
            </a:endParaRP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Neglect thermal conduction and heat flow, i.e., considering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adiabatic</a:t>
            </a:r>
            <a:r>
              <a:rPr lang="en-US" sz="2400" dirty="0">
                <a:latin typeface="Times New Roman"/>
                <a:cs typeface="Times New Roman"/>
              </a:rPr>
              <a:t> processes,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the entropy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convected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by the fluid is constant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" y="3803650"/>
            <a:ext cx="2768600" cy="723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" y="4711701"/>
            <a:ext cx="33020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" y="5884333"/>
            <a:ext cx="5029200" cy="78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5067" y="3589867"/>
            <a:ext cx="187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Times New Roman"/>
                <a:cs typeface="Times New Roman"/>
              </a:rPr>
              <a:t>C</a:t>
            </a:r>
            <a:r>
              <a:rPr lang="en-US" sz="2000" baseline="-25000" dirty="0" err="1" smtClean="0">
                <a:latin typeface="Times New Roman"/>
                <a:cs typeface="Times New Roman"/>
              </a:rPr>
              <a:t>v</a:t>
            </a:r>
            <a:r>
              <a:rPr lang="en-US" sz="2000" dirty="0" smtClean="0">
                <a:latin typeface="Times New Roman"/>
                <a:cs typeface="Times New Roman"/>
              </a:rPr>
              <a:t>: specific heat capacity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155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464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The pressure equations (cont.)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800" y="782562"/>
            <a:ext cx="2470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Apply change rule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200" y="1996228"/>
            <a:ext cx="189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Expand </a:t>
            </a:r>
            <a:r>
              <a:rPr lang="en-US" sz="2400" i="1" dirty="0" smtClean="0"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err="1" smtClean="0">
                <a:latin typeface="Times New Roman"/>
                <a:cs typeface="Times New Roman"/>
              </a:rPr>
              <a:t>Dt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406696"/>
            <a:ext cx="70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But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92" y="6010735"/>
            <a:ext cx="31242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64856" y="5904889"/>
            <a:ext cx="3362680" cy="847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43004" y="6119168"/>
            <a:ext cx="373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Pressure evolution equation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70" y="1236134"/>
            <a:ext cx="5029200" cy="812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9" y="2484964"/>
            <a:ext cx="7264400" cy="787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47" y="3365501"/>
            <a:ext cx="5842000" cy="7874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6" y="5027084"/>
            <a:ext cx="4470400" cy="7493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95" y="4246034"/>
            <a:ext cx="4330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internal energy equation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pressure evolution equations, using equations of state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we can write the internal energy equations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3359133"/>
            <a:ext cx="4165600" cy="673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1335" y="3234267"/>
            <a:ext cx="4453467" cy="948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74420" y="3509071"/>
            <a:ext cx="3334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Internal energy equation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2226733"/>
            <a:ext cx="2070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3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21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field behavior in MHD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3" y="744098"/>
            <a:ext cx="9047797" cy="59719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MHD induction equation: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Dominant: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convection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Infinite conductivity limit: ideal MHD.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Flow and field are intimately connected. Field lines </a:t>
            </a:r>
            <a:r>
              <a:rPr lang="en-US" sz="2000" dirty="0" err="1" smtClean="0">
                <a:latin typeface="Times New Roman"/>
                <a:cs typeface="Times New Roman"/>
              </a:rPr>
              <a:t>convect</a:t>
            </a:r>
            <a:r>
              <a:rPr lang="en-US" sz="2000" dirty="0" smtClean="0">
                <a:latin typeface="Times New Roman"/>
                <a:cs typeface="Times New Roman"/>
              </a:rPr>
              <a:t> with the flow. 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flux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fleezing</a:t>
            </a:r>
            <a:r>
              <a:rPr lang="en-US" sz="2000" dirty="0" smtClean="0">
                <a:latin typeface="Times New Roman"/>
                <a:cs typeface="Times New Roman"/>
              </a:rPr>
              <a:t>) 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The flow response to the field motion via </a:t>
            </a:r>
            <a:r>
              <a:rPr lang="en-US" sz="2000" b="1" i="1" dirty="0" smtClean="0">
                <a:latin typeface="Times New Roman"/>
                <a:cs typeface="Times New Roman"/>
              </a:rPr>
              <a:t>J</a:t>
            </a:r>
            <a:r>
              <a:rPr lang="en-US" sz="2000" dirty="0" smtClean="0">
                <a:latin typeface="Times New Roman"/>
                <a:cs typeface="Times New Roman"/>
              </a:rPr>
              <a:t> x </a:t>
            </a:r>
            <a:r>
              <a:rPr lang="en-US" sz="2000" b="1" i="1" dirty="0" smtClean="0">
                <a:latin typeface="Times New Roman"/>
                <a:cs typeface="Times New Roman"/>
              </a:rPr>
              <a:t>B</a:t>
            </a:r>
            <a:r>
              <a:rPr lang="en-US" sz="2000" dirty="0" smtClean="0">
                <a:latin typeface="Times New Roman"/>
                <a:cs typeface="Times New Roman"/>
              </a:rPr>
              <a:t> force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                    Dominant: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Diffusion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Induction equation takes the form of a diffusion equation.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Field lines diffuse through the plasma down any field gradient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No coupling between magnetic field and fluid flow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Characteristic Diffusion time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Ratio of the convection term to the diffusion term: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24" y="997762"/>
            <a:ext cx="3835400" cy="685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0" y="1758380"/>
            <a:ext cx="15494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9" y="3503175"/>
            <a:ext cx="1549400" cy="355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7" y="5037258"/>
            <a:ext cx="2565400" cy="355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9" y="5953308"/>
            <a:ext cx="3200400" cy="68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5914820"/>
            <a:ext cx="3377984" cy="762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43235" y="6065356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Reynold’s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number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158" y="5128410"/>
            <a:ext cx="1092200" cy="30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9824" y="4756761"/>
            <a:ext cx="1302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Here using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3393" y="4996946"/>
            <a:ext cx="2666190" cy="43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9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field behavior in </a:t>
            </a:r>
            <a:r>
              <a:rPr lang="en-US" dirty="0" smtClean="0">
                <a:latin typeface="Times New Roman"/>
                <a:cs typeface="Times New Roman"/>
              </a:rPr>
              <a:t>MHD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7" y="1600200"/>
            <a:ext cx="5005522" cy="5257800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is large, convection dominates, magnetic field frozen into the plasma.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Else if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is small, diffusion dominates.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astrophysics generally,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very large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Solar flare: 10</a:t>
            </a:r>
            <a:r>
              <a:rPr lang="en-US" sz="2000" baseline="30000" dirty="0" smtClean="0">
                <a:latin typeface="Times New Roman"/>
                <a:cs typeface="Times New Roman"/>
              </a:rPr>
              <a:t>8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planetary magnetosphere: 10</a:t>
            </a:r>
            <a:r>
              <a:rPr lang="en-US" sz="2000" baseline="30000" dirty="0" smtClean="0">
                <a:latin typeface="Times New Roman"/>
                <a:cs typeface="Times New Roman"/>
              </a:rPr>
              <a:t>11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But, not large everywhere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Thin boundary layers form where </a:t>
            </a:r>
            <a:r>
              <a:rPr lang="en-US" sz="2000" i="1" dirty="0" smtClean="0">
                <a:latin typeface="Times New Roman"/>
                <a:cs typeface="Times New Roman"/>
              </a:rPr>
              <a:t>R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/>
                <a:cs typeface="Times New Roman"/>
              </a:rPr>
              <a:t>~1 and ideal MHD breaks down</a:t>
            </a:r>
          </a:p>
          <a:p>
            <a:endParaRPr lang="en-US" sz="2400" baseline="300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6" y="1647868"/>
            <a:ext cx="3200400" cy="68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0037" y="1609380"/>
            <a:ext cx="3377984" cy="762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474" y="1098223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Reynold’s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number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90" y="2005282"/>
            <a:ext cx="3560972" cy="2501509"/>
          </a:xfrm>
          <a:prstGeom prst="rect">
            <a:avLst/>
          </a:prstGeom>
        </p:spPr>
      </p:pic>
      <p:pic>
        <p:nvPicPr>
          <p:cNvPr id="9" name="Picture 8" descr="Fig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00" y="4716450"/>
            <a:ext cx="3648038" cy="1899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5066" y="1567244"/>
            <a:ext cx="240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Earth’s </a:t>
            </a:r>
            <a:r>
              <a:rPr lang="en-US" sz="2000" dirty="0" err="1" smtClean="0">
                <a:latin typeface="Times New Roman"/>
                <a:cs typeface="Times New Roman"/>
              </a:rPr>
              <a:t>magetosphere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531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field behavior in MHD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8" y="1270154"/>
            <a:ext cx="8807930" cy="558784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Rewrite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continuity equation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first term describes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compression</a:t>
            </a:r>
            <a:r>
              <a:rPr lang="en-US" sz="2000" dirty="0" smtClean="0">
                <a:latin typeface="Times New Roman"/>
                <a:cs typeface="Times New Roman"/>
              </a:rPr>
              <a:t> (fluid contracts or expansion)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Second term describes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advection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induction equation </a:t>
            </a:r>
            <a:r>
              <a:rPr lang="en-US" sz="2400" dirty="0" smtClean="0">
                <a:latin typeface="Times New Roman"/>
                <a:cs typeface="Times New Roman"/>
              </a:rPr>
              <a:t>(ideal MHD) can be written as, using standard vector identities: 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Equation is similar to continuity equation.</a:t>
            </a:r>
          </a:p>
          <a:p>
            <a:pPr lvl="1"/>
            <a:r>
              <a:rPr lang="en-US" sz="2000" dirty="0">
                <a:latin typeface="Times New Roman"/>
                <a:cs typeface="Times New Roman"/>
              </a:rPr>
              <a:t>F</a:t>
            </a:r>
            <a:r>
              <a:rPr lang="en-US" sz="2000" dirty="0" smtClean="0">
                <a:latin typeface="Times New Roman"/>
                <a:cs typeface="Times New Roman"/>
              </a:rPr>
              <a:t>irst term: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compression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Second term: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advection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Third term: new term describes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stretching</a:t>
            </a:r>
            <a:r>
              <a:rPr lang="en-US" sz="2000" dirty="0" smtClean="0">
                <a:latin typeface="Times New Roman"/>
                <a:cs typeface="Times New Roman"/>
              </a:rPr>
              <a:t>. It is related magnetic field amplification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9" y="4115991"/>
            <a:ext cx="4927600" cy="609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9" y="1806623"/>
            <a:ext cx="381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47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941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Flux freezing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76" y="564361"/>
            <a:ext cx="8942424" cy="64901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Alfven’s theorem </a:t>
            </a:r>
            <a:r>
              <a:rPr lang="en-US" sz="2400" dirty="0" smtClean="0">
                <a:latin typeface="Times New Roman"/>
                <a:cs typeface="Times New Roman"/>
              </a:rPr>
              <a:t>(1947): “field is frozen into the fluid”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extremely important concept in MHD, since it allows us to study the evolution of the field by finding out about the plasma flow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MHD induction equation: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flux though a closed loop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: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Where </a:t>
            </a:r>
            <a:r>
              <a:rPr lang="en-US" sz="2400" i="1" dirty="0" err="1" smtClean="0">
                <a:latin typeface="Times New Roman"/>
                <a:cs typeface="Times New Roman"/>
              </a:rPr>
              <a:t>dS</a:t>
            </a:r>
            <a:r>
              <a:rPr lang="en-US" sz="2400" dirty="0" smtClean="0">
                <a:latin typeface="Times New Roman"/>
                <a:cs typeface="Times New Roman"/>
              </a:rPr>
              <a:t> is the area element of any surfaces which has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as a perimeter. The quantity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is independent of the specific surface chosen, as can be proven from                  .</a:t>
            </a:r>
            <a:endParaRPr lang="en-US" sz="2400" baseline="-250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So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flux freezing law </a:t>
            </a:r>
            <a:r>
              <a:rPr lang="en-US" sz="2400" dirty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s expressed as: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  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where use total derivative </a:t>
            </a:r>
            <a:r>
              <a:rPr lang="en-US" sz="2400" i="1" dirty="0" smtClean="0"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latin typeface="Times New Roman"/>
                <a:cs typeface="Times New Roman"/>
              </a:rPr>
              <a:t>/</a:t>
            </a:r>
            <a:r>
              <a:rPr lang="en-US" sz="2400" i="1" dirty="0" err="1" smtClean="0">
                <a:latin typeface="Times New Roman"/>
                <a:cs typeface="Times New Roman"/>
              </a:rPr>
              <a:t>dt</a:t>
            </a:r>
            <a:r>
              <a:rPr lang="en-US" sz="2400" dirty="0" smtClean="0">
                <a:latin typeface="Times New Roman"/>
                <a:cs typeface="Times New Roman"/>
              </a:rPr>
              <a:t> to indicate that the time derivative is calculated with respect to fluid elements moving with the flow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69" y="2224483"/>
            <a:ext cx="2362200" cy="609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21" y="3060719"/>
            <a:ext cx="2006600" cy="660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75" y="4803721"/>
            <a:ext cx="1193800" cy="228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19" y="5092789"/>
            <a:ext cx="1092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44" y="-161248"/>
            <a:ext cx="49652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Flux </a:t>
            </a:r>
            <a:r>
              <a:rPr lang="en-US" dirty="0" smtClean="0">
                <a:latin typeface="Times New Roman"/>
                <a:cs typeface="Times New Roman"/>
              </a:rPr>
              <a:t>freezing (cont.)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10" y="40312"/>
            <a:ext cx="3509482" cy="33257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3430"/>
            <a:ext cx="9144000" cy="58636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quantity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is not locally defined. </a:t>
            </a:r>
            <a:r>
              <a:rPr lang="en-US" sz="2400" dirty="0">
                <a:latin typeface="Times New Roman"/>
                <a:cs typeface="Times New Roman"/>
              </a:rPr>
              <a:t/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So explicit calculation for its time derivative 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Consider a loop of fluid elements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at two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instants in time, 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Two surfaces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have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 and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“cylinder”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 generated by the fluid motion between the two instants of the elements making up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Let</a:t>
            </a:r>
            <a:r>
              <a:rPr lang="en-US" sz="2400" dirty="0" smtClean="0">
                <a:latin typeface="Symbol" charset="2"/>
                <a:cs typeface="Symbol" charset="2"/>
              </a:rPr>
              <a:t> F</a:t>
            </a:r>
            <a:r>
              <a:rPr lang="en-US" sz="2400" baseline="-25000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be the flux enclosed by </a:t>
            </a:r>
            <a:r>
              <a:rPr lang="en-US" sz="2400" i="1" dirty="0" smtClean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B1</a:t>
            </a:r>
            <a:r>
              <a:rPr lang="en-US" sz="2400" dirty="0" smtClean="0">
                <a:latin typeface="Times New Roman"/>
                <a:cs typeface="Times New Roman"/>
              </a:rPr>
              <a:t> be the flux through surface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>
                <a:latin typeface="Times New Roman"/>
                <a:cs typeface="Times New Roman"/>
              </a:rPr>
              <a:t> (similarity for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Then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baseline="-25000" dirty="0" smtClean="0">
              <a:latin typeface="Times New Roman"/>
              <a:cs typeface="Times New Roman"/>
            </a:endParaRPr>
          </a:p>
          <a:p>
            <a:endParaRPr lang="en-US" sz="2400" baseline="-25000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65" y="5383052"/>
            <a:ext cx="4622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6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Exercise </a:t>
            </a:r>
            <a:r>
              <a:rPr lang="en-US" dirty="0" smtClean="0">
                <a:latin typeface="Times New Roman"/>
                <a:cs typeface="Times New Roman"/>
              </a:rPr>
              <a:t>1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Gyro frequency: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err="1" smtClean="0">
                <a:latin typeface="Times New Roman"/>
                <a:cs typeface="Times New Roman"/>
              </a:rPr>
              <a:t>Larmor</a:t>
            </a:r>
            <a:r>
              <a:rPr lang="en-US" sz="2400" dirty="0" smtClean="0">
                <a:latin typeface="Times New Roman"/>
                <a:cs typeface="Times New Roman"/>
              </a:rPr>
              <a:t> radius: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Electron volts is energy units = particle’s kinetic energy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For </a:t>
            </a:r>
            <a:r>
              <a:rPr lang="en-US" sz="2400" dirty="0" err="1" smtClean="0">
                <a:latin typeface="Times New Roman"/>
                <a:cs typeface="Times New Roman"/>
              </a:rPr>
              <a:t>Larmor</a:t>
            </a:r>
            <a:r>
              <a:rPr lang="en-US" sz="2400" dirty="0" smtClean="0">
                <a:latin typeface="Times New Roman"/>
                <a:cs typeface="Times New Roman"/>
              </a:rPr>
              <a:t> radius, we need to get perpendicular components of velocity.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27" y="1531556"/>
            <a:ext cx="14224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27" y="2430555"/>
            <a:ext cx="2209068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4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4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Flux freezing (cont.)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9502"/>
            <a:ext cx="9144000" cy="562849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From                  the net flux through the surfaces at any time is </a:t>
            </a:r>
            <a:r>
              <a:rPr lang="en-US" sz="2400" dirty="0" smtClean="0">
                <a:latin typeface="Times New Roman"/>
                <a:cs typeface="Times New Roman"/>
              </a:rPr>
              <a:t>zero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(Note that negative sign indicated as inward into the volume)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We can eliminate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B2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 and use definition of flux in expressing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B1</a:t>
            </a:r>
            <a:r>
              <a:rPr lang="en-US" sz="2400" dirty="0" smtClean="0">
                <a:latin typeface="Times New Roman"/>
                <a:cs typeface="Times New Roman"/>
              </a:rPr>
              <a:t> &amp;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B3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first term in RHS in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(4.4):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03" y="1377326"/>
            <a:ext cx="11938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6" y="1782553"/>
            <a:ext cx="58420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0" y="4038364"/>
            <a:ext cx="7848600" cy="711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73" y="5703589"/>
            <a:ext cx="1828800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03028" y="4815347"/>
            <a:ext cx="676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(4.4)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046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Flux freezing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2942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area element for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baseline="-25000" dirty="0" smtClean="0">
                <a:latin typeface="Times New Roman"/>
                <a:cs typeface="Times New Roman"/>
              </a:rPr>
              <a:t>3</a:t>
            </a:r>
            <a:r>
              <a:rPr lang="en-US" sz="2400" dirty="0" smtClean="0">
                <a:latin typeface="Times New Roman"/>
                <a:cs typeface="Times New Roman"/>
              </a:rPr>
              <a:t> can be written                              , where </a:t>
            </a:r>
            <a:r>
              <a:rPr lang="en-US" sz="2400" i="1" dirty="0" smtClean="0">
                <a:latin typeface="Times New Roman"/>
                <a:cs typeface="Times New Roman"/>
              </a:rPr>
              <a:t>dl</a:t>
            </a:r>
            <a:r>
              <a:rPr lang="en-US" sz="2400" dirty="0" smtClean="0">
                <a:latin typeface="Times New Roman"/>
                <a:cs typeface="Times New Roman"/>
              </a:rPr>
              <a:t> is a line element of the loop of fluid elements.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The second term in RHS of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(4.4):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By using Stokes theorem to convert the line integral to a surface integral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So finally putting these results into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(4.4) :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17" y="1540684"/>
            <a:ext cx="22098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1" y="4559944"/>
            <a:ext cx="5207000" cy="660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1" y="2748388"/>
            <a:ext cx="6731000" cy="711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1" y="5791909"/>
            <a:ext cx="5308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1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Magnetic pressure and curvature force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" y="889799"/>
            <a:ext cx="8984151" cy="565891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Lorentz force:</a:t>
            </a: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First term: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curvature force</a:t>
            </a:r>
            <a:r>
              <a:rPr lang="en-US" sz="2400" dirty="0" smtClean="0">
                <a:latin typeface="Times New Roman"/>
                <a:cs typeface="Times New Roman"/>
              </a:rPr>
              <a:t>, which </a:t>
            </a:r>
            <a:r>
              <a:rPr lang="en-US" sz="2400" dirty="0">
                <a:latin typeface="Times New Roman"/>
                <a:cs typeface="Times New Roman"/>
              </a:rPr>
              <a:t>relates to rate of change of </a:t>
            </a:r>
            <a:r>
              <a:rPr lang="en-US" sz="2400" b="1" dirty="0">
                <a:latin typeface="Times New Roman"/>
                <a:cs typeface="Times New Roman"/>
              </a:rPr>
              <a:t>B </a:t>
            </a:r>
            <a:r>
              <a:rPr lang="en-US" sz="2400" dirty="0">
                <a:latin typeface="Times New Roman"/>
                <a:cs typeface="Times New Roman"/>
              </a:rPr>
              <a:t>along the direction of </a:t>
            </a:r>
            <a:r>
              <a:rPr lang="en-US" sz="2400" b="1" dirty="0">
                <a:latin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Second term: 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pressure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To show the role of magnetic curvature force, we consider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,where B is the local intensity of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and     is unit vector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Lorentz force then becomes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15" y="1333532"/>
            <a:ext cx="6731000" cy="736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5" y="4342124"/>
            <a:ext cx="10160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84" y="4343000"/>
            <a:ext cx="177800" cy="304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2" y="5245563"/>
            <a:ext cx="56388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72" y="2505787"/>
            <a:ext cx="3113146" cy="2532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8"/>
            <a:ext cx="750952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pressure and curvature </a:t>
            </a:r>
            <a:r>
              <a:rPr lang="en-US" dirty="0" smtClean="0">
                <a:latin typeface="Times New Roman"/>
                <a:cs typeface="Times New Roman"/>
              </a:rPr>
              <a:t>force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1" y="1237456"/>
            <a:ext cx="7109049" cy="562054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Combine first two term: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       is </a:t>
            </a:r>
            <a:r>
              <a:rPr lang="en-US" sz="2400" dirty="0">
                <a:latin typeface="Times New Roman"/>
                <a:cs typeface="Times New Roman"/>
              </a:rPr>
              <a:t>the projection </a:t>
            </a:r>
            <a:r>
              <a:rPr lang="en-US" sz="2400" dirty="0" smtClean="0">
                <a:latin typeface="Times New Roman"/>
                <a:cs typeface="Times New Roman"/>
              </a:rPr>
              <a:t>of </a:t>
            </a:r>
            <a:r>
              <a:rPr lang="en-US" sz="2400" dirty="0">
                <a:latin typeface="Times New Roman"/>
                <a:cs typeface="Times New Roman"/>
              </a:rPr>
              <a:t>the gradient operator on a plane perpendicular to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Second term contains the effects of field line curvature.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Its magnitude is                                 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where                           is radius of curvature of path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(                       is the derivative along a field line )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curvature force is directed toward a center of curvature (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). It is often referred as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hoop stress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66" y="1699039"/>
            <a:ext cx="3810000" cy="7366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04" y="2683657"/>
            <a:ext cx="406400" cy="2794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32" y="4068990"/>
            <a:ext cx="2311400" cy="7366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91" y="5005574"/>
            <a:ext cx="1828800" cy="381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37" y="5021878"/>
            <a:ext cx="1778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3" y="5446182"/>
            <a:ext cx="17018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5" y="6341533"/>
            <a:ext cx="2286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Magnetic pressure and curvature force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600200"/>
            <a:ext cx="8856134" cy="5054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Example of magnetic curvature force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Consider an </a:t>
            </a:r>
            <a:r>
              <a:rPr lang="en-US" sz="2400" dirty="0" smtClean="0">
                <a:latin typeface="Times New Roman"/>
                <a:cs typeface="Times New Roman"/>
              </a:rPr>
              <a:t>pure </a:t>
            </a:r>
            <a:r>
              <a:rPr lang="en-US" sz="2400" dirty="0" err="1" smtClean="0">
                <a:latin typeface="Times New Roman"/>
                <a:cs typeface="Times New Roman"/>
              </a:rPr>
              <a:t>toroidal</a:t>
            </a:r>
            <a:r>
              <a:rPr lang="en-US" sz="2400" dirty="0" smtClean="0">
                <a:latin typeface="Times New Roman"/>
                <a:cs typeface="Times New Roman"/>
              </a:rPr>
              <a:t> (azimuthal) magnetic field,                        in cylindrical coordinates (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i="1" dirty="0" smtClean="0">
                <a:latin typeface="Symbol" charset="2"/>
                <a:cs typeface="Symbol" charset="2"/>
              </a:rPr>
              <a:t> f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strength of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is function of 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 only.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unit vector in </a:t>
            </a:r>
            <a:r>
              <a:rPr lang="en-US" sz="2400" dirty="0" err="1" smtClean="0">
                <a:latin typeface="Times New Roman"/>
                <a:cs typeface="Times New Roman"/>
              </a:rPr>
              <a:t>toroidal</a:t>
            </a:r>
            <a:r>
              <a:rPr lang="en-US" sz="2400" dirty="0" smtClean="0">
                <a:latin typeface="Times New Roman"/>
                <a:cs typeface="Times New Roman"/>
              </a:rPr>
              <a:t> (azimuthal) direction     has the property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                   so that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The </a:t>
            </a:r>
            <a:r>
              <a:rPr lang="en-US" sz="2400" dirty="0" smtClean="0">
                <a:latin typeface="Times New Roman"/>
                <a:cs typeface="Times New Roman"/>
              </a:rPr>
              <a:t>curvature force </a:t>
            </a:r>
            <a:r>
              <a:rPr lang="en-US" sz="2400" dirty="0">
                <a:latin typeface="Times New Roman"/>
                <a:cs typeface="Times New Roman"/>
              </a:rPr>
              <a:t>is directed inward, toward the center of curvature.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968" y="2055284"/>
            <a:ext cx="1143000" cy="393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83" y="3274483"/>
            <a:ext cx="190500" cy="393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" y="3702053"/>
            <a:ext cx="2120900" cy="419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17" y="4432296"/>
            <a:ext cx="3352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21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stress tensor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90" y="841282"/>
            <a:ext cx="9028540" cy="5839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most useful alternative form of Lorentz force is in terms of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stress tensor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Writing a vector operators </a:t>
            </a:r>
            <a:r>
              <a:rPr lang="en-US" sz="2400" dirty="0">
                <a:latin typeface="Times New Roman"/>
                <a:cs typeface="Times New Roman"/>
              </a:rPr>
              <a:t>in terms of permutation </a:t>
            </a:r>
            <a:r>
              <a:rPr lang="en-US" sz="2000" dirty="0" smtClean="0">
                <a:latin typeface="Times New Roman"/>
                <a:cs typeface="Times New Roman"/>
              </a:rPr>
              <a:t>(Levi-</a:t>
            </a:r>
            <a:r>
              <a:rPr lang="en-US" sz="2000" dirty="0" err="1" smtClean="0">
                <a:latin typeface="Times New Roman"/>
                <a:cs typeface="Times New Roman"/>
              </a:rPr>
              <a:t>Civita</a:t>
            </a:r>
            <a:r>
              <a:rPr lang="en-US" sz="2400" dirty="0" smtClean="0">
                <a:latin typeface="Times New Roman"/>
                <a:cs typeface="Times New Roman"/>
              </a:rPr>
              <a:t>) symbol </a:t>
            </a:r>
            <a:r>
              <a:rPr lang="en-US" sz="2400" dirty="0" smtClean="0">
                <a:latin typeface="Symbol" charset="2"/>
                <a:cs typeface="Symbol" charset="2"/>
              </a:rPr>
              <a:t>e,</a:t>
            </a:r>
            <a:r>
              <a:rPr lang="en-US" sz="2400" dirty="0" smtClean="0">
                <a:latin typeface="Times New Roman"/>
                <a:cs typeface="Times New Roman"/>
              </a:rPr>
              <a:t> one has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dirty="0">
                <a:latin typeface="Times New Roman"/>
                <a:cs typeface="Times New Roman"/>
              </a:rPr>
              <a:t>the summing convention over repeated indices </a:t>
            </a:r>
            <a:r>
              <a:rPr lang="en-US" sz="2400" dirty="0" smtClean="0">
                <a:latin typeface="Times New Roman"/>
                <a:cs typeface="Times New Roman"/>
              </a:rPr>
              <a:t>and              have been used. Define the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stress tensor </a:t>
            </a:r>
            <a:r>
              <a:rPr lang="en-US" sz="2400" b="1" i="1" dirty="0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 by its components: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Lorentz force is written as: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Symbol" charset="2"/>
              <a:cs typeface="Symbol" charset="2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1" y="2245155"/>
            <a:ext cx="5537200" cy="2082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25" y="4339493"/>
            <a:ext cx="1193800" cy="228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51" y="5063824"/>
            <a:ext cx="3276600" cy="660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06" y="5966670"/>
            <a:ext cx="3327400" cy="66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9280" y="4981348"/>
            <a:ext cx="3419685" cy="820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53447" y="5917185"/>
            <a:ext cx="3508841" cy="714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19961" y="6068389"/>
            <a:ext cx="676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(4.5)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3732" y="2247606"/>
            <a:ext cx="1627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Levi-</a:t>
            </a:r>
            <a:r>
              <a:rPr lang="en-US" sz="2000" dirty="0" err="1" smtClean="0">
                <a:latin typeface="Times New Roman"/>
                <a:cs typeface="Times New Roman"/>
              </a:rPr>
              <a:t>Civita</a:t>
            </a:r>
            <a:r>
              <a:rPr lang="en-US" sz="2000" dirty="0" smtClean="0">
                <a:latin typeface="Times New Roman"/>
                <a:cs typeface="Times New Roman"/>
              </a:rPr>
              <a:t> symbol is related to </a:t>
            </a:r>
            <a:r>
              <a:rPr lang="en-US" sz="2000" dirty="0" err="1" smtClean="0">
                <a:latin typeface="Times New Roman"/>
                <a:cs typeface="Times New Roman"/>
              </a:rPr>
              <a:t>Kronecker</a:t>
            </a:r>
            <a:r>
              <a:rPr lang="en-US" sz="2000" dirty="0" smtClean="0">
                <a:latin typeface="Times New Roman"/>
                <a:cs typeface="Times New Roman"/>
              </a:rPr>
              <a:t> delta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357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75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stress </a:t>
            </a:r>
            <a:r>
              <a:rPr lang="en-US" dirty="0" smtClean="0">
                <a:latin typeface="Times New Roman"/>
                <a:cs typeface="Times New Roman"/>
              </a:rPr>
              <a:t>tensor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4" y="1055717"/>
            <a:ext cx="8840918" cy="56208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is a volume bounded by a closed </a:t>
            </a:r>
            <a:r>
              <a:rPr lang="en-US" sz="2400" dirty="0" smtClean="0">
                <a:latin typeface="Times New Roman"/>
                <a:cs typeface="Times New Roman"/>
              </a:rPr>
              <a:t>surface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(4.5) </a:t>
            </a:r>
            <a:r>
              <a:rPr lang="en-US" sz="2400" dirty="0">
                <a:latin typeface="Times New Roman"/>
                <a:cs typeface="Times New Roman"/>
              </a:rPr>
              <a:t>yields by the divergence </a:t>
            </a:r>
            <a:r>
              <a:rPr lang="en-US" sz="2400" dirty="0" smtClean="0">
                <a:latin typeface="Times New Roman"/>
                <a:cs typeface="Times New Roman"/>
              </a:rPr>
              <a:t>theorem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b="1" i="1" dirty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 is the outward normal to the surface </a:t>
            </a:r>
            <a:r>
              <a:rPr lang="en-US" sz="2400" i="1" dirty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shows </a:t>
            </a:r>
            <a:r>
              <a:rPr lang="en-US" sz="2400" dirty="0">
                <a:latin typeface="Times New Roman"/>
                <a:cs typeface="Times New Roman"/>
              </a:rPr>
              <a:t>how the net Lorentz </a:t>
            </a:r>
            <a:r>
              <a:rPr lang="en-US" sz="2400" dirty="0" smtClean="0">
                <a:latin typeface="Times New Roman"/>
                <a:cs typeface="Times New Roman"/>
              </a:rPr>
              <a:t>force acting </a:t>
            </a:r>
            <a:r>
              <a:rPr lang="en-US" sz="2400" dirty="0">
                <a:latin typeface="Times New Roman"/>
                <a:cs typeface="Times New Roman"/>
              </a:rPr>
              <a:t>on a volume </a:t>
            </a:r>
            <a:r>
              <a:rPr lang="en-US" sz="2400" i="1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 of </a:t>
            </a:r>
            <a:r>
              <a:rPr lang="en-US" sz="2400" dirty="0" smtClean="0">
                <a:latin typeface="Times New Roman"/>
                <a:cs typeface="Times New Roman"/>
              </a:rPr>
              <a:t>fluid </a:t>
            </a:r>
            <a:r>
              <a:rPr lang="en-US" sz="2400" dirty="0">
                <a:latin typeface="Times New Roman"/>
                <a:cs typeface="Times New Roman"/>
              </a:rPr>
              <a:t>can be written as an integral of a magnetic stress </a:t>
            </a:r>
            <a:r>
              <a:rPr lang="en-US" sz="2400" dirty="0" smtClean="0">
                <a:latin typeface="Times New Roman"/>
                <a:cs typeface="Times New Roman"/>
              </a:rPr>
              <a:t>vector acting </a:t>
            </a:r>
            <a:r>
              <a:rPr lang="en-US" sz="2400" dirty="0">
                <a:latin typeface="Times New Roman"/>
                <a:cs typeface="Times New Roman"/>
              </a:rPr>
              <a:t>on its </a:t>
            </a:r>
            <a:r>
              <a:rPr lang="en-US" sz="2400" dirty="0" smtClean="0">
                <a:latin typeface="Times New Roman"/>
                <a:cs typeface="Times New Roman"/>
              </a:rPr>
              <a:t>surface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force </a:t>
            </a:r>
            <a:r>
              <a:rPr lang="en-US" sz="2400" b="1" i="1" dirty="0" smtClean="0">
                <a:latin typeface="Times New Roman"/>
                <a:cs typeface="Times New Roman"/>
              </a:rPr>
              <a:t>F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dirty="0">
                <a:latin typeface="Times New Roman"/>
                <a:cs typeface="Times New Roman"/>
              </a:rPr>
              <a:t> exerted by the volume on its surroundings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 </a:t>
            </a:r>
          </a:p>
          <a:p>
            <a:endParaRPr lang="en-US" sz="2400" i="1" baseline="-25000" dirty="0">
              <a:latin typeface="Times New Roman"/>
              <a:cs typeface="Times New Roman"/>
            </a:endParaRPr>
          </a:p>
          <a:p>
            <a:endParaRPr lang="en-US" sz="2400" i="1" baseline="-250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                     is </a:t>
            </a:r>
            <a:r>
              <a:rPr lang="en-US" sz="2400" dirty="0">
                <a:latin typeface="Times New Roman"/>
                <a:cs typeface="Times New Roman"/>
              </a:rPr>
              <a:t>the component of </a:t>
            </a:r>
            <a:r>
              <a:rPr lang="en-US" sz="2400" b="1" i="1" dirty="0">
                <a:latin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 along the outward normal </a:t>
            </a:r>
            <a:r>
              <a:rPr lang="en-US" sz="2400" b="1" i="1" dirty="0"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Times New Roman"/>
                <a:cs typeface="Times New Roman"/>
              </a:rPr>
              <a:t> to the surface </a:t>
            </a:r>
            <a:r>
              <a:rPr lang="en-US" sz="2400" dirty="0" smtClean="0">
                <a:latin typeface="Times New Roman"/>
                <a:cs typeface="Times New Roman"/>
              </a:rPr>
              <a:t>of the </a:t>
            </a:r>
            <a:r>
              <a:rPr lang="en-US" sz="2400" dirty="0">
                <a:latin typeface="Times New Roman"/>
                <a:cs typeface="Times New Roman"/>
              </a:rPr>
              <a:t>volume.        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1" y="1978884"/>
            <a:ext cx="4775200" cy="660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1" y="5014339"/>
            <a:ext cx="4419600" cy="660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36" y="5930646"/>
            <a:ext cx="1397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0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926" y="-434648"/>
            <a:ext cx="6993562" cy="160583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Magnetic stress tensor (cont.)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4" y="889798"/>
            <a:ext cx="8995552" cy="617027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To get the behavior of magnetic stresses,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consider simple case of a uniform magnetic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field,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err="1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force </a:t>
            </a:r>
            <a:r>
              <a:rPr lang="en-US" sz="2400" b="1" i="1" dirty="0" smtClean="0">
                <a:latin typeface="Times New Roman"/>
                <a:cs typeface="Times New Roman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 in right side of the box is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            . The components are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field </a:t>
            </a:r>
            <a:r>
              <a:rPr lang="en-US" sz="2400" dirty="0">
                <a:latin typeface="Times New Roman"/>
                <a:cs typeface="Times New Roman"/>
              </a:rPr>
              <a:t>exerts a force in the positive x-direction, away from the volume.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force </a:t>
            </a:r>
            <a:r>
              <a:rPr lang="en-US" sz="2400" b="1" i="1" dirty="0" smtClean="0">
                <a:latin typeface="Times New Roman"/>
                <a:cs typeface="Times New Roman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 in top of the box is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field exerts a force in the negative z-direction, inward to the volume</a:t>
            </a:r>
          </a:p>
        </p:txBody>
      </p:sp>
      <p:pic>
        <p:nvPicPr>
          <p:cNvPr id="8" name="Picture 7" descr="magnetic_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58" y="1"/>
            <a:ext cx="2376457" cy="334070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8" y="2524098"/>
            <a:ext cx="1854200" cy="330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8" y="3002753"/>
            <a:ext cx="4673600" cy="6604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00" y="3340706"/>
            <a:ext cx="27178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8" y="5146006"/>
            <a:ext cx="4673600" cy="660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34" y="5320140"/>
            <a:ext cx="2336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32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stress tensor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8755"/>
            <a:ext cx="8482684" cy="5278414"/>
          </a:xfrm>
        </p:spPr>
        <p:txBody>
          <a:bodyPr/>
          <a:lstStyle/>
          <a:p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magnetic </a:t>
            </a:r>
            <a:r>
              <a:rPr lang="en-US" sz="2400" dirty="0" smtClean="0">
                <a:latin typeface="Times New Roman"/>
                <a:cs typeface="Times New Roman"/>
              </a:rPr>
              <a:t>pressure makes </a:t>
            </a:r>
            <a:r>
              <a:rPr lang="en-US" sz="2400" dirty="0">
                <a:latin typeface="Times New Roman"/>
                <a:cs typeface="Times New Roman"/>
              </a:rPr>
              <a:t>the volume of magnetic </a:t>
            </a:r>
            <a:r>
              <a:rPr lang="en-US" sz="2400" dirty="0" smtClean="0">
                <a:latin typeface="Times New Roman"/>
                <a:cs typeface="Times New Roman"/>
              </a:rPr>
              <a:t>field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expand</a:t>
            </a:r>
            <a:r>
              <a:rPr lang="en-US" sz="2400" dirty="0">
                <a:latin typeface="Times New Roman"/>
                <a:cs typeface="Times New Roman"/>
              </a:rPr>
              <a:t> in the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perpendicular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directions</a:t>
            </a:r>
            <a:r>
              <a:rPr lang="en-US" sz="2400" dirty="0" smtClean="0">
                <a:latin typeface="Times New Roman"/>
                <a:cs typeface="Times New Roman"/>
              </a:rPr>
              <a:t>, x </a:t>
            </a:r>
            <a:r>
              <a:rPr lang="en-US" sz="2400" dirty="0">
                <a:latin typeface="Times New Roman"/>
                <a:cs typeface="Times New Roman"/>
              </a:rPr>
              <a:t>and y. But in the direction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along</a:t>
            </a:r>
            <a:r>
              <a:rPr lang="en-US" sz="2400" dirty="0">
                <a:latin typeface="Times New Roman"/>
                <a:cs typeface="Times New Roman"/>
              </a:rPr>
              <a:t> a magnetic </a:t>
            </a:r>
            <a:r>
              <a:rPr lang="en-US" sz="2400" dirty="0" smtClean="0">
                <a:latin typeface="Times New Roman"/>
                <a:cs typeface="Times New Roman"/>
              </a:rPr>
              <a:t>field </a:t>
            </a:r>
            <a:r>
              <a:rPr lang="en-US" sz="2400" dirty="0">
                <a:latin typeface="Times New Roman"/>
                <a:cs typeface="Times New Roman"/>
              </a:rPr>
              <a:t>line the volume would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contract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Along the </a:t>
            </a:r>
            <a:r>
              <a:rPr lang="en-US" sz="2400" dirty="0" smtClean="0">
                <a:latin typeface="Times New Roman"/>
                <a:cs typeface="Times New Roman"/>
              </a:rPr>
              <a:t>field </a:t>
            </a:r>
            <a:r>
              <a:rPr lang="en-US" sz="2400" dirty="0">
                <a:latin typeface="Times New Roman"/>
                <a:cs typeface="Times New Roman"/>
              </a:rPr>
              <a:t>lines the magnetic stress thus acts like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negative pressure</a:t>
            </a:r>
            <a:r>
              <a:rPr lang="en-US" sz="2400" dirty="0">
                <a:latin typeface="Times New Roman"/>
                <a:cs typeface="Times New Roman"/>
              </a:rPr>
              <a:t>, as in a stretched elastic </a:t>
            </a:r>
            <a:r>
              <a:rPr lang="en-US" sz="2400" dirty="0" smtClean="0">
                <a:latin typeface="Times New Roman"/>
                <a:cs typeface="Times New Roman"/>
              </a:rPr>
              <a:t>wire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</a:t>
            </a:r>
            <a:r>
              <a:rPr lang="en-US" sz="2400" dirty="0">
                <a:latin typeface="Times New Roman"/>
                <a:cs typeface="Times New Roman"/>
              </a:rPr>
              <a:t>negative </a:t>
            </a:r>
            <a:r>
              <a:rPr lang="en-US" sz="2400" dirty="0" smtClean="0">
                <a:latin typeface="Times New Roman"/>
                <a:cs typeface="Times New Roman"/>
              </a:rPr>
              <a:t>stress is </a:t>
            </a:r>
            <a:r>
              <a:rPr lang="en-US" sz="2400" dirty="0">
                <a:latin typeface="Times New Roman"/>
                <a:cs typeface="Times New Roman"/>
              </a:rPr>
              <a:t>referred to as the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tension</a:t>
            </a:r>
            <a:r>
              <a:rPr lang="en-US" sz="2400" dirty="0">
                <a:latin typeface="Times New Roman"/>
                <a:cs typeface="Times New Roman"/>
              </a:rPr>
              <a:t> along the magnetic </a:t>
            </a:r>
            <a:r>
              <a:rPr lang="en-US" sz="2400" dirty="0" smtClean="0">
                <a:latin typeface="Times New Roman"/>
                <a:cs typeface="Times New Roman"/>
              </a:rPr>
              <a:t>field </a:t>
            </a:r>
            <a:r>
              <a:rPr lang="en-US" sz="2400" dirty="0">
                <a:latin typeface="Times New Roman"/>
                <a:cs typeface="Times New Roman"/>
              </a:rPr>
              <a:t>lines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</a:t>
            </a:r>
            <a:r>
              <a:rPr lang="en-US" sz="2400" dirty="0">
                <a:latin typeface="Times New Roman"/>
                <a:cs typeface="Times New Roman"/>
              </a:rPr>
              <a:t>stress tensor plays a role </a:t>
            </a:r>
            <a:r>
              <a:rPr lang="en-US" sz="2400" dirty="0" smtClean="0">
                <a:latin typeface="Times New Roman"/>
                <a:cs typeface="Times New Roman"/>
              </a:rPr>
              <a:t>analogous like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gas pressure</a:t>
            </a:r>
            <a:r>
              <a:rPr lang="en-US" sz="2400" dirty="0">
                <a:latin typeface="Times New Roman"/>
                <a:cs typeface="Times New Roman"/>
              </a:rPr>
              <a:t>, but unlike gas pressure is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extremely anisotropic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6195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6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Momentum equation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06" y="923905"/>
            <a:ext cx="8229600" cy="53113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equation of motion and continuity equations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definition of magnetic stress tensor,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momentum equation</a:t>
            </a:r>
            <a:r>
              <a:rPr lang="en-US" sz="2400" dirty="0" smtClean="0">
                <a:latin typeface="Times New Roman"/>
                <a:cs typeface="Times New Roman"/>
              </a:rPr>
              <a:t> is (                       for SI unit)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0" y="1405506"/>
            <a:ext cx="7086600" cy="1295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50" y="3751800"/>
            <a:ext cx="6121400" cy="711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5" y="5822901"/>
            <a:ext cx="5181600" cy="71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2475" y="3685819"/>
            <a:ext cx="6433960" cy="833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5" y="4720475"/>
            <a:ext cx="20828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6201" y="5363048"/>
            <a:ext cx="2586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Momentum density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473" y="5872609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Stress tensor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57" y="3161568"/>
            <a:ext cx="1625600" cy="33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7273" y="4720475"/>
            <a:ext cx="240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is three-dimensional identity tensor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5" y="5456764"/>
            <a:ext cx="1511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Single-Fluid Theory: MHD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15" y="1237776"/>
            <a:ext cx="8730008" cy="54172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Under certain circumstances, appropriate to consider entire plasma as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single fluid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Do </a:t>
            </a:r>
            <a:r>
              <a:rPr lang="en-US" sz="2400" dirty="0">
                <a:latin typeface="Times New Roman"/>
                <a:cs typeface="Times New Roman"/>
              </a:rPr>
              <a:t>not </a:t>
            </a:r>
            <a:r>
              <a:rPr lang="en-US" sz="2400" dirty="0" smtClean="0">
                <a:latin typeface="Times New Roman"/>
                <a:cs typeface="Times New Roman"/>
              </a:rPr>
              <a:t>have any difference </a:t>
            </a:r>
            <a:r>
              <a:rPr lang="en-US" sz="2400" dirty="0">
                <a:latin typeface="Times New Roman"/>
                <a:cs typeface="Times New Roman"/>
              </a:rPr>
              <a:t>between ions and electrons.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Approach </a:t>
            </a:r>
            <a:r>
              <a:rPr lang="en-US" sz="2400" dirty="0">
                <a:latin typeface="Times New Roman"/>
                <a:cs typeface="Times New Roman"/>
              </a:rPr>
              <a:t>is called </a:t>
            </a:r>
            <a:r>
              <a:rPr lang="en-US" sz="2400" i="1" dirty="0" err="1">
                <a:solidFill>
                  <a:srgbClr val="0000FF"/>
                </a:solidFill>
                <a:latin typeface="Times New Roman"/>
                <a:cs typeface="Times New Roman"/>
              </a:rPr>
              <a:t>magnetohydrodynamics</a:t>
            </a:r>
            <a:r>
              <a:rPr lang="en-US" sz="2400" i="1" dirty="0">
                <a:latin typeface="Times New Roman"/>
                <a:cs typeface="Times New Roman"/>
              </a:rPr>
              <a:t> (MHD).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General </a:t>
            </a:r>
            <a:r>
              <a:rPr lang="en-US" sz="2400" dirty="0">
                <a:latin typeface="Times New Roman"/>
                <a:cs typeface="Times New Roman"/>
              </a:rPr>
              <a:t>method for </a:t>
            </a:r>
            <a:r>
              <a:rPr lang="en-US" sz="2400" dirty="0" smtClean="0">
                <a:latin typeface="Times New Roman"/>
                <a:cs typeface="Times New Roman"/>
              </a:rPr>
              <a:t>modeling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highly conductive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fluids</a:t>
            </a:r>
            <a:r>
              <a:rPr lang="en-US" sz="2400" dirty="0" smtClean="0">
                <a:latin typeface="Times New Roman"/>
                <a:cs typeface="Times New Roman"/>
              </a:rPr>
              <a:t>, including low-density astrophysical plasmas.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Single</a:t>
            </a:r>
            <a:r>
              <a:rPr lang="en-US" sz="2400" dirty="0">
                <a:latin typeface="Times New Roman"/>
                <a:cs typeface="Times New Roman"/>
              </a:rPr>
              <a:t>-fluid approach appropriate when dealing with </a:t>
            </a:r>
            <a:r>
              <a:rPr lang="en-US" sz="2400" dirty="0" smtClean="0">
                <a:latin typeface="Times New Roman"/>
                <a:cs typeface="Times New Roman"/>
              </a:rPr>
              <a:t>slowly varying </a:t>
            </a:r>
            <a:r>
              <a:rPr lang="en-US" sz="2400" dirty="0">
                <a:latin typeface="Times New Roman"/>
                <a:cs typeface="Times New Roman"/>
              </a:rPr>
              <a:t>conditions.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MHD </a:t>
            </a:r>
            <a:r>
              <a:rPr lang="en-US" sz="2400" dirty="0">
                <a:latin typeface="Times New Roman"/>
                <a:cs typeface="Times New Roman"/>
              </a:rPr>
              <a:t>is useful when plasma is highly </a:t>
            </a:r>
            <a:r>
              <a:rPr lang="en-US" sz="2400" dirty="0" smtClean="0">
                <a:latin typeface="Times New Roman"/>
                <a:cs typeface="Times New Roman"/>
              </a:rPr>
              <a:t>ionized </a:t>
            </a:r>
            <a:r>
              <a:rPr lang="en-US" sz="2400" dirty="0">
                <a:latin typeface="Times New Roman"/>
                <a:cs typeface="Times New Roman"/>
              </a:rPr>
              <a:t>and electrons </a:t>
            </a:r>
            <a:r>
              <a:rPr lang="en-US" sz="2400" dirty="0" smtClean="0">
                <a:latin typeface="Times New Roman"/>
                <a:cs typeface="Times New Roman"/>
              </a:rPr>
              <a:t>and ions </a:t>
            </a:r>
            <a:r>
              <a:rPr lang="en-US" sz="2400" dirty="0">
                <a:latin typeface="Times New Roman"/>
                <a:cs typeface="Times New Roman"/>
              </a:rPr>
              <a:t>are forced </a:t>
            </a:r>
            <a:r>
              <a:rPr lang="en-US" sz="2400" dirty="0" smtClean="0">
                <a:latin typeface="Times New Roman"/>
                <a:cs typeface="Times New Roman"/>
              </a:rPr>
              <a:t>to act </a:t>
            </a:r>
            <a:r>
              <a:rPr lang="en-US" sz="2400" dirty="0">
                <a:latin typeface="Times New Roman"/>
                <a:cs typeface="Times New Roman"/>
              </a:rPr>
              <a:t>in unison, either because of frequent collisions or by the action of a </a:t>
            </a:r>
            <a:r>
              <a:rPr lang="en-US" sz="2400" dirty="0" smtClean="0">
                <a:latin typeface="Times New Roman"/>
                <a:cs typeface="Times New Roman"/>
              </a:rPr>
              <a:t>strong external </a:t>
            </a:r>
            <a:r>
              <a:rPr lang="en-US" sz="2400" dirty="0">
                <a:latin typeface="Times New Roman"/>
                <a:cs typeface="Times New Roman"/>
              </a:rPr>
              <a:t>magnetic field.</a:t>
            </a:r>
          </a:p>
        </p:txBody>
      </p:sp>
    </p:spTree>
    <p:extLst>
      <p:ext uri="{BB962C8B-B14F-4D97-AF65-F5344CB8AC3E}">
        <p14:creationId xmlns:p14="http://schemas.microsoft.com/office/powerpoint/2010/main" val="133266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124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Conservation form of ideal MHD equations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14467"/>
            <a:ext cx="6832600" cy="147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4297"/>
            <a:ext cx="6121400" cy="711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8717"/>
            <a:ext cx="2565400" cy="609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8474"/>
            <a:ext cx="3149600" cy="609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2" y="5065285"/>
            <a:ext cx="1193800" cy="228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82" y="5528329"/>
            <a:ext cx="18796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0402" y="1087738"/>
            <a:ext cx="8406398" cy="47909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16893" y="1228717"/>
            <a:ext cx="261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Mass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0935" y="1823932"/>
            <a:ext cx="179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Momentum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5943" y="2840319"/>
            <a:ext cx="275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Energy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9715" y="4198474"/>
            <a:ext cx="364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flux conservation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408" y="5417013"/>
            <a:ext cx="308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Ideal equation of state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402" y="6002630"/>
            <a:ext cx="6116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Neglecting gravity force.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form is often used in numerical simulation.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6486" y="5895578"/>
            <a:ext cx="397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(                       </a:t>
            </a:r>
            <a:r>
              <a:rPr lang="en-US" sz="2400">
                <a:latin typeface="Times New Roman"/>
                <a:cs typeface="Times New Roman"/>
              </a:rPr>
              <a:t>for </a:t>
            </a:r>
            <a:r>
              <a:rPr lang="en-US" sz="2400" smtClean="0">
                <a:latin typeface="Times New Roman"/>
                <a:cs typeface="Times New Roman"/>
              </a:rPr>
              <a:t>SI </a:t>
            </a:r>
            <a:r>
              <a:rPr lang="en-US" sz="2400" dirty="0">
                <a:latin typeface="Times New Roman"/>
                <a:cs typeface="Times New Roman"/>
              </a:rPr>
              <a:t>unit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40" y="5993108"/>
            <a:ext cx="1625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3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/>
                <a:cs typeface="Times New Roman"/>
              </a:rPr>
              <a:t>Poynting</a:t>
            </a:r>
            <a:r>
              <a:rPr lang="en-US" dirty="0" smtClean="0">
                <a:latin typeface="Times New Roman"/>
                <a:cs typeface="Times New Roman"/>
              </a:rPr>
              <a:t> flux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251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energy conservation equation, energy flux is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compose hydrodynamic part and magnetic part.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magnetic part can be transformed: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called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Poynting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flux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Poynting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vector</a:t>
            </a:r>
            <a:r>
              <a:rPr lang="en-US" sz="2400" dirty="0" smtClean="0">
                <a:latin typeface="Times New Roman"/>
                <a:cs typeface="Times New Roman"/>
              </a:rPr>
              <a:t>), which represents the flow of electromagnetic energy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9563" y="5004328"/>
            <a:ext cx="1086438" cy="3175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04" y="2025956"/>
            <a:ext cx="5867400" cy="711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71" y="3620071"/>
            <a:ext cx="3581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Entropy conservation equation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5" y="956746"/>
            <a:ext cx="8229600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best representation of the conservation form of MHD equation is in terms of the variables,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 peculiar additional variable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specific entropy </a:t>
            </a:r>
            <a:r>
              <a:rPr lang="en-US" sz="2400" i="1" dirty="0" smtClean="0">
                <a:latin typeface="Times New Roman"/>
                <a:cs typeface="Times New Roman"/>
              </a:rPr>
              <a:t>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For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adiabatic process of ideal gas</a:t>
            </a:r>
            <a:r>
              <a:rPr lang="en-US" sz="2400" dirty="0" smtClean="0">
                <a:latin typeface="Times New Roman"/>
                <a:cs typeface="Times New Roman"/>
              </a:rPr>
              <a:t>, conservation of entropy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But this is not in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conservation form </a:t>
            </a:r>
            <a:r>
              <a:rPr lang="en-US" sz="2400" dirty="0" smtClean="0">
                <a:latin typeface="Times New Roman"/>
                <a:cs typeface="Times New Roman"/>
              </a:rPr>
              <a:t>(but expresses the conservation of specific entropy co-moving with the fluid)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 genuine conservation form is obtained by variable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i="1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i="1" dirty="0" err="1" smtClean="0"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latin typeface="Times New Roman"/>
                <a:cs typeface="Times New Roman"/>
              </a:rPr>
              <a:t>, the entropy per unit volume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6" y="2779184"/>
            <a:ext cx="3403600" cy="673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4870" y="5198533"/>
            <a:ext cx="3836368" cy="793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0351" y="5996503"/>
            <a:ext cx="408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Entropy conservation equation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98" y="5255697"/>
            <a:ext cx="3581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9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53" y="1233806"/>
            <a:ext cx="8738807" cy="526697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Single fluid approach is called </a:t>
            </a:r>
            <a:r>
              <a:rPr lang="en-US" sz="2400" dirty="0" err="1" smtClean="0">
                <a:latin typeface="Times New Roman"/>
                <a:cs typeface="Times New Roman"/>
              </a:rPr>
              <a:t>magnetohydrodynamics</a:t>
            </a:r>
            <a:r>
              <a:rPr lang="en-US" sz="2400" dirty="0" smtClean="0">
                <a:latin typeface="Times New Roman"/>
                <a:cs typeface="Times New Roman"/>
              </a:rPr>
              <a:t> (MHD).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In the case where the conductivity is very </a:t>
            </a:r>
            <a:r>
              <a:rPr lang="en-US" sz="2400" dirty="0" smtClean="0">
                <a:latin typeface="Times New Roman"/>
                <a:cs typeface="Times New Roman"/>
              </a:rPr>
              <a:t>high, </a:t>
            </a:r>
            <a:r>
              <a:rPr lang="en-US" sz="2400" dirty="0">
                <a:latin typeface="Times New Roman"/>
                <a:cs typeface="Times New Roman"/>
              </a:rPr>
              <a:t>the electric field is </a:t>
            </a:r>
            <a:r>
              <a:rPr lang="en-US" sz="2400" b="1" i="1" dirty="0" smtClean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= -</a:t>
            </a:r>
            <a:r>
              <a:rPr lang="en-US" sz="2400" b="1" i="1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 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  <a:r>
              <a:rPr lang="en-US" sz="2400" dirty="0">
                <a:latin typeface="Times New Roman"/>
                <a:cs typeface="Times New Roman"/>
              </a:rPr>
              <a:t>It is known as </a:t>
            </a:r>
            <a:r>
              <a:rPr lang="en-US" sz="2400" dirty="0" smtClean="0">
                <a:latin typeface="Times New Roman"/>
                <a:cs typeface="Times New Roman"/>
              </a:rPr>
              <a:t>ideal MHD.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ideal MHD, magnetic field </a:t>
            </a:r>
            <a:r>
              <a:rPr lang="en-US" sz="2400" dirty="0">
                <a:latin typeface="Times New Roman"/>
                <a:cs typeface="Times New Roman"/>
              </a:rPr>
              <a:t>is frozen into the </a:t>
            </a:r>
            <a:r>
              <a:rPr lang="en-US" sz="2400" dirty="0" smtClean="0">
                <a:latin typeface="Times New Roman"/>
                <a:cs typeface="Times New Roman"/>
              </a:rPr>
              <a:t>fluid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Lorentz force divides two different forces: magnetic </a:t>
            </a:r>
            <a:r>
              <a:rPr lang="en-US" sz="2400" dirty="0">
                <a:latin typeface="Times New Roman"/>
                <a:cs typeface="Times New Roman"/>
              </a:rPr>
              <a:t>pressure &amp;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curvature </a:t>
            </a:r>
            <a:r>
              <a:rPr lang="en-US" sz="2400" dirty="0" smtClean="0">
                <a:latin typeface="Times New Roman"/>
                <a:cs typeface="Times New Roman"/>
              </a:rPr>
              <a:t>force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induction equation in ideal MHD shows evolution of magnetic field. It is including compression, advection and stretching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induction equation in resistive MHD includes diffusion of magnetic field.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>
                <a:latin typeface="Times New Roman"/>
                <a:cs typeface="Times New Roman"/>
              </a:rPr>
              <a:t>energy conservation equation, energy flux </a:t>
            </a:r>
            <a:r>
              <a:rPr lang="en-US" sz="2400" dirty="0" smtClean="0">
                <a:latin typeface="Times New Roman"/>
                <a:cs typeface="Times New Roman"/>
              </a:rPr>
              <a:t>composes hydrodynamic part and magnetic part. Magnetic part is called </a:t>
            </a:r>
            <a:r>
              <a:rPr lang="en-US" sz="2400" dirty="0" err="1" smtClean="0">
                <a:latin typeface="Times New Roman"/>
                <a:cs typeface="Times New Roman"/>
              </a:rPr>
              <a:t>Poynting</a:t>
            </a:r>
            <a:r>
              <a:rPr lang="en-US" sz="2400" dirty="0" smtClean="0">
                <a:latin typeface="Times New Roman"/>
                <a:cs typeface="Times New Roman"/>
              </a:rPr>
              <a:t> flux.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972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651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/>
                <a:cs typeface="Times New Roman"/>
              </a:rPr>
              <a:t>Hydro </a:t>
            </a:r>
            <a:r>
              <a:rPr lang="en-US" dirty="0" err="1" smtClean="0">
                <a:latin typeface="Times New Roman"/>
                <a:cs typeface="Times New Roman"/>
              </a:rPr>
              <a:t>vs</a:t>
            </a:r>
            <a:r>
              <a:rPr lang="en-US" dirty="0" smtClean="0">
                <a:latin typeface="Times New Roman"/>
                <a:cs typeface="Times New Roman"/>
              </a:rPr>
              <a:t> MHD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7" y="1747732"/>
            <a:ext cx="63754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628" y="894047"/>
            <a:ext cx="8051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MHD equation is shown the coupling of hydrodynamics with magnetic field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28" y="4158579"/>
            <a:ext cx="8552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MHD equation is recovered hydrodynamic equations when B=0.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6" y="4656530"/>
            <a:ext cx="416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60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Hydro </a:t>
            </a:r>
            <a:r>
              <a:rPr lang="en-US" dirty="0" err="1">
                <a:latin typeface="Times New Roman"/>
                <a:cs typeface="Times New Roman"/>
              </a:rPr>
              <a:t>vs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MHD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58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Conservation form of hydrodynamic equations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7" y="2159001"/>
            <a:ext cx="7353300" cy="226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7" y="4584900"/>
            <a:ext cx="187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18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4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Exercise 2-1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29" y="1156202"/>
            <a:ext cx="9013271" cy="5753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Derivation of conservation form of total energy 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  From equation of motion: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Using continuity equation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  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32" y="1847176"/>
            <a:ext cx="4978400" cy="787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5" y="2724850"/>
            <a:ext cx="6375400" cy="787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0" y="3602525"/>
            <a:ext cx="8077200" cy="787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0" y="5395223"/>
            <a:ext cx="7239000" cy="78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73109" y="5415442"/>
            <a:ext cx="48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(1)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292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Exercise 2-1 (cont.)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06" y="1600200"/>
            <a:ext cx="8758818" cy="5066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From pressure equation: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Using ideal </a:t>
            </a:r>
            <a:r>
              <a:rPr lang="en-US" sz="2400" dirty="0" err="1" smtClean="0">
                <a:latin typeface="Times New Roman"/>
                <a:cs typeface="Times New Roman"/>
              </a:rPr>
              <a:t>EoS</a:t>
            </a:r>
            <a:r>
              <a:rPr lang="en-US" sz="2400" dirty="0" smtClean="0">
                <a:latin typeface="Times New Roman"/>
                <a:cs typeface="Times New Roman"/>
              </a:rPr>
              <a:t> and continuity equation,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Using continuity equation,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    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67" y="1562852"/>
            <a:ext cx="37465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70" y="2950062"/>
            <a:ext cx="44704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5" y="3678344"/>
            <a:ext cx="4978400" cy="673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17" y="4500416"/>
            <a:ext cx="5118100" cy="6731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2" y="5844520"/>
            <a:ext cx="4191000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388" y="5919217"/>
            <a:ext cx="48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(2)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4888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Exercise </a:t>
            </a:r>
            <a:r>
              <a:rPr lang="en-US" dirty="0" smtClean="0">
                <a:latin typeface="Times New Roman"/>
                <a:cs typeface="Times New Roman"/>
              </a:rPr>
              <a:t>2-1 </a:t>
            </a:r>
            <a:r>
              <a:rPr lang="en-US" dirty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106" y="1301416"/>
            <a:ext cx="891989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From induction equation: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Using D6 =&gt;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Using D1 &amp; D2=&gt;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83" y="1264068"/>
            <a:ext cx="31623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4" y="2034285"/>
            <a:ext cx="4356100" cy="749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0" y="3679937"/>
            <a:ext cx="8013700" cy="812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0" y="5382516"/>
            <a:ext cx="7708900" cy="812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64" y="4705828"/>
            <a:ext cx="3632200" cy="72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34583" y="5995261"/>
            <a:ext cx="483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(3)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585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17438"/>
            <a:ext cx="9031458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Single-fluid equations for fully ionized plasma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1012725"/>
            <a:ext cx="9031458" cy="58452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Can combine multiple-fluid equations into a set of equations for a single fluid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Assuming two-specials plasma of electrons and ions (</a:t>
            </a:r>
            <a:r>
              <a:rPr lang="en-US" sz="2400" i="1" dirty="0">
                <a:latin typeface="Times New Roman"/>
                <a:cs typeface="Times New Roman"/>
              </a:rPr>
              <a:t>j</a:t>
            </a:r>
            <a:r>
              <a:rPr lang="en-US" sz="2400" dirty="0">
                <a:latin typeface="Times New Roman"/>
                <a:cs typeface="Times New Roman"/>
              </a:rPr>
              <a:t> = </a:t>
            </a:r>
            <a:r>
              <a:rPr lang="en-US" sz="2400" i="1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or </a:t>
            </a:r>
            <a:r>
              <a:rPr lang="en-US" sz="2400" i="1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For a fully </a:t>
            </a:r>
            <a:r>
              <a:rPr lang="en-US" sz="2400" dirty="0" smtClean="0">
                <a:latin typeface="Times New Roman"/>
                <a:cs typeface="Times New Roman"/>
              </a:rPr>
              <a:t>ionized </a:t>
            </a:r>
            <a:r>
              <a:rPr lang="en-US" sz="2400" dirty="0">
                <a:latin typeface="Times New Roman"/>
                <a:cs typeface="Times New Roman"/>
              </a:rPr>
              <a:t>two-species plasma, total momentum must be </a:t>
            </a:r>
            <a:r>
              <a:rPr lang="en-US" sz="2400" dirty="0" smtClean="0">
                <a:latin typeface="Times New Roman"/>
                <a:cs typeface="Times New Roman"/>
              </a:rPr>
              <a:t>conserved: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As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baseline="-25000" dirty="0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&gt;&gt; </a:t>
            </a:r>
            <a:r>
              <a:rPr lang="en-US" sz="2400" i="1" dirty="0">
                <a:latin typeface="Times New Roman"/>
                <a:cs typeface="Times New Roman"/>
              </a:rPr>
              <a:t>m</a:t>
            </a:r>
            <a:r>
              <a:rPr lang="en-US" sz="2400" baseline="-25000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the time-scales in continuity and momentum equations for ions </a:t>
            </a:r>
            <a:r>
              <a:rPr lang="en-US" sz="2400" dirty="0" smtClean="0">
                <a:latin typeface="Times New Roman"/>
                <a:cs typeface="Times New Roman"/>
              </a:rPr>
              <a:t>and electrons </a:t>
            </a:r>
            <a:r>
              <a:rPr lang="en-US" sz="2400" dirty="0">
                <a:latin typeface="Times New Roman"/>
                <a:cs typeface="Times New Roman"/>
              </a:rPr>
              <a:t>are very different. The characteristic frequencies of a plasma, such </a:t>
            </a:r>
            <a:r>
              <a:rPr lang="en-US" sz="2400" dirty="0" smtClean="0">
                <a:latin typeface="Times New Roman"/>
                <a:cs typeface="Times New Roman"/>
              </a:rPr>
              <a:t>as plasma </a:t>
            </a:r>
            <a:r>
              <a:rPr lang="en-US" sz="2400" dirty="0">
                <a:latin typeface="Times New Roman"/>
                <a:cs typeface="Times New Roman"/>
              </a:rPr>
              <a:t>frequency or cyclotron frequency are much larger for </a:t>
            </a:r>
            <a:r>
              <a:rPr lang="en-US" sz="2400" dirty="0" smtClean="0">
                <a:latin typeface="Times New Roman"/>
                <a:cs typeface="Times New Roman"/>
              </a:rPr>
              <a:t>electrons.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1" y="2971927"/>
            <a:ext cx="7620000" cy="711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58" y="2334876"/>
            <a:ext cx="2540000" cy="635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71" y="4430577"/>
            <a:ext cx="1320800" cy="27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1332" y="2491442"/>
            <a:ext cx="787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(4.1a)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750" y="3083643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(4.1b)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2995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Exercise </a:t>
            </a:r>
            <a:r>
              <a:rPr lang="en-US" dirty="0" smtClean="0">
                <a:latin typeface="Times New Roman"/>
                <a:cs typeface="Times New Roman"/>
              </a:rPr>
              <a:t>2-1 </a:t>
            </a:r>
            <a:r>
              <a:rPr lang="en-US" dirty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4" y="1600200"/>
            <a:ext cx="8826516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(1) + (2) + (3) =0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" y="2260274"/>
            <a:ext cx="9144000" cy="7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129963"/>
            <a:ext cx="887470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Single-fluid equations for fully ionized </a:t>
            </a:r>
            <a:r>
              <a:rPr lang="en-US" dirty="0" smtClean="0">
                <a:latin typeface="Times New Roman"/>
                <a:cs typeface="Times New Roman"/>
              </a:rPr>
              <a:t>plasma (cont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1423375"/>
            <a:ext cx="8874704" cy="508700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When plasma phenomena are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large-scale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L </a:t>
            </a:r>
            <a:r>
              <a:rPr lang="en-US" sz="2400" dirty="0" smtClean="0">
                <a:latin typeface="Times New Roman"/>
                <a:cs typeface="Times New Roman"/>
              </a:rPr>
              <a:t>&gt;&gt;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D</a:t>
            </a:r>
            <a:r>
              <a:rPr lang="en-US" sz="2400" dirty="0">
                <a:latin typeface="Times New Roman"/>
                <a:cs typeface="Times New Roman"/>
              </a:rPr>
              <a:t>) and have relatively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low frequencies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&lt;&lt;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plasma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Symbol" charset="2"/>
                <a:cs typeface="Symbol" charset="2"/>
              </a:rPr>
              <a:t>w </a:t>
            </a:r>
            <a:r>
              <a:rPr lang="en-US" sz="2400" dirty="0">
                <a:latin typeface="Times New Roman"/>
                <a:cs typeface="Times New Roman"/>
              </a:rPr>
              <a:t>&lt;&lt;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cyclotron</a:t>
            </a:r>
            <a:r>
              <a:rPr lang="en-US" sz="2400" dirty="0">
                <a:latin typeface="Times New Roman"/>
                <a:cs typeface="Times New Roman"/>
              </a:rPr>
              <a:t>), on average </a:t>
            </a:r>
            <a:r>
              <a:rPr lang="en-US" sz="2400" dirty="0" smtClean="0">
                <a:latin typeface="Times New Roman"/>
                <a:cs typeface="Times New Roman"/>
              </a:rPr>
              <a:t>plasma </a:t>
            </a:r>
            <a:r>
              <a:rPr lang="en-US" sz="2400" dirty="0">
                <a:latin typeface="Times New Roman"/>
                <a:cs typeface="Times New Roman"/>
              </a:rPr>
              <a:t>is </a:t>
            </a:r>
            <a:r>
              <a:rPr lang="en-US" sz="2400" dirty="0" smtClean="0">
                <a:latin typeface="Times New Roman"/>
                <a:cs typeface="Times New Roman"/>
              </a:rPr>
              <a:t>electrically neutral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i="1" dirty="0" err="1">
                <a:latin typeface="Times New Roman"/>
                <a:cs typeface="Times New Roman"/>
              </a:rPr>
              <a:t>n</a:t>
            </a:r>
            <a:r>
              <a:rPr lang="en-US" sz="2400" baseline="-250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baseline="-25000" dirty="0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). Independent motion of electrons and ions can then be neglected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Can therefore treat plasma as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single conducting fluid</a:t>
            </a:r>
            <a:r>
              <a:rPr lang="en-US" sz="2400" dirty="0">
                <a:latin typeface="Times New Roman"/>
                <a:cs typeface="Times New Roman"/>
              </a:rPr>
              <a:t>, whose inertia is provided </a:t>
            </a:r>
            <a:r>
              <a:rPr lang="en-US" sz="2400" dirty="0" smtClean="0">
                <a:latin typeface="Times New Roman"/>
                <a:cs typeface="Times New Roman"/>
              </a:rPr>
              <a:t>by mass </a:t>
            </a:r>
            <a:r>
              <a:rPr lang="en-US" sz="2400" dirty="0">
                <a:latin typeface="Times New Roman"/>
                <a:cs typeface="Times New Roman"/>
              </a:rPr>
              <a:t>of ions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Governing equations are obtained by combining </a:t>
            </a:r>
            <a:r>
              <a:rPr lang="en-US" sz="2400" dirty="0" err="1" smtClean="0">
                <a:latin typeface="Times New Roman"/>
                <a:cs typeface="Times New Roman"/>
              </a:rPr>
              <a:t>eqn</a:t>
            </a:r>
            <a:r>
              <a:rPr lang="en-US" sz="2400" dirty="0" smtClean="0">
                <a:latin typeface="Times New Roman"/>
                <a:cs typeface="Times New Roman"/>
              </a:rPr>
              <a:t> (4.1)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First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</a:rPr>
              <a:t>define macroscopic parameters of plasma fluid: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46" y="4791952"/>
            <a:ext cx="2286000" cy="254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15" y="6198828"/>
            <a:ext cx="1651000" cy="27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5196" y="4692302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Mass density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3371" y="5411687"/>
            <a:ext cx="1772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Electric current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9173" y="5782698"/>
            <a:ext cx="2665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Center of Mass Velocity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2518" y="6103058"/>
            <a:ext cx="232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Total pressure tensor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81" y="5474847"/>
            <a:ext cx="4267200" cy="304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92" y="5844718"/>
            <a:ext cx="3327400" cy="304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00" y="5124562"/>
            <a:ext cx="1955800" cy="25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61134" y="5044187"/>
            <a:ext cx="17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Charge density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86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MHD mass and charge conservation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28" y="1306076"/>
            <a:ext cx="8794318" cy="55519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Using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(4.1a):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Multiply by </a:t>
            </a:r>
            <a:r>
              <a:rPr lang="en-US" sz="2400" i="1" dirty="0">
                <a:latin typeface="Times New Roman"/>
                <a:cs typeface="Times New Roman"/>
              </a:rPr>
              <a:t>q</a:t>
            </a:r>
            <a:r>
              <a:rPr lang="en-US" sz="2400" baseline="-25000" dirty="0">
                <a:latin typeface="Times New Roman"/>
                <a:cs typeface="Times New Roman"/>
              </a:rPr>
              <a:t>i </a:t>
            </a:r>
            <a:r>
              <a:rPr lang="en-US" sz="2400" dirty="0">
                <a:latin typeface="Times New Roman"/>
                <a:cs typeface="Times New Roman"/>
              </a:rPr>
              <a:t>and </a:t>
            </a:r>
            <a:r>
              <a:rPr lang="en-US" sz="2400" i="1" dirty="0" err="1">
                <a:latin typeface="Times New Roman"/>
                <a:cs typeface="Times New Roman"/>
              </a:rPr>
              <a:t>q</a:t>
            </a:r>
            <a:r>
              <a:rPr lang="en-US" sz="2400" baseline="-25000" dirty="0" err="1">
                <a:latin typeface="Times New Roman"/>
                <a:cs typeface="Times New Roman"/>
              </a:rPr>
              <a:t>e</a:t>
            </a:r>
            <a:r>
              <a:rPr lang="en-US" sz="2400" dirty="0">
                <a:latin typeface="Times New Roman"/>
                <a:cs typeface="Times New Roman"/>
              </a:rPr>
              <a:t> and add continuity equations to </a:t>
            </a:r>
            <a:r>
              <a:rPr lang="en-US" sz="2400" dirty="0" smtClean="0">
                <a:latin typeface="Times New Roman"/>
                <a:cs typeface="Times New Roman"/>
              </a:rPr>
              <a:t>get: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>
                <a:latin typeface="Times New Roman"/>
                <a:cs typeface="Times New Roman"/>
              </a:rPr>
              <a:t>J</a:t>
            </a:r>
            <a:r>
              <a:rPr lang="en-US" sz="2400" dirty="0">
                <a:latin typeface="Times New Roman"/>
                <a:cs typeface="Times New Roman"/>
              </a:rPr>
              <a:t> is the electric current </a:t>
            </a:r>
            <a:r>
              <a:rPr lang="en-US" sz="2400" dirty="0" smtClean="0">
                <a:latin typeface="Times New Roman"/>
                <a:cs typeface="Times New Roman"/>
              </a:rPr>
              <a:t>density:                                  and </a:t>
            </a:r>
            <a:r>
              <a:rPr lang="en-US" sz="2400" dirty="0">
                <a:latin typeface="Times New Roman"/>
                <a:cs typeface="Times New Roman"/>
              </a:rPr>
              <a:t>the electric </a:t>
            </a:r>
            <a:r>
              <a:rPr lang="en-US" sz="2400" dirty="0" smtClean="0">
                <a:latin typeface="Times New Roman"/>
                <a:cs typeface="Times New Roman"/>
              </a:rPr>
              <a:t>charge: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Multiply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(4.1a)  by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                               is </a:t>
            </a:r>
            <a:r>
              <a:rPr lang="en-US" sz="2400" dirty="0">
                <a:latin typeface="Times New Roman"/>
                <a:cs typeface="Times New Roman"/>
              </a:rPr>
              <a:t>the single-fluid mass density and </a:t>
            </a:r>
            <a:r>
              <a:rPr lang="en-US" sz="2400" b="1" i="1" dirty="0">
                <a:latin typeface="Times New Roman"/>
                <a:cs typeface="Times New Roman"/>
              </a:rPr>
              <a:t>v</a:t>
            </a:r>
            <a:r>
              <a:rPr lang="en-US" sz="2400" dirty="0">
                <a:latin typeface="Times New Roman"/>
                <a:cs typeface="Times New Roman"/>
              </a:rPr>
              <a:t> is the fluid </a:t>
            </a:r>
            <a:r>
              <a:rPr lang="en-US" sz="2400" dirty="0" smtClean="0">
                <a:latin typeface="Times New Roman"/>
                <a:cs typeface="Times New Roman"/>
              </a:rPr>
              <a:t>mass velocity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63" y="1225701"/>
            <a:ext cx="2540000" cy="635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91" y="2331501"/>
            <a:ext cx="2159000" cy="609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87" y="3187827"/>
            <a:ext cx="2413000" cy="279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00" y="3594227"/>
            <a:ext cx="1955800" cy="254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4" y="5319227"/>
            <a:ext cx="2286000" cy="25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902" y="2267201"/>
            <a:ext cx="2505252" cy="722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3098" y="4395226"/>
            <a:ext cx="2716847" cy="732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14" y="4470102"/>
            <a:ext cx="2565400" cy="609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17" y="6222683"/>
            <a:ext cx="332740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0940" y="2363651"/>
            <a:ext cx="2717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Charge conservation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0379" y="4310133"/>
            <a:ext cx="3227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Mass conservation / continuity equation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37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7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MHD equation of motion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0849"/>
            <a:ext cx="9144000" cy="56596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Equation of motion for bulk plasma can be obtained by adding </a:t>
            </a:r>
            <a:r>
              <a:rPr lang="en-US" sz="2400" dirty="0" smtClean="0">
                <a:latin typeface="Times New Roman"/>
                <a:cs typeface="Times New Roman"/>
              </a:rPr>
              <a:t>individual momentum </a:t>
            </a:r>
            <a:r>
              <a:rPr lang="en-US" sz="2400" dirty="0">
                <a:latin typeface="Times New Roman"/>
                <a:cs typeface="Times New Roman"/>
              </a:rPr>
              <a:t>transport equations for ions and </a:t>
            </a:r>
            <a:r>
              <a:rPr lang="en-US" sz="2400" dirty="0" smtClean="0">
                <a:latin typeface="Times New Roman"/>
                <a:cs typeface="Times New Roman"/>
              </a:rPr>
              <a:t>electrons.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LHS of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(4.1b):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Difficulty is that convective term is non-linear.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But note that since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&lt;&lt;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contribution of electron momentum is much less than that from ion. So we ignore it in equation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Approximation</a:t>
            </a:r>
            <a:r>
              <a:rPr lang="en-US" sz="2400" dirty="0" smtClean="0">
                <a:latin typeface="Times New Roman"/>
                <a:cs typeface="Times New Roman"/>
              </a:rPr>
              <a:t>: Center of mass velocity is ion velocity: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LHS: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86" y="2441451"/>
            <a:ext cx="2971800" cy="711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4" y="5608227"/>
            <a:ext cx="5740400" cy="711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67" y="4882277"/>
            <a:ext cx="7874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3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MHD equation of </a:t>
            </a:r>
            <a:r>
              <a:rPr lang="en-US" dirty="0" smtClean="0">
                <a:latin typeface="Times New Roman"/>
                <a:cs typeface="Times New Roman"/>
              </a:rPr>
              <a:t>motion (cont.)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20" y="1278700"/>
            <a:ext cx="8983226" cy="55793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RHS of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(4.1b) :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In general, second term (Electric body force) is much smaller than </a:t>
            </a:r>
            <a:r>
              <a:rPr lang="en-US" sz="2400" b="1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term. So we ignored.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Therefore, LHS+RHS: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For an isotropic plasma,                      where total pressure is </a:t>
            </a:r>
            <a:r>
              <a:rPr lang="en-US" sz="2400" i="1" dirty="0" smtClean="0">
                <a:latin typeface="Times New Roman"/>
                <a:cs typeface="Times New Roman"/>
              </a:rPr>
              <a:t>p 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 err="1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baseline="-25000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+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i </a:t>
            </a:r>
            <a:r>
              <a:rPr lang="en-US" sz="2400" dirty="0" smtClean="0">
                <a:latin typeface="Times New Roman"/>
                <a:cs typeface="Times New Roman"/>
              </a:rPr>
              <a:t>and</a:t>
            </a:r>
            <a:endParaRPr lang="en-US" sz="2400" baseline="-25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3" y="1417638"/>
            <a:ext cx="51308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51" y="3708601"/>
            <a:ext cx="4800600" cy="711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51" y="5609351"/>
            <a:ext cx="4495800" cy="711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66" y="4826690"/>
            <a:ext cx="1447800" cy="279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3259" y="3618000"/>
            <a:ext cx="4940523" cy="833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9337" y="5561126"/>
            <a:ext cx="4619646" cy="833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94485" y="3733909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Equation of motion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4042" y="5655782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Equation of motion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864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9008</TotalTime>
  <Words>2578</Words>
  <Application>Microsoft Macintosh PowerPoint</Application>
  <PresentationFormat>On-screen Show (4:3)</PresentationFormat>
  <Paragraphs>463</Paragraphs>
  <Slides>50</Slides>
  <Notes>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Plasma Astrophysics Chapter 4: Single-Fluid Theory of Plasma - Magnetohydrodynamics </vt:lpstr>
      <vt:lpstr> Exercise 1</vt:lpstr>
      <vt:lpstr>Exercise 1 (cont.)</vt:lpstr>
      <vt:lpstr>Single-Fluid Theory: MHD</vt:lpstr>
      <vt:lpstr>Single-fluid equations for fully ionized plasma</vt:lpstr>
      <vt:lpstr>Single-fluid equations for fully ionized plasma (cont.)</vt:lpstr>
      <vt:lpstr>MHD mass and charge conservation</vt:lpstr>
      <vt:lpstr>MHD equation of motion</vt:lpstr>
      <vt:lpstr>MHD equation of motion (cont.) </vt:lpstr>
      <vt:lpstr>MHD equation of motion (cont.) </vt:lpstr>
      <vt:lpstr>Generalized Ohm’s law</vt:lpstr>
      <vt:lpstr>Generalized Ohm’s law (cont.)</vt:lpstr>
      <vt:lpstr>Generalized Ohm’s law (cont.)</vt:lpstr>
      <vt:lpstr>Generalized Ohm’s law (cont.)</vt:lpstr>
      <vt:lpstr>Generalized Ohm’s law (cont.)</vt:lpstr>
      <vt:lpstr>One fluid MHD Ohm’s law</vt:lpstr>
      <vt:lpstr>Simplified MHD equations</vt:lpstr>
      <vt:lpstr>Plasma b</vt:lpstr>
      <vt:lpstr>The induction equation</vt:lpstr>
      <vt:lpstr>The induction equation (cont.)</vt:lpstr>
      <vt:lpstr>Ideal MHD</vt:lpstr>
      <vt:lpstr>The pressure equations</vt:lpstr>
      <vt:lpstr>The pressure equations (cont.)</vt:lpstr>
      <vt:lpstr>The internal energy equation</vt:lpstr>
      <vt:lpstr>Magnetic field behavior in MHD</vt:lpstr>
      <vt:lpstr>Magnetic field behavior in MHD (cont.)</vt:lpstr>
      <vt:lpstr>Magnetic field behavior in MHD (cont.)</vt:lpstr>
      <vt:lpstr>Flux freezing</vt:lpstr>
      <vt:lpstr>Flux freezing (cont.)</vt:lpstr>
      <vt:lpstr>Flux freezing (cont.)</vt:lpstr>
      <vt:lpstr>Flux freezing (cont.)</vt:lpstr>
      <vt:lpstr>Magnetic pressure and curvature force</vt:lpstr>
      <vt:lpstr>Magnetic pressure and curvature force (cont.)</vt:lpstr>
      <vt:lpstr>Magnetic pressure and curvature force (cont.)</vt:lpstr>
      <vt:lpstr>Magnetic stress tensor</vt:lpstr>
      <vt:lpstr>Magnetic stress tensor (cont.)</vt:lpstr>
      <vt:lpstr>Magnetic stress tensor (cont.)</vt:lpstr>
      <vt:lpstr>Magnetic stress tensor (cont.)</vt:lpstr>
      <vt:lpstr>Momentum equation</vt:lpstr>
      <vt:lpstr>Conservation form of ideal MHD equations</vt:lpstr>
      <vt:lpstr>Poynting flux</vt:lpstr>
      <vt:lpstr>Entropy conservation equation</vt:lpstr>
      <vt:lpstr>Summary</vt:lpstr>
      <vt:lpstr> Hydro vs MHD</vt:lpstr>
      <vt:lpstr>Hydro vs MHD (cont.)</vt:lpstr>
      <vt:lpstr>PowerPoint Presentation</vt:lpstr>
      <vt:lpstr>Exercise 2-1</vt:lpstr>
      <vt:lpstr>Exercise 2-1 (cont.)</vt:lpstr>
      <vt:lpstr>Exercise 2-1 (cont.)</vt:lpstr>
      <vt:lpstr>Exercise 2-1 (cont.)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Astrophysics</dc:title>
  <dc:creator>Yosuke Mizuno</dc:creator>
  <cp:lastModifiedBy>Yosuke Mizuno</cp:lastModifiedBy>
  <cp:revision>283</cp:revision>
  <dcterms:created xsi:type="dcterms:W3CDTF">2013-04-18T03:52:32Z</dcterms:created>
  <dcterms:modified xsi:type="dcterms:W3CDTF">2013-10-23T12:09:03Z</dcterms:modified>
</cp:coreProperties>
</file>