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61" r:id="rId3"/>
    <p:sldId id="296" r:id="rId4"/>
    <p:sldId id="297" r:id="rId5"/>
    <p:sldId id="258" r:id="rId6"/>
    <p:sldId id="298" r:id="rId7"/>
    <p:sldId id="299" r:id="rId8"/>
    <p:sldId id="257" r:id="rId9"/>
    <p:sldId id="305" r:id="rId10"/>
    <p:sldId id="300" r:id="rId11"/>
    <p:sldId id="259" r:id="rId12"/>
    <p:sldId id="275" r:id="rId13"/>
    <p:sldId id="260" r:id="rId14"/>
    <p:sldId id="262" r:id="rId15"/>
    <p:sldId id="276" r:id="rId16"/>
    <p:sldId id="263" r:id="rId17"/>
    <p:sldId id="265" r:id="rId18"/>
    <p:sldId id="264" r:id="rId19"/>
    <p:sldId id="266" r:id="rId20"/>
    <p:sldId id="267" r:id="rId21"/>
    <p:sldId id="269" r:id="rId22"/>
    <p:sldId id="268" r:id="rId23"/>
    <p:sldId id="270" r:id="rId24"/>
    <p:sldId id="271" r:id="rId25"/>
    <p:sldId id="272" r:id="rId26"/>
    <p:sldId id="273" r:id="rId27"/>
    <p:sldId id="274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5" r:id="rId45"/>
    <p:sldId id="294" r:id="rId46"/>
    <p:sldId id="301" r:id="rId47"/>
    <p:sldId id="302" r:id="rId48"/>
    <p:sldId id="306" r:id="rId49"/>
    <p:sldId id="303" r:id="rId50"/>
    <p:sldId id="304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1512B-AB92-9D40-832F-78035EC4AFBF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74026-BB45-3E41-995D-A15EBF312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75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8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7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0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4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7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4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9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7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7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8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7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8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E36A-C984-D246-A71D-2198DDA36C8B}" type="datetimeFigureOut">
              <a:rPr lang="en-US" smtClean="0"/>
              <a:t>13/10/28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6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Relationship Id="rId11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8.emf"/><Relationship Id="rId7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Relationship Id="rId3" Type="http://schemas.openxmlformats.org/officeDocument/2006/relationships/image" Target="../media/image10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Relationship Id="rId3" Type="http://schemas.openxmlformats.org/officeDocument/2006/relationships/image" Target="../media/image10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hyperlink" Target="http://www.astro.phys.s.chiba-u.ac.jp/netlab/cans/cans1d/movie/md_shktb/index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hyperlink" Target="http://www.astro.phys.s.chiba-u.ac.jp/netlab/cans/cans1d/movie/md_mhdshktb/index.htm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2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Plasma Astrophysics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4000" dirty="0" smtClean="0">
                <a:latin typeface="Times New Roman"/>
                <a:cs typeface="Times New Roman"/>
              </a:rPr>
              <a:t>Chapter </a:t>
            </a:r>
            <a:r>
              <a:rPr lang="en-US" sz="4000" dirty="0">
                <a:latin typeface="Times New Roman"/>
                <a:cs typeface="Times New Roman"/>
              </a:rPr>
              <a:t>6</a:t>
            </a:r>
            <a:r>
              <a:rPr lang="en-US" sz="4000" dirty="0" smtClean="0">
                <a:latin typeface="Times New Roman"/>
                <a:cs typeface="Times New Roman"/>
              </a:rPr>
              <a:t>: Shocks and Discontinuities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28150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Yosuke Mizuno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Institute of Astronomy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National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Tsing-Hua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University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24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Hydrodynamic shocks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1600200"/>
            <a:ext cx="8799286" cy="4525963"/>
          </a:xfrm>
        </p:spPr>
        <p:txBody>
          <a:bodyPr/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conservation </a:t>
            </a:r>
            <a:r>
              <a:rPr lang="en-US" sz="2400" dirty="0">
                <a:latin typeface="Times New Roman"/>
                <a:cs typeface="Times New Roman"/>
              </a:rPr>
              <a:t>of mass, momentum and </a:t>
            </a:r>
            <a:r>
              <a:rPr lang="en-US" sz="2400" dirty="0" smtClean="0">
                <a:latin typeface="Times New Roman"/>
                <a:cs typeface="Times New Roman"/>
              </a:rPr>
              <a:t>energy </a:t>
            </a:r>
            <a:r>
              <a:rPr lang="en-US" sz="2400" dirty="0">
                <a:latin typeface="Times New Roman"/>
                <a:cs typeface="Times New Roman"/>
              </a:rPr>
              <a:t>between the shock </a:t>
            </a:r>
            <a:r>
              <a:rPr lang="en-US" sz="2400" dirty="0" smtClean="0">
                <a:latin typeface="Times New Roman"/>
                <a:cs typeface="Times New Roman"/>
              </a:rPr>
              <a:t>surface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These </a:t>
            </a:r>
            <a:r>
              <a:rPr lang="en-US" sz="2400" dirty="0">
                <a:latin typeface="Times New Roman"/>
                <a:cs typeface="Times New Roman"/>
              </a:rPr>
              <a:t>equations are referred to as the </a:t>
            </a:r>
            <a:r>
              <a:rPr lang="en-US" sz="2400" i="1" dirty="0" err="1">
                <a:solidFill>
                  <a:srgbClr val="0000FF"/>
                </a:solidFill>
                <a:latin typeface="Times New Roman"/>
                <a:cs typeface="Times New Roman"/>
              </a:rPr>
              <a:t>Rankine-Hugoniot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 (jump) relations </a:t>
            </a:r>
          </a:p>
          <a:p>
            <a:endParaRPr lang="en-US" dirty="0" smtClean="0"/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1" y="2925981"/>
            <a:ext cx="7099300" cy="156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7913" y="2954427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0798" y="3503428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5784" y="3992600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(6.3)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233" y="2750193"/>
            <a:ext cx="7430154" cy="1832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8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Hydrodynamic </a:t>
            </a:r>
            <a:r>
              <a:rPr lang="en-US" dirty="0" smtClean="0">
                <a:latin typeface="Times New Roman"/>
                <a:cs typeface="Times New Roman"/>
              </a:rPr>
              <a:t>shocks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6" y="1302409"/>
            <a:ext cx="8743072" cy="555559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Where (for perfect gas) the internal energy per unit mass </a:t>
            </a:r>
            <a:r>
              <a:rPr lang="en-US" sz="2400" dirty="0" smtClean="0">
                <a:latin typeface="Times New Roman"/>
                <a:cs typeface="Times New Roman"/>
              </a:rPr>
              <a:t>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So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(6.3) reduces to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Let us define specific volume,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=1/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=1/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and mass flux </a:t>
            </a:r>
            <a:r>
              <a:rPr lang="en-US" sz="2400" i="1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. 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(6.1) &amp; (6.2),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81" y="1837355"/>
            <a:ext cx="21209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14" y="2989001"/>
            <a:ext cx="4381500" cy="72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7493" y="3156946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(6.4)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61" y="4885788"/>
            <a:ext cx="17653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8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Hydrodynamic shocks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2" y="1278472"/>
            <a:ext cx="8805327" cy="557952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In principle this equation allows for two solutions,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The post-shock </a:t>
            </a:r>
            <a:r>
              <a:rPr lang="en-US" sz="2400" dirty="0">
                <a:latin typeface="Times New Roman"/>
                <a:cs typeface="Times New Roman"/>
              </a:rPr>
              <a:t>medium has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higher pressure </a:t>
            </a:r>
            <a:r>
              <a:rPr lang="en-US" sz="2400" dirty="0">
                <a:latin typeface="Times New Roman"/>
                <a:cs typeface="Times New Roman"/>
              </a:rPr>
              <a:t>than the pre-shock medium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&gt;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>
                <a:latin typeface="Times New Roman"/>
                <a:cs typeface="Times New Roman"/>
              </a:rPr>
              <a:t>), 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>
                <a:latin typeface="Times New Roman"/>
                <a:cs typeface="Times New Roman"/>
              </a:rPr>
              <a:t>post-shock medium has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lower pressure </a:t>
            </a:r>
            <a:r>
              <a:rPr lang="en-US" sz="2400" dirty="0">
                <a:latin typeface="Times New Roman"/>
                <a:cs typeface="Times New Roman"/>
              </a:rPr>
              <a:t>than the pre-shock medium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&lt;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The latter will turn out to be </a:t>
            </a:r>
            <a:r>
              <a:rPr lang="en-US" sz="2400" dirty="0" smtClean="0">
                <a:latin typeface="Times New Roman"/>
                <a:cs typeface="Times New Roman"/>
              </a:rPr>
              <a:t>an unphysical </a:t>
            </a:r>
            <a:r>
              <a:rPr lang="en-US" sz="2400" dirty="0">
                <a:latin typeface="Times New Roman"/>
                <a:cs typeface="Times New Roman"/>
              </a:rPr>
              <a:t>solution</a:t>
            </a:r>
            <a:r>
              <a:rPr lang="en-US" sz="2400" dirty="0" smtClean="0">
                <a:latin typeface="Times New Roman"/>
                <a:cs typeface="Times New Roman"/>
              </a:rPr>
              <a:t>. But such a </a:t>
            </a:r>
            <a:r>
              <a:rPr lang="en-US" sz="2400" dirty="0">
                <a:latin typeface="Times New Roman"/>
                <a:cs typeface="Times New Roman"/>
              </a:rPr>
              <a:t>solution will quickly smear out into a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rarefaction (expansion) wave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We focus here on the case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&gt;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 </a:t>
            </a:r>
            <a:r>
              <a:rPr lang="en-US" sz="2400" dirty="0" smtClean="0">
                <a:latin typeface="Times New Roman"/>
                <a:cs typeface="Times New Roman"/>
              </a:rPr>
              <a:t>(shock wave case)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Here </a:t>
            </a:r>
            <a:r>
              <a:rPr lang="en-US" sz="2400" dirty="0">
                <a:latin typeface="Times New Roman"/>
                <a:cs typeface="Times New Roman"/>
              </a:rPr>
              <a:t>we define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Where </a:t>
            </a:r>
            <a:r>
              <a:rPr lang="en-US" sz="2400" i="1" dirty="0">
                <a:latin typeface="Times New Roman"/>
                <a:cs typeface="Times New Roman"/>
              </a:rPr>
              <a:t>M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r>
              <a:rPr lang="en-US" sz="2400" dirty="0">
                <a:latin typeface="Times New Roman"/>
                <a:cs typeface="Times New Roman"/>
              </a:rPr>
              <a:t> is shock Mach number, </a:t>
            </a:r>
            <a:r>
              <a:rPr lang="en-US" sz="2400" i="1" dirty="0" err="1">
                <a:latin typeface="Times New Roman"/>
                <a:cs typeface="Times New Roman"/>
              </a:rPr>
              <a:t>c</a:t>
            </a:r>
            <a:r>
              <a:rPr lang="en-US" sz="2400" baseline="-25000" dirty="0" err="1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 is sound </a:t>
            </a:r>
            <a:r>
              <a:rPr lang="en-US" sz="2400" dirty="0" smtClean="0">
                <a:latin typeface="Times New Roman"/>
                <a:cs typeface="Times New Roman"/>
              </a:rPr>
              <a:t>speed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59" y="5053459"/>
            <a:ext cx="6515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9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0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Hydrodynamic shocks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3569"/>
            <a:ext cx="8229600" cy="5470119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(6.2) =&gt;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(6.4) (using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(6.5)) =&gt;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=&gt;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The nontrivial solution can be written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56" y="1124598"/>
            <a:ext cx="2959100" cy="78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0549" y="1320047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(6.5)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7" y="2603331"/>
            <a:ext cx="69850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7" y="3045871"/>
            <a:ext cx="58420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28" y="5255502"/>
            <a:ext cx="3492500" cy="787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8035" y="4315437"/>
            <a:ext cx="4461083" cy="1805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09477" y="4992411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(6.6)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84" y="4355452"/>
            <a:ext cx="40767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3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Properties of </a:t>
            </a:r>
            <a:r>
              <a:rPr lang="en-US" dirty="0">
                <a:latin typeface="Times New Roman"/>
                <a:cs typeface="Times New Roman"/>
              </a:rPr>
              <a:t>h</a:t>
            </a:r>
            <a:r>
              <a:rPr lang="en-US" dirty="0" smtClean="0">
                <a:latin typeface="Times New Roman"/>
                <a:cs typeface="Times New Roman"/>
              </a:rPr>
              <a:t>ydrodynamic shocks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27967"/>
            <a:ext cx="9144000" cy="605620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(6.6), when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=1, density, pressure and velocity do not make any jump. So the shock is developed when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&gt;1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Shock speed (v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must exceed the sound speed (c</a:t>
            </a:r>
            <a:r>
              <a:rPr lang="en-US" sz="24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ahead of shock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the shock frame, flow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supersonic</a:t>
            </a:r>
            <a:r>
              <a:rPr lang="en-US" sz="2400" dirty="0" smtClean="0">
                <a:latin typeface="Times New Roman"/>
                <a:cs typeface="Times New Roman"/>
              </a:rPr>
              <a:t> in front of shock but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subsonic</a:t>
            </a:r>
            <a:r>
              <a:rPr lang="en-US" sz="2400" dirty="0" smtClean="0">
                <a:latin typeface="Times New Roman"/>
                <a:cs typeface="Times New Roman"/>
              </a:rPr>
              <a:t> behind it (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             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Shock must be compressive </a:t>
            </a:r>
            <a:r>
              <a:rPr lang="en-US" sz="2400" dirty="0" smtClean="0">
                <a:latin typeface="Times New Roman"/>
                <a:cs typeface="Times New Roman"/>
              </a:rPr>
              <a:t>with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shock wave slows the gas down but heat it up </a:t>
            </a:r>
            <a:r>
              <a:rPr lang="en-US" sz="2400" dirty="0" smtClean="0">
                <a:latin typeface="Times New Roman"/>
                <a:cs typeface="Times New Roman"/>
              </a:rPr>
              <a:t>(convert  flow kinetic energy into thermal energy in the process).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                (strong shock),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i="1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Times New Roman"/>
                <a:cs typeface="Times New Roman"/>
              </a:rPr>
              <a:t>=5/3 (mono-atomic gas),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2 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=4. So in strong shock, the density jump at the shock (shock compression ratio) is only 4. 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4338815"/>
            <a:ext cx="12319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7442" y="4808499"/>
            <a:ext cx="4461083" cy="87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08" y="3071066"/>
            <a:ext cx="2209800" cy="304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26907"/>
            <a:ext cx="1028700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59" y="2644200"/>
            <a:ext cx="1066800" cy="279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7" y="4885424"/>
            <a:ext cx="4279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Hydrodynamic discontinuity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Contact discontinuity</a:t>
            </a:r>
            <a:r>
              <a:rPr lang="en-US" sz="2400" dirty="0" smtClean="0">
                <a:latin typeface="Times New Roman"/>
                <a:cs typeface="Times New Roman"/>
              </a:rPr>
              <a:t>: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=0, </a:t>
            </a:r>
            <a:r>
              <a:rPr lang="en-US" sz="2400" dirty="0">
                <a:latin typeface="Times New Roman"/>
                <a:cs typeface="Times New Roman"/>
              </a:rPr>
              <a:t>Density jump </a:t>
            </a:r>
            <a:r>
              <a:rPr lang="en-US" sz="2400" dirty="0" smtClean="0">
                <a:latin typeface="Times New Roman"/>
                <a:cs typeface="Times New Roman"/>
              </a:rPr>
              <a:t>arbitrary, </a:t>
            </a:r>
            <a:r>
              <a:rPr lang="en-US" sz="2400" dirty="0">
                <a:latin typeface="Times New Roman"/>
                <a:cs typeface="Times New Roman"/>
              </a:rPr>
              <a:t>but other quantities </a:t>
            </a:r>
            <a:r>
              <a:rPr lang="en-US" sz="2400" dirty="0" smtClean="0">
                <a:latin typeface="Times New Roman"/>
                <a:cs typeface="Times New Roman"/>
              </a:rPr>
              <a:t>(pressure for hydro) are continuous (temperature is also change)</a:t>
            </a:r>
          </a:p>
          <a:p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Rarefaction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(expansion) wave</a:t>
            </a:r>
            <a:r>
              <a:rPr lang="en-US" sz="2400" dirty="0">
                <a:latin typeface="Times New Roman"/>
                <a:cs typeface="Times New Roman"/>
              </a:rPr>
              <a:t>: a simple wave or progressive disturbance (not shock). density and pressure decrease on crossing the </a:t>
            </a:r>
            <a:r>
              <a:rPr lang="en-US" sz="2400" dirty="0" smtClean="0">
                <a:latin typeface="Times New Roman"/>
                <a:cs typeface="Times New Roman"/>
              </a:rPr>
              <a:t>wave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712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88519"/>
            <a:ext cx="9019856" cy="657241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simple case of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1D steady shock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We will work in a frame where shock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is stationary 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shock fame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-axis will be a aligned with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shock </a:t>
            </a:r>
            <a:b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normal</a:t>
            </a:r>
            <a:r>
              <a:rPr lang="en-US" sz="2400" dirty="0" smtClean="0">
                <a:latin typeface="Times New Roman"/>
                <a:cs typeface="Times New Roman"/>
              </a:rPr>
              <a:t>, so plane of shock is parallel to </a:t>
            </a:r>
            <a:r>
              <a:rPr lang="en-US" sz="2400" i="1" dirty="0" err="1" smtClean="0">
                <a:latin typeface="Times New Roman"/>
                <a:cs typeface="Times New Roman"/>
              </a:rPr>
              <a:t>yz</a:t>
            </a:r>
            <a:r>
              <a:rPr lang="en-US" sz="2400" i="1" dirty="0" smtClean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plane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jump across the any quantities of X can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be expressed using following notation: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MHD jump relation is given us a set of 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conservation equations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(</a:t>
            </a:r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dirty="0" smtClean="0">
                <a:latin typeface="Times New Roman"/>
                <a:cs typeface="Times New Roman"/>
              </a:rPr>
              <a:t>: conserved quantities, </a:t>
            </a:r>
            <a:r>
              <a:rPr lang="en-US" sz="2400" b="1" i="1" dirty="0" smtClean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: flux)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If shock is steady (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              </a:t>
            </a:r>
            <a:r>
              <a:rPr lang="en-US" sz="2400" dirty="0" smtClean="0">
                <a:latin typeface="Times New Roman"/>
                <a:cs typeface="Times New Roman"/>
              </a:rPr>
              <a:t>) and 1D (                                    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Which is </a:t>
            </a:r>
            <a:r>
              <a:rPr lang="en-US" sz="2400" dirty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mplies that                                =&gt;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9748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MHD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5938" y="1731588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430162" y="3310755"/>
            <a:ext cx="922154" cy="240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469560" y="3310754"/>
            <a:ext cx="387762" cy="240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90186" y="993163"/>
            <a:ext cx="174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Shock frame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6055" y="3366747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7686" y="3421467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8499" y="1337617"/>
            <a:ext cx="170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Shocked gas (downstream)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4919" y="1337617"/>
            <a:ext cx="1811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unshocked</a:t>
            </a:r>
            <a:r>
              <a:rPr lang="en-US" sz="2000" dirty="0" smtClean="0">
                <a:latin typeface="Times New Roman"/>
                <a:cs typeface="Times New Roman"/>
              </a:rPr>
              <a:t> gas (upstream)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538741" y="2437508"/>
            <a:ext cx="728791" cy="492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493752" y="2437508"/>
            <a:ext cx="320908" cy="492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28319" y="2206675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3202" y="2045503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261978" y="4032294"/>
            <a:ext cx="4014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38" y="3894189"/>
            <a:ext cx="228600" cy="254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19215" y="2792547"/>
            <a:ext cx="89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63469" y="2845641"/>
            <a:ext cx="89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8221725" y="4132614"/>
            <a:ext cx="5701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8791903" y="3566915"/>
            <a:ext cx="0" cy="589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46" y="4203512"/>
            <a:ext cx="190500" cy="2540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85" y="3242985"/>
            <a:ext cx="165100" cy="2540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7" y="3642155"/>
            <a:ext cx="3543300" cy="3302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7" y="4881736"/>
            <a:ext cx="2540000" cy="330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44" y="5353860"/>
            <a:ext cx="1206500" cy="3302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93" y="5353860"/>
            <a:ext cx="2705100" cy="3302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9" y="5777143"/>
            <a:ext cx="1562100" cy="3302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65" y="6184146"/>
            <a:ext cx="2349500" cy="3302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78" y="6167866"/>
            <a:ext cx="1092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Conservation form of ideal MHD equations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9" y="1401358"/>
            <a:ext cx="2374900" cy="673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7" y="2117020"/>
            <a:ext cx="6286500" cy="812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0" y="6102746"/>
            <a:ext cx="1841500" cy="33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4734" y="1474186"/>
            <a:ext cx="2618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Mass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0803" y="2091297"/>
            <a:ext cx="179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Momentum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5146" y="1533959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(6.7)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3859" y="2337563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(6.8)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6202" y="4036574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(6.9)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5790" y="3325842"/>
            <a:ext cx="275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Energy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9" y="4618768"/>
            <a:ext cx="3149600" cy="6096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1" y="5485579"/>
            <a:ext cx="1193800" cy="228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80768" y="4699787"/>
            <a:ext cx="364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flux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2090" y="4753611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(6.10)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0731" y="5485579"/>
            <a:ext cx="73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642" y="6102746"/>
            <a:ext cx="308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Ideal equation of state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2" y="3004095"/>
            <a:ext cx="7632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3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92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MHD shock jump 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70" y="830289"/>
            <a:ext cx="8997468" cy="618644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For MHD, from mass conservation (continuity) equation (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6.7),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Which leads jump condition for shock: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momentum conservation equation (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6.8), we consider two jump condition.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irstly, the conservation of momentum normal to shock surface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Transverse momentum also has to balance,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the 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 subscript indicates transverse component to the shock. This reflects tangential stresses related to bend or kink of B-field  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74" y="1328077"/>
            <a:ext cx="19050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47" y="2260642"/>
            <a:ext cx="1168400" cy="33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1104" y="2116416"/>
            <a:ext cx="1373892" cy="586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46348" y="3826439"/>
            <a:ext cx="3107800" cy="9430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73" y="5222943"/>
            <a:ext cx="2679700" cy="787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8092" y="5157823"/>
            <a:ext cx="2780343" cy="9430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17" y="3858992"/>
            <a:ext cx="2908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MHD </a:t>
            </a:r>
            <a:r>
              <a:rPr lang="en-US" dirty="0" smtClean="0">
                <a:latin typeface="Times New Roman"/>
                <a:cs typeface="Times New Roman"/>
              </a:rPr>
              <a:t>shock jump relation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39" y="1417638"/>
            <a:ext cx="8791916" cy="53223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shock jump condition from energy conservation (eq.6.9)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                 , the normal component of magnetic field is continuous (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dirty="0" err="1" smtClean="0">
                <a:latin typeface="Times New Roman"/>
                <a:cs typeface="Times New Roman"/>
              </a:rPr>
              <a:t>const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magnetic flux conservation (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6.11),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305" y="2246655"/>
            <a:ext cx="6341167" cy="1008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14" y="3776164"/>
            <a:ext cx="1193800" cy="228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1" y="4684073"/>
            <a:ext cx="1092200" cy="330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1" y="5935340"/>
            <a:ext cx="2349500" cy="33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6586" y="4586394"/>
            <a:ext cx="1245112" cy="476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6586" y="5827259"/>
            <a:ext cx="2409846" cy="470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61" y="2342005"/>
            <a:ext cx="6146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3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2" y="167861"/>
            <a:ext cx="44365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Formation of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51" y="1254838"/>
            <a:ext cx="8889604" cy="579572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When the amplitude is so small that linear theory applies, that a disturbance propagates as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sound wave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wave profile maintains a fixed shape, since each part of wave moves with the same speed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But, when the wave have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finite amplitude</a:t>
            </a:r>
            <a:r>
              <a:rPr lang="en-US" sz="2400" dirty="0" smtClean="0">
                <a:latin typeface="Times New Roman"/>
                <a:cs typeface="Times New Roman"/>
              </a:rPr>
              <a:t>, so that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nonlinear terms becomes important</a:t>
            </a:r>
            <a:r>
              <a:rPr lang="en-US" sz="2400" dirty="0" smtClean="0">
                <a:latin typeface="Times New Roman"/>
                <a:cs typeface="Times New Roman"/>
              </a:rPr>
              <a:t>, the crest of the sound wave moves faster than its leading and trailing edge.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causes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progressive steepening </a:t>
            </a:r>
            <a:r>
              <a:rPr lang="en-US" sz="2400" dirty="0" smtClean="0">
                <a:latin typeface="Times New Roman"/>
                <a:cs typeface="Times New Roman"/>
              </a:rPr>
              <a:t>of the front portion of wave as the crest catches up</a:t>
            </a:r>
          </a:p>
          <a:p>
            <a:r>
              <a:rPr lang="en-US" sz="2400" dirty="0"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latin typeface="Times New Roman"/>
                <a:cs typeface="Times New Roman"/>
              </a:rPr>
              <a:t>ltimately, the gradients of pressure, density, temperature and velocity becomes so large that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dissipative processes </a:t>
            </a:r>
            <a:r>
              <a:rPr lang="en-US" sz="2400" dirty="0" smtClean="0">
                <a:latin typeface="Times New Roman"/>
                <a:cs typeface="Times New Roman"/>
              </a:rPr>
              <a:t>(viscosity) are no longer negligible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Then a steady wave-shape is attained, called a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shock wave</a:t>
            </a:r>
            <a:r>
              <a:rPr lang="en-US" sz="2400" dirty="0" smtClean="0">
                <a:latin typeface="Times New Roman"/>
                <a:cs typeface="Times New Roman"/>
              </a:rPr>
              <a:t>, with a balance between the steepening effect of nonlinear convective terms and broadening effect of dissipation. 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Picture 6" descr="nonlinear acoustics plane wa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18" y="336517"/>
            <a:ext cx="4987599" cy="7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MHD </a:t>
            </a:r>
            <a:r>
              <a:rPr lang="en-US" dirty="0" err="1" smtClean="0">
                <a:latin typeface="Times New Roman"/>
                <a:cs typeface="Times New Roman"/>
              </a:rPr>
              <a:t>Rankine-Hugoniot</a:t>
            </a:r>
            <a:r>
              <a:rPr lang="en-US" dirty="0" smtClean="0">
                <a:latin typeface="Times New Roman"/>
                <a:cs typeface="Times New Roman"/>
              </a:rPr>
              <a:t> (jump) relation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3" y="1612998"/>
            <a:ext cx="11684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6" y="3090246"/>
            <a:ext cx="2679700" cy="787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6" y="5042233"/>
            <a:ext cx="1092200" cy="330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6" y="5626014"/>
            <a:ext cx="2349500" cy="330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5181" y="1499038"/>
            <a:ext cx="6552823" cy="4654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88289" y="3320323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(6.12)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3" y="2133299"/>
            <a:ext cx="3543300" cy="812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6" y="3945242"/>
            <a:ext cx="6146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Possible type of MHD </a:t>
            </a:r>
            <a:r>
              <a:rPr lang="en-US" dirty="0" smtClean="0">
                <a:latin typeface="Times New Roman"/>
                <a:cs typeface="Times New Roman"/>
              </a:rPr>
              <a:t>shock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2814" y="1287398"/>
            <a:ext cx="852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Shock wave,              : Flow crosses surface of discontinuity accompanied  by compression and dissipation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00" y="1381512"/>
            <a:ext cx="889000" cy="330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520162"/>
              </p:ext>
            </p:extLst>
          </p:nvPr>
        </p:nvGraphicFramePr>
        <p:xfrm>
          <a:off x="221493" y="2387704"/>
          <a:ext cx="8651830" cy="4206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024"/>
                <a:gridCol w="288172"/>
                <a:gridCol w="987423"/>
                <a:gridCol w="5047211"/>
              </a:tblGrid>
              <a:tr h="7087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Parallel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Magnetic field unchanged by shock (hydrodynamic shock)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Perpendicular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Plasma pressure and field strength increases at shock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4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Oblique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shocks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00"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Fast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Plasma pressure and field strength increases at shock, magnetic field bend away from normal.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895"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Slow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Plasma pressure increases and field strength decreases at shock, magnetic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 field bend towards normal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279"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Intermediate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Only shock-like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 in anisotropic plasma (magnetic field rotate of 180</a:t>
                      </a:r>
                      <a:r>
                        <a:rPr lang="en-US" sz="2000" baseline="30000" dirty="0" smtClean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 in plane of shock, density jump)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17" y="2598940"/>
            <a:ext cx="9271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53" y="3347826"/>
            <a:ext cx="977900" cy="304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9" y="4018891"/>
            <a:ext cx="2095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7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Possible type of MHD discontinuity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43675"/>
              </p:ext>
            </p:extLst>
          </p:nvPr>
        </p:nvGraphicFramePr>
        <p:xfrm>
          <a:off x="195377" y="2406365"/>
          <a:ext cx="8278680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4914"/>
                <a:gridCol w="2360792"/>
                <a:gridCol w="4012974"/>
              </a:tblGrid>
              <a:tr h="78247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Contact discontinuity</a:t>
                      </a:r>
                      <a:endParaRPr lang="en-US" sz="2400" b="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Times New Roman"/>
                          <a:cs typeface="Times New Roman"/>
                        </a:rPr>
                        <a:t>Density jump arbitrary, but other quantities are continuous</a:t>
                      </a:r>
                      <a:endParaRPr lang="en-US" sz="20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78247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Tangential discontinuity</a:t>
                      </a:r>
                      <a:endParaRPr lang="en-US" sz="2400" b="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latin typeface="Times New Roman"/>
                          <a:cs typeface="Times New Roman"/>
                        </a:rPr>
                        <a:t>Plasma pressure and field</a:t>
                      </a:r>
                      <a:r>
                        <a:rPr lang="en-US" sz="2000" b="0" baseline="0" dirty="0" smtClean="0">
                          <a:latin typeface="Times New Roman"/>
                          <a:cs typeface="Times New Roman"/>
                        </a:rPr>
                        <a:t> change maintaining static pressure balance (total pressure is constant) </a:t>
                      </a:r>
                      <a:endParaRPr lang="en-US" sz="20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78247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Rotational discontinuity</a:t>
                      </a:r>
                      <a:endParaRPr lang="en-US" sz="2400" b="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latin typeface="Times New Roman"/>
                          <a:cs typeface="Times New Roman"/>
                        </a:rPr>
                        <a:t>Form of intermediate shock in isotropic</a:t>
                      </a:r>
                      <a:r>
                        <a:rPr lang="en-US" sz="2000" b="0" baseline="0" dirty="0" smtClean="0">
                          <a:latin typeface="Times New Roman"/>
                          <a:cs typeface="Times New Roman"/>
                        </a:rPr>
                        <a:t> plasma, field and flow change direction but not magnitude</a:t>
                      </a:r>
                      <a:endParaRPr lang="en-US" sz="20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11" y="3510626"/>
            <a:ext cx="20701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00" y="2667640"/>
            <a:ext cx="2070100" cy="330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00" y="4468231"/>
            <a:ext cx="2006600" cy="368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77" y="1719871"/>
            <a:ext cx="194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Discontinuity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600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2" y="0"/>
            <a:ext cx="716345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Perpendicular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08" y="880398"/>
            <a:ext cx="9013749" cy="52734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perpendicular shock (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latin typeface="Times New Roman"/>
                <a:cs typeface="Times New Roman"/>
              </a:rPr>
              <a:t>=0).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In this case, the velocities of both the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shock and plasma are perpendicular to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the magnetic field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jump relation (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6.12) is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Here we define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85938" y="1194348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484537" y="2431633"/>
            <a:ext cx="92215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469560" y="2437523"/>
            <a:ext cx="38776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90186" y="455923"/>
            <a:ext cx="174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Shock frame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8499" y="800377"/>
            <a:ext cx="170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Post-shock (downstream)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4919" y="800377"/>
            <a:ext cx="1811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Pre-shock (upstream)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59824" y="1956905"/>
            <a:ext cx="1112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4784" y="1991808"/>
            <a:ext cx="1000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620656" y="1508263"/>
            <a:ext cx="0" cy="2317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196362" y="1514143"/>
            <a:ext cx="0" cy="2317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788349" y="1520023"/>
            <a:ext cx="0" cy="2317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975287" y="1530423"/>
            <a:ext cx="0" cy="2317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79915" y="1530423"/>
            <a:ext cx="0" cy="2317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590414" y="1536303"/>
            <a:ext cx="0" cy="2317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5" y="3015067"/>
            <a:ext cx="1562100" cy="254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899268" y="2981686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(6.13)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5" y="3499027"/>
            <a:ext cx="6121400" cy="3937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703190" y="3112747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(6.14)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9" y="4022399"/>
            <a:ext cx="7988300" cy="812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221680" y="4290795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(6.15)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7" y="5045485"/>
            <a:ext cx="1701800" cy="3048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545369" y="5012232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(6.16)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7" y="5910285"/>
            <a:ext cx="8153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8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Perpendicular </a:t>
            </a:r>
            <a:r>
              <a:rPr lang="en-US" dirty="0" smtClean="0">
                <a:latin typeface="Times New Roman"/>
                <a:cs typeface="Times New Roman"/>
              </a:rPr>
              <a:t>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89" y="1238558"/>
            <a:ext cx="8873323" cy="52409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(6.14),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(6.15),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Combine both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(6.14) and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(6.15)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=1 does not make a shock (not our solution). So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8" y="1744066"/>
            <a:ext cx="5219700" cy="41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3389" y="1761274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(6.17)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07" y="2620891"/>
            <a:ext cx="6591300" cy="74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11877" y="2792800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(6.18)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63892"/>
            <a:ext cx="9144000" cy="705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7754" y="5919635"/>
            <a:ext cx="7916246" cy="522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" y="5197839"/>
            <a:ext cx="9144000" cy="11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3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52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Perpendicular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90" y="929237"/>
            <a:ext cx="8808198" cy="58107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We need to find the positive solution of </a:t>
            </a:r>
            <a:r>
              <a:rPr lang="en-US" sz="2400" i="1" dirty="0" smtClean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fact that 1 &lt;</a:t>
            </a:r>
            <a:r>
              <a:rPr lang="en-US" sz="2400" i="1" dirty="0" smtClean="0">
                <a:latin typeface="Symbol" charset="2"/>
                <a:cs typeface="Symbol" charset="2"/>
              </a:rPr>
              <a:t> g </a:t>
            </a:r>
            <a:r>
              <a:rPr lang="en-US" sz="2400" dirty="0" smtClean="0">
                <a:latin typeface="Times New Roman"/>
                <a:cs typeface="Times New Roman"/>
              </a:rPr>
              <a:t>&lt; 2 implies that this equation have just one positive root (a quadratic function with a single minimum)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solution reduces to the hydrodynamic value (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6.6) in the limit of large </a:t>
            </a:r>
            <a:r>
              <a:rPr lang="en-US" sz="2400" i="1" dirty="0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effect of magnetic field is to reduce X below its hydrodynamic value, since the flow kinetic energy can be converted into magnetic energy as well as heat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If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>
                <a:latin typeface="Times New Roman"/>
                <a:cs typeface="Times New Roman"/>
              </a:rPr>
              <a:t>=</a:t>
            </a:r>
            <a:r>
              <a:rPr lang="en-US" sz="2400" dirty="0" smtClean="0">
                <a:latin typeface="Times New Roman"/>
                <a:cs typeface="Times New Roman"/>
              </a:rPr>
              <a:t>1, </a:t>
            </a:r>
            <a:r>
              <a:rPr lang="en-US" sz="2400" i="1" dirty="0" smtClean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(1) &lt; 0 =&gt; When X &gt;1, we get a solution of f(X) = 0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6" y="5281842"/>
            <a:ext cx="5969000" cy="66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2991" y="5216721"/>
            <a:ext cx="1986322" cy="806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1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Perpendicular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69" y="1372280"/>
            <a:ext cx="9030031" cy="5042088"/>
          </a:xfrm>
        </p:spPr>
        <p:txBody>
          <a:bodyPr/>
          <a:lstStyle/>
          <a:p>
            <a:r>
              <a:rPr lang="en-US" sz="2400" dirty="0">
                <a:latin typeface="Times New Roman"/>
                <a:cs typeface="Times New Roman"/>
              </a:rPr>
              <a:t>In terms of sound and Alfven speeds,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shock speed (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must exceed the fast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magnetosonic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speed </a:t>
            </a:r>
            <a:b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           ahead of the shock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Strong shock limit (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&gt;&gt; 1),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For</a:t>
            </a:r>
            <a:r>
              <a:rPr lang="en-US" sz="2400" dirty="0" smtClean="0">
                <a:latin typeface="Symbol" charset="2"/>
                <a:cs typeface="Symbol" charset="2"/>
              </a:rPr>
              <a:t> g</a:t>
            </a:r>
            <a:r>
              <a:rPr lang="en-US" sz="2400" dirty="0" smtClean="0">
                <a:latin typeface="Times New Roman"/>
                <a:cs typeface="Times New Roman"/>
              </a:rPr>
              <a:t>=5/3 case,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4" y="2101417"/>
            <a:ext cx="1727200" cy="35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590" y="2003737"/>
            <a:ext cx="1986322" cy="54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9" y="3146926"/>
            <a:ext cx="1625600" cy="381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9" y="4435279"/>
            <a:ext cx="2768600" cy="660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8" y="5823685"/>
            <a:ext cx="16002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86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35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Oblique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43" y="1341583"/>
            <a:ext cx="8889604" cy="49913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 this case, the magnetic field contains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components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both parallel and normal to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the shock front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Assume the velocity and magnetic field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vectors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lie in the </a:t>
            </a:r>
            <a:r>
              <a:rPr lang="en-US" sz="2400" i="1" dirty="0" err="1" smtClean="0">
                <a:latin typeface="Times New Roman"/>
                <a:cs typeface="Times New Roman"/>
              </a:rPr>
              <a:t>xy</a:t>
            </a:r>
            <a:r>
              <a:rPr lang="en-US" sz="2400" dirty="0" smtClean="0">
                <a:latin typeface="Times New Roman"/>
                <a:cs typeface="Times New Roman"/>
              </a:rPr>
              <a:t> plane.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185938" y="2366508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90186" y="1628083"/>
            <a:ext cx="174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Shock frame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7909" y="3768901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7686" y="4056387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8499" y="1972537"/>
            <a:ext cx="170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Shocked gas (downstream)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4919" y="1972537"/>
            <a:ext cx="1811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unshocked</a:t>
            </a:r>
            <a:r>
              <a:rPr lang="en-US" sz="2000" dirty="0" smtClean="0">
                <a:latin typeface="Times New Roman"/>
                <a:cs typeface="Times New Roman"/>
              </a:rPr>
              <a:t> gas (upstream)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663469" y="3427467"/>
            <a:ext cx="604065" cy="1378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905132" y="2841595"/>
            <a:ext cx="320908" cy="492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08746" y="3353783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3202" y="2680423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261978" y="4667214"/>
            <a:ext cx="4014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38" y="4529109"/>
            <a:ext cx="228600" cy="254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19215" y="3427467"/>
            <a:ext cx="89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63469" y="3480561"/>
            <a:ext cx="89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8221725" y="4767534"/>
            <a:ext cx="5701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791903" y="4201835"/>
            <a:ext cx="0" cy="589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46" y="4838432"/>
            <a:ext cx="190500" cy="2540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 flipV="1">
            <a:off x="7185938" y="3303260"/>
            <a:ext cx="1081596" cy="262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6740469" y="2680423"/>
            <a:ext cx="521509" cy="654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273214" y="4009180"/>
            <a:ext cx="1081596" cy="262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746340" y="3353783"/>
            <a:ext cx="521509" cy="654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697686" y="4131905"/>
            <a:ext cx="569848" cy="1393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905132" y="3565340"/>
            <a:ext cx="356846" cy="443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85" y="3819945"/>
            <a:ext cx="190500" cy="30480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7323223" y="3303260"/>
            <a:ext cx="1031587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164389" y="3185101"/>
            <a:ext cx="39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13383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92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Oblique </a:t>
            </a:r>
            <a:r>
              <a:rPr lang="en-US" dirty="0" smtClean="0">
                <a:latin typeface="Times New Roman"/>
                <a:cs typeface="Times New Roman"/>
              </a:rPr>
              <a:t>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6" y="851320"/>
            <a:ext cx="8904555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jump relation </a:t>
            </a:r>
            <a:r>
              <a:rPr lang="en-US" sz="2400" dirty="0" smtClean="0">
                <a:latin typeface="Times New Roman"/>
                <a:cs typeface="Times New Roman"/>
              </a:rPr>
              <a:t>(from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6.12) is 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2" y="1385864"/>
            <a:ext cx="1816100" cy="254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2" y="1902983"/>
            <a:ext cx="4724400" cy="86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1192" y="1285711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(6.17)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8452" y="2146558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(6.18)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3" y="2926098"/>
            <a:ext cx="6286500" cy="36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62290" y="2840824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(6.19)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9922" y="4132830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(6.20)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9" y="5501319"/>
            <a:ext cx="1397000" cy="30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11192" y="5436787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(6.21)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2" y="6102742"/>
            <a:ext cx="4775200" cy="33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76091" y="6063610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(6.22)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8" y="3548304"/>
            <a:ext cx="7632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08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3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Oblique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91" y="932720"/>
            <a:ext cx="8883499" cy="525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An analysis of the jump relations can be considerably simplified by choosing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axis moving along the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y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-axis parallel to the shock front </a:t>
            </a:r>
            <a:r>
              <a:rPr lang="en-US" sz="2400" dirty="0" smtClean="0">
                <a:latin typeface="Times New Roman"/>
                <a:cs typeface="Times New Roman"/>
              </a:rPr>
              <a:t>at such a speed that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this frame of reference both side of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(6.22) vanish, and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plasma velocity becomes parallel to the magnetic field</a:t>
            </a:r>
            <a:r>
              <a:rPr lang="en-US" sz="2400" dirty="0" smtClean="0">
                <a:latin typeface="Times New Roman"/>
                <a:cs typeface="Times New Roman"/>
              </a:rPr>
              <a:t> on both side of the shock front (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 ||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) (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 x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=0).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Using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(6.17), (6.21), (6.23), we define as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7" y="2194032"/>
            <a:ext cx="1790700" cy="723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5" y="5111750"/>
            <a:ext cx="5956300" cy="74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767" y="2335463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(6.23)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86" y="2227398"/>
            <a:ext cx="1756961" cy="644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1902" y="5239203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(6.24)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307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05148"/>
            <a:ext cx="5681133" cy="2962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Shock wave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6104"/>
            <a:ext cx="8229600" cy="289189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shock wave moves at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speed in excess of the sound speed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So information cannot be propagated ahead to signal its imminent arrival.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Since such information would travel at only </a:t>
            </a:r>
            <a:r>
              <a:rPr lang="en-US" sz="2400" i="1" dirty="0" err="1" smtClean="0">
                <a:latin typeface="Times New Roman"/>
                <a:cs typeface="Times New Roman"/>
              </a:rPr>
              <a:t>c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, relative to the undisturbed medium ahead of the shock.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848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Oblique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59" y="1193197"/>
            <a:ext cx="8880752" cy="566480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(6.19) and (6.23),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Here we consider the frame which </a:t>
            </a:r>
            <a:r>
              <a:rPr lang="en-US" sz="2400" dirty="0">
                <a:latin typeface="Times New Roman"/>
                <a:cs typeface="Times New Roman"/>
              </a:rPr>
              <a:t>plasma velocity becomes parallel to the magnetic </a:t>
            </a:r>
            <a:r>
              <a:rPr lang="en-US" sz="2400" dirty="0" smtClean="0">
                <a:latin typeface="Times New Roman"/>
                <a:cs typeface="Times New Roman"/>
              </a:rPr>
              <a:t>field. So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(6.24) and (6.25),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(6.20), (6.23)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and (6.24),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1" y="1710015"/>
            <a:ext cx="2565400" cy="812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1" y="3338027"/>
            <a:ext cx="3302000" cy="812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2407"/>
            <a:ext cx="2362200" cy="38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2670" y="3509252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(6.25)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6" y="5942839"/>
            <a:ext cx="43307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5061" y="4799887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(6.26)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1" y="4575316"/>
            <a:ext cx="2324100" cy="81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0969" y="6091895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(6.27)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7133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Oblique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58" y="1518800"/>
            <a:ext cx="8932342" cy="593748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Using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(6.24) and (6.26),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>
                <a:latin typeface="Times New Roman"/>
                <a:cs typeface="Times New Roman"/>
              </a:rPr>
              <a:t> is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inclination of upstream magnetic field to the shock normal</a:t>
            </a:r>
            <a:r>
              <a:rPr lang="en-US" sz="2400" dirty="0" smtClean="0">
                <a:latin typeface="Times New Roman"/>
                <a:cs typeface="Times New Roman"/>
              </a:rPr>
              <a:t> such that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cos</a:t>
            </a:r>
            <a:r>
              <a:rPr lang="en-US" sz="2400" i="1" dirty="0" err="1" smtClean="0">
                <a:latin typeface="Symbol" charset="2"/>
                <a:cs typeface="Symbol" charset="2"/>
              </a:rPr>
              <a:t>q</a:t>
            </a:r>
            <a:endParaRPr lang="en-US" sz="2400" i="1" dirty="0" smtClean="0">
              <a:latin typeface="Symbol" charset="2"/>
              <a:cs typeface="Symbol" charset="2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Based on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(6.27), we can drive the equation related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(need long calculation)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8" y="1917267"/>
            <a:ext cx="5003800" cy="723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7" y="4468035"/>
            <a:ext cx="843280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31310" y="6006053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(6.28)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658" y="4395463"/>
            <a:ext cx="8562013" cy="1610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3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133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Oblique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95" y="4094234"/>
            <a:ext cx="8964905" cy="372895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Three </a:t>
            </a:r>
            <a:r>
              <a:rPr lang="en-US" sz="2400" dirty="0">
                <a:latin typeface="Times New Roman"/>
                <a:cs typeface="Times New Roman"/>
              </a:rPr>
              <a:t>solutions of </a:t>
            </a:r>
            <a:r>
              <a:rPr lang="en-US" sz="2400" dirty="0" err="1">
                <a:latin typeface="Times New Roman"/>
                <a:cs typeface="Times New Roman"/>
              </a:rPr>
              <a:t>eq</a:t>
            </a:r>
            <a:r>
              <a:rPr lang="en-US" sz="2400" dirty="0">
                <a:latin typeface="Times New Roman"/>
                <a:cs typeface="Times New Roman"/>
              </a:rPr>
              <a:t> (6.28),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slow shock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intermediate (Alfven) shock</a:t>
            </a:r>
            <a:r>
              <a:rPr lang="en-US" sz="2400" dirty="0">
                <a:latin typeface="Times New Roman"/>
                <a:cs typeface="Times New Roman"/>
              </a:rPr>
              <a:t> and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fast shock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the limit as X =&gt; 1 (no compression), reduce to three waves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                 for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Alfven wave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                   for the propagation speeds of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slow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fast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magnetosonic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waves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" y="5406698"/>
            <a:ext cx="1143000" cy="393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51" y="5867477"/>
            <a:ext cx="5219700" cy="393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4313" y="1056925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39336" y="3327776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3406" y="3311409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7163159" y="2590800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7185311" y="2222240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7207463" y="1853680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6740473" y="1530331"/>
            <a:ext cx="422683" cy="10441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6778906" y="1178051"/>
            <a:ext cx="422683" cy="10441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6801058" y="825771"/>
            <a:ext cx="422683" cy="10441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7382397" y="2415332"/>
            <a:ext cx="545227" cy="51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6935850" y="1530331"/>
            <a:ext cx="265739" cy="691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2004257" y="1010613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29280" y="3281464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83350" y="3265097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 flipV="1">
            <a:off x="2053103" y="2544488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2075255" y="2175928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2097407" y="1807368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1183350" y="2222240"/>
            <a:ext cx="869751" cy="3059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1183350" y="1823648"/>
            <a:ext cx="908184" cy="3522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2272341" y="2369020"/>
            <a:ext cx="545227" cy="51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1546726" y="1986174"/>
            <a:ext cx="544808" cy="189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1238064" y="1511800"/>
            <a:ext cx="869751" cy="3059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4566245" y="1010880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4991268" y="3281731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745338" y="3265364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 flipH="1" flipV="1">
            <a:off x="4615091" y="2544755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4637243" y="2176195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 flipV="1">
            <a:off x="4659395" y="1807635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3800052" y="2528477"/>
            <a:ext cx="815038" cy="736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 flipV="1">
            <a:off x="4834329" y="2369287"/>
            <a:ext cx="545227" cy="51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4076152" y="2143637"/>
            <a:ext cx="544808" cy="447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3745339" y="2145228"/>
            <a:ext cx="869752" cy="736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3767491" y="1809228"/>
            <a:ext cx="869752" cy="736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465321" y="375235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Slow shock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735395" y="3803247"/>
            <a:ext cx="194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Intermediate </a:t>
            </a:r>
            <a:r>
              <a:rPr lang="en-US" dirty="0">
                <a:latin typeface="Times New Roman"/>
                <a:cs typeface="Times New Roman"/>
              </a:rPr>
              <a:t>shock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657147" y="3795608"/>
            <a:ext cx="111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fast </a:t>
            </a:r>
            <a:r>
              <a:rPr lang="en-US" dirty="0">
                <a:latin typeface="Times New Roman"/>
                <a:cs typeface="Times New Roman"/>
              </a:rPr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128432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Slow and Fast shocks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1" y="1225760"/>
            <a:ext cx="8710510" cy="54979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first, the slow and fast shocks.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They are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compressive</a:t>
            </a:r>
            <a:r>
              <a:rPr lang="en-US" sz="2400" dirty="0" smtClean="0">
                <a:latin typeface="Times New Roman"/>
                <a:cs typeface="Times New Roman"/>
              </a:rPr>
              <a:t>, with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&gt; 1, which implies that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&gt;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i="1" dirty="0" smtClean="0">
                <a:latin typeface="Times New Roman"/>
                <a:cs typeface="Times New Roman"/>
              </a:rPr>
              <a:t>X </a:t>
            </a:r>
            <a:r>
              <a:rPr lang="en-US" sz="2400" dirty="0" smtClean="0">
                <a:latin typeface="Times New Roman"/>
                <a:cs typeface="Times New Roman"/>
              </a:rPr>
              <a:t>&gt;1,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When                                  , this equation implies that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2y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1y</a:t>
            </a:r>
            <a:r>
              <a:rPr lang="en-US" sz="2400" dirty="0" smtClean="0">
                <a:latin typeface="Times New Roman"/>
                <a:cs typeface="Times New Roman"/>
              </a:rPr>
              <a:t> &lt; 1, called a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slow shock.</a:t>
            </a:r>
            <a:r>
              <a:rPr lang="en-US" sz="2400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Magnetic field is refracted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towards</a:t>
            </a:r>
            <a:r>
              <a:rPr lang="en-US" sz="2400" dirty="0" smtClean="0">
                <a:latin typeface="Times New Roman"/>
                <a:cs typeface="Times New Roman"/>
              </a:rPr>
              <a:t> the shock normal and its strength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decreases</a:t>
            </a:r>
            <a:r>
              <a:rPr lang="en-US" sz="2400" dirty="0" smtClean="0">
                <a:latin typeface="Times New Roman"/>
                <a:cs typeface="Times New Roman"/>
              </a:rPr>
              <a:t> as the shock front passes by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When                                  , this equation implies that 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2y</a:t>
            </a:r>
            <a:r>
              <a:rPr lang="en-US" sz="2400" dirty="0">
                <a:latin typeface="Times New Roman"/>
                <a:cs typeface="Times New Roman"/>
              </a:rPr>
              <a:t>/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1y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&gt; 1, called a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fast shock.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Magnetic field is refracted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away </a:t>
            </a:r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>
                <a:latin typeface="Times New Roman"/>
                <a:cs typeface="Times New Roman"/>
              </a:rPr>
              <a:t>the shock normal and its strength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increases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as the shock front passes by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41" y="2572864"/>
            <a:ext cx="4699000" cy="87220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95" y="3482459"/>
            <a:ext cx="2425700" cy="42247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95" y="5077910"/>
            <a:ext cx="2463800" cy="4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42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Slow and Fast </a:t>
            </a:r>
            <a:r>
              <a:rPr lang="en-US" dirty="0" smtClean="0">
                <a:latin typeface="Times New Roman"/>
                <a:cs typeface="Times New Roman"/>
              </a:rPr>
              <a:t>shocks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4730"/>
            <a:ext cx="9143999" cy="553524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Evolutionary condition: shock speed (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) relative to </a:t>
            </a:r>
            <a:r>
              <a:rPr lang="en-US" sz="2400" dirty="0" err="1" smtClean="0">
                <a:latin typeface="Times New Roman"/>
                <a:cs typeface="Times New Roman"/>
              </a:rPr>
              <a:t>unshocked</a:t>
            </a:r>
            <a:r>
              <a:rPr lang="en-US" sz="2400" dirty="0" smtClean="0">
                <a:latin typeface="Times New Roman"/>
                <a:cs typeface="Times New Roman"/>
              </a:rPr>
              <a:t> plasma must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exceed</a:t>
            </a:r>
            <a:r>
              <a:rPr lang="en-US" sz="2400" dirty="0" smtClean="0">
                <a:latin typeface="Times New Roman"/>
                <a:cs typeface="Times New Roman"/>
              </a:rPr>
              <a:t> the characteristic wave speed (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slow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magnetosonic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wave speed </a:t>
            </a:r>
            <a:r>
              <a:rPr lang="en-US" sz="2400" dirty="0" smtClean="0">
                <a:latin typeface="Times New Roman"/>
                <a:cs typeface="Times New Roman"/>
              </a:rPr>
              <a:t>in the case of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slow shock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fast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magnetosonic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wave speed</a:t>
            </a:r>
            <a:r>
              <a:rPr lang="en-US" sz="2400" dirty="0">
                <a:latin typeface="Times New Roman"/>
                <a:cs typeface="Times New Roman"/>
              </a:rPr>
              <a:t> in the case of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fast shock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effect of shock is to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slow down </a:t>
            </a:r>
            <a:r>
              <a:rPr lang="en-US" sz="2400" dirty="0" smtClean="0">
                <a:latin typeface="Times New Roman"/>
                <a:cs typeface="Times New Roman"/>
              </a:rPr>
              <a:t>the flow in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-direction (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&lt;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flow in </a:t>
            </a:r>
            <a:r>
              <a:rPr lang="en-US" sz="2400" i="1" dirty="0" smtClean="0">
                <a:latin typeface="Times New Roman"/>
                <a:cs typeface="Times New Roman"/>
              </a:rPr>
              <a:t>y</a:t>
            </a:r>
            <a:r>
              <a:rPr lang="en-US" sz="2400" dirty="0" smtClean="0">
                <a:latin typeface="Times New Roman"/>
                <a:cs typeface="Times New Roman"/>
              </a:rPr>
              <a:t>-direction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slowed down </a:t>
            </a:r>
            <a:r>
              <a:rPr lang="en-US" sz="2400" dirty="0" smtClean="0">
                <a:latin typeface="Times New Roman"/>
                <a:cs typeface="Times New Roman"/>
              </a:rPr>
              <a:t>for a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slow shock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2y</a:t>
            </a:r>
            <a:r>
              <a:rPr lang="en-US" sz="2400" dirty="0" smtClean="0">
                <a:latin typeface="Times New Roman"/>
                <a:cs typeface="Times New Roman"/>
              </a:rPr>
              <a:t> &lt;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1y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but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speeded up </a:t>
            </a:r>
            <a:r>
              <a:rPr lang="en-US" sz="2400" dirty="0" smtClean="0">
                <a:latin typeface="Times New Roman"/>
                <a:cs typeface="Times New Roman"/>
              </a:rPr>
              <a:t>for a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fast shock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2y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&gt; </a:t>
            </a:r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1y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the limit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=&gt; 0, field becomes purely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tangential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fast shock </a:t>
            </a:r>
            <a:r>
              <a:rPr lang="en-US" sz="2400" dirty="0" smtClean="0">
                <a:latin typeface="Times New Roman"/>
                <a:cs typeface="Times New Roman"/>
              </a:rPr>
              <a:t>becomes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perpendicular shock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Slow shock </a:t>
            </a:r>
            <a:r>
              <a:rPr lang="en-US" sz="2400" dirty="0" smtClean="0">
                <a:latin typeface="Times New Roman"/>
                <a:cs typeface="Times New Roman"/>
              </a:rPr>
              <a:t>reduces to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tangential discontinuity</a:t>
            </a:r>
            <a:r>
              <a:rPr lang="en-US" sz="2400" dirty="0" smtClean="0">
                <a:latin typeface="Times New Roman"/>
                <a:cs typeface="Times New Roman"/>
              </a:rPr>
              <a:t>, for which both flow velocity and B-field are tangential to plane of discontinuity since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1x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2x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1x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2x</a:t>
            </a:r>
            <a:r>
              <a:rPr lang="en-US" sz="2400" dirty="0" smtClean="0">
                <a:latin typeface="Times New Roman"/>
                <a:cs typeface="Times New Roman"/>
              </a:rPr>
              <a:t>=0.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912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Slow and Fast shocks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1118"/>
            <a:ext cx="9144000" cy="55868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tangential discontinuity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1x</a:t>
            </a:r>
            <a:r>
              <a:rPr lang="en-US" sz="2400" dirty="0">
                <a:latin typeface="Times New Roman"/>
                <a:cs typeface="Times New Roman"/>
              </a:rPr>
              <a:t>=</a:t>
            </a:r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2x</a:t>
            </a:r>
            <a:r>
              <a:rPr lang="en-US" sz="2400" dirty="0">
                <a:latin typeface="Times New Roman"/>
                <a:cs typeface="Times New Roman"/>
              </a:rPr>
              <a:t>=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1x</a:t>
            </a:r>
            <a:r>
              <a:rPr lang="en-US" sz="2400" dirty="0">
                <a:latin typeface="Times New Roman"/>
                <a:cs typeface="Times New Roman"/>
              </a:rPr>
              <a:t>=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2x</a:t>
            </a:r>
            <a:r>
              <a:rPr lang="en-US" sz="2400" dirty="0">
                <a:latin typeface="Times New Roman"/>
                <a:cs typeface="Times New Roman"/>
              </a:rPr>
              <a:t>=</a:t>
            </a:r>
            <a:r>
              <a:rPr lang="en-US" sz="2400" dirty="0" smtClean="0">
                <a:latin typeface="Times New Roman"/>
                <a:cs typeface="Times New Roman"/>
              </a:rPr>
              <a:t>0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is a boundary between two distinct plasmas, at which the jumps in the tangential components of velocity (</a:t>
            </a:r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y</a:t>
            </a:r>
            <a:r>
              <a:rPr lang="en-US" sz="2400" dirty="0" smtClean="0">
                <a:latin typeface="Times New Roman"/>
                <a:cs typeface="Times New Roman"/>
              </a:rPr>
              <a:t>) and B-field (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y</a:t>
            </a:r>
            <a:r>
              <a:rPr lang="en-US" sz="2400" dirty="0" smtClean="0">
                <a:latin typeface="Times New Roman"/>
                <a:cs typeface="Times New Roman"/>
              </a:rPr>
              <a:t>) are arbitrary.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Subject only to the condition,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That total pressure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continuous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Consider the case: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Magnetic field lines cross the boundary but there is no flow across it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One trivial solution: velocity, magnetic field and pressure is continuous but density (temperature) may be discontinuous (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is known as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contact (entropy) discontinuity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9" y="2943725"/>
            <a:ext cx="2819400" cy="787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58" y="4751493"/>
            <a:ext cx="4000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76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6637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Switch-off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84" y="1242040"/>
            <a:ext cx="8774307" cy="54531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Two special cases of slow and fast shocks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are of particular interest, so-called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switch-off shock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switch-on shock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They occur in the limit when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A1</a:t>
            </a:r>
            <a:r>
              <a:rPr lang="en-US" sz="2400" dirty="0" smtClean="0">
                <a:latin typeface="Times New Roman"/>
                <a:cs typeface="Times New Roman"/>
              </a:rPr>
              <a:t> and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(6.25),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Even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1y </a:t>
            </a:r>
            <a:r>
              <a:rPr lang="en-US" sz="2400" dirty="0" smtClean="0">
                <a:latin typeface="Times New Roman"/>
                <a:cs typeface="Times New Roman"/>
              </a:rPr>
              <a:t>is non-zero, The tangential magnetic field component behind the shock (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2y</a:t>
            </a:r>
            <a:r>
              <a:rPr lang="en-US" sz="2400" dirty="0" smtClean="0">
                <a:latin typeface="Times New Roman"/>
                <a:cs typeface="Times New Roman"/>
              </a:rPr>
              <a:t>) can be vanished (slow shock).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Such the case, we 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switch-off shock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Since 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are parallel, a switch-off shock propagates at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Alfven speed                                                       </a:t>
            </a:r>
            <a:r>
              <a:rPr lang="en-US" sz="2400" dirty="0" smtClean="0">
                <a:latin typeface="Times New Roman"/>
                <a:cs typeface="Times New Roman"/>
              </a:rPr>
              <a:t>based on the normal B-field component </a:t>
            </a:r>
          </a:p>
          <a:p>
            <a:endParaRPr lang="en-US" sz="2400" baseline="-25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56" y="2504838"/>
            <a:ext cx="838200" cy="33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9253" y="196058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74276" y="2466909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8346" y="2450542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7898099" y="1729933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920251" y="1361373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942403" y="992813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028346" y="1713655"/>
            <a:ext cx="869752" cy="162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028346" y="1361373"/>
            <a:ext cx="908184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117337" y="1554465"/>
            <a:ext cx="545227" cy="51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391722" y="1361373"/>
            <a:ext cx="544808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082383" y="992813"/>
            <a:ext cx="870429" cy="104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82383" y="2937799"/>
            <a:ext cx="176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Switch-off </a:t>
            </a:r>
            <a:r>
              <a:rPr lang="en-US" dirty="0">
                <a:latin typeface="Times New Roman"/>
                <a:cs typeface="Times New Roman"/>
              </a:rPr>
              <a:t>shock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952812" y="992813"/>
            <a:ext cx="1034479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06670" y="1054438"/>
            <a:ext cx="39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23" y="3370589"/>
            <a:ext cx="2628900" cy="8128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00" y="5830375"/>
            <a:ext cx="3822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1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Switch-off </a:t>
            </a:r>
            <a:r>
              <a:rPr lang="en-US" dirty="0" smtClean="0">
                <a:latin typeface="Times New Roman"/>
                <a:cs typeface="Times New Roman"/>
              </a:rPr>
              <a:t>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31" y="1286129"/>
            <a:ext cx="8873323" cy="543755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latin typeface="Times New Roman"/>
                <a:cs typeface="Times New Roman"/>
              </a:rPr>
              <a:t>sing </a:t>
            </a:r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r>
              <a:rPr lang="en-US" sz="2400" dirty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A1 </a:t>
            </a:r>
            <a:r>
              <a:rPr lang="en-US" sz="2400" dirty="0" smtClean="0">
                <a:latin typeface="Times New Roman"/>
                <a:cs typeface="Times New Roman"/>
              </a:rPr>
              <a:t>and            ,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(6.28) reduces to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Where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solution </a:t>
            </a:r>
            <a:r>
              <a:rPr lang="en-US" sz="2400" i="1" dirty="0" smtClean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) = 0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>
                <a:latin typeface="Times New Roman"/>
                <a:cs typeface="Times New Roman"/>
              </a:rPr>
              <a:t> =&gt; 0,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>
                <a:latin typeface="Times New Roman"/>
                <a:cs typeface="Times New Roman"/>
              </a:rPr>
              <a:t> =&gt; </a:t>
            </a:r>
            <a:r>
              <a:rPr lang="en-US" sz="2400" i="1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/2, 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55" y="1400089"/>
            <a:ext cx="8382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1" y="1971175"/>
            <a:ext cx="8432800" cy="35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8150" y="2407059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(6.29)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04" y="2671221"/>
            <a:ext cx="1473200" cy="355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984"/>
            <a:ext cx="9144000" cy="683443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05" y="5205031"/>
            <a:ext cx="2565400" cy="6604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54" y="6187716"/>
            <a:ext cx="3505200" cy="35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07222" y="4731761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(6.30)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659654" y="6187716"/>
            <a:ext cx="885501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72571" y="4100286"/>
            <a:ext cx="9325429" cy="10008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429" y="1882690"/>
            <a:ext cx="8895154" cy="524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369303" y="5369071"/>
            <a:ext cx="885501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08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7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Switch-off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69" y="1193200"/>
            <a:ext cx="8840761" cy="553048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behavior of solution is different with the value of </a:t>
            </a:r>
            <a:r>
              <a:rPr lang="en-US" sz="2400" i="1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&gt; 1,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or 0 &lt; </a:t>
            </a:r>
            <a:r>
              <a:rPr lang="en-US" sz="2400" i="1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&lt; 1    (                     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i="1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&gt; 1, one of the solution for </a:t>
            </a:r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>
                <a:latin typeface="Times New Roman"/>
                <a:cs typeface="Times New Roman"/>
              </a:rPr>
              <a:t>=0 case is reduced as</a:t>
            </a:r>
            <a:br>
              <a:rPr lang="en-US" sz="2400" dirty="0" smtClean="0">
                <a:latin typeface="Times New Roman"/>
                <a:cs typeface="Times New Roman"/>
              </a:rPr>
            </a:b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It is not appropriate solution for shock (because X &lt; 1).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So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&gt; 1 </a:t>
            </a:r>
            <a:r>
              <a:rPr lang="en-US" sz="2400" dirty="0" smtClean="0">
                <a:latin typeface="Times New Roman"/>
                <a:cs typeface="Times New Roman"/>
              </a:rPr>
              <a:t>case,  the solution for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increases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as the angle of incidence </a:t>
            </a:r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>
                <a:latin typeface="Times New Roman"/>
                <a:cs typeface="Times New Roman"/>
              </a:rPr>
              <a:t> increase   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1/2 &lt;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&lt; 1</a:t>
            </a:r>
            <a:r>
              <a:rPr lang="en-US" sz="2400" dirty="0" smtClean="0">
                <a:latin typeface="Times New Roman"/>
                <a:cs typeface="Times New Roman"/>
              </a:rPr>
              <a:t>,  the solution for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increases</a:t>
            </a: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                   as  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 &lt;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&lt; 1/2</a:t>
            </a:r>
            <a:r>
              <a:rPr lang="en-US" sz="2400" dirty="0" smtClean="0">
                <a:latin typeface="Times New Roman"/>
                <a:cs typeface="Times New Roman"/>
              </a:rPr>
              <a:t>, the solution for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decreases</a:t>
            </a:r>
            <a:b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                  as   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02" y="1629301"/>
            <a:ext cx="1473200" cy="355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3" y="2891983"/>
            <a:ext cx="30226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04" y="3780830"/>
            <a:ext cx="28448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80" y="4194391"/>
            <a:ext cx="1549400" cy="304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" y="4946123"/>
            <a:ext cx="5232400" cy="355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77" y="4979777"/>
            <a:ext cx="1549400" cy="304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4" y="5754511"/>
            <a:ext cx="5232400" cy="3556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48" y="5769491"/>
            <a:ext cx="1549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1795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Switch-on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08" y="1323440"/>
            <a:ext cx="9062591" cy="499324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a shock propagating along the magnetic field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(so that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1y</a:t>
            </a:r>
            <a:r>
              <a:rPr lang="en-US" sz="2400" dirty="0" smtClean="0">
                <a:latin typeface="Times New Roman"/>
                <a:cs typeface="Times New Roman"/>
              </a:rPr>
              <a:t> =0, </a:t>
            </a:r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>
                <a:latin typeface="Times New Roman"/>
                <a:cs typeface="Times New Roman"/>
              </a:rPr>
              <a:t>=0)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(6.28) reduces to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      corresponding to a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switch-on shock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Since </a:t>
            </a:r>
            <a:r>
              <a:rPr lang="en-US" sz="2400" i="1" dirty="0" smtClean="0">
                <a:latin typeface="Times New Roman"/>
                <a:cs typeface="Times New Roman"/>
              </a:rPr>
              <a:t>X </a:t>
            </a:r>
            <a:r>
              <a:rPr lang="en-US" sz="2400" dirty="0" smtClean="0">
                <a:latin typeface="Times New Roman"/>
                <a:cs typeface="Times New Roman"/>
              </a:rPr>
              <a:t>&gt; 1, this occur only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when the shock speed exceeds the Alfven speed</a:t>
            </a:r>
            <a:r>
              <a:rPr lang="en-US" sz="2400" dirty="0" smtClean="0">
                <a:latin typeface="Times New Roman"/>
                <a:cs typeface="Times New Roman"/>
              </a:rPr>
              <a:t> (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&gt;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A1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49253" y="196058"/>
            <a:ext cx="162813" cy="2631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74276" y="2466909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7204" y="2450542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7165454" y="1013613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187606" y="628773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167095" y="274638"/>
            <a:ext cx="774874" cy="72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956363" y="1713655"/>
            <a:ext cx="869752" cy="162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923801" y="1377653"/>
            <a:ext cx="908184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384692" y="821865"/>
            <a:ext cx="545227" cy="51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287177" y="1377653"/>
            <a:ext cx="544808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946942" y="992813"/>
            <a:ext cx="870429" cy="104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2383" y="2937799"/>
            <a:ext cx="172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Switch-on </a:t>
            </a:r>
            <a:r>
              <a:rPr lang="en-US" dirty="0">
                <a:latin typeface="Times New Roman"/>
                <a:cs typeface="Times New Roman"/>
              </a:rPr>
              <a:t>shock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0414" y="3010293"/>
            <a:ext cx="7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(6.31)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3161" y="3549068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Hydrodynamic shock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79383" y="3158345"/>
            <a:ext cx="0" cy="5535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44843" y="3549066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fast shock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427557" y="3166490"/>
            <a:ext cx="0" cy="5453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4" y="4169518"/>
            <a:ext cx="1206500" cy="8128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" y="2567434"/>
            <a:ext cx="6896100" cy="787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142" y="2559400"/>
            <a:ext cx="7082383" cy="813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4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Shock </a:t>
            </a:r>
            <a:r>
              <a:rPr lang="en-US" dirty="0" smtClean="0">
                <a:latin typeface="Times New Roman"/>
                <a:cs typeface="Times New Roman"/>
              </a:rPr>
              <a:t>wave (cont.)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39" y="2255570"/>
            <a:ext cx="8694228" cy="482184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For example, suppose a long tube contains gas initially at rest and that a piston at one end of tube is accelerated into uniform motion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If the piston is being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withdrawn</a:t>
            </a:r>
            <a:r>
              <a:rPr lang="en-US" sz="2400" dirty="0" smtClean="0">
                <a:latin typeface="Times New Roman"/>
                <a:cs typeface="Times New Roman"/>
              </a:rPr>
              <a:t> from the tube, an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rarefaction (expansion) wave</a:t>
            </a:r>
            <a:r>
              <a:rPr lang="en-US" sz="2400" dirty="0" smtClean="0">
                <a:latin typeface="Times New Roman"/>
                <a:cs typeface="Times New Roman"/>
              </a:rPr>
              <a:t> travels into a gas (pressure is decreased)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If the piston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pushed</a:t>
            </a:r>
            <a:r>
              <a:rPr lang="en-US" sz="2400" dirty="0" smtClean="0">
                <a:latin typeface="Times New Roman"/>
                <a:cs typeface="Times New Roman"/>
              </a:rPr>
              <a:t> into the tube,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compression wave </a:t>
            </a:r>
            <a:r>
              <a:rPr lang="en-US" sz="2400" dirty="0" smtClean="0">
                <a:latin typeface="Times New Roman"/>
                <a:cs typeface="Times New Roman"/>
              </a:rPr>
              <a:t>is generated (pressure is increased) and this eventually steepens into a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shock wave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Can 3"/>
          <p:cNvSpPr/>
          <p:nvPr/>
        </p:nvSpPr>
        <p:spPr>
          <a:xfrm rot="16200000">
            <a:off x="3426105" y="1062791"/>
            <a:ext cx="543287" cy="1568745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16200000">
            <a:off x="5844583" y="68086"/>
            <a:ext cx="543287" cy="3567025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643427" y="1848719"/>
            <a:ext cx="1697777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332713" y="1599212"/>
            <a:ext cx="168084" cy="4990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42217" y="1381871"/>
            <a:ext cx="780977" cy="186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29814" y="1617886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gas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658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Switch-on </a:t>
            </a:r>
            <a:r>
              <a:rPr lang="en-US" dirty="0" smtClean="0">
                <a:latin typeface="Times New Roman"/>
                <a:cs typeface="Times New Roman"/>
              </a:rPr>
              <a:t>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57" y="1302409"/>
            <a:ext cx="8932343" cy="555559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 shock propagating along magnetic field. So 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(6.21),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2x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1x</a:t>
            </a:r>
            <a:r>
              <a:rPr lang="en-US" sz="2400" dirty="0" smtClean="0">
                <a:latin typeface="Times New Roman"/>
                <a:cs typeface="Times New Roman"/>
              </a:rPr>
              <a:t> (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1y</a:t>
            </a:r>
            <a:r>
              <a:rPr lang="en-US" sz="2400" dirty="0" smtClean="0">
                <a:latin typeface="Times New Roman"/>
                <a:cs typeface="Times New Roman"/>
              </a:rPr>
              <a:t>=0)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Elimination of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(6.18) and (6.20) yields,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Since the right-hand side must be positive, the density ratio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upper limit is (</a:t>
            </a:r>
            <a:r>
              <a:rPr lang="en-US" sz="2400" i="1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Times New Roman"/>
                <a:cs typeface="Times New Roman"/>
              </a:rPr>
              <a:t>+1)/(</a:t>
            </a:r>
            <a:r>
              <a:rPr lang="en-US" sz="2400" i="1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Times New Roman"/>
                <a:cs typeface="Times New Roman"/>
              </a:rPr>
              <a:t>-1) when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A1</a:t>
            </a:r>
            <a:r>
              <a:rPr lang="en-US" sz="2400" dirty="0" smtClean="0">
                <a:latin typeface="Times New Roman"/>
                <a:cs typeface="Times New Roman"/>
              </a:rPr>
              <a:t> &gt;&gt; </a:t>
            </a:r>
            <a:r>
              <a:rPr lang="en-US" sz="2400" i="1" dirty="0" smtClean="0">
                <a:latin typeface="Times New Roman"/>
                <a:cs typeface="Times New Roman"/>
              </a:rPr>
              <a:t>c</a:t>
            </a:r>
            <a:r>
              <a:rPr lang="en-US" sz="2400" baseline="-25000" dirty="0" smtClean="0">
                <a:latin typeface="Times New Roman"/>
                <a:cs typeface="Times New Roman"/>
              </a:rPr>
              <a:t>s1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switch-on shock can exist only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when the Alfven speed exceeds the sound speed in the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unshocked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plasma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6" y="2740732"/>
            <a:ext cx="7378700" cy="444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78" y="3963418"/>
            <a:ext cx="3492500" cy="78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3186" y="3882572"/>
            <a:ext cx="3659564" cy="922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2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Switch-on 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As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increases from 1, the deflection of field line (               )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increases from 0 to a maximum value of</a:t>
            </a:r>
            <a:br>
              <a:rPr lang="en-US" sz="2400" dirty="0" smtClean="0">
                <a:latin typeface="Times New Roman"/>
                <a:cs typeface="Times New Roman"/>
              </a:rPr>
            </a:b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at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Then it decreases to 0 at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20" y="1643368"/>
            <a:ext cx="1143000" cy="444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9" y="2806829"/>
            <a:ext cx="3263900" cy="393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83" y="2827895"/>
            <a:ext cx="35433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72" y="3695151"/>
            <a:ext cx="4216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Intermediate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202"/>
            <a:ext cx="8229600" cy="546980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When the wave-front propagates at the Alfven speed in the </a:t>
            </a:r>
            <a:r>
              <a:rPr lang="en-US" sz="2400" dirty="0" err="1" smtClean="0">
                <a:latin typeface="Times New Roman"/>
                <a:cs typeface="Times New Roman"/>
              </a:rPr>
              <a:t>unshocked</a:t>
            </a:r>
            <a:r>
              <a:rPr lang="en-US" sz="2400" dirty="0" smtClean="0">
                <a:latin typeface="Times New Roman"/>
                <a:cs typeface="Times New Roman"/>
              </a:rPr>
              <a:t> plasma,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A1</a:t>
            </a:r>
            <a:r>
              <a:rPr lang="en-US" sz="2400" dirty="0" smtClean="0">
                <a:latin typeface="Times New Roman"/>
                <a:cs typeface="Times New Roman"/>
              </a:rPr>
              <a:t>, one solution of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(6.28) is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=1 (another solution is fast &amp; slow shocks).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(6.22) and (6.23),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(6.18) and (6.20),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Thus, in addition to the trivial solution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we have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for an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intermediate</a:t>
            </a:r>
            <a:r>
              <a:rPr lang="en-US" sz="2400" dirty="0" smtClean="0">
                <a:latin typeface="Times New Roman"/>
                <a:cs typeface="Times New Roman"/>
              </a:rPr>
              <a:t> (or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transverse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wave</a:t>
            </a:r>
            <a:r>
              <a:rPr lang="en-US" sz="2400" dirty="0" smtClean="0">
                <a:latin typeface="Times New Roman"/>
                <a:cs typeface="Times New Roman"/>
              </a:rPr>
              <a:t> (or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rotational discontinuity </a:t>
            </a:r>
            <a:r>
              <a:rPr lang="en-US" sz="2400" i="1" dirty="0" smtClean="0">
                <a:latin typeface="Times New Roman"/>
                <a:cs typeface="Times New Roman"/>
              </a:rPr>
              <a:t>for no density change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2892793"/>
            <a:ext cx="2514600" cy="368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3684978"/>
            <a:ext cx="2819400" cy="444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74" y="4681778"/>
            <a:ext cx="35433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67" y="5102499"/>
            <a:ext cx="3213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23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Intermediate </a:t>
            </a:r>
            <a:r>
              <a:rPr lang="en-US" dirty="0" smtClean="0">
                <a:latin typeface="Times New Roman"/>
                <a:cs typeface="Times New Roman"/>
              </a:rPr>
              <a:t>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tangential magnetic field component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reversed</a:t>
            </a:r>
            <a:r>
              <a:rPr lang="en-US" sz="2400" dirty="0" smtClean="0">
                <a:latin typeface="Times New Roman"/>
                <a:cs typeface="Times New Roman"/>
              </a:rPr>
              <a:t> by the wave, and within the wave front magnetic field simply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rotates</a:t>
            </a:r>
            <a:r>
              <a:rPr lang="en-US" sz="2400" dirty="0" smtClean="0">
                <a:latin typeface="Times New Roman"/>
                <a:cs typeface="Times New Roman"/>
              </a:rPr>
              <a:t> out of the plane maintaining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constant magnitude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is just a finite-amplitude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Alfven wave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No change in pressure =&gt; not shock 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1776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Summery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814" y="1287398"/>
            <a:ext cx="852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Shock wave,              : Flow crosses surface of discontinuity accompanied  by compression and dissipation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00" y="1381512"/>
            <a:ext cx="889000" cy="330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662930"/>
              </p:ext>
            </p:extLst>
          </p:nvPr>
        </p:nvGraphicFramePr>
        <p:xfrm>
          <a:off x="221493" y="2387704"/>
          <a:ext cx="8651830" cy="4206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024"/>
                <a:gridCol w="288172"/>
                <a:gridCol w="987423"/>
                <a:gridCol w="5047211"/>
              </a:tblGrid>
              <a:tr h="7087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Parallel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Magnetic field unchanged by shock (hydrodynamic shock)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Perpendicular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Plasma pressure and field strength increases at shock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4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Oblique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shocks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00"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Fast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Plasma pressure and field strength increases at shock, magnetic field bend away from normal.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895"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Slow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Plasma pressure increases and field strength decreases at shock, magnetic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 field bend towards normal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279"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Intermediate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shock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Only shock-like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 in anisotropic plasma (magnetic field rotate of 180</a:t>
                      </a:r>
                      <a:r>
                        <a:rPr lang="en-US" sz="2000" baseline="30000" dirty="0" smtClean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 in plane of shock, density jump)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17" y="2598940"/>
            <a:ext cx="9271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53" y="3347826"/>
            <a:ext cx="977900" cy="304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9" y="4018891"/>
            <a:ext cx="2095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2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Summary (cont.)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794032"/>
              </p:ext>
            </p:extLst>
          </p:nvPr>
        </p:nvGraphicFramePr>
        <p:xfrm>
          <a:off x="195377" y="2406365"/>
          <a:ext cx="8278680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4914"/>
                <a:gridCol w="2360792"/>
                <a:gridCol w="4012974"/>
              </a:tblGrid>
              <a:tr h="78247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Contact discontinuity</a:t>
                      </a:r>
                      <a:endParaRPr lang="en-US" sz="2400" b="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Times New Roman"/>
                          <a:cs typeface="Times New Roman"/>
                        </a:rPr>
                        <a:t>Density jump arbitrary, but other quantities are continuous</a:t>
                      </a:r>
                      <a:endParaRPr lang="en-US" sz="20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78247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Tangential discontinuity</a:t>
                      </a:r>
                      <a:endParaRPr lang="en-US" sz="2400" b="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latin typeface="Times New Roman"/>
                          <a:cs typeface="Times New Roman"/>
                        </a:rPr>
                        <a:t>Plasma pressure and field</a:t>
                      </a:r>
                      <a:r>
                        <a:rPr lang="en-US" sz="2000" b="0" baseline="0" dirty="0" smtClean="0">
                          <a:latin typeface="Times New Roman"/>
                          <a:cs typeface="Times New Roman"/>
                        </a:rPr>
                        <a:t> change maintaining static pressure balance (total pressure is constant) </a:t>
                      </a:r>
                      <a:endParaRPr lang="en-US" sz="20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78247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Rotational discontinuity</a:t>
                      </a:r>
                      <a:endParaRPr lang="en-US" sz="2400" b="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latin typeface="Times New Roman"/>
                          <a:cs typeface="Times New Roman"/>
                        </a:rPr>
                        <a:t>Form of intermediate shock in isotropic</a:t>
                      </a:r>
                      <a:r>
                        <a:rPr lang="en-US" sz="2000" b="0" baseline="0" dirty="0" smtClean="0">
                          <a:latin typeface="Times New Roman"/>
                          <a:cs typeface="Times New Roman"/>
                        </a:rPr>
                        <a:t> plasma, field and flow change direction but not magnitude</a:t>
                      </a:r>
                      <a:endParaRPr lang="en-US" sz="20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11" y="3510626"/>
            <a:ext cx="20701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00" y="2667640"/>
            <a:ext cx="2070100" cy="330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00" y="4468231"/>
            <a:ext cx="2006600" cy="368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77" y="1719871"/>
            <a:ext cx="194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Discontinuity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085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Shock tube problem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704770"/>
            <a:ext cx="8708571" cy="297180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 common test for the accuracy of computational (magneto-)fluid code and laboratory experiments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test consist separated two different states of gas initially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time evolution, two different states make propagations of shocks or discontinuities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We can calculate analytical solutions therefore can test the validity of numerical codes.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3" y="876095"/>
            <a:ext cx="5533571" cy="2756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228" y="1079497"/>
            <a:ext cx="32512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Shock tube </a:t>
            </a:r>
            <a:r>
              <a:rPr lang="en-US" dirty="0" smtClean="0">
                <a:latin typeface="Times New Roman"/>
                <a:cs typeface="Times New Roman"/>
              </a:rPr>
              <a:t>problem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7340"/>
            <a:ext cx="8980713" cy="50582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Sod’s shock tube test (the most famous test)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Initial condition</a:t>
            </a:r>
          </a:p>
          <a:p>
            <a:pPr lvl="1"/>
            <a:r>
              <a:rPr lang="en-US" sz="2000" dirty="0" err="1" smtClean="0">
                <a:latin typeface="Symbol" charset="2"/>
                <a:cs typeface="Symbol" charset="2"/>
              </a:rPr>
              <a:t>r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L</a:t>
            </a:r>
            <a:r>
              <a:rPr lang="en-US" sz="2000" dirty="0" smtClean="0">
                <a:latin typeface="Times New Roman"/>
                <a:cs typeface="Times New Roman"/>
              </a:rPr>
              <a:t>=1, </a:t>
            </a:r>
            <a:r>
              <a:rPr lang="en-US" sz="2000" i="1" dirty="0" err="1" smtClean="0">
                <a:latin typeface="Times New Roman"/>
                <a:cs typeface="Times New Roman"/>
              </a:rPr>
              <a:t>p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L</a:t>
            </a:r>
            <a:r>
              <a:rPr lang="en-US" sz="2000" dirty="0" smtClean="0">
                <a:latin typeface="Times New Roman"/>
                <a:cs typeface="Times New Roman"/>
              </a:rPr>
              <a:t>=1, 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L</a:t>
            </a:r>
            <a:r>
              <a:rPr lang="en-US" sz="2000" dirty="0" smtClean="0">
                <a:latin typeface="Times New Roman"/>
                <a:cs typeface="Times New Roman"/>
              </a:rPr>
              <a:t>=0</a:t>
            </a:r>
          </a:p>
          <a:p>
            <a:pPr lvl="1"/>
            <a:r>
              <a:rPr lang="en-US" sz="2000" dirty="0" err="1" smtClean="0">
                <a:latin typeface="Symbol" charset="2"/>
                <a:cs typeface="Symbol" charset="2"/>
              </a:rPr>
              <a:t>r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latin typeface="Times New Roman"/>
                <a:cs typeface="Times New Roman"/>
              </a:rPr>
              <a:t>=0.125, </a:t>
            </a:r>
            <a:r>
              <a:rPr lang="en-US" sz="2000" i="1" dirty="0" err="1" smtClean="0">
                <a:latin typeface="Times New Roman"/>
                <a:cs typeface="Times New Roman"/>
              </a:rPr>
              <a:t>p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latin typeface="Times New Roman"/>
                <a:cs typeface="Times New Roman"/>
              </a:rPr>
              <a:t>=0.1, 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latin typeface="Times New Roman"/>
                <a:cs typeface="Times New Roman"/>
              </a:rPr>
              <a:t>=0, with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Times New Roman"/>
                <a:cs typeface="Times New Roman"/>
              </a:rPr>
              <a:t>=1.4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Results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Three Characteristic velocities</a:t>
            </a:r>
          </a:p>
          <a:p>
            <a:pPr lvl="1"/>
            <a:r>
              <a:rPr lang="en-US" sz="2000" i="1" dirty="0" smtClean="0">
                <a:latin typeface="Times New Roman"/>
                <a:cs typeface="Times New Roman"/>
              </a:rPr>
              <a:t>v</a:t>
            </a:r>
            <a:r>
              <a:rPr lang="en-US" sz="2000" dirty="0" smtClean="0">
                <a:latin typeface="Times New Roman"/>
                <a:cs typeface="Times New Roman"/>
              </a:rPr>
              <a:t> \pm </a:t>
            </a:r>
            <a:r>
              <a:rPr lang="en-US" sz="2000" i="1" dirty="0" err="1" smtClean="0">
                <a:latin typeface="Times New Roman"/>
                <a:cs typeface="Times New Roman"/>
              </a:rPr>
              <a:t>c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(shock/</a:t>
            </a:r>
            <a:r>
              <a:rPr lang="en-US" sz="2000" dirty="0" err="1" smtClean="0">
                <a:latin typeface="Times New Roman"/>
                <a:cs typeface="Times New Roman"/>
              </a:rPr>
              <a:t>rafefaction</a:t>
            </a:r>
            <a:r>
              <a:rPr lang="en-US" sz="2000" dirty="0" smtClean="0">
                <a:latin typeface="Times New Roman"/>
                <a:cs typeface="Times New Roman"/>
              </a:rPr>
              <a:t> to 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                right/left)</a:t>
            </a:r>
            <a:endParaRPr lang="en-US" sz="2000" baseline="-25000" dirty="0" smtClean="0">
              <a:latin typeface="Times New Roman"/>
              <a:cs typeface="Times New Roman"/>
            </a:endParaRPr>
          </a:p>
          <a:p>
            <a:pPr lvl="1"/>
            <a:r>
              <a:rPr lang="en-US" sz="2000" i="1" dirty="0">
                <a:latin typeface="Times New Roman"/>
                <a:cs typeface="Times New Roman"/>
              </a:rPr>
              <a:t>v</a:t>
            </a:r>
            <a:r>
              <a:rPr lang="en-US" sz="2000" dirty="0" smtClean="0">
                <a:latin typeface="Times New Roman"/>
                <a:cs typeface="Times New Roman"/>
              </a:rPr>
              <a:t> (entropy waves)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537" y="3341202"/>
            <a:ext cx="4958777" cy="29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6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462" y="108361"/>
            <a:ext cx="7532873" cy="14865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Shock tube problem 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4" y="2509495"/>
            <a:ext cx="5606142" cy="3499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0" y="283408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velocity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000" y="45467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density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7258" y="283408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pressure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8228" y="473143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energy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3777" y="1656354"/>
            <a:ext cx="1806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Left-going</a:t>
            </a:r>
          </a:p>
          <a:p>
            <a:r>
              <a:rPr lang="en-US" dirty="0" err="1" smtClean="0">
                <a:latin typeface="Times New Roman"/>
                <a:cs typeface="Times New Roman"/>
              </a:rPr>
              <a:t>Raferaction</a:t>
            </a:r>
            <a:r>
              <a:rPr lang="en-US" dirty="0" smtClean="0">
                <a:latin typeface="Times New Roman"/>
                <a:cs typeface="Times New Roman"/>
              </a:rPr>
              <a:t> wave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5302" y="4223602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right-going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Contact discontinuity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8943" y="3580676"/>
            <a:ext cx="1229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right-going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shock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66858" y="3850087"/>
            <a:ext cx="703942" cy="53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664857" y="4869933"/>
            <a:ext cx="326571" cy="504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617926" y="2302685"/>
            <a:ext cx="520719" cy="626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52230" y="5646227"/>
            <a:ext cx="98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  <a:hlinkClick r:id="rId3"/>
              </a:rPr>
              <a:t>Movie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609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933" y="4021710"/>
            <a:ext cx="5191794" cy="27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8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MHD shock tube problem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52" y="1255485"/>
            <a:ext cx="8229600" cy="55478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Brio &amp; Wu MHD shock </a:t>
            </a:r>
            <a:r>
              <a:rPr lang="en-US" sz="2400" dirty="0">
                <a:latin typeface="Times New Roman"/>
                <a:cs typeface="Times New Roman"/>
              </a:rPr>
              <a:t>tube </a:t>
            </a:r>
            <a:r>
              <a:rPr lang="en-US" sz="2400" dirty="0" smtClean="0">
                <a:latin typeface="Times New Roman"/>
                <a:cs typeface="Times New Roman"/>
              </a:rPr>
              <a:t>test (1D)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Presence of magnetic field, shock structure becomes much complicated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Initial condition</a:t>
            </a:r>
          </a:p>
          <a:p>
            <a:pPr lvl="1"/>
            <a:r>
              <a:rPr lang="en-US" sz="2000" dirty="0" err="1">
                <a:latin typeface="Symbol" charset="2"/>
                <a:cs typeface="Symbol" charset="2"/>
              </a:rPr>
              <a:t>r</a:t>
            </a:r>
            <a:r>
              <a:rPr lang="en-US" sz="2000" baseline="-25000" dirty="0" err="1">
                <a:latin typeface="Times New Roman"/>
                <a:cs typeface="Times New Roman"/>
              </a:rPr>
              <a:t>L</a:t>
            </a:r>
            <a:r>
              <a:rPr lang="en-US" sz="2000" dirty="0">
                <a:latin typeface="Times New Roman"/>
                <a:cs typeface="Times New Roman"/>
              </a:rPr>
              <a:t>=1, </a:t>
            </a:r>
            <a:r>
              <a:rPr lang="en-US" sz="2000" i="1" dirty="0" err="1"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latin typeface="Times New Roman"/>
                <a:cs typeface="Times New Roman"/>
              </a:rPr>
              <a:t>L</a:t>
            </a:r>
            <a:r>
              <a:rPr lang="en-US" sz="2000" dirty="0">
                <a:latin typeface="Times New Roman"/>
                <a:cs typeface="Times New Roman"/>
              </a:rPr>
              <a:t>=1, </a:t>
            </a:r>
            <a:r>
              <a:rPr lang="en-US" sz="2000" i="1" dirty="0" err="1">
                <a:latin typeface="Times New Roman"/>
                <a:cs typeface="Times New Roman"/>
              </a:rPr>
              <a:t>v</a:t>
            </a:r>
            <a:r>
              <a:rPr lang="en-US" sz="2000" baseline="-25000" dirty="0" err="1">
                <a:latin typeface="Times New Roman"/>
                <a:cs typeface="Times New Roman"/>
              </a:rPr>
              <a:t>L</a:t>
            </a:r>
            <a:r>
              <a:rPr lang="en-US" sz="2000" dirty="0">
                <a:latin typeface="Times New Roman"/>
                <a:cs typeface="Times New Roman"/>
              </a:rPr>
              <a:t>=</a:t>
            </a:r>
            <a:r>
              <a:rPr lang="en-US" sz="2000" dirty="0" smtClean="0">
                <a:latin typeface="Times New Roman"/>
                <a:cs typeface="Times New Roman"/>
              </a:rPr>
              <a:t>0, </a:t>
            </a:r>
            <a:r>
              <a:rPr lang="en-US" sz="2000" i="1" dirty="0" err="1" smtClean="0">
                <a:latin typeface="Times New Roman"/>
                <a:cs typeface="Times New Roman"/>
              </a:rPr>
              <a:t>B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yL</a:t>
            </a:r>
            <a:r>
              <a:rPr lang="en-US" sz="2000" dirty="0" smtClean="0">
                <a:latin typeface="Times New Roman"/>
                <a:cs typeface="Times New Roman"/>
              </a:rPr>
              <a:t>=-1, </a:t>
            </a:r>
            <a:r>
              <a:rPr lang="en-US" sz="2000" i="1" dirty="0" err="1" smtClean="0">
                <a:latin typeface="Times New Roman"/>
                <a:cs typeface="Times New Roman"/>
              </a:rPr>
              <a:t>B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zL</a:t>
            </a:r>
            <a:r>
              <a:rPr lang="en-US" sz="2000" dirty="0" smtClean="0">
                <a:latin typeface="Times New Roman"/>
                <a:cs typeface="Times New Roman"/>
              </a:rPr>
              <a:t>=0</a:t>
            </a:r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 err="1">
                <a:latin typeface="Symbol" charset="2"/>
                <a:cs typeface="Symbol" charset="2"/>
              </a:rPr>
              <a:t>r</a:t>
            </a:r>
            <a:r>
              <a:rPr lang="en-US" sz="2000" baseline="-25000" dirty="0" err="1">
                <a:latin typeface="Times New Roman"/>
                <a:cs typeface="Times New Roman"/>
              </a:rPr>
              <a:t>R</a:t>
            </a:r>
            <a:r>
              <a:rPr lang="en-US" sz="2000" dirty="0">
                <a:latin typeface="Times New Roman"/>
                <a:cs typeface="Times New Roman"/>
              </a:rPr>
              <a:t>=0.125, </a:t>
            </a:r>
            <a:r>
              <a:rPr lang="en-US" sz="2000" i="1" dirty="0" err="1"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latin typeface="Times New Roman"/>
                <a:cs typeface="Times New Roman"/>
              </a:rPr>
              <a:t>R</a:t>
            </a:r>
            <a:r>
              <a:rPr lang="en-US" sz="2000" dirty="0">
                <a:latin typeface="Times New Roman"/>
                <a:cs typeface="Times New Roman"/>
              </a:rPr>
              <a:t>=0.1, </a:t>
            </a:r>
            <a:r>
              <a:rPr lang="en-US" sz="2000" i="1" dirty="0" err="1">
                <a:latin typeface="Times New Roman"/>
                <a:cs typeface="Times New Roman"/>
              </a:rPr>
              <a:t>v</a:t>
            </a:r>
            <a:r>
              <a:rPr lang="en-US" sz="2000" baseline="-25000" dirty="0" err="1">
                <a:latin typeface="Times New Roman"/>
                <a:cs typeface="Times New Roman"/>
              </a:rPr>
              <a:t>R</a:t>
            </a:r>
            <a:r>
              <a:rPr lang="en-US" sz="2000" dirty="0">
                <a:latin typeface="Times New Roman"/>
                <a:cs typeface="Times New Roman"/>
              </a:rPr>
              <a:t>=0, </a:t>
            </a:r>
            <a:r>
              <a:rPr lang="en-US" sz="2000" i="1" dirty="0" err="1" smtClean="0">
                <a:latin typeface="Times New Roman"/>
                <a:cs typeface="Times New Roman"/>
              </a:rPr>
              <a:t>B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yR</a:t>
            </a:r>
            <a:r>
              <a:rPr lang="en-US" sz="2000" dirty="0" smtClean="0">
                <a:latin typeface="Times New Roman"/>
                <a:cs typeface="Times New Roman"/>
              </a:rPr>
              <a:t>=1, </a:t>
            </a:r>
            <a:r>
              <a:rPr lang="en-US" sz="2000" i="1" dirty="0" err="1" smtClean="0">
                <a:latin typeface="Times New Roman"/>
                <a:cs typeface="Times New Roman"/>
              </a:rPr>
              <a:t>B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zR</a:t>
            </a:r>
            <a:r>
              <a:rPr lang="en-US" sz="2000" dirty="0" smtClean="0">
                <a:latin typeface="Times New Roman"/>
                <a:cs typeface="Times New Roman"/>
              </a:rPr>
              <a:t>=0 with </a:t>
            </a:r>
            <a:r>
              <a:rPr lang="en-US" sz="2000" i="1" dirty="0" err="1" smtClean="0">
                <a:latin typeface="Times New Roman"/>
                <a:cs typeface="Times New Roman"/>
              </a:rPr>
              <a:t>B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=0.75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Times New Roman"/>
                <a:cs typeface="Times New Roman"/>
              </a:rPr>
              <a:t>=2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Results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7 characteristic velocities</a:t>
            </a:r>
          </a:p>
          <a:p>
            <a:pPr lvl="1"/>
            <a:r>
              <a:rPr lang="en-US" sz="2000" i="1" dirty="0" smtClean="0">
                <a:latin typeface="Times New Roman"/>
                <a:cs typeface="Times New Roman"/>
              </a:rPr>
              <a:t>v</a:t>
            </a:r>
            <a:r>
              <a:rPr lang="en-US" sz="2000" dirty="0" smtClean="0">
                <a:latin typeface="Times New Roman"/>
                <a:cs typeface="Times New Roman"/>
              </a:rPr>
              <a:t> \pm 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f</a:t>
            </a:r>
            <a:r>
              <a:rPr lang="en-US" sz="2000" dirty="0" smtClean="0">
                <a:latin typeface="Times New Roman"/>
                <a:cs typeface="Times New Roman"/>
              </a:rPr>
              <a:t> (fast shock/rarefaction)</a:t>
            </a:r>
          </a:p>
          <a:p>
            <a:pPr lvl="1"/>
            <a:r>
              <a:rPr lang="en-US" sz="2000" i="1" dirty="0" smtClean="0">
                <a:latin typeface="Times New Roman"/>
                <a:cs typeface="Times New Roman"/>
              </a:rPr>
              <a:t>v</a:t>
            </a:r>
            <a:r>
              <a:rPr lang="en-US" sz="2000" dirty="0" smtClean="0">
                <a:latin typeface="Times New Roman"/>
                <a:cs typeface="Times New Roman"/>
              </a:rPr>
              <a:t> \pm 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 (rot </a:t>
            </a:r>
            <a:r>
              <a:rPr lang="en-US" sz="2000" dirty="0" err="1" smtClean="0">
                <a:latin typeface="Times New Roman"/>
                <a:cs typeface="Times New Roman"/>
              </a:rPr>
              <a:t>discont</a:t>
            </a:r>
            <a:r>
              <a:rPr lang="en-US" sz="2000" dirty="0" smtClean="0">
                <a:latin typeface="Times New Roman"/>
                <a:cs typeface="Times New Roman"/>
              </a:rPr>
              <a:t>.)</a:t>
            </a:r>
          </a:p>
          <a:p>
            <a:pPr lvl="1"/>
            <a:r>
              <a:rPr lang="en-US" sz="2000" i="1" dirty="0" smtClean="0">
                <a:latin typeface="Times New Roman"/>
                <a:cs typeface="Times New Roman"/>
              </a:rPr>
              <a:t>v</a:t>
            </a:r>
            <a:r>
              <a:rPr lang="en-US" sz="2000" dirty="0" smtClean="0">
                <a:latin typeface="Times New Roman"/>
                <a:cs typeface="Times New Roman"/>
              </a:rPr>
              <a:t> \pm </a:t>
            </a:r>
            <a:r>
              <a:rPr lang="en-US" sz="2000" i="1" dirty="0" err="1" smtClean="0">
                <a:latin typeface="Times New Roman"/>
                <a:cs typeface="Times New Roman"/>
              </a:rPr>
              <a:t>c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latin typeface="Times New Roman"/>
                <a:cs typeface="Times New Roman"/>
              </a:rPr>
              <a:t> (slow shock/rarefaction)</a:t>
            </a:r>
          </a:p>
          <a:p>
            <a:pPr lvl="1"/>
            <a:r>
              <a:rPr lang="en-US" sz="2000" i="1" dirty="0" smtClean="0">
                <a:latin typeface="Times New Roman"/>
                <a:cs typeface="Times New Roman"/>
              </a:rPr>
              <a:t>v </a:t>
            </a:r>
            <a:r>
              <a:rPr lang="en-US" sz="2000" dirty="0" smtClean="0">
                <a:latin typeface="Times New Roman"/>
                <a:cs typeface="Times New Roman"/>
              </a:rPr>
              <a:t>(entropy wave)</a:t>
            </a:r>
            <a:endParaRPr lang="en-US" sz="2000" i="1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9649" y="5266982"/>
            <a:ext cx="92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(Alfven)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7105" y="4953672"/>
            <a:ext cx="92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(Alfven)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8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5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Shock frame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84" y="912958"/>
            <a:ext cx="6219460" cy="587992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Models shock front by a plane discontinuity and the two states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subscripts 1 for </a:t>
            </a:r>
            <a:r>
              <a:rPr lang="en-US" sz="2400" dirty="0" err="1" smtClean="0">
                <a:latin typeface="Times New Roman"/>
                <a:cs typeface="Times New Roman"/>
              </a:rPr>
              <a:t>unshocked</a:t>
            </a:r>
            <a:r>
              <a:rPr lang="en-US" sz="2400" dirty="0" smtClean="0">
                <a:latin typeface="Times New Roman"/>
                <a:cs typeface="Times New Roman"/>
              </a:rPr>
              <a:t> gas (ahead of shock,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upstream, pre-shock</a:t>
            </a:r>
            <a:r>
              <a:rPr lang="en-US" sz="2400" dirty="0" smtClean="0">
                <a:latin typeface="Times New Roman"/>
                <a:cs typeface="Times New Roman"/>
              </a:rPr>
              <a:t>), 2 for shocked gas (behind of shock,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downstream, post-shock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rest frame, shock speed is </a:t>
            </a:r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latin typeface="Times New Roman"/>
                <a:cs typeface="Times New Roman"/>
              </a:rPr>
              <a:t>, while speed of shocked gas is </a:t>
            </a:r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(&lt; </a:t>
            </a:r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More convenient to use a frame of reference moving with shock wave.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So </a:t>
            </a:r>
            <a:r>
              <a:rPr lang="en-US" sz="2400" dirty="0" err="1" smtClean="0">
                <a:latin typeface="Times New Roman"/>
                <a:cs typeface="Times New Roman"/>
              </a:rPr>
              <a:t>unshocked</a:t>
            </a:r>
            <a:r>
              <a:rPr lang="en-US" sz="2400" dirty="0" smtClean="0">
                <a:latin typeface="Times New Roman"/>
                <a:cs typeface="Times New Roman"/>
              </a:rPr>
              <a:t> gas enters the front of shock with speed,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While the shocked gas leaves the back of shock with speed,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latin typeface="Times New Roman"/>
                <a:cs typeface="Times New Roman"/>
              </a:rPr>
              <a:t>-</a:t>
            </a:r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Since </a:t>
            </a:r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is positive. So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&lt;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there is no shock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9160" y="1579172"/>
            <a:ext cx="162813" cy="1937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56839" y="2474578"/>
            <a:ext cx="8303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365992" y="2474578"/>
            <a:ext cx="6186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381310" y="4271268"/>
            <a:ext cx="162813" cy="1937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658092" y="5166674"/>
            <a:ext cx="830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697494" y="5166674"/>
            <a:ext cx="5372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7494" y="1043198"/>
            <a:ext cx="1526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Rest frame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8120" y="3777043"/>
            <a:ext cx="174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Shock frame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5371" y="2677088"/>
            <a:ext cx="47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9680" y="2679716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u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3989" y="5369187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5620" y="5407627"/>
            <a:ext cx="9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(=u)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13871" y="4284297"/>
            <a:ext cx="170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Shocked gas (downstream)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0404" y="4295365"/>
            <a:ext cx="194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unshocked</a:t>
            </a:r>
            <a:r>
              <a:rPr lang="en-US" sz="2000" dirty="0" smtClean="0">
                <a:latin typeface="Times New Roman"/>
                <a:cs typeface="Times New Roman"/>
              </a:rPr>
              <a:t> gas (upstream)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84671" y="1603957"/>
            <a:ext cx="170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Shocked gas (downstream)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49234" y="1635161"/>
            <a:ext cx="194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unshocked</a:t>
            </a:r>
            <a:r>
              <a:rPr lang="en-US" sz="2000" dirty="0" smtClean="0">
                <a:latin typeface="Times New Roman"/>
                <a:cs typeface="Times New Roman"/>
              </a:rPr>
              <a:t> gas (upstream)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420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0"/>
            <a:ext cx="72113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4714"/>
            <a:ext cx="1073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density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6591" y="460828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x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3706" y="3021202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y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8164" y="4212772"/>
            <a:ext cx="1210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pressure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753" y="5296316"/>
            <a:ext cx="512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y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8608" y="3482867"/>
            <a:ext cx="95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  <a:hlinkClick r:id="rId3"/>
              </a:rPr>
              <a:t>movie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2721" y="869125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1807" y="8942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SR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62634" y="582291"/>
            <a:ext cx="266311" cy="428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932056" y="276162"/>
            <a:ext cx="208427" cy="306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2040" y="2222196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Regular solution: SS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Non-regular solution: IS + SR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(Takahashi &amp; Yamada 2013)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63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Astrophysical shocks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31" y="1417638"/>
            <a:ext cx="8481369" cy="52863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Shock waves are common in astrophysical </a:t>
            </a:r>
            <a:r>
              <a:rPr lang="en-US" sz="2400" dirty="0" smtClean="0">
                <a:latin typeface="Times New Roman"/>
                <a:cs typeface="Times New Roman"/>
              </a:rPr>
              <a:t>environments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Bow (termination shock) shock of solar system (interaction between solar wind and interstellar medium)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Supernova remnants (blast wave)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Shock traveling through a massive star as it explodes in core collapse supernova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Shock in </a:t>
            </a:r>
            <a:r>
              <a:rPr lang="en-US" sz="2000" dirty="0" err="1" smtClean="0">
                <a:latin typeface="Times New Roman"/>
                <a:cs typeface="Times New Roman"/>
              </a:rPr>
              <a:t>insterstellar</a:t>
            </a:r>
            <a:r>
              <a:rPr lang="en-US" sz="2000" dirty="0" smtClean="0">
                <a:latin typeface="Times New Roman"/>
                <a:cs typeface="Times New Roman"/>
              </a:rPr>
              <a:t> medium, caused by the collision between molecular clouds or by a gravitational collapse of clouds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Accretion shock in cluster of galaxies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Gamma-ray bursts (relativistic blast wave)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Shocks in astronomical jets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Termination shock in pulsar wind nebulae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Shock is related particle accelerations (Fermi acceleration)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054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24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Thickness of shock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28" y="916440"/>
            <a:ext cx="8964905" cy="59415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 detailed determination of the thickness of the shock and its internal structure is very complicated.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However, if the dominant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dissipation mechanism </a:t>
            </a:r>
            <a:r>
              <a:rPr lang="en-US" sz="2400" dirty="0" smtClean="0">
                <a:latin typeface="Times New Roman"/>
                <a:cs typeface="Times New Roman"/>
              </a:rPr>
              <a:t>is known, an order-of-magnitude estimate of the shock width (</a:t>
            </a:r>
            <a:r>
              <a:rPr lang="en-US" sz="2400" i="1" dirty="0" smtClean="0">
                <a:latin typeface="Symbol" charset="2"/>
                <a:cs typeface="Symbol" charset="2"/>
              </a:rPr>
              <a:t>d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) may be obtained.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the case of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viscous dissipation</a:t>
            </a:r>
            <a:r>
              <a:rPr lang="en-US" sz="2400" dirty="0" smtClean="0">
                <a:latin typeface="Times New Roman"/>
                <a:cs typeface="Times New Roman"/>
              </a:rPr>
              <a:t>, the amount of energy (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) dissipated during a small time (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) is give by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i="1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is the kinetic viscosity</a:t>
            </a:r>
          </a:p>
          <a:p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 ~ </a:t>
            </a:r>
            <a:r>
              <a:rPr lang="en-US" sz="2400" i="1" dirty="0" smtClean="0">
                <a:latin typeface="Symbol" charset="2"/>
                <a:cs typeface="Symbol" charset="2"/>
              </a:rPr>
              <a:t>d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as the time for the shock front to move a distance </a:t>
            </a:r>
            <a:r>
              <a:rPr lang="en-US" sz="2400" i="1" dirty="0" smtClean="0">
                <a:latin typeface="Symbol" charset="2"/>
                <a:cs typeface="Symbol" charset="2"/>
              </a:rPr>
              <a:t>d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and putting </a:t>
            </a:r>
            <a:r>
              <a:rPr lang="en-US" sz="2400" i="1" dirty="0" smtClean="0">
                <a:latin typeface="Symbol" charset="2"/>
                <a:cs typeface="Symbol" charset="2"/>
              </a:rPr>
              <a:t>d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 ~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-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</a:p>
          <a:p>
            <a:endParaRPr lang="en-US" sz="2400" baseline="-25000" dirty="0">
              <a:latin typeface="Times New Roman"/>
              <a:cs typeface="Times New Roman"/>
            </a:endParaRPr>
          </a:p>
          <a:p>
            <a:endParaRPr lang="en-US" sz="2400" baseline="-25000" dirty="0" smtClean="0">
              <a:latin typeface="Times New Roman"/>
              <a:cs typeface="Times New Roman"/>
            </a:endParaRPr>
          </a:p>
          <a:p>
            <a:endParaRPr lang="en-US" sz="2400" baseline="-25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18" y="3406732"/>
            <a:ext cx="2184400" cy="838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26" y="5583873"/>
            <a:ext cx="2425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4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Thickness of </a:t>
            </a:r>
            <a:r>
              <a:rPr lang="en-US" dirty="0" smtClean="0">
                <a:latin typeface="Times New Roman"/>
                <a:cs typeface="Times New Roman"/>
              </a:rPr>
              <a:t>shock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For strong shock,                         , so that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other words, the Reynolds number (              ) is order of unity.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61" y="1503103"/>
            <a:ext cx="1587500" cy="673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80" y="2394929"/>
            <a:ext cx="1066800" cy="647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73" y="3453871"/>
            <a:ext cx="952500" cy="33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8368" y="2273883"/>
            <a:ext cx="1233498" cy="84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5696" y="4729687"/>
            <a:ext cx="770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Reynolds number (</a:t>
            </a:r>
            <a:r>
              <a:rPr lang="en-US" sz="2400" i="1" dirty="0" smtClean="0">
                <a:latin typeface="Times New Roman"/>
                <a:cs typeface="Times New Roman"/>
              </a:rPr>
              <a:t>Re</a:t>
            </a:r>
            <a:r>
              <a:rPr lang="en-US" sz="2400" dirty="0" smtClean="0">
                <a:latin typeface="Times New Roman"/>
                <a:cs typeface="Times New Roman"/>
              </a:rPr>
              <a:t>) = inertial force / viscous force = </a:t>
            </a:r>
            <a:r>
              <a:rPr lang="en-US" sz="2400" i="1" dirty="0" err="1" smtClean="0">
                <a:latin typeface="Times New Roman"/>
                <a:cs typeface="Times New Roman"/>
              </a:rPr>
              <a:t>vL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Symbol" charset="2"/>
                <a:cs typeface="Symbol" charset="2"/>
              </a:rPr>
              <a:t>n</a:t>
            </a:r>
            <a:endParaRPr lang="en-US" sz="2400" i="1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84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36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Hydrodynamic shocks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5" y="932719"/>
            <a:ext cx="8629104" cy="578013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plane shock wave </a:t>
            </a:r>
            <a:r>
              <a:rPr lang="en-US" sz="2400" dirty="0" smtClean="0">
                <a:latin typeface="Times New Roman"/>
                <a:cs typeface="Times New Roman"/>
              </a:rPr>
              <a:t>propagating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steadily with constant speed into a stationary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gas with density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and pressure</a:t>
            </a:r>
            <a:r>
              <a:rPr lang="en-US" sz="2400" i="1" dirty="0" smtClean="0">
                <a:latin typeface="Times New Roman"/>
                <a:cs typeface="Times New Roman"/>
              </a:rPr>
              <a:t> 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a frame of reference moving with the shock,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the speed of shocked gas,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, its density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pressure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Jump relation (condition) between the shock surface is </a:t>
            </a:r>
            <a:r>
              <a:rPr lang="en-US" sz="2400" dirty="0">
                <a:latin typeface="Times New Roman"/>
                <a:cs typeface="Times New Roman"/>
              </a:rPr>
              <a:t>given us a set of </a:t>
            </a:r>
            <a:r>
              <a:rPr lang="en-US" sz="2400" dirty="0" smtClean="0">
                <a:latin typeface="Times New Roman"/>
                <a:cs typeface="Times New Roman"/>
              </a:rPr>
              <a:t>conservation </a:t>
            </a:r>
            <a:r>
              <a:rPr lang="en-US" sz="2400" dirty="0">
                <a:latin typeface="Times New Roman"/>
                <a:cs typeface="Times New Roman"/>
              </a:rPr>
              <a:t>equations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                                            (</a:t>
            </a:r>
            <a:r>
              <a:rPr lang="en-US" sz="2400" i="1" dirty="0">
                <a:latin typeface="Times New Roman"/>
                <a:cs typeface="Times New Roman"/>
              </a:rPr>
              <a:t>Q</a:t>
            </a:r>
            <a:r>
              <a:rPr lang="en-US" sz="2400" dirty="0">
                <a:latin typeface="Times New Roman"/>
                <a:cs typeface="Times New Roman"/>
              </a:rPr>
              <a:t>: conserved quantities, </a:t>
            </a:r>
            <a:r>
              <a:rPr lang="en-US" sz="2400" b="1" i="1" dirty="0">
                <a:latin typeface="Times New Roman"/>
                <a:cs typeface="Times New Roman"/>
              </a:rPr>
              <a:t>F</a:t>
            </a:r>
            <a:r>
              <a:rPr lang="en-US" sz="2400" dirty="0">
                <a:latin typeface="Times New Roman"/>
                <a:cs typeface="Times New Roman"/>
              </a:rPr>
              <a:t>: flux)</a:t>
            </a:r>
          </a:p>
          <a:p>
            <a:r>
              <a:rPr lang="en-US" sz="2400" dirty="0">
                <a:latin typeface="Times New Roman"/>
                <a:cs typeface="Times New Roman"/>
              </a:rPr>
              <a:t>If shock is steady (</a:t>
            </a:r>
            <a:r>
              <a:rPr lang="en-US" sz="2400" i="1" dirty="0">
                <a:latin typeface="Times New Roman"/>
                <a:cs typeface="Times New Roman"/>
              </a:rPr>
              <a:t>               </a:t>
            </a:r>
            <a:r>
              <a:rPr lang="en-US" sz="2400" dirty="0">
                <a:latin typeface="Times New Roman"/>
                <a:cs typeface="Times New Roman"/>
              </a:rPr>
              <a:t>) and 1D (                                    ),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Which is implies that                                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62716" y="1096648"/>
            <a:ext cx="162813" cy="1937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739498" y="1992054"/>
            <a:ext cx="830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778900" y="1992054"/>
            <a:ext cx="5372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5395" y="2194567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7026" y="2233007"/>
            <a:ext cx="9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(=u)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2303" y="1109677"/>
            <a:ext cx="109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Shocked gas (2)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8340" y="1120745"/>
            <a:ext cx="126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unshocked</a:t>
            </a:r>
            <a:r>
              <a:rPr lang="en-US" sz="2000" dirty="0" smtClean="0">
                <a:latin typeface="Times New Roman"/>
                <a:cs typeface="Times New Roman"/>
              </a:rPr>
              <a:t> gas (1)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2641" y="2577333"/>
            <a:ext cx="89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554" y="2561053"/>
            <a:ext cx="89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7" y="4609591"/>
            <a:ext cx="2540000" cy="3302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17" y="5099858"/>
            <a:ext cx="1206500" cy="3302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09" y="5081715"/>
            <a:ext cx="2705100" cy="3302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5" y="5504998"/>
            <a:ext cx="1562100" cy="330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81" y="5912001"/>
            <a:ext cx="2349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5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Hydrodynamic shocks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Conservation form of hydrodynamic equations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3" y="2503577"/>
            <a:ext cx="7353300" cy="2260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83" y="5449025"/>
            <a:ext cx="187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8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7933</TotalTime>
  <Words>3214</Words>
  <Application>Microsoft Macintosh PowerPoint</Application>
  <PresentationFormat>On-screen Show (4:3)</PresentationFormat>
  <Paragraphs>539</Paragraphs>
  <Slides>51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Plasma Astrophysics Chapter 6: Shocks and Discontinuities </vt:lpstr>
      <vt:lpstr>Formation of shock</vt:lpstr>
      <vt:lpstr>Shock wave</vt:lpstr>
      <vt:lpstr>Shock wave (cont.) </vt:lpstr>
      <vt:lpstr>Shock frame</vt:lpstr>
      <vt:lpstr>Thickness of shock</vt:lpstr>
      <vt:lpstr>Thickness of shock (cont.)</vt:lpstr>
      <vt:lpstr>Hydrodynamic shocks</vt:lpstr>
      <vt:lpstr>Hydrodynamic shocks (cont.)</vt:lpstr>
      <vt:lpstr>Hydrodynamic shocks (cont.)</vt:lpstr>
      <vt:lpstr>Hydrodynamic shocks (cont.)</vt:lpstr>
      <vt:lpstr>Hydrodynamic shocks (cont.)</vt:lpstr>
      <vt:lpstr>Hydrodynamic shocks (cont.)</vt:lpstr>
      <vt:lpstr>Properties of hydrodynamic shocks</vt:lpstr>
      <vt:lpstr>Hydrodynamic discontinuity</vt:lpstr>
      <vt:lpstr>MHD shock</vt:lpstr>
      <vt:lpstr>Conservation form of ideal MHD equations</vt:lpstr>
      <vt:lpstr>MHD shock jump relation</vt:lpstr>
      <vt:lpstr>MHD shock jump relation (cont.)</vt:lpstr>
      <vt:lpstr>MHD Rankine-Hugoniot (jump) relation</vt:lpstr>
      <vt:lpstr>Possible type of MHD shock</vt:lpstr>
      <vt:lpstr>Possible type of MHD discontinuity</vt:lpstr>
      <vt:lpstr>Perpendicular shock</vt:lpstr>
      <vt:lpstr>Perpendicular shock (cont.)</vt:lpstr>
      <vt:lpstr>Perpendicular shock (cont.)</vt:lpstr>
      <vt:lpstr>Perpendicular shock (cont.)</vt:lpstr>
      <vt:lpstr>Oblique shock</vt:lpstr>
      <vt:lpstr>Oblique shock (cont.)</vt:lpstr>
      <vt:lpstr>Oblique shock (cont.)</vt:lpstr>
      <vt:lpstr>Oblique shock (cont.)</vt:lpstr>
      <vt:lpstr>Oblique shock (cont.)</vt:lpstr>
      <vt:lpstr>Oblique shock (cont.)</vt:lpstr>
      <vt:lpstr>Slow and Fast shocks</vt:lpstr>
      <vt:lpstr>Slow and Fast shocks (cont.)</vt:lpstr>
      <vt:lpstr>Slow and Fast shocks (cont.)</vt:lpstr>
      <vt:lpstr>Switch-off shock</vt:lpstr>
      <vt:lpstr>Switch-off shock (cont.)</vt:lpstr>
      <vt:lpstr>Switch-off shock (cont.)</vt:lpstr>
      <vt:lpstr>Switch-on shock</vt:lpstr>
      <vt:lpstr>Switch-on shock (cont.)</vt:lpstr>
      <vt:lpstr>Switch-on shock (cont.)</vt:lpstr>
      <vt:lpstr>Intermediate shock</vt:lpstr>
      <vt:lpstr>Intermediate shock (cont.)</vt:lpstr>
      <vt:lpstr>Summery</vt:lpstr>
      <vt:lpstr>Summary (cont.)</vt:lpstr>
      <vt:lpstr>Shock tube problem</vt:lpstr>
      <vt:lpstr>Shock tube problem (cont.)</vt:lpstr>
      <vt:lpstr>Shock tube problem (cont.)</vt:lpstr>
      <vt:lpstr>MHD shock tube problem</vt:lpstr>
      <vt:lpstr>PowerPoint Presentation</vt:lpstr>
      <vt:lpstr>Astrophysical shocks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Astrophysics</dc:title>
  <dc:creator>Yosuke Mizuno</dc:creator>
  <cp:lastModifiedBy>Yosuke Mizuno</cp:lastModifiedBy>
  <cp:revision>293</cp:revision>
  <dcterms:created xsi:type="dcterms:W3CDTF">2013-04-18T03:52:32Z</dcterms:created>
  <dcterms:modified xsi:type="dcterms:W3CDTF">2013-10-28T10:49:57Z</dcterms:modified>
</cp:coreProperties>
</file>