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4"/>
  </p:notesMasterIdLst>
  <p:sldIdLst>
    <p:sldId id="257" r:id="rId2"/>
    <p:sldId id="283" r:id="rId3"/>
    <p:sldId id="284" r:id="rId4"/>
    <p:sldId id="285" r:id="rId5"/>
    <p:sldId id="286" r:id="rId6"/>
    <p:sldId id="287" r:id="rId7"/>
    <p:sldId id="294" r:id="rId8"/>
    <p:sldId id="295" r:id="rId9"/>
    <p:sldId id="296" r:id="rId10"/>
    <p:sldId id="297" r:id="rId11"/>
    <p:sldId id="298" r:id="rId12"/>
    <p:sldId id="299" r:id="rId13"/>
    <p:sldId id="300" r:id="rId14"/>
    <p:sldId id="301" r:id="rId15"/>
    <p:sldId id="302" r:id="rId16"/>
    <p:sldId id="303" r:id="rId17"/>
    <p:sldId id="258" r:id="rId18"/>
    <p:sldId id="259" r:id="rId19"/>
    <p:sldId id="260" r:id="rId20"/>
    <p:sldId id="261" r:id="rId21"/>
    <p:sldId id="262" r:id="rId22"/>
    <p:sldId id="263" r:id="rId23"/>
    <p:sldId id="264" r:id="rId24"/>
    <p:sldId id="265" r:id="rId25"/>
    <p:sldId id="266" r:id="rId26"/>
    <p:sldId id="267" r:id="rId27"/>
    <p:sldId id="268" r:id="rId28"/>
    <p:sldId id="269" r:id="rId29"/>
    <p:sldId id="270" r:id="rId30"/>
    <p:sldId id="271" r:id="rId31"/>
    <p:sldId id="272" r:id="rId32"/>
    <p:sldId id="273" r:id="rId33"/>
    <p:sldId id="304" r:id="rId34"/>
    <p:sldId id="274" r:id="rId35"/>
    <p:sldId id="275" r:id="rId36"/>
    <p:sldId id="276" r:id="rId37"/>
    <p:sldId id="277" r:id="rId38"/>
    <p:sldId id="278" r:id="rId39"/>
    <p:sldId id="279" r:id="rId40"/>
    <p:sldId id="280" r:id="rId41"/>
    <p:sldId id="281" r:id="rId42"/>
    <p:sldId id="28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9" d="100"/>
          <a:sy n="79" d="100"/>
        </p:scale>
        <p:origin x="-5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DA2563-4201-5448-B298-45D2FF84F3E7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82F0D7-0180-2E4D-9DE8-DB4642A960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27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97167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156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574026-BB45-3E41-995D-A15EBF31267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735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802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42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9565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916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152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84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842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217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78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348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2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701FD-C421-5D47-975A-EA3F79618115}" type="datetimeFigureOut">
              <a:rPr lang="en-US" smtClean="0"/>
              <a:t>13/11/08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5CF70D-ED49-9F45-88DB-7C95D331E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052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4" Type="http://schemas.openxmlformats.org/officeDocument/2006/relationships/image" Target="../media/image19.emf"/><Relationship Id="rId5" Type="http://schemas.openxmlformats.org/officeDocument/2006/relationships/image" Target="../media/image20.emf"/><Relationship Id="rId6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Relationship Id="rId3" Type="http://schemas.openxmlformats.org/officeDocument/2006/relationships/image" Target="../media/image2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Relationship Id="rId3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Relationship Id="rId3" Type="http://schemas.openxmlformats.org/officeDocument/2006/relationships/hyperlink" Target="http://www.astro.phys.s.chiba-u.ac.jp/netlab/cans/cans2d/movie/frame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Relationship Id="rId3" Type="http://schemas.openxmlformats.org/officeDocument/2006/relationships/image" Target="../media/image3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4" Type="http://schemas.openxmlformats.org/officeDocument/2006/relationships/image" Target="../media/image43.emf"/><Relationship Id="rId5" Type="http://schemas.openxmlformats.org/officeDocument/2006/relationships/image" Target="../media/image44.emf"/><Relationship Id="rId6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47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6" Type="http://schemas.openxmlformats.org/officeDocument/2006/relationships/image" Target="../media/image56.emf"/><Relationship Id="rId7" Type="http://schemas.openxmlformats.org/officeDocument/2006/relationships/image" Target="../media/image5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4" Type="http://schemas.openxmlformats.org/officeDocument/2006/relationships/image" Target="../media/image60.emf"/><Relationship Id="rId5" Type="http://schemas.openxmlformats.org/officeDocument/2006/relationships/image" Target="../media/image61.emf"/><Relationship Id="rId6" Type="http://schemas.openxmlformats.org/officeDocument/2006/relationships/image" Target="../media/image62.emf"/><Relationship Id="rId7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emf"/><Relationship Id="rId3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4" Type="http://schemas.openxmlformats.org/officeDocument/2006/relationships/image" Target="../media/image67.emf"/><Relationship Id="rId5" Type="http://schemas.openxmlformats.org/officeDocument/2006/relationships/image" Target="../media/image68.emf"/><Relationship Id="rId6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4" Type="http://schemas.openxmlformats.org/officeDocument/2006/relationships/image" Target="../media/image7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emf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4" Type="http://schemas.openxmlformats.org/officeDocument/2006/relationships/image" Target="../media/image79.emf"/><Relationship Id="rId5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4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5.em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emf"/><Relationship Id="rId5" Type="http://schemas.openxmlformats.org/officeDocument/2006/relationships/image" Target="../media/image8.emf"/><Relationship Id="rId6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72375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Plasma Astrophysics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sz="4000" dirty="0" smtClean="0">
                <a:latin typeface="Times New Roman"/>
                <a:cs typeface="Times New Roman"/>
              </a:rPr>
              <a:t>Chapter 7-2: Instabilities II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028150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n-US" dirty="0">
              <a:latin typeface="Times New Roman"/>
              <a:cs typeface="Times New Roman"/>
            </a:endParaRP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Yosuke Mizuno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Institute of Astronomy</a:t>
            </a:r>
          </a:p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National </a:t>
            </a:r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Tsing-Hua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University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1333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</a:t>
            </a:r>
            <a:r>
              <a:rPr lang="en-US" dirty="0" smtClean="0">
                <a:latin typeface="Times New Roman"/>
                <a:cs typeface="Times New Roman"/>
              </a:rPr>
              <a:t>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20" y="1417638"/>
            <a:ext cx="8725458" cy="53125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pressure balance (to gravity) in z-direction,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When there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 magnetic field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Symbol" charset="2"/>
                <a:cs typeface="Symbol" charset="2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=0), </a:t>
            </a:r>
          </a:p>
          <a:p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                                         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: hydrostatic equilibrium</a:t>
            </a:r>
            <a:endParaRPr lang="en-US" sz="24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 is scale height: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When the magnetic field is exist,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the magnetic field supported disk, the plasma is located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higher</a:t>
            </a:r>
            <a:r>
              <a:rPr lang="en-US" sz="2400" dirty="0" smtClean="0">
                <a:latin typeface="Times New Roman"/>
                <a:cs typeface="Times New Roman"/>
              </a:rPr>
              <a:t> region than hydrostatic disk case.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276" y="2034928"/>
            <a:ext cx="6235700" cy="812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53" y="3727822"/>
            <a:ext cx="24257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253" y="4929425"/>
            <a:ext cx="2514600" cy="3683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687" y="5429715"/>
            <a:ext cx="2324100" cy="393700"/>
          </a:xfrm>
          <a:prstGeom prst="rect">
            <a:avLst/>
          </a:prstGeom>
        </p:spPr>
      </p:pic>
      <p:pic>
        <p:nvPicPr>
          <p:cNvPr id="10" name="Picture 9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799" y="4111251"/>
            <a:ext cx="22860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474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773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61" y="3772386"/>
            <a:ext cx="9028539" cy="3085614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equilibrium state, </a:t>
            </a:r>
            <a:r>
              <a:rPr lang="en-US" sz="2400" dirty="0">
                <a:latin typeface="Times New Roman"/>
                <a:cs typeface="Times New Roman"/>
              </a:rPr>
              <a:t>magnetic field lifts up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D</a:t>
            </a:r>
            <a:r>
              <a:rPr lang="en-US" sz="2400" dirty="0" err="1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 (&lt;&lt; 1).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Plasma lift-up time-scale is much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longer</a:t>
            </a:r>
            <a:r>
              <a:rPr lang="en-US" sz="2400" dirty="0" smtClean="0">
                <a:latin typeface="Times New Roman"/>
                <a:cs typeface="Times New Roman"/>
              </a:rPr>
              <a:t> than sound crossing time scale. So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maintains pressure balance everywhere</a:t>
            </a:r>
            <a:r>
              <a:rPr lang="en-US" sz="2400" dirty="0" smtClean="0">
                <a:latin typeface="Times New Roman"/>
                <a:cs typeface="Times New Roman"/>
              </a:rPr>
              <a:t>.  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After lift-up, plasma inside the bent magnetic field can move along field lines. Therefore magnetic pressure inside bent magnetic field does not change.</a:t>
            </a: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8" name="Picture 7" descr="parker_inst_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336" y="844169"/>
            <a:ext cx="5047241" cy="2789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14967" y="2035743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Times New Roman"/>
                <a:cs typeface="Times New Roman"/>
              </a:rPr>
              <a:t>g</a:t>
            </a:r>
            <a:endParaRPr lang="en-US" sz="2400" i="1" dirty="0">
              <a:latin typeface="Times New Roman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95528" y="2234426"/>
            <a:ext cx="337624" cy="2951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45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3" y="1237310"/>
            <a:ext cx="8979057" cy="562069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Calculate density variance between the inside and outside </a:t>
            </a:r>
            <a:r>
              <a:rPr lang="en-US" sz="2400" dirty="0" smtClean="0">
                <a:latin typeface="Times New Roman"/>
                <a:cs typeface="Times New Roman"/>
              </a:rPr>
              <a:t>of the bent magnetic field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It shows that inside </a:t>
            </a:r>
            <a:r>
              <a:rPr lang="en-US" sz="2400" dirty="0" smtClean="0">
                <a:latin typeface="Times New Roman"/>
                <a:cs typeface="Times New Roman"/>
              </a:rPr>
              <a:t>the bent magnetic field </a:t>
            </a:r>
            <a:r>
              <a:rPr lang="en-US" sz="2400" dirty="0">
                <a:latin typeface="Times New Roman"/>
                <a:cs typeface="Times New Roman"/>
              </a:rPr>
              <a:t>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lighter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Plasma inside the bent magnetic field has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buoyancy force </a:t>
            </a:r>
            <a:r>
              <a:rPr lang="en-US" sz="2400" dirty="0" smtClean="0">
                <a:latin typeface="Times New Roman"/>
                <a:cs typeface="Times New Roman"/>
              </a:rPr>
              <a:t>(+z direction)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On the other hand, due to bent magnetic field, there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magnetic tension force </a:t>
            </a:r>
            <a:r>
              <a:rPr lang="en-US" sz="2400" dirty="0" smtClean="0">
                <a:latin typeface="Times New Roman"/>
                <a:cs typeface="Times New Roman"/>
              </a:rPr>
              <a:t>in –z direction 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156" y="2010657"/>
            <a:ext cx="7190380" cy="12573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53" y="4553856"/>
            <a:ext cx="5499100" cy="393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112209" y="4557677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(7.43)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5936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7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59" y="3678637"/>
            <a:ext cx="8995553" cy="31793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Here curvature radius is 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, the magnetic tension is estimated as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Consider triangle in the circle R,  the relation between 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 and 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Here</a:t>
            </a:r>
            <a:r>
              <a:rPr lang="en-US" sz="2400" i="1" dirty="0">
                <a:latin typeface="Symbol" charset="2"/>
                <a:cs typeface="Symbol" charset="2"/>
              </a:rPr>
              <a:t> l </a:t>
            </a:r>
            <a:r>
              <a:rPr lang="en-US" sz="2400" dirty="0">
                <a:latin typeface="Times New Roman"/>
                <a:cs typeface="Times New Roman"/>
              </a:rPr>
              <a:t>is perturbed </a:t>
            </a:r>
            <a:r>
              <a:rPr lang="en-US" sz="2400" dirty="0" smtClean="0">
                <a:latin typeface="Times New Roman"/>
                <a:cs typeface="Times New Roman"/>
              </a:rPr>
              <a:t>wavelength (distance AB ~</a:t>
            </a:r>
            <a:r>
              <a:rPr lang="en-US" sz="2400" i="1" dirty="0" smtClean="0">
                <a:latin typeface="Symbol" charset="2"/>
                <a:cs typeface="Symbol" charset="2"/>
              </a:rPr>
              <a:t> l</a:t>
            </a:r>
            <a:r>
              <a:rPr lang="en-US" sz="2400" dirty="0" smtClean="0">
                <a:latin typeface="Times New Roman"/>
                <a:cs typeface="Times New Roman"/>
              </a:rPr>
              <a:t>/4)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37" y="4291024"/>
            <a:ext cx="1905000" cy="787400"/>
          </a:xfrm>
          <a:prstGeom prst="rect">
            <a:avLst/>
          </a:prstGeom>
        </p:spPr>
      </p:pic>
      <p:pic>
        <p:nvPicPr>
          <p:cNvPr id="5" name="Picture 4" descr="parker_inst_5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839" y="997410"/>
            <a:ext cx="4865804" cy="2595095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937" y="5543437"/>
            <a:ext cx="4076700" cy="723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75198" y="4557677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(7.44)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0479" y="5732798"/>
            <a:ext cx="804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(7.45)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55126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2" y="1270300"/>
            <a:ext cx="8913080" cy="55877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If </a:t>
            </a:r>
            <a:r>
              <a:rPr lang="en-US" sz="2400" i="1" dirty="0" err="1" smtClean="0">
                <a:latin typeface="Times New Roman"/>
                <a:cs typeface="Times New Roman"/>
              </a:rPr>
              <a:t>F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buoyancy</a:t>
            </a:r>
            <a:r>
              <a:rPr lang="en-US" sz="2400" dirty="0" smtClean="0">
                <a:latin typeface="Times New Roman"/>
                <a:cs typeface="Times New Roman"/>
              </a:rPr>
              <a:t> &gt; </a:t>
            </a:r>
            <a:r>
              <a:rPr lang="en-US" sz="2400" i="1" dirty="0" err="1" smtClean="0">
                <a:latin typeface="Times New Roman"/>
                <a:cs typeface="Times New Roman"/>
              </a:rPr>
              <a:t>F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tension</a:t>
            </a:r>
            <a:r>
              <a:rPr lang="en-US" sz="2400" dirty="0" smtClean="0">
                <a:latin typeface="Times New Roman"/>
                <a:cs typeface="Times New Roman"/>
              </a:rPr>
              <a:t>, plasma inside the bent magnetic field continuously lift-up. It means that it is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eq</a:t>
            </a:r>
            <a:r>
              <a:rPr lang="en-US" sz="2400" dirty="0" smtClean="0">
                <a:latin typeface="Times New Roman"/>
                <a:cs typeface="Times New Roman"/>
              </a:rPr>
              <a:t> (7.43), (7.44), (7.45), critical wavelength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Therefore if the magnetic field is perturbed the wavelength enough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longer</a:t>
            </a:r>
            <a:r>
              <a:rPr lang="en-US" sz="2400" dirty="0" smtClean="0">
                <a:latin typeface="Times New Roman"/>
                <a:cs typeface="Times New Roman"/>
              </a:rPr>
              <a:t> than scale-height, the buoyancy overcomes magnetic tension and gravity then inside plasma continuously lift-up (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is so-called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Parker instability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Growth rate </a:t>
            </a:r>
            <a:r>
              <a:rPr lang="en-US" sz="2400" dirty="0" smtClean="0">
                <a:latin typeface="Times New Roman"/>
                <a:cs typeface="Times New Roman"/>
              </a:rPr>
              <a:t>is roughly estimated by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95" y="3214808"/>
            <a:ext cx="3302000" cy="4191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5114" y="3165322"/>
            <a:ext cx="3498357" cy="562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495" y="6153111"/>
            <a:ext cx="3911600" cy="3302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05114" y="6031411"/>
            <a:ext cx="4189541" cy="56266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608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48195" y="-172192"/>
            <a:ext cx="6431746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instability (cont.)</a:t>
            </a:r>
            <a:endParaRPr lang="en-US" dirty="0"/>
          </a:p>
        </p:txBody>
      </p:sp>
      <p:pic>
        <p:nvPicPr>
          <p:cNvPr id="5" name="Picture 4" descr="galactic_loop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09" y="1054736"/>
            <a:ext cx="3585082" cy="580228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92191" y="4053589"/>
            <a:ext cx="5123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Solar coronal loop </a:t>
            </a:r>
            <a:r>
              <a:rPr lang="ja-JP" altLang="en-US" sz="2000" dirty="0" smtClean="0">
                <a:latin typeface="Times New Roman"/>
                <a:cs typeface="Times New Roman"/>
              </a:rPr>
              <a:t>（</a:t>
            </a:r>
            <a:r>
              <a:rPr lang="en-US" altLang="ja-JP" sz="2000" dirty="0" smtClean="0">
                <a:latin typeface="Times New Roman"/>
                <a:cs typeface="Times New Roman"/>
              </a:rPr>
              <a:t>Three year obs., by SDO</a:t>
            </a:r>
            <a:r>
              <a:rPr lang="ja-JP" altLang="en-US" sz="2000" dirty="0" smtClean="0">
                <a:latin typeface="Times New Roman"/>
                <a:cs typeface="Times New Roman"/>
              </a:rPr>
              <a:t>）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" y="386651"/>
            <a:ext cx="34014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/>
                <a:cs typeface="Times New Roman"/>
              </a:rPr>
              <a:t>Molecular Loops in the Galactic </a:t>
            </a:r>
            <a:r>
              <a:rPr lang="en-US" sz="2000" dirty="0" smtClean="0">
                <a:latin typeface="Times New Roman"/>
                <a:cs typeface="Times New Roman"/>
              </a:rPr>
              <a:t>Center (radio CO </a:t>
            </a:r>
            <a:r>
              <a:rPr lang="en-US" sz="2000" dirty="0" err="1" smtClean="0">
                <a:latin typeface="Times New Roman"/>
                <a:cs typeface="Times New Roman"/>
              </a:rPr>
              <a:t>obs</a:t>
            </a:r>
            <a:r>
              <a:rPr lang="en-US" sz="2000" dirty="0" smtClean="0">
                <a:latin typeface="Times New Roman"/>
                <a:cs typeface="Times New Roman"/>
              </a:rPr>
              <a:t>) 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443" y="4535443"/>
            <a:ext cx="3765374" cy="229834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64369" y="2298726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09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instability 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380452"/>
            <a:ext cx="6489700" cy="3898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99405" y="133331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Times New Roman"/>
                <a:cs typeface="Times New Roman"/>
                <a:hlinkClick r:id="rId3"/>
              </a:rPr>
              <a:t>Movie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1906444"/>
            <a:ext cx="45230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2D MHD simulations of Parker Instability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1016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2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Magneto-rotational instability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7" y="991584"/>
            <a:ext cx="8774941" cy="573727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Important for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angular momentum transport </a:t>
            </a:r>
            <a:r>
              <a:rPr lang="en-US" sz="2400" dirty="0" smtClean="0">
                <a:latin typeface="Times New Roman"/>
                <a:cs typeface="Times New Roman"/>
              </a:rPr>
              <a:t>in accretion disk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the standard theory of accretion disks (</a:t>
            </a:r>
            <a:r>
              <a:rPr lang="en-US" sz="2400" dirty="0" err="1" smtClean="0">
                <a:latin typeface="Times New Roman"/>
                <a:cs typeface="Times New Roman"/>
              </a:rPr>
              <a:t>Shakura</a:t>
            </a:r>
            <a:r>
              <a:rPr lang="en-US" sz="2400" dirty="0" smtClean="0">
                <a:latin typeface="Times New Roman"/>
                <a:cs typeface="Times New Roman"/>
              </a:rPr>
              <a:t> &amp; </a:t>
            </a:r>
            <a:r>
              <a:rPr lang="en-US" sz="2400" dirty="0" err="1" smtClean="0">
                <a:latin typeface="Times New Roman"/>
                <a:cs typeface="Times New Roman"/>
              </a:rPr>
              <a:t>Sunyaev</a:t>
            </a:r>
            <a:r>
              <a:rPr lang="en-US" sz="2400" dirty="0" smtClean="0">
                <a:latin typeface="Times New Roman"/>
                <a:cs typeface="Times New Roman"/>
              </a:rPr>
              <a:t> 1973), the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400" i="1" dirty="0" smtClean="0">
                <a:solidFill>
                  <a:srgbClr val="FF0000"/>
                </a:solidFill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-prescription of viscosity </a:t>
            </a:r>
            <a:r>
              <a:rPr lang="en-US" sz="2400" dirty="0" smtClean="0">
                <a:latin typeface="Times New Roman"/>
                <a:cs typeface="Times New Roman"/>
              </a:rPr>
              <a:t>is adopted for radial angular momentum transport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What phenomenological viscosity parameter </a:t>
            </a:r>
            <a:r>
              <a:rPr lang="en-US" sz="2400" i="1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?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From observation of dwarf novae, </a:t>
            </a:r>
            <a:r>
              <a:rPr lang="en-US" sz="2400" i="1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=0.02 (quiescent) - 0.1 (bursting phase)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Molecular viscosity: NO (too small)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Hydrodynamic shear flow instability makes convective turbulence in accretion disk (turbulent viscosity). 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But in geometrically thin </a:t>
            </a:r>
            <a:r>
              <a:rPr lang="en-US" sz="2000" dirty="0" err="1" smtClean="0">
                <a:latin typeface="Times New Roman"/>
                <a:cs typeface="Times New Roman"/>
              </a:rPr>
              <a:t>Keplerian</a:t>
            </a:r>
            <a:r>
              <a:rPr lang="en-US" sz="2000" dirty="0" smtClean="0">
                <a:latin typeface="Times New Roman"/>
                <a:cs typeface="Times New Roman"/>
              </a:rPr>
              <a:t> disk, </a:t>
            </a:r>
            <a:r>
              <a:rPr lang="en-US" sz="2000" i="1" dirty="0" smtClean="0">
                <a:latin typeface="Symbol" charset="2"/>
                <a:cs typeface="Symbol" charset="2"/>
              </a:rPr>
              <a:t>a</a:t>
            </a:r>
            <a:r>
              <a:rPr lang="en-US" sz="2000" dirty="0" smtClean="0">
                <a:latin typeface="Times New Roman"/>
                <a:cs typeface="Times New Roman"/>
              </a:rPr>
              <a:t>=O(10</a:t>
            </a:r>
            <a:r>
              <a:rPr lang="en-US" sz="2000" baseline="30000" dirty="0" smtClean="0">
                <a:latin typeface="Times New Roman"/>
                <a:cs typeface="Times New Roman"/>
              </a:rPr>
              <a:t>-3</a:t>
            </a:r>
            <a:r>
              <a:rPr lang="en-US" sz="20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MHD model: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magnetic stress </a:t>
            </a:r>
            <a:r>
              <a:rPr lang="en-US" sz="2400" dirty="0" smtClean="0">
                <a:latin typeface="Times New Roman"/>
                <a:cs typeface="Times New Roman"/>
              </a:rPr>
              <a:t>enhanced turbulent viscosity incurred by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fluctuating magnetic field</a:t>
            </a:r>
            <a:r>
              <a:rPr lang="en-US" sz="2400" dirty="0" smtClean="0">
                <a:latin typeface="Times New Roman"/>
                <a:cs typeface="Times New Roman"/>
              </a:rPr>
              <a:t> &lt;= generated by </a:t>
            </a:r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Magnetorotational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instability (MRI)</a:t>
            </a:r>
            <a:r>
              <a:rPr lang="en-US" sz="2400" dirty="0" smtClean="0">
                <a:latin typeface="Times New Roman"/>
                <a:cs typeface="Times New Roman"/>
              </a:rPr>
              <a:t> (</a:t>
            </a:r>
            <a:r>
              <a:rPr lang="en-US" sz="2400" dirty="0" err="1" smtClean="0">
                <a:latin typeface="Times New Roman"/>
                <a:cs typeface="Times New Roman"/>
              </a:rPr>
              <a:t>Balbus</a:t>
            </a:r>
            <a:r>
              <a:rPr lang="en-US" sz="2400" dirty="0" smtClean="0">
                <a:latin typeface="Times New Roman"/>
                <a:cs typeface="Times New Roman"/>
              </a:rPr>
              <a:t> &amp; Hawley 1991)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8199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RI_f1a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712" y="780191"/>
            <a:ext cx="7488390" cy="26981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7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</a:t>
            </a:r>
            <a:r>
              <a:rPr lang="en-US" dirty="0" smtClean="0">
                <a:latin typeface="Times New Roman"/>
                <a:cs typeface="Times New Roman"/>
              </a:rPr>
              <a:t>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" y="3530049"/>
            <a:ext cx="9144000" cy="332795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Understanding of MRI through </a:t>
            </a:r>
            <a:r>
              <a:rPr lang="en-US" sz="2400" dirty="0" err="1" smtClean="0">
                <a:latin typeface="Times New Roman"/>
                <a:cs typeface="Times New Roman"/>
              </a:rPr>
              <a:t>Lagrangian</a:t>
            </a:r>
            <a:r>
              <a:rPr lang="en-US" sz="2400" dirty="0" smtClean="0">
                <a:latin typeface="Times New Roman"/>
                <a:cs typeface="Times New Roman"/>
              </a:rPr>
              <a:t> point of view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onsider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differentially rotating plasma disk </a:t>
            </a:r>
            <a:r>
              <a:rPr lang="en-US" sz="2400" dirty="0" smtClean="0">
                <a:latin typeface="Times New Roman"/>
                <a:cs typeface="Times New Roman"/>
              </a:rPr>
              <a:t>with vertical </a:t>
            </a:r>
            <a:r>
              <a:rPr lang="en-US" sz="2400" dirty="0">
                <a:latin typeface="Times New Roman"/>
                <a:cs typeface="Times New Roman"/>
              </a:rPr>
              <a:t>magnetic field (penetrate disk</a:t>
            </a:r>
            <a:r>
              <a:rPr lang="en-US" sz="2400" dirty="0" smtClean="0">
                <a:latin typeface="Times New Roman"/>
                <a:cs typeface="Times New Roman"/>
              </a:rPr>
              <a:t>) in some gravitational field (stationary)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Put small radial perturbation in rotating plasma at radius</a:t>
            </a:r>
            <a:r>
              <a:rPr lang="en-US" sz="2400" i="1" dirty="0" smtClean="0">
                <a:latin typeface="Times New Roman"/>
                <a:cs typeface="Times New Roman"/>
              </a:rPr>
              <a:t> r </a:t>
            </a:r>
            <a:r>
              <a:rPr lang="en-US" sz="2400" dirty="0" smtClean="0">
                <a:latin typeface="Times New Roman"/>
                <a:cs typeface="Times New Roman"/>
              </a:rPr>
              <a:t>from rotation axis (angular momentum is conserved) and moves to </a:t>
            </a:r>
            <a:r>
              <a:rPr lang="en-US" sz="2400" i="1" dirty="0" err="1">
                <a:latin typeface="Times New Roman"/>
                <a:cs typeface="Times New Roman"/>
              </a:rPr>
              <a:t>r</a:t>
            </a:r>
            <a:r>
              <a:rPr lang="en-US" sz="2400" dirty="0" err="1">
                <a:latin typeface="Times New Roman"/>
                <a:cs typeface="Times New Roman"/>
              </a:rPr>
              <a:t>+</a:t>
            </a:r>
            <a:r>
              <a:rPr lang="en-US" sz="2400" dirty="0" err="1">
                <a:latin typeface="Symbol" charset="2"/>
                <a:cs typeface="Symbol" charset="2"/>
              </a:rPr>
              <a:t>D</a:t>
            </a:r>
            <a:r>
              <a:rPr lang="en-US" sz="2400" i="1" dirty="0" err="1">
                <a:latin typeface="Times New Roman"/>
                <a:cs typeface="Times New Roman"/>
              </a:rPr>
              <a:t>r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angular velocity in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dirty="0" err="1" smtClean="0">
                <a:latin typeface="Times New Roman"/>
                <a:cs typeface="Times New Roman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 is slower than that in 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. Thus magnetic field is deformed more and magnetic tension is happened. 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6781" y="911193"/>
            <a:ext cx="1407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Side view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25032" y="911193"/>
            <a:ext cx="1253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top view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42958" y="1812320"/>
            <a:ext cx="35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r</a:t>
            </a:r>
            <a:endParaRPr lang="en-US" i="1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96781" y="1805885"/>
            <a:ext cx="808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Times New Roman"/>
                <a:cs typeface="Times New Roman"/>
              </a:rPr>
              <a:t>r +</a:t>
            </a:r>
            <a:r>
              <a:rPr lang="en-US" i="1" dirty="0" err="1" smtClean="0">
                <a:latin typeface="Symbol" charset="2"/>
                <a:cs typeface="Symbol" charset="2"/>
              </a:rPr>
              <a:t>D</a:t>
            </a:r>
            <a:r>
              <a:rPr lang="en-US" i="1" dirty="0" err="1" smtClean="0">
                <a:latin typeface="Times New Roman"/>
                <a:cs typeface="Times New Roman"/>
              </a:rPr>
              <a:t>r</a:t>
            </a:r>
            <a:endParaRPr lang="en-US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500668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773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25" y="3447556"/>
            <a:ext cx="8774941" cy="341044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Due to the magnetic tension, plasma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accelerated</a:t>
            </a:r>
            <a:r>
              <a:rPr lang="en-US" sz="2400" dirty="0" smtClean="0">
                <a:latin typeface="Times New Roman"/>
                <a:cs typeface="Times New Roman"/>
              </a:rPr>
              <a:t> to rotational direction.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plasma in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dirty="0" err="1" smtClean="0">
                <a:latin typeface="Times New Roman"/>
                <a:cs typeface="Times New Roman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 tries to rotate with angular velocity at 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his faster angular velocity makes stronger centrifugal force which is larger than gravitational force.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Then the plasma is push outward more. Again magnetic field is stretched more and make larger magnetic tension.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process is so-called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Magneto-rotational instability (MRI)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MRI_f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0598" y="900654"/>
            <a:ext cx="4405562" cy="247754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761" y="939112"/>
            <a:ext cx="1423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acceleration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22033" y="1435108"/>
            <a:ext cx="1645089" cy="54435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Magnetic tension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5" name="Left Arrow 4"/>
          <p:cNvSpPr/>
          <p:nvPr/>
        </p:nvSpPr>
        <p:spPr>
          <a:xfrm rot="2909193" flipV="1">
            <a:off x="3996115" y="1396443"/>
            <a:ext cx="494827" cy="250683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919637" y="1600062"/>
            <a:ext cx="1777041" cy="66806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Stronger centrifugal force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381338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Table of contents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315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(last week)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What is the instability? (How to analyze the instability)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Rayleigh-Taylor instability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Kelvin-Helmholtz instability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(today)</a:t>
            </a:r>
          </a:p>
          <a:p>
            <a:r>
              <a:rPr lang="en-US" sz="2400" dirty="0">
                <a:solidFill>
                  <a:srgbClr val="0000FF"/>
                </a:solidFill>
                <a:latin typeface="Times New Roman"/>
                <a:cs typeface="Times New Roman"/>
              </a:rPr>
              <a:t>Parker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instability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Magneto-rotational instability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Jeans instability</a:t>
            </a:r>
          </a:p>
          <a:p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Current-driven instability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79513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06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1437" y="940399"/>
            <a:ext cx="8791435" cy="575676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Rough estimate </a:t>
            </a:r>
            <a:r>
              <a:rPr lang="en-US" sz="2400" dirty="0" smtClean="0">
                <a:latin typeface="Times New Roman"/>
                <a:cs typeface="Times New Roman"/>
              </a:rPr>
              <a:t>the instability condition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Assume </a:t>
            </a:r>
            <a:r>
              <a:rPr lang="en-US" sz="2400" dirty="0" err="1" smtClean="0">
                <a:latin typeface="Times New Roman"/>
                <a:cs typeface="Times New Roman"/>
              </a:rPr>
              <a:t>Keplerian</a:t>
            </a:r>
            <a:r>
              <a:rPr lang="en-US" sz="2400" dirty="0" smtClean="0">
                <a:latin typeface="Times New Roman"/>
                <a:cs typeface="Times New Roman"/>
              </a:rPr>
              <a:t> rotating plasma disk with </a:t>
            </a:r>
            <a:r>
              <a:rPr lang="en-US" sz="2400" dirty="0">
                <a:latin typeface="Times New Roman"/>
                <a:cs typeface="Times New Roman"/>
              </a:rPr>
              <a:t>vertical magnetic field (penetrate disk) in some gravitational field (stationary)</a:t>
            </a:r>
          </a:p>
          <a:p>
            <a:r>
              <a:rPr lang="en-US" sz="2400" dirty="0">
                <a:latin typeface="Times New Roman"/>
                <a:cs typeface="Times New Roman"/>
              </a:rPr>
              <a:t>Put small radial perturbation in rotating plasma at radius</a:t>
            </a:r>
            <a:r>
              <a:rPr lang="en-US" sz="2400" i="1" dirty="0">
                <a:latin typeface="Times New Roman"/>
                <a:cs typeface="Times New Roman"/>
              </a:rPr>
              <a:t> r </a:t>
            </a:r>
            <a:r>
              <a:rPr lang="en-US" sz="2400" dirty="0">
                <a:latin typeface="Times New Roman"/>
                <a:cs typeface="Times New Roman"/>
              </a:rPr>
              <a:t>from rotation axis (angular momentum is conserved) and moves to </a:t>
            </a:r>
            <a:r>
              <a:rPr lang="en-US" sz="2400" i="1" dirty="0" err="1">
                <a:latin typeface="Times New Roman"/>
                <a:cs typeface="Times New Roman"/>
              </a:rPr>
              <a:t>r</a:t>
            </a:r>
            <a:r>
              <a:rPr lang="en-US" sz="2400" dirty="0" err="1">
                <a:latin typeface="Times New Roman"/>
                <a:cs typeface="Times New Roman"/>
              </a:rPr>
              <a:t>+</a:t>
            </a:r>
            <a:r>
              <a:rPr lang="en-US" sz="2400" dirty="0" err="1">
                <a:latin typeface="Symbol" charset="2"/>
                <a:cs typeface="Symbol" charset="2"/>
              </a:rPr>
              <a:t>D</a:t>
            </a:r>
            <a:r>
              <a:rPr lang="en-US" sz="2400" i="1" dirty="0" err="1">
                <a:latin typeface="Times New Roman"/>
                <a:cs typeface="Times New Roman"/>
              </a:rPr>
              <a:t>r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Consider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radial force balance </a:t>
            </a:r>
            <a:r>
              <a:rPr lang="en-US" sz="2400" dirty="0" smtClean="0">
                <a:latin typeface="Times New Roman"/>
                <a:cs typeface="Times New Roman"/>
              </a:rPr>
              <a:t>at 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r>
              <a:rPr lang="en-US" sz="2400" dirty="0" err="1" smtClean="0">
                <a:latin typeface="Times New Roman"/>
                <a:cs typeface="Times New Roman"/>
              </a:rPr>
              <a:t>+</a:t>
            </a:r>
            <a:r>
              <a:rPr lang="en-US" sz="2400" dirty="0" err="1" smtClean="0">
                <a:latin typeface="Symbol" charset="2"/>
                <a:cs typeface="Symbol" charset="2"/>
              </a:rPr>
              <a:t>D</a:t>
            </a:r>
            <a:r>
              <a:rPr lang="en-US" sz="2400" i="1" dirty="0" err="1" smtClean="0">
                <a:latin typeface="Times New Roman"/>
                <a:cs typeface="Times New Roman"/>
              </a:rPr>
              <a:t>r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Gravity:</a:t>
            </a:r>
          </a:p>
          <a:p>
            <a:pPr lvl="1"/>
            <a:endParaRPr lang="en-US" sz="2400" dirty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Centrifugal force:</a:t>
            </a:r>
          </a:p>
          <a:p>
            <a:pPr lvl="1"/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Where, the effect of acceleration by magnetic tension in rotational direction is included in centrifugal force</a:t>
            </a:r>
          </a:p>
          <a:p>
            <a:pPr lvl="1"/>
            <a:endParaRPr lang="en-US" sz="2400" dirty="0">
              <a:latin typeface="Times New Roman"/>
              <a:cs typeface="Times New Roman"/>
            </a:endParaRPr>
          </a:p>
          <a:p>
            <a:pPr lvl="1"/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814" y="3484955"/>
            <a:ext cx="5080000" cy="7874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652" y="4768296"/>
            <a:ext cx="32639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28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4159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25" y="1682618"/>
            <a:ext cx="8929575" cy="517538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</a:t>
            </a:r>
            <a:r>
              <a:rPr lang="en-US" sz="2400" dirty="0" err="1" smtClean="0">
                <a:latin typeface="Times New Roman"/>
                <a:cs typeface="Times New Roman"/>
              </a:rPr>
              <a:t>Keplerian</a:t>
            </a:r>
            <a:r>
              <a:rPr lang="en-US" sz="2400" dirty="0" smtClean="0">
                <a:latin typeface="Times New Roman"/>
                <a:cs typeface="Times New Roman"/>
              </a:rPr>
              <a:t> rotation,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Radial force including gravity 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and centrifugal force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Next calculate radial force by magnetic tension.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s shown in figure, the deformation of magnetic field is approximate as a circle with radius </a:t>
            </a:r>
            <a:r>
              <a:rPr lang="en-US" sz="2400" dirty="0" smtClean="0">
                <a:latin typeface="Symbol" charset="2"/>
                <a:cs typeface="Symbol" charset="2"/>
              </a:rPr>
              <a:t>x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Magnetic tension is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76" y="2182236"/>
            <a:ext cx="2324100" cy="419100"/>
          </a:xfrm>
          <a:prstGeom prst="rect">
            <a:avLst/>
          </a:prstGeom>
        </p:spPr>
      </p:pic>
      <p:pic>
        <p:nvPicPr>
          <p:cNvPr id="6" name="Picture 5" descr="MRI_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636" y="405748"/>
            <a:ext cx="3816328" cy="3270007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09" y="3454670"/>
            <a:ext cx="4381500" cy="6731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09" y="5594163"/>
            <a:ext cx="17653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420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474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48" y="824935"/>
            <a:ext cx="8995552" cy="62681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similarity relation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Using this value, magnetic tension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system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 when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(gravity + centrifugal force) &gt; (magnetic tension in radial direction)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Therefore, the condition for growing instability is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pPr marL="0" indent="0">
              <a:buNone/>
            </a:pPr>
            <a:r>
              <a:rPr lang="en-US" sz="2400" dirty="0" smtClean="0">
                <a:latin typeface="Times New Roman"/>
                <a:cs typeface="Times New Roman"/>
              </a:rPr>
              <a:t>=&gt;</a:t>
            </a: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7" y="1271127"/>
            <a:ext cx="5283200" cy="7239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27" y="2685363"/>
            <a:ext cx="2844800" cy="6731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5288" y="5415438"/>
            <a:ext cx="2177241" cy="8377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82" y="5444997"/>
            <a:ext cx="3962400" cy="723900"/>
          </a:xfrm>
          <a:prstGeom prst="rect">
            <a:avLst/>
          </a:prstGeom>
        </p:spPr>
      </p:pic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2055" y="1309451"/>
            <a:ext cx="12573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51" y="4947152"/>
            <a:ext cx="2603500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0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1186708"/>
            <a:ext cx="8946069" cy="567129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From instability condition, the instability occurs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longer</a:t>
            </a:r>
            <a:r>
              <a:rPr lang="en-US" sz="2400" dirty="0" smtClean="0">
                <a:latin typeface="Times New Roman"/>
                <a:cs typeface="Times New Roman"/>
              </a:rPr>
              <a:t> than the critical wavelength.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This feature is similar to that of Parker instability, i.e., stabilized by magnetic tension force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If magnetic field is strong, this instability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stabilized</a:t>
            </a:r>
            <a:r>
              <a:rPr lang="en-US" sz="2400" dirty="0" smtClean="0">
                <a:latin typeface="Times New Roman"/>
                <a:cs typeface="Times New Roman"/>
              </a:rPr>
              <a:t> because the critical wavelength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 exceeds the disk thickness 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this case, the critical field strength for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stability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For growth of MRI, 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weak magnetic field </a:t>
            </a:r>
            <a:r>
              <a:rPr lang="en-US" sz="2400" dirty="0" smtClean="0">
                <a:latin typeface="Times New Roman"/>
                <a:cs typeface="Times New Roman"/>
              </a:rPr>
              <a:t>in the accretion disk is important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882303" y="2004752"/>
            <a:ext cx="2089962" cy="835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5665" y="2096828"/>
            <a:ext cx="2006600" cy="7239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461" y="5105736"/>
            <a:ext cx="2705100" cy="698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9877" y="5019640"/>
            <a:ext cx="2885714" cy="835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498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279" y="1600200"/>
            <a:ext cx="8680615" cy="494851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Next, we derive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dispersion relation </a:t>
            </a:r>
            <a:r>
              <a:rPr lang="en-US" sz="2400" dirty="0" smtClean="0">
                <a:latin typeface="Times New Roman"/>
                <a:cs typeface="Times New Roman"/>
              </a:rPr>
              <a:t>of MRI,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Linearized equations</a:t>
            </a:r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8437"/>
            <a:ext cx="9144000" cy="1377538"/>
          </a:xfrm>
          <a:prstGeom prst="rect">
            <a:avLst/>
          </a:prstGeom>
        </p:spPr>
      </p:pic>
      <p:pic>
        <p:nvPicPr>
          <p:cNvPr id="11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9" y="5303670"/>
            <a:ext cx="4013200" cy="609600"/>
          </a:xfrm>
          <a:prstGeom prst="rect">
            <a:avLst/>
          </a:prstGeom>
        </p:spPr>
      </p:pic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9" y="4850697"/>
            <a:ext cx="1447800" cy="279400"/>
          </a:xfrm>
          <a:prstGeom prst="rect">
            <a:avLst/>
          </a:prstGeom>
        </p:spPr>
      </p:pic>
      <p:pic>
        <p:nvPicPr>
          <p:cNvPr id="13" name="Picture 12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89" y="2581911"/>
            <a:ext cx="23368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41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943" y="1417638"/>
            <a:ext cx="8824423" cy="52960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the frame of rotating around z-axis with angular velocity </a:t>
            </a:r>
            <a:r>
              <a:rPr lang="en-US" sz="2400" i="1" dirty="0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) in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cylindrical coordinates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i="1" dirty="0" smtClean="0">
                <a:latin typeface="Times New Roman"/>
                <a:cs typeface="Times New Roman"/>
              </a:rPr>
              <a:t>z</a:t>
            </a:r>
            <a:r>
              <a:rPr lang="en-US" sz="2400" dirty="0" smtClean="0">
                <a:latin typeface="Times New Roman"/>
                <a:cs typeface="Times New Roman"/>
              </a:rPr>
              <a:t>) i.e.,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In equilibrium state, gravity and centrifugal force is balanced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Uniform magnetic field,</a:t>
            </a:r>
          </a:p>
          <a:p>
            <a:r>
              <a:rPr lang="en-US" sz="2400" dirty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erturbation:                       , wavenumber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In detail of calculation, need to use                        from local analysis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After some manipulations, we get following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dispersion relation </a:t>
            </a:r>
            <a:r>
              <a:rPr lang="en-US" sz="2400" dirty="0" smtClean="0">
                <a:latin typeface="Times New Roman"/>
                <a:cs typeface="Times New Roman"/>
              </a:rPr>
              <a:t>(for simply use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  <a:r>
              <a:rPr lang="en-US" sz="2400" i="1" baseline="-25000" dirty="0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=0),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94" y="1838445"/>
            <a:ext cx="2438400" cy="381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4578" y="2754453"/>
            <a:ext cx="2133600" cy="3302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28" y="3179687"/>
            <a:ext cx="1498600" cy="3048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022" y="3212681"/>
            <a:ext cx="1422400" cy="304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457" y="3658058"/>
            <a:ext cx="1651000" cy="3048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40" y="5351840"/>
            <a:ext cx="5537200" cy="7112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957491" y="5251485"/>
            <a:ext cx="5707582" cy="996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913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882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84" y="907410"/>
            <a:ext cx="9094516" cy="5950590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Rigid rotation case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From                      , the dispersion relation is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There is no solution with </a:t>
            </a:r>
            <a:r>
              <a:rPr lang="en-US" sz="2000" i="1" dirty="0" smtClean="0">
                <a:latin typeface="Symbol" charset="2"/>
                <a:cs typeface="Symbol" charset="2"/>
              </a:rPr>
              <a:t>w</a:t>
            </a:r>
            <a:r>
              <a:rPr lang="en-US" sz="2000" baseline="30000" dirty="0" smtClean="0">
                <a:latin typeface="Times New Roman"/>
                <a:cs typeface="Times New Roman"/>
              </a:rPr>
              <a:t>2 </a:t>
            </a:r>
            <a:r>
              <a:rPr lang="en-US" sz="2000" dirty="0" smtClean="0">
                <a:latin typeface="Times New Roman"/>
                <a:cs typeface="Times New Roman"/>
              </a:rPr>
              <a:t>&lt; 0, therefore rigid rotation disk is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stable</a:t>
            </a:r>
            <a:r>
              <a:rPr lang="en-US" sz="2000" dirty="0" smtClean="0">
                <a:latin typeface="Times New Roman"/>
                <a:cs typeface="Times New Roman"/>
              </a:rPr>
              <a:t> against MRI</a:t>
            </a:r>
          </a:p>
          <a:p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Keplerian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rotation case</a:t>
            </a:r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endParaRPr lang="en-US" sz="2000" dirty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From this, the dispersion relation is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When                                    , </a:t>
            </a:r>
            <a:r>
              <a:rPr lang="en-US" sz="2000" i="1" dirty="0" smtClean="0">
                <a:latin typeface="Symbol" charset="2"/>
                <a:cs typeface="Symbol" charset="2"/>
              </a:rPr>
              <a:t>w</a:t>
            </a:r>
            <a:r>
              <a:rPr lang="en-US" sz="2000" baseline="30000" dirty="0" smtClean="0">
                <a:latin typeface="Times New Roman"/>
                <a:cs typeface="Times New Roman"/>
              </a:rPr>
              <a:t>2</a:t>
            </a:r>
            <a:r>
              <a:rPr lang="en-US" sz="2000" dirty="0" smtClean="0">
                <a:latin typeface="Times New Roman"/>
                <a:cs typeface="Times New Roman"/>
              </a:rPr>
              <a:t>&lt; 0. Therefore </a:t>
            </a:r>
            <a:r>
              <a:rPr lang="en-US" sz="2000" dirty="0" err="1" smtClean="0">
                <a:latin typeface="Times New Roman"/>
                <a:cs typeface="Times New Roman"/>
              </a:rPr>
              <a:t>Keplerian</a:t>
            </a:r>
            <a:r>
              <a:rPr lang="en-US" sz="2000" dirty="0" smtClean="0">
                <a:latin typeface="Times New Roman"/>
                <a:cs typeface="Times New Roman"/>
              </a:rPr>
              <a:t> disk is </a:t>
            </a:r>
            <a:r>
              <a:rPr lang="en-US" sz="2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unstable </a:t>
            </a:r>
            <a:r>
              <a:rPr lang="en-US" sz="2000" dirty="0" smtClean="0">
                <a:latin typeface="Times New Roman"/>
                <a:cs typeface="Times New Roman"/>
              </a:rPr>
              <a:t>against MRI. And  maximum growth rate is </a:t>
            </a:r>
          </a:p>
          <a:p>
            <a:pPr lvl="1"/>
            <a:endParaRPr lang="en-US" sz="2000" dirty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  <a:p>
            <a:pPr lvl="1"/>
            <a:endParaRPr lang="en-US" sz="2000" dirty="0" smtClean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049" y="1414693"/>
            <a:ext cx="1295400" cy="3048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15" y="1730447"/>
            <a:ext cx="3860800" cy="7620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15" y="3595747"/>
            <a:ext cx="3403600" cy="6604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015" y="4747784"/>
            <a:ext cx="5461000" cy="863600"/>
          </a:xfrm>
          <a:prstGeom prst="rect">
            <a:avLst/>
          </a:prstGeom>
        </p:spPr>
      </p:pic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531" y="5777071"/>
            <a:ext cx="2159000" cy="3556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022075" y="4648813"/>
            <a:ext cx="5707582" cy="99629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504488" y="5727586"/>
            <a:ext cx="2217043" cy="41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atex-image-1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721" y="6181867"/>
            <a:ext cx="1727200" cy="3048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51598" y="6146466"/>
            <a:ext cx="1862287" cy="4188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3610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35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</a:t>
            </a:r>
            <a:r>
              <a:rPr lang="en-US" sz="2400" dirty="0" err="1" smtClean="0">
                <a:latin typeface="Times New Roman"/>
                <a:cs typeface="Times New Roman"/>
              </a:rPr>
              <a:t>Keplerian</a:t>
            </a:r>
            <a:r>
              <a:rPr lang="en-US" sz="2400" dirty="0" smtClean="0">
                <a:latin typeface="Times New Roman"/>
                <a:cs typeface="Times New Roman"/>
              </a:rPr>
              <a:t> disk, growth rate is comparable with </a:t>
            </a:r>
            <a:r>
              <a:rPr lang="en-US" sz="2400" i="1" dirty="0" smtClean="0">
                <a:latin typeface="Symbol" charset="2"/>
                <a:cs typeface="Symbol" charset="2"/>
              </a:rPr>
              <a:t>W</a:t>
            </a:r>
            <a:r>
              <a:rPr lang="en-US" sz="2400" dirty="0" smtClean="0">
                <a:latin typeface="Times New Roman"/>
                <a:cs typeface="Times New Roman"/>
              </a:rPr>
              <a:t>, i.e., this instability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fairly fast instability </a:t>
            </a:r>
            <a:r>
              <a:rPr lang="en-US" sz="2400" dirty="0" smtClean="0">
                <a:latin typeface="Times New Roman"/>
                <a:cs typeface="Times New Roman"/>
              </a:rPr>
              <a:t>occurring at the rotation time scale of disk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instability occurs even if the magnetic field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very weak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People often neglected the effect of magnetic field in accretion disk simply because magnetic field is very weak in the disk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But from properties of MRI, we cannot neglect magnetic field any more.  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00964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47414" y="-55262"/>
            <a:ext cx="5129707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Magneto-rotational instability 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71" y="1418611"/>
            <a:ext cx="4947304" cy="27382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071" y="1064668"/>
            <a:ext cx="46887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3D MHD Simulation in local shearing box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6599" y="101825"/>
            <a:ext cx="37174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3D MHD in global accretion disk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4034" y="5352977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768569" y="2114060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945420" y="5361211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583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Jeans instability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31" y="1286795"/>
            <a:ext cx="8758447" cy="557120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In many astrophysical phenomena, gravitational </a:t>
            </a:r>
            <a:r>
              <a:rPr lang="en-US" sz="2400" dirty="0" smtClean="0">
                <a:latin typeface="Times New Roman"/>
                <a:cs typeface="Times New Roman"/>
              </a:rPr>
              <a:t>field </a:t>
            </a:r>
            <a:r>
              <a:rPr lang="en-US" sz="2400" dirty="0">
                <a:latin typeface="Times New Roman"/>
                <a:cs typeface="Times New Roman"/>
              </a:rPr>
              <a:t>plays an important role.</a:t>
            </a:r>
          </a:p>
          <a:p>
            <a:r>
              <a:rPr lang="en-US" sz="2400" dirty="0">
                <a:latin typeface="Times New Roman"/>
                <a:cs typeface="Times New Roman"/>
              </a:rPr>
              <a:t>In particular</a:t>
            </a:r>
            <a:r>
              <a:rPr lang="en-US" sz="2400" dirty="0" smtClean="0"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self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-gravity </a:t>
            </a:r>
            <a:r>
              <a:rPr lang="en-US" sz="2400" dirty="0">
                <a:latin typeface="Times New Roman"/>
                <a:cs typeface="Times New Roman"/>
              </a:rPr>
              <a:t>and the associated instability are essential  </a:t>
            </a:r>
            <a:r>
              <a:rPr lang="en-US" sz="2400" dirty="0" smtClean="0">
                <a:latin typeface="Times New Roman"/>
                <a:cs typeface="Times New Roman"/>
              </a:rPr>
              <a:t>when </a:t>
            </a:r>
            <a:r>
              <a:rPr lang="en-US" sz="2400" dirty="0">
                <a:latin typeface="Times New Roman"/>
                <a:cs typeface="Times New Roman"/>
              </a:rPr>
              <a:t>we consider the </a:t>
            </a:r>
            <a:r>
              <a:rPr lang="en-US" sz="2400" dirty="0" smtClean="0">
                <a:latin typeface="Times New Roman"/>
                <a:cs typeface="Times New Roman"/>
              </a:rPr>
              <a:t>formation of </a:t>
            </a:r>
            <a:r>
              <a:rPr lang="en-US" sz="2400" dirty="0">
                <a:latin typeface="Times New Roman"/>
                <a:cs typeface="Times New Roman"/>
              </a:rPr>
              <a:t>various objects (e.g., stars, galaxies, and the clusters of galaxies) due to density </a:t>
            </a:r>
            <a:r>
              <a:rPr lang="en-US" sz="2400" dirty="0" smtClean="0">
                <a:latin typeface="Times New Roman"/>
                <a:cs typeface="Times New Roman"/>
              </a:rPr>
              <a:t>fluctuations</a:t>
            </a:r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Consider an </a:t>
            </a:r>
            <a:r>
              <a:rPr lang="en-US" sz="2400" dirty="0" smtClean="0">
                <a:latin typeface="Times New Roman"/>
                <a:cs typeface="Times New Roman"/>
              </a:rPr>
              <a:t>infinite homogeneous medium </a:t>
            </a:r>
            <a:r>
              <a:rPr lang="en-US" sz="2400" dirty="0">
                <a:latin typeface="Times New Roman"/>
                <a:cs typeface="Times New Roman"/>
              </a:rPr>
              <a:t>at </a:t>
            </a:r>
            <a:r>
              <a:rPr lang="en-US" sz="2400" dirty="0" smtClean="0">
                <a:latin typeface="Times New Roman"/>
                <a:cs typeface="Times New Roman"/>
              </a:rPr>
              <a:t>rest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i="1" dirty="0" smtClean="0">
                <a:latin typeface="Symbol" charset="2"/>
                <a:cs typeface="Symbol" charset="2"/>
              </a:rPr>
              <a:t>r 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  <a:r>
              <a:rPr lang="en-US" sz="2400" dirty="0" smtClean="0">
                <a:latin typeface="Times New Roman"/>
                <a:cs typeface="Times New Roman"/>
              </a:rPr>
              <a:t>=uniform,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  <a:r>
              <a:rPr lang="en-US" sz="2400" dirty="0" smtClean="0">
                <a:latin typeface="Times New Roman"/>
                <a:cs typeface="Times New Roman"/>
              </a:rPr>
              <a:t>=uniform, 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b="1" i="1" dirty="0" smtClean="0">
                <a:latin typeface="Times New Roman"/>
                <a:cs typeface="Times New Roman"/>
              </a:rPr>
              <a:t>v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  <a:r>
              <a:rPr lang="en-US" sz="2400" dirty="0" smtClean="0">
                <a:latin typeface="Times New Roman"/>
                <a:cs typeface="Times New Roman"/>
              </a:rPr>
              <a:t>=0, 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=</a:t>
            </a:r>
            <a:r>
              <a:rPr lang="en-US" sz="2400" dirty="0" smtClean="0">
                <a:latin typeface="Symbol" charset="2"/>
                <a:cs typeface="Symbol" charset="2"/>
              </a:rPr>
              <a:t>F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Here we consider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self-gravity of medium </a:t>
            </a:r>
            <a:r>
              <a:rPr lang="en-US" sz="2400" dirty="0" smtClean="0">
                <a:latin typeface="Times New Roman"/>
                <a:cs typeface="Times New Roman"/>
              </a:rPr>
              <a:t>but neglect magnetic field and assume adiabatic, p=</a:t>
            </a:r>
            <a:r>
              <a:rPr lang="en-US" sz="2400" dirty="0" err="1" smtClean="0">
                <a:latin typeface="Times New Roman"/>
                <a:cs typeface="Times New Roman"/>
              </a:rPr>
              <a:t>K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i="1" baseline="30000" dirty="0" err="1" smtClean="0">
                <a:latin typeface="Symbol" charset="2"/>
                <a:cs typeface="Symbol" charset="2"/>
              </a:rPr>
              <a:t>g</a:t>
            </a:r>
            <a:endParaRPr lang="en-US" sz="2400" i="1" baseline="30000" dirty="0" smtClean="0">
              <a:latin typeface="Symbol" charset="2"/>
              <a:cs typeface="Symbol" charset="2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465285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272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Magnetic buoyancy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5" y="1286795"/>
            <a:ext cx="8840918" cy="557120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Convective motion in fluid is driven by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thermal buoyancy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compressible plasma, we have another important buoyancy, i.e.,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buoyancy  </a:t>
            </a:r>
          </a:p>
          <a:p>
            <a:endParaRPr lang="en-US" sz="2400" dirty="0" smtClean="0">
              <a:solidFill>
                <a:srgbClr val="FF0000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Consider isolated flux tube (density</a:t>
            </a:r>
            <a:r>
              <a:rPr lang="en-US" sz="2400" i="1" dirty="0" smtClean="0">
                <a:latin typeface="Symbol" charset="2"/>
                <a:cs typeface="Symbol" charset="2"/>
              </a:rPr>
              <a:t>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, gas pressure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and magnetic pressure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) embedded in </a:t>
            </a:r>
            <a:r>
              <a:rPr lang="en-US" sz="2400" dirty="0" err="1" smtClean="0">
                <a:latin typeface="Times New Roman"/>
                <a:cs typeface="Times New Roman"/>
              </a:rPr>
              <a:t>nonmagnetized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plasma (density</a:t>
            </a:r>
            <a:r>
              <a:rPr lang="en-US" sz="2400" i="1" dirty="0">
                <a:latin typeface="Symbol" charset="2"/>
                <a:cs typeface="Symbol" charset="2"/>
              </a:rPr>
              <a:t>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>
                <a:latin typeface="Times New Roman"/>
                <a:cs typeface="Times New Roman"/>
              </a:rPr>
              <a:t>gas pressure </a:t>
            </a:r>
            <a:r>
              <a:rPr lang="en-US" sz="2400" i="1" dirty="0" err="1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 ) under uniform gravity </a:t>
            </a:r>
            <a:r>
              <a:rPr lang="en-US" sz="2400" i="1" dirty="0" smtClean="0">
                <a:latin typeface="Times New Roman"/>
                <a:cs typeface="Times New Roman"/>
              </a:rPr>
              <a:t>g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Assume: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isothermal</a:t>
            </a:r>
            <a:r>
              <a:rPr lang="en-US" sz="2400" dirty="0" smtClean="0">
                <a:latin typeface="Times New Roman"/>
                <a:cs typeface="Times New Roman"/>
              </a:rPr>
              <a:t>, i.e., the temperature 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baseline="-25000" dirty="0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err="1" smtClean="0">
                <a:latin typeface="Times New Roman"/>
                <a:cs typeface="Times New Roman"/>
              </a:rPr>
              <a:t>T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= </a:t>
            </a:r>
            <a:r>
              <a:rPr lang="en-US" sz="2400" i="1" dirty="0" smtClean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Assume: tube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thin</a:t>
            </a:r>
            <a:r>
              <a:rPr lang="en-US" sz="2400" dirty="0" smtClean="0">
                <a:latin typeface="Times New Roman"/>
                <a:cs typeface="Times New Roman"/>
              </a:rPr>
              <a:t>, i.e., the radius of flux tube is much smaller than local pressure scale height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68" y="5642408"/>
            <a:ext cx="1981200" cy="7239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5811428"/>
            <a:ext cx="31242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79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227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Jeans </a:t>
            </a:r>
            <a:r>
              <a:rPr lang="en-US" dirty="0" smtClean="0">
                <a:latin typeface="Times New Roman"/>
                <a:cs typeface="Times New Roman"/>
              </a:rPr>
              <a:t>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320" y="890915"/>
            <a:ext cx="9016680" cy="596708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Linearized </a:t>
            </a:r>
            <a:r>
              <a:rPr lang="en-US" sz="2400" dirty="0" smtClean="0">
                <a:latin typeface="Times New Roman"/>
                <a:cs typeface="Times New Roman"/>
              </a:rPr>
              <a:t>equations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From these equations, we obtain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</a:t>
            </a:r>
            <a:r>
              <a:rPr lang="en-US" sz="2400" i="1" dirty="0" smtClean="0">
                <a:latin typeface="Times New Roman"/>
                <a:cs typeface="Times New Roman"/>
              </a:rPr>
              <a:t>G</a:t>
            </a:r>
            <a:r>
              <a:rPr lang="en-US" sz="2400" dirty="0" smtClean="0">
                <a:latin typeface="Times New Roman"/>
                <a:cs typeface="Times New Roman"/>
              </a:rPr>
              <a:t>=0, this equation expresses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the propagation of sound wave </a:t>
            </a:r>
            <a:r>
              <a:rPr lang="en-US" sz="2400" dirty="0" smtClean="0">
                <a:latin typeface="Times New Roman"/>
                <a:cs typeface="Times New Roman"/>
              </a:rPr>
              <a:t>in a homogeneous medium.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other word, this equation shows that how the propagation of sound wave is modified in self-gravity field  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79" y="1247043"/>
            <a:ext cx="2540000" cy="6731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186" y="2022332"/>
            <a:ext cx="3581400" cy="6731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863" y="2821853"/>
            <a:ext cx="2006600" cy="3937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345" y="3300224"/>
            <a:ext cx="1257300" cy="3937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73" y="4158782"/>
            <a:ext cx="4051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780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63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Jeans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4" y="933984"/>
            <a:ext cx="8857412" cy="575321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If we consider a plane wave and </a:t>
            </a:r>
            <a:r>
              <a:rPr lang="en-US" sz="2400" dirty="0" smtClean="0">
                <a:latin typeface="Times New Roman"/>
                <a:cs typeface="Times New Roman"/>
              </a:rPr>
              <a:t>put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we obtain the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dispersion relation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i="1" dirty="0" smtClean="0">
              <a:latin typeface="Symbol" charset="2"/>
              <a:cs typeface="Symbol" charset="2"/>
            </a:endParaRPr>
          </a:p>
          <a:p>
            <a:r>
              <a:rPr lang="en-US" sz="2400" i="1" dirty="0" smtClean="0">
                <a:latin typeface="Symbol" charset="2"/>
                <a:cs typeface="Symbol" charset="2"/>
              </a:rPr>
              <a:t>w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negative</a:t>
            </a:r>
            <a:r>
              <a:rPr lang="en-US" sz="2400" dirty="0" smtClean="0">
                <a:latin typeface="Times New Roman"/>
                <a:cs typeface="Times New Roman"/>
              </a:rPr>
              <a:t> when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where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is so-called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Jeans wavelength (radius)</a:t>
            </a:r>
            <a:r>
              <a:rPr lang="en-US" sz="2400" dirty="0" smtClean="0">
                <a:latin typeface="Times New Roman"/>
                <a:cs typeface="Times New Roman"/>
              </a:rPr>
              <a:t>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 the perturbation with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longer wavelength</a:t>
            </a:r>
            <a:r>
              <a:rPr lang="en-US" sz="2400" dirty="0" smtClean="0">
                <a:latin typeface="Times New Roman"/>
                <a:cs typeface="Times New Roman"/>
              </a:rPr>
              <a:t>, attracting force from self-gravity overcomes increase of gas pressure then gravitational collapse is occurred 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is so-called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Jeans instability</a:t>
            </a:r>
            <a:r>
              <a:rPr lang="en-US" sz="2400" dirty="0" smtClean="0">
                <a:latin typeface="Times New Roman"/>
                <a:cs typeface="Times New Roman"/>
              </a:rPr>
              <a:t>.</a:t>
            </a: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89" y="893046"/>
            <a:ext cx="1981200" cy="4445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18" y="1993940"/>
            <a:ext cx="2565400" cy="3937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984" y="3266437"/>
            <a:ext cx="3352800" cy="9525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424526" y="1944455"/>
            <a:ext cx="2765018" cy="5091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57513" y="3200457"/>
            <a:ext cx="3555799" cy="111957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9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Jeans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19" y="1319785"/>
            <a:ext cx="8642987" cy="504748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ompute </a:t>
            </a:r>
            <a:r>
              <a:rPr lang="en-US" sz="2400" dirty="0">
                <a:latin typeface="Times New Roman"/>
                <a:cs typeface="Times New Roman"/>
              </a:rPr>
              <a:t>the mass contained within the Jeans </a:t>
            </a:r>
            <a:r>
              <a:rPr lang="en-US" sz="2400" dirty="0" smtClean="0">
                <a:latin typeface="Times New Roman"/>
                <a:cs typeface="Times New Roman"/>
              </a:rPr>
              <a:t>radius (consider as a sphere)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Here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is so-called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Jeans Mass</a:t>
            </a:r>
            <a:r>
              <a:rPr lang="en-US" sz="2400" dirty="0" smtClean="0">
                <a:latin typeface="Times New Roman"/>
                <a:cs typeface="Times New Roman"/>
              </a:rPr>
              <a:t>. From this instability, the object with </a:t>
            </a:r>
            <a:r>
              <a:rPr lang="en-US" sz="2400" i="1" dirty="0" smtClean="0">
                <a:latin typeface="Times New Roman"/>
                <a:cs typeface="Times New Roman"/>
              </a:rPr>
              <a:t>M </a:t>
            </a:r>
            <a:r>
              <a:rPr lang="en-US" sz="2400" dirty="0" smtClean="0">
                <a:latin typeface="Times New Roman"/>
                <a:cs typeface="Times New Roman"/>
              </a:rPr>
              <a:t>&gt; 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baseline="-25000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is formed.</a:t>
            </a:r>
            <a:endParaRPr lang="en-US" sz="2400" i="1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Jeans mass is small if temperature is low and density is high.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Therefore because of the density increase by the cloud contracts, the Jeans wavelength becomes shorter and shorter.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It means that the Jeans instability </a:t>
            </a:r>
            <a:r>
              <a:rPr lang="en-US" sz="2400" dirty="0">
                <a:latin typeface="Times New Roman"/>
                <a:cs typeface="Times New Roman"/>
              </a:rPr>
              <a:t>is takes place at smaller and smaller scales as the </a:t>
            </a:r>
            <a:r>
              <a:rPr lang="en-US" sz="2400" dirty="0" smtClean="0">
                <a:latin typeface="Times New Roman"/>
                <a:cs typeface="Times New Roman"/>
              </a:rPr>
              <a:t>cloud </a:t>
            </a:r>
            <a:r>
              <a:rPr lang="en-US" sz="2400" dirty="0">
                <a:latin typeface="Times New Roman"/>
                <a:cs typeface="Times New Roman"/>
              </a:rPr>
              <a:t>contracts, leading to a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fragmentation </a:t>
            </a:r>
            <a:r>
              <a:rPr lang="en-US" sz="2400" dirty="0">
                <a:latin typeface="Times New Roman"/>
                <a:cs typeface="Times New Roman"/>
              </a:rPr>
              <a:t>into many small pieces.  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2936" y="2108511"/>
            <a:ext cx="62357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1505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Jeans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808" y="1600200"/>
            <a:ext cx="8907192" cy="509368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In this lecture, we consider the simple model, </a:t>
            </a:r>
            <a:r>
              <a:rPr lang="en-US" sz="2400" dirty="0">
                <a:latin typeface="Times New Roman"/>
                <a:cs typeface="Times New Roman"/>
              </a:rPr>
              <a:t>an infinite homogeneous medium at </a:t>
            </a:r>
            <a:r>
              <a:rPr lang="en-US" sz="2400" dirty="0" smtClean="0">
                <a:latin typeface="Times New Roman"/>
                <a:cs typeface="Times New Roman"/>
              </a:rPr>
              <a:t>rest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If we consider the rotating disk, the </a:t>
            </a:r>
            <a:r>
              <a:rPr lang="en-US" sz="2400" dirty="0" err="1" smtClean="0">
                <a:latin typeface="Times New Roman"/>
                <a:cs typeface="Times New Roman"/>
              </a:rPr>
              <a:t>Coriolis</a:t>
            </a:r>
            <a:r>
              <a:rPr lang="en-US" sz="2400" dirty="0" smtClean="0">
                <a:latin typeface="Times New Roman"/>
                <a:cs typeface="Times New Roman"/>
              </a:rPr>
              <a:t> force is protected to contraction of gas =&gt; instability condition is changing (</a:t>
            </a:r>
            <a:r>
              <a:rPr lang="en-US" sz="2400" dirty="0" err="1" smtClean="0">
                <a:latin typeface="Times New Roman"/>
                <a:cs typeface="Times New Roman"/>
              </a:rPr>
              <a:t>Toomre</a:t>
            </a:r>
            <a:r>
              <a:rPr lang="en-US" sz="2400" dirty="0" smtClean="0">
                <a:latin typeface="Times New Roman"/>
                <a:cs typeface="Times New Roman"/>
              </a:rPr>
              <a:t> 1964)</a:t>
            </a:r>
          </a:p>
        </p:txBody>
      </p:sp>
    </p:spTree>
    <p:extLst>
      <p:ext uri="{BB962C8B-B14F-4D97-AF65-F5344CB8AC3E}">
        <p14:creationId xmlns:p14="http://schemas.microsoft.com/office/powerpoint/2010/main" val="3674234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292" y="34383"/>
            <a:ext cx="5206845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Jeans instability (cont.)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6" y="3785120"/>
            <a:ext cx="3799863" cy="303989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292" y="3230334"/>
            <a:ext cx="36604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Star formation in molecular cloud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78327" y="4481915"/>
            <a:ext cx="29966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3D SPH simulations of star formation from gas cloud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6028" y="2114060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655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8964"/>
            <a:ext cx="5827110" cy="138478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Current driven (kink) instability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0919" y="1374147"/>
            <a:ext cx="6614195" cy="532302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linear pinched discharge </a:t>
            </a:r>
            <a:r>
              <a:rPr lang="en-US" sz="2400" dirty="0" smtClean="0">
                <a:latin typeface="Times New Roman"/>
                <a:cs typeface="Times New Roman"/>
              </a:rPr>
              <a:t>in the laboratory is a cylindrical plasma column (radius </a:t>
            </a:r>
            <a:r>
              <a:rPr lang="en-US" sz="2400" i="1" dirty="0" smtClean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) that is confined (or pinched) by </a:t>
            </a:r>
            <a:r>
              <a:rPr lang="en-US" sz="24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toroidal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 magnetic field </a:t>
            </a:r>
            <a:r>
              <a:rPr lang="en-US" sz="2400" dirty="0" smtClean="0">
                <a:latin typeface="Times New Roman"/>
                <a:cs typeface="Times New Roman"/>
              </a:rPr>
              <a:t>due to current (     </a:t>
            </a:r>
            <a:r>
              <a:rPr lang="en-US" sz="2400" dirty="0">
                <a:latin typeface="Times New Roman"/>
                <a:cs typeface="Times New Roman"/>
              </a:rPr>
              <a:t>) </a:t>
            </a:r>
            <a:r>
              <a:rPr lang="en-US" sz="2400" dirty="0" smtClean="0">
                <a:latin typeface="Times New Roman"/>
                <a:cs typeface="Times New Roman"/>
              </a:rPr>
              <a:t>flowing along its surface or through its interior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configuration is similar to magnetic flux tubes present in the solar atmosphere and astrophysical jets formed from compact rotator.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So summaries its stability properties here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897" y="2609354"/>
            <a:ext cx="368300" cy="254000"/>
          </a:xfrm>
          <a:prstGeom prst="rect">
            <a:avLst/>
          </a:prstGeom>
        </p:spPr>
      </p:pic>
      <p:pic>
        <p:nvPicPr>
          <p:cNvPr id="7" name="Picture 6" descr="kink_f1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8971" y="0"/>
            <a:ext cx="1415530" cy="68580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7768792" y="2870144"/>
            <a:ext cx="395862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765720" y="2846788"/>
            <a:ext cx="3989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a</a:t>
            </a:r>
            <a:endParaRPr lang="en-US" sz="2000" i="1" dirty="0"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00561" y="1959971"/>
            <a:ext cx="46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f</a:t>
            </a:r>
            <a:endParaRPr lang="en-US" sz="2000" baseline="-25000" dirty="0">
              <a:latin typeface="Symbol" charset="2"/>
              <a:cs typeface="Symbol" charset="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00443" y="542587"/>
            <a:ext cx="3705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r</a:t>
            </a:r>
            <a:endParaRPr lang="en-US" sz="20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00561" y="526092"/>
            <a:ext cx="403940" cy="199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433719" y="213167"/>
            <a:ext cx="3845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J</a:t>
            </a:r>
            <a:endParaRPr lang="en-US" sz="2000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29646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02" y="274638"/>
            <a:ext cx="7196128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driven (kink) </a:t>
            </a:r>
            <a:r>
              <a:rPr lang="en-US" dirty="0" smtClean="0">
                <a:latin typeface="Times New Roman"/>
                <a:cs typeface="Times New Roman"/>
              </a:rPr>
              <a:t>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61" y="1501229"/>
            <a:ext cx="7257469" cy="5406255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 radially inwards </a:t>
            </a:r>
            <a:r>
              <a:rPr lang="en-US" sz="2400" b="1" i="1" dirty="0" smtClean="0">
                <a:latin typeface="Times New Roman"/>
                <a:cs typeface="Times New Roman"/>
              </a:rPr>
              <a:t>J</a:t>
            </a:r>
            <a:r>
              <a:rPr lang="en-US" sz="2400" dirty="0" smtClean="0">
                <a:latin typeface="Times New Roman"/>
                <a:cs typeface="Times New Roman"/>
              </a:rPr>
              <a:t> x </a:t>
            </a:r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 force </a:t>
            </a:r>
            <a:r>
              <a:rPr lang="en-US" sz="2400" dirty="0">
                <a:latin typeface="Times New Roman"/>
                <a:cs typeface="Times New Roman"/>
              </a:rPr>
              <a:t>(magnetic pressure 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300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/2</a:t>
            </a:r>
            <a:r>
              <a:rPr lang="en-US" sz="2400" i="1" dirty="0">
                <a:latin typeface="Symbol" charset="2"/>
                <a:cs typeface="Symbol" charset="2"/>
              </a:rPr>
              <a:t>m</a:t>
            </a:r>
            <a:r>
              <a:rPr lang="en-US" sz="2400" baseline="-25000" dirty="0">
                <a:latin typeface="Times New Roman"/>
                <a:cs typeface="Times New Roman"/>
              </a:rPr>
              <a:t>0</a:t>
            </a:r>
            <a:r>
              <a:rPr lang="en-US" sz="2400" dirty="0">
                <a:latin typeface="Times New Roman"/>
                <a:cs typeface="Times New Roman"/>
              </a:rPr>
              <a:t> and magnetic tension 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300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/2</a:t>
            </a:r>
            <a:r>
              <a:rPr lang="en-US" sz="2400" i="1" dirty="0">
                <a:latin typeface="Symbol" charset="2"/>
                <a:cs typeface="Symbol" charset="2"/>
              </a:rPr>
              <a:t>m</a:t>
            </a:r>
            <a:r>
              <a:rPr lang="en-US" sz="2400" baseline="-25000" dirty="0">
                <a:latin typeface="Times New Roman"/>
                <a:cs typeface="Times New Roman"/>
              </a:rPr>
              <a:t>0</a:t>
            </a:r>
            <a:r>
              <a:rPr lang="en-US" sz="2400" i="1" dirty="0">
                <a:latin typeface="Times New Roman"/>
                <a:cs typeface="Times New Roman"/>
              </a:rPr>
              <a:t>r</a:t>
            </a:r>
            <a:r>
              <a:rPr lang="en-US" sz="2400" dirty="0" smtClean="0">
                <a:latin typeface="Times New Roman"/>
                <a:cs typeface="Times New Roman"/>
              </a:rPr>
              <a:t>) is balanced by outwards pressure gradient.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When plasma (at pressure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  <a:r>
              <a:rPr lang="en-US" sz="2400" dirty="0" smtClean="0">
                <a:latin typeface="Times New Roman"/>
                <a:cs typeface="Times New Roman"/>
              </a:rPr>
              <a:t> &amp; density 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0</a:t>
            </a:r>
            <a:r>
              <a:rPr lang="en-US" sz="2400" dirty="0" smtClean="0">
                <a:latin typeface="Times New Roman"/>
                <a:cs typeface="Times New Roman"/>
              </a:rPr>
              <a:t>) contains no magnetic field (interior),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pinch</a:t>
            </a:r>
            <a:r>
              <a:rPr lang="en-US" sz="2400" dirty="0" smtClean="0">
                <a:latin typeface="Times New Roman"/>
                <a:cs typeface="Times New Roman"/>
              </a:rPr>
              <a:t>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 to the interchange mode (</a:t>
            </a:r>
            <a:r>
              <a:rPr lang="en-US" sz="2400" b="1" i="1" dirty="0" smtClean="0"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dirty="0" smtClean="0">
                <a:latin typeface="Times New Roman"/>
                <a:cs typeface="Times New Roman"/>
              </a:rPr>
              <a:t>\</a:t>
            </a:r>
            <a:r>
              <a:rPr lang="en-US" altLang="ja-JP" sz="2400" dirty="0" err="1" smtClean="0">
                <a:latin typeface="Times New Roman"/>
                <a:cs typeface="Times New Roman"/>
              </a:rPr>
              <a:t>perp</a:t>
            </a:r>
            <a:r>
              <a:rPr lang="en-US" altLang="ja-JP" sz="2400" dirty="0" smtClean="0">
                <a:latin typeface="Times New Roman"/>
                <a:cs typeface="Times New Roman"/>
              </a:rPr>
              <a:t> </a:t>
            </a:r>
            <a:r>
              <a:rPr lang="en-US" altLang="ja-JP" sz="2400" b="1" i="1" dirty="0" smtClean="0">
                <a:latin typeface="Times New Roman"/>
                <a:cs typeface="Times New Roman"/>
              </a:rPr>
              <a:t>B</a:t>
            </a:r>
            <a:r>
              <a:rPr lang="en-US" sz="2400" dirty="0" smtClean="0">
                <a:latin typeface="Times New Roman"/>
                <a:cs typeface="Times New Roman"/>
              </a:rPr>
              <a:t>), since the confining field is concave to plasma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place where it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pinched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err="1" smtClean="0">
                <a:latin typeface="Times New Roman"/>
                <a:cs typeface="Times New Roman"/>
              </a:rPr>
              <a:t>toroidal</a:t>
            </a:r>
            <a:r>
              <a:rPr lang="en-US" sz="2400" dirty="0"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field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increases</a:t>
            </a:r>
            <a:r>
              <a:rPr lang="en-US" sz="2400" dirty="0" smtClean="0">
                <a:latin typeface="Times New Roman"/>
                <a:cs typeface="Times New Roman"/>
              </a:rPr>
              <a:t> and radius is deceases. Therefore magnetic pressure and tension 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increase</a:t>
            </a:r>
            <a:r>
              <a:rPr lang="en-US" sz="2400" dirty="0" smtClean="0">
                <a:latin typeface="Times New Roman"/>
                <a:cs typeface="Times New Roman"/>
              </a:rPr>
              <a:t> =&gt; inward force is no longer balances with gas pressure =&gt; perturbation grows</a:t>
            </a:r>
          </a:p>
          <a:p>
            <a:r>
              <a:rPr lang="en-US" sz="2400" dirty="0">
                <a:latin typeface="Times New Roman"/>
                <a:cs typeface="Times New Roman"/>
              </a:rPr>
              <a:t>The place where it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bulges out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err="1">
                <a:latin typeface="Times New Roman"/>
                <a:cs typeface="Times New Roman"/>
              </a:rPr>
              <a:t>toroidal</a:t>
            </a:r>
            <a:r>
              <a:rPr lang="en-US" sz="2400" dirty="0">
                <a:latin typeface="Times New Roman"/>
                <a:cs typeface="Times New Roman"/>
              </a:rPr>
              <a:t> field is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decreases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and radius is </a:t>
            </a:r>
            <a:r>
              <a:rPr lang="en-US" sz="2400" dirty="0" smtClean="0">
                <a:latin typeface="Times New Roman"/>
                <a:cs typeface="Times New Roman"/>
              </a:rPr>
              <a:t>increases. </a:t>
            </a:r>
            <a:r>
              <a:rPr lang="en-US" sz="2400" dirty="0">
                <a:latin typeface="Times New Roman"/>
                <a:cs typeface="Times New Roman"/>
              </a:rPr>
              <a:t>Therefore magnetic pressure and tension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decrease</a:t>
            </a:r>
            <a:r>
              <a:rPr lang="en-US" sz="2400" dirty="0" smtClean="0">
                <a:latin typeface="Times New Roman"/>
                <a:cs typeface="Times New Roman"/>
              </a:rPr>
              <a:t> </a:t>
            </a:r>
            <a:r>
              <a:rPr lang="en-US" sz="2400" dirty="0">
                <a:latin typeface="Times New Roman"/>
                <a:cs typeface="Times New Roman"/>
              </a:rPr>
              <a:t>=&gt; perturbation grows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5" name="Picture 4" descr="kink_f1b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760" y="157805"/>
            <a:ext cx="1181100" cy="6591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604158" y="1642959"/>
            <a:ext cx="4640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Times New Roman"/>
                <a:cs typeface="Times New Roman"/>
              </a:rPr>
              <a:t>B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f</a:t>
            </a:r>
            <a:endParaRPr lang="en-US" sz="2000" baseline="-25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847130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308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driven (kink)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448" y="874420"/>
            <a:ext cx="8995552" cy="5740272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This instability is so-called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sausage instability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=0 mode of current-driven instability, sausage mode).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instability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 in all wavelength (for cylindrical plasma column with </a:t>
            </a:r>
            <a:r>
              <a:rPr lang="en-US" sz="2400" dirty="0" err="1" smtClean="0">
                <a:latin typeface="Times New Roman"/>
                <a:cs typeface="Times New Roman"/>
              </a:rPr>
              <a:t>toroidal</a:t>
            </a:r>
            <a:r>
              <a:rPr lang="en-US" sz="2400" dirty="0" smtClean="0">
                <a:latin typeface="Times New Roman"/>
                <a:cs typeface="Times New Roman"/>
              </a:rPr>
              <a:t> field)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growth rate of this instability with the wavenumber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cylindrical plasma column can be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stabilized</a:t>
            </a:r>
            <a:r>
              <a:rPr lang="en-US" sz="2400" dirty="0" smtClean="0">
                <a:latin typeface="Times New Roman"/>
                <a:cs typeface="Times New Roman"/>
              </a:rPr>
              <a:t> against the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sausage mode </a:t>
            </a:r>
            <a:r>
              <a:rPr lang="en-US" sz="2400" dirty="0" smtClean="0">
                <a:latin typeface="Times New Roman"/>
                <a:cs typeface="Times New Roman"/>
              </a:rPr>
              <a:t>by the presence of a large enough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axial field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Times New Roman"/>
                <a:cs typeface="Times New Roman"/>
              </a:rPr>
              <a:t>0z</a:t>
            </a:r>
            <a:r>
              <a:rPr lang="en-US" sz="2400" dirty="0" smtClean="0">
                <a:latin typeface="Times New Roman"/>
                <a:cs typeface="Times New Roman"/>
              </a:rPr>
              <a:t>)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 value of </a:t>
            </a:r>
            <a:r>
              <a:rPr lang="en-US" sz="2400" dirty="0" err="1" smtClean="0">
                <a:latin typeface="Times New Roman"/>
                <a:cs typeface="Times New Roman"/>
              </a:rPr>
              <a:t>toroidal</a:t>
            </a:r>
            <a:r>
              <a:rPr lang="en-US" sz="2400" dirty="0" smtClean="0">
                <a:latin typeface="Times New Roman"/>
                <a:cs typeface="Times New Roman"/>
              </a:rPr>
              <a:t> field at the interface is </a:t>
            </a:r>
            <a:r>
              <a:rPr lang="en-US" sz="2400" i="1" dirty="0" smtClean="0">
                <a:latin typeface="Times New Roman"/>
                <a:cs typeface="Times New Roman"/>
              </a:rPr>
              <a:t>B</a:t>
            </a:r>
            <a:r>
              <a:rPr lang="en-US" sz="2400" baseline="-25000" dirty="0" smtClean="0">
                <a:latin typeface="Symbol" charset="2"/>
                <a:cs typeface="Symbol" charset="2"/>
              </a:rPr>
              <a:t>f</a:t>
            </a:r>
            <a:r>
              <a:rPr lang="en-US" sz="2400" dirty="0" smtClean="0">
                <a:latin typeface="Times New Roman"/>
                <a:cs typeface="Times New Roman"/>
              </a:rPr>
              <a:t>, the force balance on the interface gives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821" y="5559608"/>
            <a:ext cx="2184400" cy="838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857" y="2548331"/>
            <a:ext cx="1028700" cy="3048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296" y="3031592"/>
            <a:ext cx="18415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0901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driven (kink)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972" y="1352775"/>
            <a:ext cx="8740406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T</a:t>
            </a:r>
            <a:r>
              <a:rPr lang="en-US" sz="2400" dirty="0" smtClean="0">
                <a:latin typeface="Times New Roman"/>
                <a:cs typeface="Times New Roman"/>
              </a:rPr>
              <a:t>he </a:t>
            </a:r>
            <a:r>
              <a:rPr lang="en-US" sz="2400" dirty="0">
                <a:latin typeface="Times New Roman"/>
                <a:cs typeface="Times New Roman"/>
              </a:rPr>
              <a:t>effect of Alfven wave </a:t>
            </a:r>
            <a:r>
              <a:rPr lang="en-US" sz="2400" dirty="0" smtClean="0">
                <a:latin typeface="Times New Roman"/>
                <a:cs typeface="Times New Roman"/>
              </a:rPr>
              <a:t>propagating </a:t>
            </a:r>
            <a:r>
              <a:rPr lang="en-US" sz="2400" dirty="0">
                <a:latin typeface="Times New Roman"/>
                <a:cs typeface="Times New Roman"/>
              </a:rPr>
              <a:t>along the axis </a:t>
            </a:r>
            <a:r>
              <a:rPr lang="en-US" sz="2400" dirty="0" smtClean="0">
                <a:latin typeface="Times New Roman"/>
                <a:cs typeface="Times New Roman"/>
              </a:rPr>
              <a:t>with speed</a:t>
            </a:r>
            <a:br>
              <a:rPr lang="en-US" sz="2400" dirty="0" smtClean="0">
                <a:latin typeface="Times New Roman"/>
                <a:cs typeface="Times New Roman"/>
              </a:rPr>
            </a:br>
            <a:r>
              <a:rPr lang="en-US" sz="2400" dirty="0" smtClean="0">
                <a:latin typeface="Times New Roman"/>
                <a:cs typeface="Times New Roman"/>
              </a:rPr>
              <a:t>                              is to modify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the dispersion relation </a:t>
            </a:r>
            <a:r>
              <a:rPr lang="en-US" sz="2400" dirty="0" smtClean="0">
                <a:latin typeface="Times New Roman"/>
                <a:cs typeface="Times New Roman"/>
              </a:rPr>
              <a:t>to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force balance gives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stability</a:t>
            </a:r>
            <a:r>
              <a:rPr lang="en-US" sz="2400" dirty="0" smtClean="0">
                <a:latin typeface="Times New Roman"/>
                <a:cs typeface="Times New Roman"/>
              </a:rPr>
              <a:t> (</a:t>
            </a:r>
            <a:r>
              <a:rPr lang="en-US" sz="2400" i="1" dirty="0" smtClean="0">
                <a:latin typeface="Symbol" charset="2"/>
                <a:cs typeface="Symbol" charset="2"/>
              </a:rPr>
              <a:t>w</a:t>
            </a:r>
            <a:r>
              <a:rPr lang="en-US" sz="2400" baseline="30000" dirty="0" smtClean="0">
                <a:latin typeface="Times New Roman"/>
                <a:cs typeface="Times New Roman"/>
              </a:rPr>
              <a:t>2</a:t>
            </a:r>
            <a:r>
              <a:rPr lang="en-US" sz="2400" dirty="0" smtClean="0">
                <a:latin typeface="Times New Roman"/>
                <a:cs typeface="Times New Roman"/>
              </a:rPr>
              <a:t> &gt; 0) when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000" dirty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70" y="1778823"/>
            <a:ext cx="2400300" cy="3683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832" y="4034754"/>
            <a:ext cx="1511300" cy="6731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54598" y="2394042"/>
            <a:ext cx="3315344" cy="90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417040" y="3985269"/>
            <a:ext cx="1854150" cy="90505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971" y="2476513"/>
            <a:ext cx="2959100" cy="78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43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065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driven (kink)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286" y="1016725"/>
            <a:ext cx="5172991" cy="584127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Consider the perturbation of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kink</a:t>
            </a:r>
            <a:r>
              <a:rPr lang="en-US" sz="2400" dirty="0" smtClean="0">
                <a:latin typeface="Times New Roman"/>
                <a:cs typeface="Times New Roman"/>
              </a:rPr>
              <a:t> to cylindrical plasma column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Inside kinked plasma column, magnetic pressure 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strong</a:t>
            </a:r>
            <a:r>
              <a:rPr lang="en-US" sz="2400" dirty="0" smtClean="0">
                <a:latin typeface="Times New Roman"/>
                <a:cs typeface="Times New Roman"/>
              </a:rPr>
              <a:t>, while outside of the kinked plasma column</a:t>
            </a:r>
            <a:r>
              <a:rPr lang="en-US" sz="2400" dirty="0">
                <a:latin typeface="Times New Roman"/>
                <a:cs typeface="Times New Roman"/>
              </a:rPr>
              <a:t>, magnetic pressure 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weak</a:t>
            </a:r>
            <a:r>
              <a:rPr lang="en-US" sz="2400" dirty="0" smtClean="0">
                <a:latin typeface="Times New Roman"/>
                <a:cs typeface="Times New Roman"/>
              </a:rPr>
              <a:t> =&gt; perturbation grows (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). 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instability is so-called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kink instability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i="1" dirty="0" smtClean="0">
                <a:latin typeface="Times New Roman"/>
                <a:cs typeface="Times New Roman"/>
              </a:rPr>
              <a:t>m</a:t>
            </a:r>
            <a:r>
              <a:rPr lang="en-US" sz="2400" dirty="0" smtClean="0">
                <a:latin typeface="Times New Roman"/>
                <a:cs typeface="Times New Roman"/>
              </a:rPr>
              <a:t>=1 </a:t>
            </a:r>
            <a:r>
              <a:rPr lang="en-US" sz="2400" dirty="0">
                <a:latin typeface="Times New Roman"/>
                <a:cs typeface="Times New Roman"/>
              </a:rPr>
              <a:t>mode of current-driven instability, sausage </a:t>
            </a:r>
            <a:r>
              <a:rPr lang="en-US" sz="2400" dirty="0" smtClean="0">
                <a:latin typeface="Times New Roman"/>
                <a:cs typeface="Times New Roman"/>
              </a:rPr>
              <a:t>mode)</a:t>
            </a:r>
            <a:endParaRPr lang="en-US" sz="2400" dirty="0" smtClean="0">
              <a:solidFill>
                <a:srgbClr val="0000FF"/>
              </a:solidFill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 axial field in cylindrical plasma column also affects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stabilize</a:t>
            </a:r>
            <a:r>
              <a:rPr lang="en-US" sz="2400" dirty="0" smtClean="0">
                <a:latin typeface="Times New Roman"/>
                <a:cs typeface="Times New Roman"/>
              </a:rPr>
              <a:t> of this instability (kink-mode)</a:t>
            </a: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kink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81" y="990600"/>
            <a:ext cx="7010400" cy="58674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612554" y="6504053"/>
            <a:ext cx="2059652" cy="353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672206" y="6240204"/>
            <a:ext cx="2059652" cy="35394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768618" y="1074419"/>
            <a:ext cx="2782601" cy="5730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46984" y="2050552"/>
            <a:ext cx="3268861" cy="49511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460292" y="1230854"/>
            <a:ext cx="38995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958040" y="998035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latin typeface="Times New Roman"/>
                <a:cs typeface="Times New Roman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141260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77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Magnetic </a:t>
            </a:r>
            <a:r>
              <a:rPr lang="en-US" dirty="0" smtClean="0">
                <a:latin typeface="Times New Roman"/>
                <a:cs typeface="Times New Roman"/>
              </a:rPr>
              <a:t>buoyancy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67" y="1022874"/>
            <a:ext cx="8824423" cy="58351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Equilibrium configuration of magnetic flux tube is determined by the balance of total pressure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Then, from </a:t>
            </a:r>
            <a:r>
              <a:rPr lang="en-US" sz="2400" dirty="0" err="1" smtClean="0">
                <a:latin typeface="Times New Roman"/>
                <a:cs typeface="Times New Roman"/>
              </a:rPr>
              <a:t>EoS</a:t>
            </a:r>
            <a:r>
              <a:rPr lang="en-US" sz="2400" dirty="0" smtClean="0">
                <a:latin typeface="Times New Roman"/>
                <a:cs typeface="Times New Roman"/>
              </a:rPr>
              <a:t> of </a:t>
            </a:r>
            <a:r>
              <a:rPr lang="en-US" sz="2400" i="1" dirty="0" smtClean="0">
                <a:latin typeface="Times New Roman"/>
                <a:cs typeface="Times New Roman"/>
              </a:rPr>
              <a:t>p</a:t>
            </a:r>
            <a:r>
              <a:rPr lang="en-US" sz="2400" dirty="0" smtClean="0">
                <a:latin typeface="Times New Roman"/>
                <a:cs typeface="Times New Roman"/>
              </a:rPr>
              <a:t> =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i="1" dirty="0" err="1" smtClean="0">
                <a:latin typeface="Times New Roman"/>
                <a:cs typeface="Times New Roman"/>
              </a:rPr>
              <a:t>RT</a:t>
            </a:r>
            <a:r>
              <a:rPr lang="en-US" sz="2400" i="1" dirty="0" smtClean="0">
                <a:latin typeface="Times New Roman"/>
                <a:cs typeface="Times New Roman"/>
              </a:rPr>
              <a:t>,</a:t>
            </a:r>
            <a:r>
              <a:rPr lang="en-US" sz="2400" dirty="0" smtClean="0">
                <a:latin typeface="Times New Roman"/>
                <a:cs typeface="Times New Roman"/>
              </a:rPr>
              <a:t> the density inside the tube (</a:t>
            </a:r>
            <a:r>
              <a:rPr lang="en-US" sz="2400" i="1" dirty="0" err="1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i</a:t>
            </a:r>
            <a:r>
              <a:rPr lang="en-US" sz="2400" dirty="0" smtClean="0">
                <a:latin typeface="Times New Roman"/>
                <a:cs typeface="Times New Roman"/>
              </a:rPr>
              <a:t>) 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smaller</a:t>
            </a:r>
            <a:r>
              <a:rPr lang="en-US" sz="2400" dirty="0" smtClean="0">
                <a:latin typeface="Times New Roman"/>
                <a:cs typeface="Times New Roman"/>
              </a:rPr>
              <a:t> than the density outside the tube (</a:t>
            </a:r>
            <a:r>
              <a:rPr lang="en-US" sz="2400" i="1" dirty="0" smtClean="0">
                <a:latin typeface="Symbol" charset="2"/>
                <a:cs typeface="Symbol" charset="2"/>
              </a:rPr>
              <a:t>r</a:t>
            </a:r>
            <a:r>
              <a:rPr lang="en-US" sz="2400" baseline="-25000" dirty="0" smtClean="0">
                <a:latin typeface="Times New Roman"/>
                <a:cs typeface="Times New Roman"/>
              </a:rPr>
              <a:t>e</a:t>
            </a:r>
            <a:r>
              <a:rPr lang="en-US" sz="2400" dirty="0" smtClean="0">
                <a:latin typeface="Times New Roman"/>
                <a:cs typeface="Times New Roman"/>
              </a:rPr>
              <a:t>)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Therefore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Hence the tube suffers the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buoyancy force 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This is 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buoyancy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This is fundamental force to raise the flux tube to the surface of the Sun, stars and accretion disk (galactic gas disk)</a:t>
            </a:r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262" y="1931085"/>
            <a:ext cx="2349500" cy="3937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22" y="3235331"/>
            <a:ext cx="3124200" cy="787400"/>
          </a:xfrm>
          <a:prstGeom prst="rect">
            <a:avLst/>
          </a:prstGeom>
        </p:spPr>
      </p:pic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222" y="4472487"/>
            <a:ext cx="1790700" cy="7874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62262" y="4406507"/>
            <a:ext cx="2081933" cy="92153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8811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driven (kink) 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3907" y="1600200"/>
            <a:ext cx="8642987" cy="4981501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 The condition of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stability</a:t>
            </a:r>
            <a:r>
              <a:rPr lang="en-US" sz="2400" dirty="0" smtClean="0">
                <a:latin typeface="Times New Roman"/>
                <a:cs typeface="Times New Roman"/>
              </a:rPr>
              <a:t> for kink mode is </a:t>
            </a:r>
          </a:p>
          <a:p>
            <a:endParaRPr lang="en-US" sz="24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US" sz="2400" dirty="0" smtClean="0">
              <a:latin typeface="Times New Roman"/>
              <a:cs typeface="Times New Roman"/>
            </a:endParaRP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If the perturbed wavelength is long enough, the plasma column with helical magnetic field is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 against kink instability.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38945" y="2295065"/>
            <a:ext cx="26391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Kruskal-Shafranov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criterion</a:t>
            </a:r>
            <a:endParaRPr lang="en-US" sz="2400" i="1" dirty="0"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60" y="2352138"/>
            <a:ext cx="3632200" cy="838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18832" y="2262075"/>
            <a:ext cx="3960366" cy="102052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72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651" y="68705"/>
            <a:ext cx="4743423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/>
                <a:cs typeface="Times New Roman"/>
              </a:rPr>
              <a:t>Current driven (kink) instability (cont.)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494" y="2419713"/>
            <a:ext cx="4579524" cy="35491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2724" y="1603393"/>
            <a:ext cx="36449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Sausage pinch instability in solar corona (</a:t>
            </a:r>
            <a:r>
              <a:rPr lang="en-US" sz="2000" dirty="0" err="1" smtClean="0">
                <a:latin typeface="Times New Roman"/>
                <a:cs typeface="Times New Roman"/>
              </a:rPr>
              <a:t>Obs</a:t>
            </a:r>
            <a:r>
              <a:rPr lang="en-US" sz="2000" dirty="0" smtClean="0">
                <a:latin typeface="Times New Roman"/>
                <a:cs typeface="Times New Roman"/>
              </a:rPr>
              <a:t> by SDO)</a:t>
            </a:r>
            <a:endParaRPr lang="en-US" sz="2000" dirty="0">
              <a:latin typeface="Times New Roman"/>
              <a:cs typeface="Times New Roman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9274" y="89423"/>
            <a:ext cx="2197644" cy="2745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810406" y="68705"/>
            <a:ext cx="1593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Kink instability in laboratory experiment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41018" y="2806281"/>
            <a:ext cx="2210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MHD simulation of kink instability 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27409" y="4983252"/>
            <a:ext cx="1259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Movie here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412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Summary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4425" y="1418755"/>
            <a:ext cx="8659481" cy="52578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There are many potentially growing instabilities in the universe.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 These instabilities are strongly related the dynamics in the universe.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Important: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what system is stable/unstable against instabilities (condition for stable/unstable of instability)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What is the time scale of growing instabilities (growth rate). Does it affects the dynamics of system?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Here not covered…but may be important</a:t>
            </a:r>
          </a:p>
          <a:p>
            <a:pPr lvl="1"/>
            <a:r>
              <a:rPr lang="en-US" sz="2000" dirty="0" smtClean="0">
                <a:latin typeface="Times New Roman"/>
                <a:cs typeface="Times New Roman"/>
              </a:rPr>
              <a:t>Thermal instability, radiation (pressure)-driven instability, </a:t>
            </a:r>
            <a:r>
              <a:rPr lang="en-US" sz="2000" dirty="0" err="1" smtClean="0">
                <a:latin typeface="Times New Roman"/>
                <a:cs typeface="Times New Roman"/>
              </a:rPr>
              <a:t>Richitmeyer-Meshkov</a:t>
            </a:r>
            <a:r>
              <a:rPr lang="en-US" sz="2000" dirty="0" smtClean="0">
                <a:latin typeface="Times New Roman"/>
                <a:cs typeface="Times New Roman"/>
              </a:rPr>
              <a:t> instability, Corrugation instability, Tearing instability …</a:t>
            </a:r>
            <a:endParaRPr lang="en-US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28595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03717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Magnetic buoyancy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967" y="709470"/>
            <a:ext cx="8962563" cy="6148530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A</a:t>
            </a:r>
            <a:r>
              <a:rPr lang="en-US" sz="2400" dirty="0" smtClean="0">
                <a:latin typeface="Times New Roman"/>
                <a:cs typeface="Times New Roman"/>
              </a:rPr>
              <a:t> horizontal isothermal, isolated flux tube cannot be in equilibrium.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On the other hand, a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2D isothermal flux sheet </a:t>
            </a:r>
            <a:r>
              <a:rPr lang="en-US" sz="2400" dirty="0" smtClean="0">
                <a:latin typeface="Times New Roman"/>
                <a:cs typeface="Times New Roman"/>
              </a:rPr>
              <a:t>can be in equilibrium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Even in this case, the sheet often becomes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unstable</a:t>
            </a:r>
            <a:r>
              <a:rPr lang="en-US" sz="2400" dirty="0" smtClean="0">
                <a:latin typeface="Times New Roman"/>
                <a:cs typeface="Times New Roman"/>
              </a:rPr>
              <a:t> because of magnetic buoyancy</a:t>
            </a:r>
          </a:p>
          <a:p>
            <a:r>
              <a:rPr lang="en-US" sz="2400" dirty="0" smtClean="0">
                <a:latin typeface="Times New Roman"/>
                <a:cs typeface="Times New Roman"/>
              </a:rPr>
              <a:t>There are two kinds of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buoyancy instability </a:t>
            </a:r>
          </a:p>
          <a:p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Interchange mode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</a:t>
            </a:r>
            <a:r>
              <a:rPr lang="en-US" sz="2400" dirty="0" smtClean="0">
                <a:latin typeface="Times New Roman"/>
                <a:cs typeface="Times New Roman"/>
              </a:rPr>
              <a:t>: </a:t>
            </a:r>
            <a:endParaRPr lang="en-US" sz="2400" i="1" dirty="0" smtClean="0">
              <a:latin typeface="Times New Roman"/>
              <a:cs typeface="Times New Roman"/>
            </a:endParaRP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Necessary condition: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wavelength: arbitrary</a:t>
            </a:r>
            <a:r>
              <a:rPr lang="en-US" sz="2400" i="1" dirty="0" smtClean="0">
                <a:latin typeface="Symbol" charset="2"/>
                <a:cs typeface="Symbol" charset="2"/>
              </a:rPr>
              <a:t> l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Flute instability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magnetic RT instability </a:t>
            </a:r>
            <a:r>
              <a:rPr lang="en-US" sz="2400" dirty="0" smtClean="0">
                <a:latin typeface="Times New Roman"/>
                <a:cs typeface="Times New Roman"/>
              </a:rPr>
              <a:t>(</a:t>
            </a:r>
            <a:r>
              <a:rPr lang="en-US" sz="2400" dirty="0" err="1" smtClean="0">
                <a:latin typeface="Times New Roman"/>
                <a:cs typeface="Times New Roman"/>
              </a:rPr>
              <a:t>Kruskal</a:t>
            </a:r>
            <a:r>
              <a:rPr lang="en-US" sz="2400" dirty="0" smtClean="0">
                <a:latin typeface="Times New Roman"/>
                <a:cs typeface="Times New Roman"/>
              </a:rPr>
              <a:t>-Schwarzschild instability)</a:t>
            </a:r>
          </a:p>
          <a:p>
            <a:r>
              <a:rPr lang="en-US" sz="2400" i="1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Undular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mode</a:t>
            </a:r>
            <a:r>
              <a:rPr lang="en-US" sz="2400" dirty="0" smtClean="0">
                <a:latin typeface="Times New Roman"/>
                <a:cs typeface="Times New Roman"/>
              </a:rPr>
              <a:t>: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Necessary condition: </a:t>
            </a:r>
          </a:p>
          <a:p>
            <a:pPr lvl="1"/>
            <a:r>
              <a:rPr lang="en-US" sz="2400" dirty="0" smtClean="0">
                <a:latin typeface="Times New Roman"/>
                <a:cs typeface="Times New Roman"/>
              </a:rPr>
              <a:t>Wavelength: </a:t>
            </a:r>
            <a:r>
              <a:rPr lang="en-US" sz="2400" i="1" dirty="0" smtClean="0">
                <a:latin typeface="Symbol" charset="2"/>
                <a:cs typeface="Symbol" charset="2"/>
              </a:rPr>
              <a:t>l</a:t>
            </a:r>
            <a:r>
              <a:rPr lang="en-US" sz="2400" dirty="0" smtClean="0">
                <a:latin typeface="Times New Roman"/>
                <a:cs typeface="Times New Roman"/>
              </a:rPr>
              <a:t> &gt; </a:t>
            </a:r>
            <a:r>
              <a:rPr lang="en-US" sz="2400" i="1" dirty="0" err="1" smtClean="0">
                <a:latin typeface="Symbol" charset="2"/>
                <a:cs typeface="Symbol" charset="2"/>
              </a:rPr>
              <a:t>l</a:t>
            </a:r>
            <a:r>
              <a:rPr lang="en-US" sz="2400" baseline="-25000" dirty="0" err="1" smtClean="0">
                <a:latin typeface="Times New Roman"/>
                <a:cs typeface="Times New Roman"/>
              </a:rPr>
              <a:t>c</a:t>
            </a:r>
            <a:r>
              <a:rPr lang="en-US" sz="2400" dirty="0" smtClean="0">
                <a:latin typeface="Times New Roman"/>
                <a:cs typeface="Times New Roman"/>
              </a:rPr>
              <a:t> ~ 10</a:t>
            </a:r>
            <a:r>
              <a:rPr lang="en-US" sz="2400" i="1" dirty="0" smtClean="0">
                <a:latin typeface="Times New Roman"/>
                <a:cs typeface="Times New Roman"/>
              </a:rPr>
              <a:t>H</a:t>
            </a:r>
          </a:p>
          <a:p>
            <a:pPr lvl="1"/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Ballooning instability</a:t>
            </a:r>
            <a:r>
              <a:rPr lang="en-US" sz="2400" dirty="0" smtClean="0">
                <a:latin typeface="Times New Roman"/>
                <a:cs typeface="Times New Roman"/>
              </a:rPr>
              <a:t>, </a:t>
            </a:r>
            <a:r>
              <a:rPr lang="en-US" sz="24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Parker instability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825" y="2974178"/>
            <a:ext cx="889000" cy="2540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5112" y="3162198"/>
            <a:ext cx="1765300" cy="7874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3084" y="5047482"/>
            <a:ext cx="812800" cy="330200"/>
          </a:xfrm>
          <a:prstGeom prst="rect">
            <a:avLst/>
          </a:prstGeom>
        </p:spPr>
      </p:pic>
      <p:pic>
        <p:nvPicPr>
          <p:cNvPr id="8" name="Picture 7" descr="latex-image-1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20" y="5205943"/>
            <a:ext cx="1168400" cy="67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227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1242"/>
            <a:ext cx="8229600" cy="1143000"/>
          </a:xfrm>
        </p:spPr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Magnetic buoyancy (cont.)</a:t>
            </a:r>
            <a:endParaRPr lang="en-US" dirty="0"/>
          </a:p>
        </p:txBody>
      </p:sp>
      <p:pic>
        <p:nvPicPr>
          <p:cNvPr id="6" name="Picture 5" descr="magnetic_buoyancy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840" y="948279"/>
            <a:ext cx="5568726" cy="587673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014251" y="1732026"/>
            <a:ext cx="1797873" cy="461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flux sheet</a:t>
            </a:r>
            <a:endParaRPr lang="en-US" sz="24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014250" y="3451494"/>
            <a:ext cx="1913327" cy="11177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Interchange mode</a:t>
            </a:r>
          </a:p>
          <a:p>
            <a:pPr algn="ctr"/>
            <a:r>
              <a:rPr lang="en-US" sz="2400" b="1" i="1" dirty="0">
                <a:solidFill>
                  <a:schemeClr val="tx1"/>
                </a:solidFill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\</a:t>
            </a:r>
            <a:r>
              <a:rPr lang="en-US" sz="2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perp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2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endParaRPr lang="en-US" sz="2400" b="1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014250" y="5616344"/>
            <a:ext cx="1913327" cy="10808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Undular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mode</a:t>
            </a:r>
          </a:p>
          <a:p>
            <a:pPr algn="ctr"/>
            <a:r>
              <a:rPr lang="en-US" sz="2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k</a:t>
            </a:r>
            <a:r>
              <a:rPr lang="en-US" sz="2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|| </a:t>
            </a:r>
            <a:r>
              <a:rPr lang="en-US" sz="2400" b="1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B</a:t>
            </a:r>
            <a:endParaRPr lang="en-US" sz="2400" b="1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74436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3694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Times New Roman"/>
                <a:cs typeface="Times New Roman"/>
              </a:rPr>
              <a:t>Parker instability</a:t>
            </a:r>
            <a:endParaRPr lang="en-US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955" y="1592756"/>
            <a:ext cx="8962563" cy="412448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Parker (1966) emphasized an importance of 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magnetic buoyancy instability</a:t>
            </a:r>
            <a:r>
              <a:rPr lang="en-US" sz="2400" dirty="0" smtClean="0">
                <a:latin typeface="Times New Roman"/>
                <a:cs typeface="Times New Roman"/>
              </a:rPr>
              <a:t> (</a:t>
            </a:r>
            <a:r>
              <a:rPr lang="en-US" sz="2400" dirty="0" err="1" smtClean="0">
                <a:solidFill>
                  <a:srgbClr val="0000FF"/>
                </a:solidFill>
                <a:latin typeface="Times New Roman"/>
                <a:cs typeface="Times New Roman"/>
              </a:rPr>
              <a:t>undular</a:t>
            </a:r>
            <a:r>
              <a:rPr lang="en-US" sz="2400" dirty="0" smtClean="0">
                <a:solidFill>
                  <a:srgbClr val="0000FF"/>
                </a:solidFill>
                <a:latin typeface="Times New Roman"/>
                <a:cs typeface="Times New Roman"/>
              </a:rPr>
              <a:t> mode</a:t>
            </a:r>
            <a:r>
              <a:rPr lang="en-US" sz="2400" dirty="0" smtClean="0">
                <a:latin typeface="Times New Roman"/>
                <a:cs typeface="Times New Roman"/>
              </a:rPr>
              <a:t>) in the Galactic disk (including cosmic-ray pressure effect) and explain the formation of interstellar cloud complexes.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Hence, in astrophysics, </a:t>
            </a:r>
            <a:r>
              <a:rPr lang="en-US" sz="2400" dirty="0">
                <a:latin typeface="Times New Roman"/>
                <a:cs typeface="Times New Roman"/>
              </a:rPr>
              <a:t>magnetic buoyancy instability (</a:t>
            </a:r>
            <a:r>
              <a:rPr lang="en-US" sz="2400" dirty="0" err="1">
                <a:latin typeface="Times New Roman"/>
                <a:cs typeface="Times New Roman"/>
              </a:rPr>
              <a:t>undular</a:t>
            </a:r>
            <a:r>
              <a:rPr lang="en-US" sz="2400" dirty="0">
                <a:latin typeface="Times New Roman"/>
                <a:cs typeface="Times New Roman"/>
              </a:rPr>
              <a:t> mode</a:t>
            </a:r>
            <a:r>
              <a:rPr lang="en-US" sz="2400" dirty="0" smtClean="0">
                <a:latin typeface="Times New Roman"/>
                <a:cs typeface="Times New Roman"/>
              </a:rPr>
              <a:t>) is usually called </a:t>
            </a:r>
            <a:r>
              <a:rPr lang="en-US" sz="2400" i="1" dirty="0" smtClean="0">
                <a:solidFill>
                  <a:srgbClr val="0000FF"/>
                </a:solidFill>
                <a:latin typeface="Times New Roman"/>
                <a:cs typeface="Times New Roman"/>
              </a:rPr>
              <a:t>Parker instability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67414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/>
                <a:cs typeface="Times New Roman"/>
              </a:rPr>
              <a:t>Parker instability </a:t>
            </a:r>
            <a:r>
              <a:rPr lang="en-US" dirty="0">
                <a:latin typeface="Times New Roman"/>
                <a:cs typeface="Times New Roman"/>
              </a:rPr>
              <a:t>(cont.)</a:t>
            </a:r>
            <a:endParaRPr lang="en-US" dirty="0"/>
          </a:p>
        </p:txBody>
      </p:sp>
      <p:pic>
        <p:nvPicPr>
          <p:cNvPr id="4" name="Picture 3" descr="parker_inst_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0939"/>
            <a:ext cx="3188029" cy="1853691"/>
          </a:xfrm>
          <a:prstGeom prst="rect">
            <a:avLst/>
          </a:prstGeom>
        </p:spPr>
      </p:pic>
      <p:pic>
        <p:nvPicPr>
          <p:cNvPr id="5" name="Picture 4" descr="parker_inst_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691" y="1681453"/>
            <a:ext cx="3204092" cy="1860963"/>
          </a:xfrm>
          <a:prstGeom prst="rect">
            <a:avLst/>
          </a:prstGeom>
        </p:spPr>
      </p:pic>
      <p:pic>
        <p:nvPicPr>
          <p:cNvPr id="6" name="Picture 5" descr="parker_inst_3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940330"/>
            <a:ext cx="3216379" cy="19176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4426" y="3720443"/>
            <a:ext cx="364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Magnetic field lift-up from equilibrium state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4255517" y="2606287"/>
            <a:ext cx="742241" cy="56084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997758" y="3637968"/>
            <a:ext cx="36452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Plasma falls down along bending magnetic field lines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59656" y="5088789"/>
            <a:ext cx="39586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/>
                <a:cs typeface="Times New Roman"/>
              </a:rPr>
              <a:t>Top region becomes more lighter. Then buoyancy force is working more (magnetic field lift-up more)</a:t>
            </a:r>
          </a:p>
          <a:p>
            <a:r>
              <a:rPr lang="en-US" sz="2000" dirty="0" smtClean="0">
                <a:latin typeface="Times New Roman"/>
                <a:cs typeface="Times New Roman"/>
              </a:rPr>
              <a:t>= growth of instability</a:t>
            </a:r>
            <a:endParaRPr lang="en-US" sz="2000" dirty="0">
              <a:latin typeface="Times New Roman"/>
              <a:cs typeface="Times New Roman"/>
            </a:endParaRPr>
          </a:p>
        </p:txBody>
      </p:sp>
      <p:sp>
        <p:nvSpPr>
          <p:cNvPr id="11" name="Left Arrow 10"/>
          <p:cNvSpPr/>
          <p:nvPr/>
        </p:nvSpPr>
        <p:spPr>
          <a:xfrm rot="19107385">
            <a:off x="3792724" y="4288026"/>
            <a:ext cx="968816" cy="4621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781399" y="139852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g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09537" y="2936076"/>
            <a:ext cx="4909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latin typeface="Times New Roman"/>
                <a:cs typeface="Times New Roman"/>
              </a:rPr>
              <a:t>B</a:t>
            </a:r>
            <a:endParaRPr lang="en-US" sz="2400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81649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/>
                <a:cs typeface="Times New Roman"/>
              </a:rPr>
              <a:t>Parker </a:t>
            </a:r>
            <a:r>
              <a:rPr lang="en-US" dirty="0" smtClean="0">
                <a:latin typeface="Times New Roman"/>
                <a:cs typeface="Times New Roman"/>
              </a:rPr>
              <a:t>instability (cont.)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/>
                <a:cs typeface="Times New Roman"/>
              </a:rPr>
              <a:t>Here, drive </a:t>
            </a:r>
            <a:r>
              <a:rPr lang="en-US" sz="2400" dirty="0" smtClean="0">
                <a:latin typeface="Times New Roman"/>
                <a:cs typeface="Times New Roman"/>
              </a:rPr>
              <a:t>instability </a:t>
            </a:r>
            <a:r>
              <a:rPr lang="en-US" sz="2400" dirty="0">
                <a:latin typeface="Times New Roman"/>
                <a:cs typeface="Times New Roman"/>
              </a:rPr>
              <a:t>condition</a:t>
            </a:r>
          </a:p>
          <a:p>
            <a:r>
              <a:rPr lang="en-US" sz="2400" dirty="0">
                <a:latin typeface="Times New Roman"/>
                <a:cs typeface="Times New Roman"/>
              </a:rPr>
              <a:t>Consider : a horizontal flux sheet in magneto-static equilibrium with gravity (                  and                         )</a:t>
            </a:r>
          </a:p>
          <a:p>
            <a:endParaRPr lang="en-US" sz="2400" dirty="0" smtClean="0">
              <a:latin typeface="Times New Roman"/>
              <a:cs typeface="Times New Roman"/>
            </a:endParaRPr>
          </a:p>
          <a:p>
            <a:r>
              <a:rPr lang="en-US" sz="2400" dirty="0" smtClean="0">
                <a:latin typeface="Times New Roman"/>
                <a:cs typeface="Times New Roman"/>
              </a:rPr>
              <a:t>Assume</a:t>
            </a:r>
            <a:r>
              <a:rPr lang="en-US" sz="2400" dirty="0">
                <a:latin typeface="Times New Roman"/>
                <a:cs typeface="Times New Roman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Times New Roman"/>
                <a:cs typeface="Times New Roman"/>
              </a:rPr>
              <a:t>isothermal</a:t>
            </a:r>
            <a:r>
              <a:rPr lang="en-US" sz="2400" dirty="0">
                <a:latin typeface="Times New Roman"/>
                <a:cs typeface="Times New Roman"/>
              </a:rPr>
              <a:t> and plasma beta </a:t>
            </a:r>
            <a:r>
              <a:rPr lang="en-US" sz="2400" i="1" dirty="0">
                <a:latin typeface="Symbol" charset="2"/>
                <a:cs typeface="Symbol" charset="2"/>
              </a:rPr>
              <a:t>b</a:t>
            </a:r>
            <a:r>
              <a:rPr lang="en-US" sz="2400" dirty="0">
                <a:latin typeface="Times New Roman"/>
                <a:cs typeface="Times New Roman"/>
              </a:rPr>
              <a:t>= 2</a:t>
            </a:r>
            <a:r>
              <a:rPr lang="en-US" sz="2400" i="1" dirty="0">
                <a:latin typeface="Symbol" charset="2"/>
                <a:cs typeface="Symbol" charset="2"/>
              </a:rPr>
              <a:t>m</a:t>
            </a:r>
            <a:r>
              <a:rPr lang="en-US" sz="2400" baseline="-25000" dirty="0">
                <a:latin typeface="Symbol" charset="2"/>
                <a:cs typeface="Symbol" charset="2"/>
              </a:rPr>
              <a:t>0</a:t>
            </a:r>
            <a:r>
              <a:rPr lang="en-US" sz="2400" i="1" dirty="0">
                <a:latin typeface="Times New Roman"/>
                <a:cs typeface="Times New Roman"/>
              </a:rPr>
              <a:t>p </a:t>
            </a:r>
            <a:r>
              <a:rPr lang="en-US" sz="2400" dirty="0">
                <a:latin typeface="Times New Roman"/>
                <a:cs typeface="Times New Roman"/>
              </a:rPr>
              <a:t>/</a:t>
            </a:r>
            <a:r>
              <a:rPr lang="en-US" sz="2400" i="1" dirty="0">
                <a:latin typeface="Times New Roman"/>
                <a:cs typeface="Times New Roman"/>
              </a:rPr>
              <a:t>B</a:t>
            </a:r>
            <a:r>
              <a:rPr lang="en-US" sz="2400" baseline="30000" dirty="0">
                <a:latin typeface="Times New Roman"/>
                <a:cs typeface="Times New Roman"/>
              </a:rPr>
              <a:t>2</a:t>
            </a:r>
            <a:r>
              <a:rPr lang="en-US" sz="2400" dirty="0">
                <a:latin typeface="Times New Roman"/>
                <a:cs typeface="Times New Roman"/>
              </a:rPr>
              <a:t> = </a:t>
            </a:r>
            <a:r>
              <a:rPr lang="en-US" sz="2400" dirty="0" smtClean="0">
                <a:latin typeface="Times New Roman"/>
                <a:cs typeface="Times New Roman"/>
              </a:rPr>
              <a:t>constant</a:t>
            </a:r>
            <a:endParaRPr lang="en-US" sz="2400" i="1" dirty="0">
              <a:latin typeface="Times New Roman"/>
              <a:cs typeface="Times New Roman"/>
            </a:endParaRPr>
          </a:p>
          <a:p>
            <a:r>
              <a:rPr lang="en-US" sz="2400" dirty="0">
                <a:latin typeface="Times New Roman"/>
                <a:cs typeface="Times New Roman"/>
              </a:rPr>
              <a:t>From isothermal condition (assume</a:t>
            </a:r>
            <a:r>
              <a:rPr lang="en-US" sz="2400" i="1" dirty="0">
                <a:latin typeface="Symbol" charset="2"/>
                <a:cs typeface="Symbol" charset="2"/>
              </a:rPr>
              <a:t> g</a:t>
            </a:r>
            <a:r>
              <a:rPr lang="en-US" sz="2400" dirty="0">
                <a:latin typeface="Times New Roman"/>
                <a:cs typeface="Times New Roman"/>
              </a:rPr>
              <a:t>=1),</a:t>
            </a:r>
          </a:p>
          <a:p>
            <a:endParaRPr lang="en-US" sz="2400" dirty="0">
              <a:latin typeface="Times New Roman"/>
              <a:cs typeface="Times New Roman"/>
            </a:endParaRPr>
          </a:p>
        </p:txBody>
      </p:sp>
      <p:pic>
        <p:nvPicPr>
          <p:cNvPr id="4" name="Picture 3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0" y="2491308"/>
            <a:ext cx="1117600" cy="330200"/>
          </a:xfrm>
          <a:prstGeom prst="rect">
            <a:avLst/>
          </a:prstGeom>
        </p:spPr>
      </p:pic>
      <p:pic>
        <p:nvPicPr>
          <p:cNvPr id="5" name="Picture 4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2739" y="2507953"/>
            <a:ext cx="1651000" cy="330200"/>
          </a:xfrm>
          <a:prstGeom prst="rect">
            <a:avLst/>
          </a:prstGeom>
        </p:spPr>
      </p:pic>
      <p:pic>
        <p:nvPicPr>
          <p:cNvPr id="7" name="Picture 6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779" y="4412327"/>
            <a:ext cx="28194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54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2599</Words>
  <Application>Microsoft Macintosh PowerPoint</Application>
  <PresentationFormat>On-screen Show (4:3)</PresentationFormat>
  <Paragraphs>333</Paragraphs>
  <Slides>42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Plasma Astrophysics Chapter 7-2: Instabilities II</vt:lpstr>
      <vt:lpstr>Table of contents</vt:lpstr>
      <vt:lpstr>Magnetic buoyancy</vt:lpstr>
      <vt:lpstr>Magnetic buoyancy (cont.)</vt:lpstr>
      <vt:lpstr>Magnetic buoyancy (cont.)</vt:lpstr>
      <vt:lpstr>Magnetic buoyancy (cont.)</vt:lpstr>
      <vt:lpstr>Parker instability</vt:lpstr>
      <vt:lpstr>Parker instability (cont.)</vt:lpstr>
      <vt:lpstr>Parker instability (cont.)</vt:lpstr>
      <vt:lpstr>Parker instability (cont.)</vt:lpstr>
      <vt:lpstr>Parker instability (cont.)</vt:lpstr>
      <vt:lpstr>Parker instability (cont.)</vt:lpstr>
      <vt:lpstr>Parker instability (cont.)</vt:lpstr>
      <vt:lpstr>Parker instability (cont.)</vt:lpstr>
      <vt:lpstr>Parker instability (cont.)</vt:lpstr>
      <vt:lpstr>Parker instability (cont.)</vt:lpstr>
      <vt:lpstr>Magneto-rotational instability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Magneto-rotational instability (cont.)</vt:lpstr>
      <vt:lpstr>Jeans instability</vt:lpstr>
      <vt:lpstr>Jeans instability (cont.)</vt:lpstr>
      <vt:lpstr>Jeans instability (cont.)</vt:lpstr>
      <vt:lpstr>Jeans instability (cont.)</vt:lpstr>
      <vt:lpstr>Jeans instability (cont.)</vt:lpstr>
      <vt:lpstr>Jeans instability (cont.)</vt:lpstr>
      <vt:lpstr>Current driven (kink) instability</vt:lpstr>
      <vt:lpstr>Current driven (kink) instability (cont.)</vt:lpstr>
      <vt:lpstr>Current driven (kink) instability (cont.)</vt:lpstr>
      <vt:lpstr>Current driven (kink) instability (cont.)</vt:lpstr>
      <vt:lpstr>Current driven (kink) instability (cont.)</vt:lpstr>
      <vt:lpstr>Current driven (kink) instability (cont.)</vt:lpstr>
      <vt:lpstr>Current driven (kink) instability (cont.)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Plasma Astrophysics Chapter 7-2: Instabilities II</dc:title>
  <dc:creator>Yosuke Mizuno</dc:creator>
  <cp:lastModifiedBy>Yosuke Mizuno</cp:lastModifiedBy>
  <cp:revision>30</cp:revision>
  <dcterms:created xsi:type="dcterms:W3CDTF">2013-10-24T00:53:47Z</dcterms:created>
  <dcterms:modified xsi:type="dcterms:W3CDTF">2013-11-08T05:33:47Z</dcterms:modified>
</cp:coreProperties>
</file>