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Override PartName="/ppt/notesSlides/notesSlide19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0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1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2.xml" ContentType="application/vnd.openxmlformats-officedocument.presentationml.notesSlide+xml"/>
  <Override PartName="/ppt/embeddings/oleObject22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8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9.xml" ContentType="application/vnd.openxmlformats-officedocument.presentationml.notesSlide+xml"/>
  <Override PartName="/ppt/embeddings/oleObject36.bin" ContentType="application/vnd.openxmlformats-officedocument.oleObject"/>
  <Override PartName="/ppt/notesSlides/notesSlide30.xml" ContentType="application/vnd.openxmlformats-officedocument.presentationml.notesSlide+xml"/>
  <Override PartName="/ppt/embeddings/oleObject37.bin" ContentType="application/vnd.openxmlformats-officedocument.oleObject"/>
  <Override PartName="/ppt/notesSlides/notesSlide31.xml" ContentType="application/vnd.openxmlformats-officedocument.presentationml.notesSlide+xml"/>
  <Override PartName="/ppt/embeddings/oleObject38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39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37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38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44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61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64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embeddings/oleObject69.bin" ContentType="application/vnd.openxmlformats-officedocument.oleObject"/>
  <Override PartName="/ppt/notesSlides/notesSlide70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71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notesSlides/notesSlide72.xml" ContentType="application/vnd.openxmlformats-officedocument.presentationml.notesSlide+xml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74"/>
  </p:notesMasterIdLst>
  <p:sldIdLst>
    <p:sldId id="256" r:id="rId2"/>
    <p:sldId id="778" r:id="rId3"/>
    <p:sldId id="748" r:id="rId4"/>
    <p:sldId id="749" r:id="rId5"/>
    <p:sldId id="750" r:id="rId6"/>
    <p:sldId id="751" r:id="rId7"/>
    <p:sldId id="668" r:id="rId8"/>
    <p:sldId id="752" r:id="rId9"/>
    <p:sldId id="753" r:id="rId10"/>
    <p:sldId id="775" r:id="rId11"/>
    <p:sldId id="757" r:id="rId12"/>
    <p:sldId id="779" r:id="rId13"/>
    <p:sldId id="614" r:id="rId14"/>
    <p:sldId id="780" r:id="rId15"/>
    <p:sldId id="607" r:id="rId16"/>
    <p:sldId id="768" r:id="rId17"/>
    <p:sldId id="785" r:id="rId18"/>
    <p:sldId id="786" r:id="rId19"/>
    <p:sldId id="787" r:id="rId20"/>
    <p:sldId id="610" r:id="rId21"/>
    <p:sldId id="766" r:id="rId22"/>
    <p:sldId id="767" r:id="rId23"/>
    <p:sldId id="692" r:id="rId24"/>
    <p:sldId id="688" r:id="rId25"/>
    <p:sldId id="689" r:id="rId26"/>
    <p:sldId id="690" r:id="rId27"/>
    <p:sldId id="691" r:id="rId28"/>
    <p:sldId id="693" r:id="rId29"/>
    <p:sldId id="694" r:id="rId30"/>
    <p:sldId id="747" r:id="rId31"/>
    <p:sldId id="695" r:id="rId32"/>
    <p:sldId id="696" r:id="rId33"/>
    <p:sldId id="382" r:id="rId34"/>
    <p:sldId id="383" r:id="rId35"/>
    <p:sldId id="386" r:id="rId36"/>
    <p:sldId id="788" r:id="rId37"/>
    <p:sldId id="776" r:id="rId38"/>
    <p:sldId id="347" r:id="rId39"/>
    <p:sldId id="339" r:id="rId40"/>
    <p:sldId id="340" r:id="rId41"/>
    <p:sldId id="301" r:id="rId42"/>
    <p:sldId id="302" r:id="rId43"/>
    <p:sldId id="789" r:id="rId44"/>
    <p:sldId id="790" r:id="rId45"/>
    <p:sldId id="584" r:id="rId46"/>
    <p:sldId id="585" r:id="rId47"/>
    <p:sldId id="515" r:id="rId48"/>
    <p:sldId id="516" r:id="rId49"/>
    <p:sldId id="517" r:id="rId50"/>
    <p:sldId id="518" r:id="rId51"/>
    <p:sldId id="519" r:id="rId52"/>
    <p:sldId id="520" r:id="rId53"/>
    <p:sldId id="521" r:id="rId54"/>
    <p:sldId id="567" r:id="rId55"/>
    <p:sldId id="523" r:id="rId56"/>
    <p:sldId id="525" r:id="rId57"/>
    <p:sldId id="524" r:id="rId58"/>
    <p:sldId id="777" r:id="rId59"/>
    <p:sldId id="526" r:id="rId60"/>
    <p:sldId id="791" r:id="rId61"/>
    <p:sldId id="792" r:id="rId62"/>
    <p:sldId id="793" r:id="rId63"/>
    <p:sldId id="794" r:id="rId64"/>
    <p:sldId id="769" r:id="rId65"/>
    <p:sldId id="770" r:id="rId66"/>
    <p:sldId id="771" r:id="rId67"/>
    <p:sldId id="772" r:id="rId68"/>
    <p:sldId id="773" r:id="rId69"/>
    <p:sldId id="774" r:id="rId70"/>
    <p:sldId id="781" r:id="rId71"/>
    <p:sldId id="782" r:id="rId72"/>
    <p:sldId id="765" r:id="rId7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標楷體" pitchFamily="65" charset="-12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3300"/>
    <a:srgbClr val="0000FF"/>
    <a:srgbClr val="006666"/>
    <a:srgbClr val="000066"/>
    <a:srgbClr val="008000"/>
    <a:srgbClr val="006600"/>
    <a:srgbClr val="FF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14" autoAdjust="0"/>
  </p:normalViewPr>
  <p:slideViewPr>
    <p:cSldViewPr>
      <p:cViewPr>
        <p:scale>
          <a:sx n="75" d="100"/>
          <a:sy n="75" d="100"/>
        </p:scale>
        <p:origin x="-632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84"/>
    </p:cViewPr>
  </p:sorterViewPr>
  <p:notesViewPr>
    <p:cSldViewPr>
      <p:cViewPr varScale="1">
        <p:scale>
          <a:sx n="55" d="100"/>
          <a:sy n="55" d="100"/>
        </p:scale>
        <p:origin x="-183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png"/><Relationship Id="rId5" Type="http://schemas.openxmlformats.org/officeDocument/2006/relationships/image" Target="../media/image76.wmf"/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wmf"/><Relationship Id="rId3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wmf"/><Relationship Id="rId1" Type="http://schemas.openxmlformats.org/officeDocument/2006/relationships/image" Target="../media/image81.wmf"/><Relationship Id="rId2" Type="http://schemas.openxmlformats.org/officeDocument/2006/relationships/image" Target="../media/image8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Relationship Id="rId2" Type="http://schemas.openxmlformats.org/officeDocument/2006/relationships/image" Target="../media/image93.emf"/><Relationship Id="rId3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Relationship Id="rId2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4" Type="http://schemas.openxmlformats.org/officeDocument/2006/relationships/image" Target="../media/image117.wmf"/><Relationship Id="rId1" Type="http://schemas.openxmlformats.org/officeDocument/2006/relationships/image" Target="../media/image114.wmf"/><Relationship Id="rId2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Relationship Id="rId2" Type="http://schemas.openxmlformats.org/officeDocument/2006/relationships/image" Target="../media/image121.wmf"/></Relationships>
</file>

<file path=ppt/drawings/_rels/vmlDrawing3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2.emf"/><Relationship Id="rId12" Type="http://schemas.openxmlformats.org/officeDocument/2006/relationships/image" Target="../media/image133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wmf"/><Relationship Id="rId7" Type="http://schemas.openxmlformats.org/officeDocument/2006/relationships/image" Target="../media/image128.wmf"/><Relationship Id="rId8" Type="http://schemas.openxmlformats.org/officeDocument/2006/relationships/image" Target="../media/image129.wmf"/><Relationship Id="rId9" Type="http://schemas.openxmlformats.org/officeDocument/2006/relationships/image" Target="../media/image130.wmf"/><Relationship Id="rId10" Type="http://schemas.openxmlformats.org/officeDocument/2006/relationships/image" Target="../media/image13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4" Type="http://schemas.openxmlformats.org/officeDocument/2006/relationships/image" Target="../media/image137.wmf"/><Relationship Id="rId5" Type="http://schemas.openxmlformats.org/officeDocument/2006/relationships/image" Target="../media/image138.emf"/><Relationship Id="rId6" Type="http://schemas.openxmlformats.org/officeDocument/2006/relationships/image" Target="../media/image139.wmf"/><Relationship Id="rId1" Type="http://schemas.openxmlformats.org/officeDocument/2006/relationships/image" Target="../media/image134.wmf"/><Relationship Id="rId2" Type="http://schemas.openxmlformats.org/officeDocument/2006/relationships/image" Target="../media/image1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pple LiGothic Medium" charset="-120"/>
                <a:ea typeface="Apple LiGothic Medium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pple LiGothic Medium" charset="-120"/>
                <a:ea typeface="Apple LiGothic Medium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pple LiGothic Medium" charset="-120"/>
                <a:ea typeface="Apple LiGothic Medium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pple LiGothic Medium" charset="-120"/>
                <a:ea typeface="Apple LiGothic Medium" charset="-120"/>
              </a:defRPr>
            </a:lvl1pPr>
          </a:lstStyle>
          <a:p>
            <a:pPr>
              <a:defRPr/>
            </a:pPr>
            <a:fld id="{62354B22-6CCB-40AD-A434-2A8E84EFC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600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42CEE-F611-48BD-A048-996C3F1D1AB7}" type="slidenum">
              <a:rPr lang="zh-TW" altLang="en-US" smtClean="0"/>
              <a:pPr/>
              <a:t>0</a:t>
            </a:fld>
            <a:endParaRPr lang="en-US" altLang="zh-TW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latin typeface="Arial" charset="0"/>
              </a:rPr>
              <a:t>The first hour: p1-p12</a:t>
            </a:r>
          </a:p>
          <a:p>
            <a:r>
              <a:rPr lang="en-US" altLang="zh-TW" smtClean="0">
                <a:latin typeface="Arial" charset="0"/>
              </a:rPr>
              <a:t>The second hour: p13-p24</a:t>
            </a:r>
          </a:p>
          <a:p>
            <a:r>
              <a:rPr lang="en-US" altLang="zh-TW" smtClean="0">
                <a:latin typeface="Arial" charset="0"/>
              </a:rPr>
              <a:t>The third hour: p25-p32 and more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FB99B-6F01-4CEF-BD5F-707696D98D75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0F1BDB96-C507-6F42-B4D8-FFB0901C6780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11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3A7D5-058C-4AF8-B200-D1C328132A25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BF309EF7-9AE3-FB45-BB71-82573021A2E1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13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0034" y="745229"/>
            <a:ext cx="4897609" cy="372152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C2226-5268-4A7E-9328-92C621D84B89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7AB8B-2A66-4EDF-B35D-0F6D0F718210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0C155186-B7A8-A94A-A276-F4AB30436202}" type="slidenum">
              <a:rPr kumimoji="0" lang="zh-TW" altLang="en-US" sz="12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16</a:t>
            </a:fld>
            <a:endParaRPr kumimoji="0" lang="en-US" altLang="zh-TW" sz="12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4A882A7D-9BF4-404A-98A2-0AD187871189}" type="slidenum">
              <a:rPr kumimoji="0" lang="zh-TW" altLang="en-US" sz="12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17</a:t>
            </a:fld>
            <a:endParaRPr kumimoji="0" lang="en-US" altLang="zh-TW" sz="12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42309A8D-3E4D-1349-89E5-CC37063DE4DF}" type="slidenum">
              <a:rPr kumimoji="0" lang="zh-TW" altLang="en-US" sz="12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18</a:t>
            </a:fld>
            <a:endParaRPr kumimoji="0" lang="en-US" altLang="zh-TW" sz="12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charset="0"/>
                <a:ea typeface="新細明體" charset="0"/>
              </a:defRPr>
            </a:lvl9pPr>
          </a:lstStyle>
          <a:p>
            <a:fld id="{AE4EFB43-40D8-0646-B2F2-889603EC249B}" type="slidenum">
              <a:rPr kumimoji="0" lang="zh-TW" altLang="en-US" sz="12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1</a:t>
            </a:fld>
            <a:endParaRPr kumimoji="0" lang="en-US" altLang="zh-TW" sz="12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C4FE3-9F8E-40ED-AC8B-A0111036B713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DF7AD-D493-4232-901D-FEFE7593B963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C4FE3-9F8E-40ED-AC8B-A0111036B713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B2AD8-3266-4989-B49D-A393CE0DCBE7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DE4BC-0413-438B-A921-C355166638EE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178F8-24DF-46F8-9D5D-32FE505321E5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FC4FA-3A6B-446C-860F-FEE115DFB0C4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5B97C-4256-4B14-B4B5-DE9EB3FD811F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DC4DD-9770-45CB-BDC2-6F1DCAA2B08B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32787-60A7-4301-8D76-CD05C1C2AA0E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AC8E3-74D0-4FB6-B68F-23848C8DE864}" type="slidenum">
              <a:rPr lang="zh-TW" altLang="en-US" smtClean="0"/>
              <a:pPr/>
              <a:t>29</a:t>
            </a:fld>
            <a:endParaRPr lang="en-US" altLang="zh-TW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65E56-E3B9-407E-908D-BDA5966DC28B}" type="slidenum">
              <a:rPr lang="zh-TW" altLang="en-US" smtClean="0"/>
              <a:pPr/>
              <a:t>30</a:t>
            </a:fld>
            <a:endParaRPr lang="en-US" altLang="zh-TW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728A7-55BA-4AA1-AD35-B35663E21FB2}" type="slidenum">
              <a:rPr lang="zh-TW" altLang="en-US" smtClean="0"/>
              <a:pPr/>
              <a:t>31</a:t>
            </a:fld>
            <a:endParaRPr lang="en-US" altLang="zh-TW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76072-5852-47D3-B803-CD38EFFF7C01}" type="slidenum">
              <a:rPr lang="zh-TW" altLang="en-US" smtClean="0"/>
              <a:pPr/>
              <a:t>32</a:t>
            </a:fld>
            <a:endParaRPr lang="en-US" altLang="zh-TW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5F62B-EEE6-4912-A0B5-C22F764C3E91}" type="slidenum">
              <a:rPr lang="zh-TW" altLang="en-US" smtClean="0"/>
              <a:pPr/>
              <a:t>33</a:t>
            </a:fld>
            <a:endParaRPr lang="en-US" altLang="zh-TW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53725-91F7-4B7E-A611-C2E5DDC539EC}" type="slidenum">
              <a:rPr lang="zh-TW" altLang="en-US" smtClean="0"/>
              <a:pPr/>
              <a:t>34</a:t>
            </a:fld>
            <a:endParaRPr lang="en-US" altLang="zh-TW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05BC1B2A-3A45-0E42-9033-E4C50314B8CE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35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0034" y="745229"/>
            <a:ext cx="4897609" cy="3721527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46BDD1EE-10A3-2646-BDB4-489BAFB4C584}" type="slidenum">
              <a:rPr kumimoji="0" lang="zh-TW" altLang="en-US" sz="12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36</a:t>
            </a:fld>
            <a:endParaRPr kumimoji="0" lang="en-US" altLang="zh-TW" sz="12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617B2-305F-4062-84A9-8F7AD70FD9CE}" type="slidenum">
              <a:rPr lang="zh-TW" altLang="en-US" smtClean="0"/>
              <a:pPr/>
              <a:t>37</a:t>
            </a:fld>
            <a:endParaRPr lang="en-US" altLang="zh-TW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ECB1F-6D28-4769-B49D-51042F902142}" type="slidenum">
              <a:rPr lang="zh-TW" altLang="en-US" smtClean="0"/>
              <a:pPr/>
              <a:t>38</a:t>
            </a:fld>
            <a:endParaRPr lang="en-US" altLang="zh-TW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66A36-3112-413A-B23B-63ED56A4565F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85FEB-2FF6-48CC-8FF1-2DE592D2F1BC}" type="slidenum">
              <a:rPr lang="zh-TW" altLang="en-US" smtClean="0"/>
              <a:pPr/>
              <a:t>40</a:t>
            </a:fld>
            <a:endParaRPr lang="en-US" altLang="zh-TW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1D5FF-18F7-4CA0-89D4-FF7D8B23FFA5}" type="slidenum">
              <a:rPr lang="zh-TW" altLang="en-US" smtClean="0"/>
              <a:pPr/>
              <a:t>41</a:t>
            </a:fld>
            <a:endParaRPr lang="en-US" altLang="zh-TW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4559FE51-B0C1-9547-BCC3-7347E7956BA0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42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7F503499-E4F4-8145-939D-123A27AF91E5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43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3A1E5-F6C3-4101-B91C-25FD68114DD0}" type="slidenum">
              <a:rPr lang="zh-TW" altLang="en-US" smtClean="0"/>
              <a:pPr/>
              <a:t>44</a:t>
            </a:fld>
            <a:endParaRPr lang="en-US" altLang="zh-TW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BDF39-AD0C-42C8-BCA8-A55AB6AB3AC5}" type="slidenum">
              <a:rPr lang="zh-TW" altLang="en-US" smtClean="0"/>
              <a:pPr/>
              <a:t>45</a:t>
            </a:fld>
            <a:endParaRPr lang="en-US" altLang="zh-TW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769DF-4C1C-4E1A-BCA6-505890C103F1}" type="slidenum">
              <a:rPr lang="zh-TW" altLang="en-US" smtClean="0"/>
              <a:pPr/>
              <a:t>46</a:t>
            </a:fld>
            <a:endParaRPr lang="en-US" altLang="zh-TW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C19DC-4F9D-497F-B621-9FA1AB88E604}" type="slidenum">
              <a:rPr lang="zh-TW" altLang="en-US" smtClean="0"/>
              <a:pPr/>
              <a:t>47</a:t>
            </a:fld>
            <a:endParaRPr lang="en-US" altLang="zh-TW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775D2-B548-45B2-81D6-D9CACE043126}" type="slidenum">
              <a:rPr lang="zh-TW" altLang="en-US" smtClean="0"/>
              <a:pPr/>
              <a:t>48</a:t>
            </a:fld>
            <a:endParaRPr lang="en-US" altLang="zh-TW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0A9-CB8E-49DB-9A3F-8EC008BA1789}" type="slidenum">
              <a:rPr lang="zh-TW" altLang="en-US" smtClean="0"/>
              <a:pPr/>
              <a:t>49</a:t>
            </a:fld>
            <a:endParaRPr lang="en-US" altLang="zh-TW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FFEB-C1A5-46B6-8176-FF03ED279E2A}" type="slidenum">
              <a:rPr lang="zh-TW" altLang="en-US" smtClean="0"/>
              <a:pPr/>
              <a:t>50</a:t>
            </a:fld>
            <a:endParaRPr lang="en-US" altLang="zh-TW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DCF00-5253-4075-B270-B63F13A039BB}" type="slidenum">
              <a:rPr lang="zh-TW" altLang="en-US" smtClean="0"/>
              <a:pPr/>
              <a:t>51</a:t>
            </a:fld>
            <a:endParaRPr lang="en-US" altLang="zh-TW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CF950-B076-4243-BB32-8EDA7CE763C3}" type="slidenum">
              <a:rPr lang="zh-TW" altLang="en-US" smtClean="0"/>
              <a:pPr/>
              <a:t>52</a:t>
            </a:fld>
            <a:endParaRPr lang="en-US" altLang="zh-TW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95EDD-1B85-4B05-9ED1-F11A06857BAA}" type="slidenum">
              <a:rPr lang="zh-TW" altLang="en-US" smtClean="0"/>
              <a:pPr/>
              <a:t>53</a:t>
            </a:fld>
            <a:endParaRPr lang="en-US" altLang="zh-TW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0C53C-E5D2-4B86-82D4-25AEA183D2A4}" type="slidenum">
              <a:rPr lang="zh-TW" altLang="en-US" smtClean="0"/>
              <a:pPr/>
              <a:t>54</a:t>
            </a:fld>
            <a:endParaRPr lang="en-US" altLang="zh-TW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17E40-5F2C-4037-9694-73E82AB7E47C}" type="slidenum">
              <a:rPr lang="zh-TW" altLang="en-US" smtClean="0"/>
              <a:pPr/>
              <a:t>55</a:t>
            </a:fld>
            <a:endParaRPr lang="en-US" altLang="zh-TW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D26E2-262B-4B94-A0D7-1B9757AE4522}" type="slidenum">
              <a:rPr lang="zh-TW" altLang="en-US" smtClean="0"/>
              <a:pPr/>
              <a:t>56</a:t>
            </a:fld>
            <a:endParaRPr lang="en-US" altLang="zh-TW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CF3F-7F5B-440C-9BE5-2F2ACCBE0EE9}" type="slidenum">
              <a:rPr lang="zh-TW" altLang="en-US" smtClean="0"/>
              <a:pPr/>
              <a:t>57</a:t>
            </a:fld>
            <a:endParaRPr lang="en-US" altLang="zh-TW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CF3F-7F5B-440C-9BE5-2F2ACCBE0EE9}" type="slidenum">
              <a:rPr lang="zh-TW" altLang="en-US" smtClean="0"/>
              <a:pPr/>
              <a:t>58</a:t>
            </a:fld>
            <a:endParaRPr lang="en-US" altLang="zh-TW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09F1A836-4455-7B4B-935F-E6DC377A42D4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59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80EB2733-DE08-A143-847F-9ACACF29B9FA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60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0034" y="745229"/>
            <a:ext cx="4897609" cy="3721527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A49F0F86-F403-2F49-B783-52BADF17C16B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61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0034" y="745229"/>
            <a:ext cx="4897609" cy="3721527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16798" indent="-275692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02766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543873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1984980" indent="-220553" defTabSz="955731"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42608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867193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308299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749406" indent="-220553" defTabSz="955731" fontAlgn="base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F495C27A-37BE-4B43-B7D2-31823D97CE1C}" type="slidenum">
              <a:rPr kumimoji="0" lang="zh-TW" altLang="en-US" sz="13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62</a:t>
            </a:fld>
            <a:endParaRPr kumimoji="0" lang="en-US" altLang="zh-TW" sz="13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18B09-51D5-40FB-9175-B33CEFB430A1}" type="slidenum">
              <a:rPr lang="zh-TW" altLang="en-US" smtClean="0"/>
              <a:pPr/>
              <a:t>63</a:t>
            </a:fld>
            <a:endParaRPr lang="en-US" altLang="zh-TW" smtClean="0"/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4A234-3ECA-4403-8AB9-1CC9954550B7}" type="slidenum">
              <a:rPr lang="zh-TW" altLang="en-US" smtClean="0"/>
              <a:pPr/>
              <a:t>64</a:t>
            </a:fld>
            <a:endParaRPr lang="en-US" altLang="zh-TW" smtClean="0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FE9F-55B0-4DDC-8ABA-09998D2DC811}" type="slidenum">
              <a:rPr lang="zh-TW" altLang="en-US" smtClean="0"/>
              <a:pPr/>
              <a:t>65</a:t>
            </a:fld>
            <a:endParaRPr lang="en-US" altLang="zh-TW" smtClean="0"/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B4EDF-B603-4CCF-8B88-B11757110DDB}" type="slidenum">
              <a:rPr lang="zh-TW" altLang="en-US" smtClean="0"/>
              <a:pPr/>
              <a:t>66</a:t>
            </a:fld>
            <a:endParaRPr lang="en-US" altLang="zh-TW" smtClean="0"/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C831D-A71F-45D9-B8F8-D1E88E87144C}" type="slidenum">
              <a:rPr lang="zh-TW" altLang="en-US" smtClean="0"/>
              <a:pPr/>
              <a:t>67</a:t>
            </a:fld>
            <a:endParaRPr lang="en-US" altLang="zh-TW" smtClean="0"/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68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52346A5F-F1B9-9542-AFD2-2C387F1D283B}" type="slidenum">
              <a:rPr kumimoji="0" lang="zh-TW" altLang="en-US" sz="12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69</a:t>
            </a:fld>
            <a:endParaRPr kumimoji="0" lang="en-US" altLang="zh-TW" sz="12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fld id="{692540BE-4A3F-8E4C-8B1C-FBEBD9936EB1}" type="slidenum">
              <a:rPr kumimoji="0" lang="zh-TW" altLang="en-US" sz="1200">
                <a:latin typeface="Apple LiGothic Medium" charset="0"/>
                <a:ea typeface="Apple LiGothic Medium" charset="0"/>
                <a:cs typeface="Apple LiGothic Medium" charset="0"/>
              </a:rPr>
              <a:pPr/>
              <a:t>70</a:t>
            </a:fld>
            <a:endParaRPr kumimoji="0" lang="en-US" altLang="zh-TW" sz="12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latin typeface="Arial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02340-019B-4430-9BA7-B3268B5AD86D}" type="slidenum">
              <a:rPr lang="zh-TW" altLang="en-US" smtClean="0"/>
              <a:pPr/>
              <a:t>71</a:t>
            </a:fld>
            <a:endParaRPr lang="en-US" altLang="zh-TW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C44-A7CD-464E-BDF5-1390F9DE05B8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8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7" name="Freeform 10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8" name="Freeform 11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9" name="Freeform 12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3" name="Freeform 16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4" name="Freeform 17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5" name="Freeform 18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6" name="Freeform 19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8" name="Freeform 21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9" name="Freeform 22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0" name="Freeform 23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1" name="Freeform 24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2" name="Freeform 25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3" name="Freeform 26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6" name="Freeform 29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7" name="Freeform 30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1" name="Freeform 34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4" name="Freeform 37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5" name="Freeform 38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6" name="Freeform 39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7" name="Freeform 40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8" name="Freeform 41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" name="Freeform 42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" name="Freeform 43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" name="Freeform 44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2" name="Freeform 45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3" name="Freeform 46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" name="Freeform 47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5" name="Freeform 48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6" name="Freeform 49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7" name="Freeform 50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8" name="Freeform 51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9" name="Freeform 52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0" name="Freeform 53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1" name="Freeform 54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2" name="Freeform 55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3" name="Freeform 56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4" name="Freeform 57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5" name="Freeform 58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6" name="Freeform 59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7" name="Freeform 60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8" name="Freeform 61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89" name="Freeform 62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90" name="Freeform 63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91" name="Freeform 64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92" name="Freeform 65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9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6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7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8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9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0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1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2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3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4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5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36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" name="Group 160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1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2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3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4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pic>
        <p:nvPicPr>
          <p:cNvPr id="93" name="Picture 1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75" y="2460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335C-E523-4306-9126-C3CCFC155564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18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18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61C6-09D0-46EF-A4DF-A540602569F1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80CC-767F-45A4-A15D-98F16C71A9F1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8268-CA69-41A3-A081-4CB3D88511EA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4B4D-A0F6-49E9-A63F-488002690260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ED2E-2FBB-4E44-9A26-5EAA9F58F7E4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26E5-427C-425E-9D77-C860709303BC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19B9-E6FE-48B5-BAD5-E1D9F4BB49B2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F91E-F6BD-4E6A-948A-6174D26B0F2F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F249-542B-475C-AE66-227E1CAF3207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E2FB-9017-429F-9E5B-74637E8DFDE9}" type="slidenum">
              <a:rPr lang="zh-TW" altLang="en-US"/>
              <a:pPr>
                <a:defRPr/>
              </a:pPr>
              <a:t>‹#›</a:t>
            </a:fld>
            <a:endParaRPr lang="en-US" altLang="zh-TW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3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fld id="{A7832581-51EE-41AC-860D-CB641C8A0048}" type="slidenum">
              <a:rPr lang="zh-TW" altLang="en-US"/>
              <a:pPr>
                <a:defRPr/>
              </a:pPr>
              <a:t>‹#›</a:t>
            </a:fld>
            <a:endParaRPr lang="en-US" altLang="zh-TW">
              <a:latin typeface="+mj-lt"/>
            </a:endParaRPr>
          </a:p>
        </p:txBody>
      </p:sp>
      <p:grpSp>
        <p:nvGrpSpPr>
          <p:cNvPr id="33799" name="Group 162"/>
          <p:cNvGrpSpPr>
            <a:grpSpLocks/>
          </p:cNvGrpSpPr>
          <p:nvPr/>
        </p:nvGrpSpPr>
        <p:grpSpPr bwMode="auto">
          <a:xfrm>
            <a:off x="1066800" y="152400"/>
            <a:ext cx="7696200" cy="685800"/>
            <a:chOff x="664" y="104"/>
            <a:chExt cx="4848" cy="432"/>
          </a:xfrm>
        </p:grpSpPr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/>
              <a:ahLst/>
              <a:cxnLst>
                <a:cxn ang="0">
                  <a:pos x="4848" y="48"/>
                </a:cxn>
                <a:cxn ang="0">
                  <a:pos x="4848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4848" y="0"/>
                </a:cxn>
                <a:cxn ang="0">
                  <a:pos x="4848" y="48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33850" name="Group 10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2539" name="Freeform 11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1" name="Freeform 13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2" name="Freeform 14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3" name="Freeform 15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4" name="Freeform 16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7" name="Freeform 29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5" name="Freeform 37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6" name="Freeform 38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7" name="Freeform 39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8" name="Freeform 40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69" name="Freeform 41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0" name="Freeform 42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1" name="Freeform 43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2" name="Freeform 44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2" name="Freeform 54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3" name="Freeform 55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7" name="Freeform 59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8" name="Freeform 60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89" name="Freeform 61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0" name="Freeform 62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1" name="Freeform 63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2" name="Freeform 64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3" name="Freeform 65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4" name="Freeform 66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33851" name="Group 67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0" name="Freeform 72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1" name="Freeform 73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2" name="Freeform 74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3" name="Freeform 75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4" name="Freeform 76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5" name="Freeform 77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6" name="Freeform 78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7" name="Freeform 79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8" name="Freeform 80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09" name="Freeform 81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0" name="Freeform 82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1" name="Freeform 83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2" name="Freeform 84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3" name="Freeform 85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4" name="Freeform 86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5" name="Freeform 87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6" name="Freeform 88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7" name="Freeform 89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8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8" name="Freeform 90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19" name="Freeform 91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0" name="Freeform 92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2" name="Freeform 94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3" name="Freeform 95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4" name="Freeform 96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5" name="Freeform 97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6" name="Freeform 98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7" name="Freeform 99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8" name="Freeform 100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3" name="Freeform 105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4" name="Freeform 106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5" name="Freeform 107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6" name="Freeform 108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2637" name="Freeform 109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33802" name="Group 110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2639" name="Line 111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0" name="Line 112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1" name="Line 113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2" name="Line 114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3" name="Line 115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4" name="Line 116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5" name="Line 117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6" name="Line 118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7" name="Line 119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8" name="Line 120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49" name="Line 121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0" name="Line 122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1" name="Line 123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2" name="Line 124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3" name="Line 125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4" name="Line 126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5" name="Line 127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6" name="Line 128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7" name="Line 129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8" name="Line 130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59" name="Line 131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33803" name="Group 132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2661" name="Line 133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2" name="Line 134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3" name="Line 135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4" name="Line 136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5" name="Line 137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6" name="Line 138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7" name="Line 139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8" name="Line 140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0" name="Line 142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1" name="Line 143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2" name="Line 144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3" name="Line 145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4" name="Line 146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5" name="Line 147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6" name="Line 148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7" name="Line 149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8" name="Line 150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79" name="Line 151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80" name="Line 152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81" name="Line 153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82" name="Line 154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83" name="Line 155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84" name="Line 156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685" name="Line 157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 xmlns:p14="http://schemas.microsoft.com/office/powerpoint/2010/main"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33.w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6.wmf"/><Relationship Id="rId6" Type="http://schemas.openxmlformats.org/officeDocument/2006/relationships/image" Target="../media/image38.png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1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9.wmf"/><Relationship Id="rId7" Type="http://schemas.openxmlformats.org/officeDocument/2006/relationships/slide" Target="slide70.xml"/><Relationship Id="rId8" Type="http://schemas.openxmlformats.org/officeDocument/2006/relationships/oleObject" Target="../embeddings/oleObject19.bin"/><Relationship Id="rId9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2.wmf"/><Relationship Id="rId6" Type="http://schemas.openxmlformats.org/officeDocument/2006/relationships/image" Target="../media/image41.png"/><Relationship Id="rId7" Type="http://schemas.openxmlformats.org/officeDocument/2006/relationships/oleObject" Target="../embeddings/oleObject21.bin"/><Relationship Id="rId8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45.jpe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8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5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w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57.w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58.wmf"/><Relationship Id="rId16" Type="http://schemas.openxmlformats.org/officeDocument/2006/relationships/image" Target="../media/image60.png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5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53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55.wmf"/><Relationship Id="rId10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6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65.png"/><Relationship Id="rId5" Type="http://schemas.openxmlformats.org/officeDocument/2006/relationships/image" Target="../media/image49.png"/><Relationship Id="rId6" Type="http://schemas.openxmlformats.org/officeDocument/2006/relationships/oleObject" Target="../embeddings/oleObject32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67.pn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6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67.pn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70.jpeg"/><Relationship Id="rId5" Type="http://schemas.openxmlformats.org/officeDocument/2006/relationships/oleObject" Target="../embeddings/oleObject38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7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oleObject" Target="../embeddings/oleObject44.bin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75.png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72.wmf"/><Relationship Id="rId6" Type="http://schemas.openxmlformats.org/officeDocument/2006/relationships/image" Target="../media/image77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73.w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78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79.w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80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85.e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86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81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82.e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83.wmf"/><Relationship Id="rId10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doubleslite-n.wmv" TargetMode="External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90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91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92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93.e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94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5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4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108.jpe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107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109.w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110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111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114.w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115.w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116.wmf"/><Relationship Id="rId10" Type="http://schemas.openxmlformats.org/officeDocument/2006/relationships/oleObject" Target="../embeddings/oleObject68.bin"/><Relationship Id="rId11" Type="http://schemas.openxmlformats.org/officeDocument/2006/relationships/image" Target="../media/image117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1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1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69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120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121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emf"/><Relationship Id="rId20" Type="http://schemas.openxmlformats.org/officeDocument/2006/relationships/oleObject" Target="../embeddings/oleObject80.bin"/><Relationship Id="rId21" Type="http://schemas.openxmlformats.org/officeDocument/2006/relationships/image" Target="../media/image130.wmf"/><Relationship Id="rId22" Type="http://schemas.openxmlformats.org/officeDocument/2006/relationships/oleObject" Target="../embeddings/oleObject81.bin"/><Relationship Id="rId23" Type="http://schemas.openxmlformats.org/officeDocument/2006/relationships/image" Target="../media/image131.emf"/><Relationship Id="rId24" Type="http://schemas.openxmlformats.org/officeDocument/2006/relationships/oleObject" Target="../embeddings/oleObject82.bin"/><Relationship Id="rId25" Type="http://schemas.openxmlformats.org/officeDocument/2006/relationships/image" Target="../media/image132.emf"/><Relationship Id="rId26" Type="http://schemas.openxmlformats.org/officeDocument/2006/relationships/oleObject" Target="../embeddings/oleObject83.bin"/><Relationship Id="rId27" Type="http://schemas.openxmlformats.org/officeDocument/2006/relationships/image" Target="../media/image133.emf"/><Relationship Id="rId10" Type="http://schemas.openxmlformats.org/officeDocument/2006/relationships/oleObject" Target="../embeddings/oleObject75.bin"/><Relationship Id="rId11" Type="http://schemas.openxmlformats.org/officeDocument/2006/relationships/image" Target="../media/image125.emf"/><Relationship Id="rId12" Type="http://schemas.openxmlformats.org/officeDocument/2006/relationships/oleObject" Target="../embeddings/oleObject76.bin"/><Relationship Id="rId13" Type="http://schemas.openxmlformats.org/officeDocument/2006/relationships/image" Target="../media/image126.emf"/><Relationship Id="rId14" Type="http://schemas.openxmlformats.org/officeDocument/2006/relationships/oleObject" Target="../embeddings/oleObject77.bin"/><Relationship Id="rId15" Type="http://schemas.openxmlformats.org/officeDocument/2006/relationships/image" Target="../media/image127.wmf"/><Relationship Id="rId16" Type="http://schemas.openxmlformats.org/officeDocument/2006/relationships/oleObject" Target="../embeddings/oleObject78.bin"/><Relationship Id="rId17" Type="http://schemas.openxmlformats.org/officeDocument/2006/relationships/image" Target="../media/image128.wmf"/><Relationship Id="rId18" Type="http://schemas.openxmlformats.org/officeDocument/2006/relationships/oleObject" Target="../embeddings/oleObject79.bin"/><Relationship Id="rId19" Type="http://schemas.openxmlformats.org/officeDocument/2006/relationships/image" Target="../media/image129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72.bin"/><Relationship Id="rId5" Type="http://schemas.openxmlformats.org/officeDocument/2006/relationships/image" Target="../media/image122.e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123.emf"/><Relationship Id="rId8" Type="http://schemas.openxmlformats.org/officeDocument/2006/relationships/oleObject" Target="../embeddings/oleObject74.bin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wmf"/><Relationship Id="rId12" Type="http://schemas.openxmlformats.org/officeDocument/2006/relationships/oleObject" Target="../embeddings/oleObject88.bin"/><Relationship Id="rId13" Type="http://schemas.openxmlformats.org/officeDocument/2006/relationships/image" Target="../media/image138.emf"/><Relationship Id="rId14" Type="http://schemas.openxmlformats.org/officeDocument/2006/relationships/oleObject" Target="../embeddings/oleObject89.bin"/><Relationship Id="rId15" Type="http://schemas.openxmlformats.org/officeDocument/2006/relationships/image" Target="../media/image139.wmf"/><Relationship Id="rId16" Type="http://schemas.openxmlformats.org/officeDocument/2006/relationships/slide" Target="slide20.xml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84.bin"/><Relationship Id="rId5" Type="http://schemas.openxmlformats.org/officeDocument/2006/relationships/image" Target="../media/image134.w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135.wmf"/><Relationship Id="rId8" Type="http://schemas.openxmlformats.org/officeDocument/2006/relationships/oleObject" Target="../embeddings/oleObject86.bin"/><Relationship Id="rId9" Type="http://schemas.openxmlformats.org/officeDocument/2006/relationships/image" Target="../media/image136.wmf"/><Relationship Id="rId10" Type="http://schemas.openxmlformats.org/officeDocument/2006/relationships/oleObject" Target="../embeddings/oleObject8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867400" cy="2209800"/>
          </a:xfrm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altLang="zh-TW" sz="5400" b="1" i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PHYS541000</a:t>
            </a:r>
            <a:br>
              <a:rPr lang="en-US" altLang="zh-TW" sz="5400" b="1" i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5400" b="1" i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量子力學</a:t>
            </a:r>
            <a:r>
              <a:rPr lang="en-US" altLang="zh-TW" sz="5400" b="1" i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(I)(II)</a:t>
            </a:r>
            <a:endParaRPr lang="zh-TW" altLang="zh-TW" sz="5400" b="1" i="0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410200"/>
            <a:ext cx="4419600" cy="990600"/>
          </a:xfrm>
        </p:spPr>
        <p:txBody>
          <a:bodyPr/>
          <a:lstStyle/>
          <a:p>
            <a:pPr algn="r" eaLnBrk="1" hangingPunct="1">
              <a:defRPr/>
            </a:pPr>
            <a:r>
              <a:rPr lang="zh-TW" alt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清華大學物理系</a:t>
            </a:r>
            <a:r>
              <a:rPr lang="zh-TW" alt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牟中瑜</a:t>
            </a:r>
            <a:endParaRPr lang="zh-TW" altLang="en-US" b="1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1331640" y="332656"/>
            <a:ext cx="6858000" cy="838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5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Third Formulation</a:t>
            </a:r>
            <a:endParaRPr lang="zh-TW" altLang="en-US" sz="5000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LiGothic Medium" charset="-12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4026520" y="2420888"/>
            <a:ext cx="51480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Richard Feynman</a:t>
            </a:r>
            <a:endParaRPr lang="zh-TW" altLang="en-US" sz="44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altLang="zh-TW" sz="44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Path Integral</a:t>
            </a:r>
            <a:endParaRPr lang="en-US" altLang="zh-TW" sz="4400" b="1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altLang="zh-TW" sz="3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 descr="fey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168352" cy="31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文字方塊 29"/>
          <p:cNvSpPr txBox="1"/>
          <p:nvPr/>
        </p:nvSpPr>
        <p:spPr>
          <a:xfrm>
            <a:off x="899592" y="5445224"/>
            <a:ext cx="813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Equivalent to the above two formulations </a:t>
            </a:r>
          </a:p>
          <a:p>
            <a:r>
              <a:rPr lang="en-US" altLang="zh-TW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ut may be more general</a:t>
            </a:r>
            <a:endParaRPr lang="en-US" altLang="zh-TW" sz="3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1808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84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en-US" altLang="zh-TW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Track 2: </a:t>
            </a:r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粒子</a:t>
            </a:r>
            <a:r>
              <a:rPr lang="zh-TW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與波的爭議</a:t>
            </a:r>
            <a:endParaRPr lang="zh-TW" altLang="zh-TW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1763688" y="1844824"/>
            <a:ext cx="61928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惠更斯</a:t>
            </a:r>
            <a:r>
              <a:rPr lang="en-US" altLang="zh-TW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光是波動</a:t>
            </a:r>
            <a:endParaRPr lang="zh-TW" altLang="en-US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牛頓</a:t>
            </a:r>
            <a:r>
              <a:rPr lang="en-US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光是粒子</a:t>
            </a:r>
          </a:p>
          <a:p>
            <a:pPr algn="ctr">
              <a:defRPr/>
            </a:pP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虎克</a:t>
            </a:r>
            <a:r>
              <a:rPr lang="en-US" altLang="zh-TW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光是波動</a:t>
            </a:r>
          </a:p>
          <a:p>
            <a:pPr algn="ctr">
              <a:defRPr/>
            </a:pP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馬克士威</a:t>
            </a:r>
            <a:r>
              <a:rPr lang="en-US" altLang="zh-TW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光是波動</a:t>
            </a:r>
            <a:endParaRPr lang="en-US" altLang="zh-TW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楊格</a:t>
            </a:r>
            <a:r>
              <a:rPr lang="en-US" altLang="zh-TW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zh-TW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光是波動</a:t>
            </a:r>
          </a:p>
          <a:p>
            <a:pPr algn="ctr">
              <a:defRPr/>
            </a:pP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卜朗克</a:t>
            </a:r>
            <a:r>
              <a:rPr lang="zh-TW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、愛因</a:t>
            </a: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思坦</a:t>
            </a:r>
            <a:r>
              <a:rPr lang="zh-TW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康卜吞</a:t>
            </a:r>
            <a:r>
              <a:rPr lang="en-US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光是粒子 </a:t>
            </a:r>
          </a:p>
          <a:p>
            <a:pPr algn="ctr">
              <a:defRPr/>
            </a:pPr>
            <a:r>
              <a:rPr lang="en-US" altLang="zh-TW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</a:t>
            </a:r>
            <a:endParaRPr lang="zh-TW" altLang="zh-TW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1403350" y="0"/>
            <a:ext cx="669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光的馬克思威耳理論</a:t>
            </a:r>
            <a:endParaRPr lang="zh-TW" altLang="zh-TW" sz="5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pic>
        <p:nvPicPr>
          <p:cNvPr id="798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7691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11"/>
          <p:cNvSpPr txBox="1">
            <a:spLocks noChangeArrowheads="1"/>
          </p:cNvSpPr>
          <p:nvPr/>
        </p:nvSpPr>
        <p:spPr bwMode="auto">
          <a:xfrm>
            <a:off x="5795962" y="5445125"/>
            <a:ext cx="280848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zh-TW" altLang="en-US" sz="2800" b="1" dirty="0">
                <a:solidFill>
                  <a:srgbClr val="0000FF"/>
                </a:solidFill>
                <a:latin typeface="Times New Roman" charset="0"/>
              </a:rPr>
              <a:t>光強度</a:t>
            </a:r>
            <a:r>
              <a:rPr kumimoji="0" lang="en-US" altLang="zh-TW" sz="2800" b="1" dirty="0">
                <a:solidFill>
                  <a:srgbClr val="0000FF"/>
                </a:solidFill>
                <a:latin typeface="Times New Roman" charset="0"/>
              </a:rPr>
              <a:t> (I) ~ </a:t>
            </a:r>
            <a:r>
              <a:rPr kumimoji="0" lang="zh-TW" altLang="en-US" sz="3200" b="1" dirty="0">
                <a:solidFill>
                  <a:srgbClr val="0000FF"/>
                </a:solidFill>
                <a:latin typeface="Times New Roman" charset="0"/>
              </a:rPr>
              <a:t>|</a:t>
            </a:r>
            <a:r>
              <a:rPr kumimoji="0" lang="en-US" altLang="zh-TW" sz="3200" b="1" dirty="0">
                <a:solidFill>
                  <a:srgbClr val="0000FF"/>
                </a:solidFill>
                <a:latin typeface="Times New Roman" charset="0"/>
              </a:rPr>
              <a:t>E|</a:t>
            </a:r>
            <a:r>
              <a:rPr kumimoji="0" lang="en-US" altLang="zh-TW" sz="3200" b="1" baseline="30000" dirty="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kumimoji="0" lang="en-US" altLang="zh-TW" sz="2800" b="1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charset="0"/>
              </a:rPr>
              <a:t> </a:t>
            </a:r>
            <a:endParaRPr kumimoji="0" lang="en-US" altLang="zh-TW" sz="2800" dirty="0">
              <a:latin typeface="Times New Roman" charset="0"/>
            </a:endParaRPr>
          </a:p>
        </p:txBody>
      </p:sp>
      <p:pic>
        <p:nvPicPr>
          <p:cNvPr id="7987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652963"/>
            <a:ext cx="2735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14"/>
          <p:cNvSpPr txBox="1">
            <a:spLocks noChangeArrowheads="1"/>
          </p:cNvSpPr>
          <p:nvPr/>
        </p:nvSpPr>
        <p:spPr bwMode="auto">
          <a:xfrm>
            <a:off x="3060700" y="4652963"/>
            <a:ext cx="2873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en-US" altLang="zh-TW" sz="2000" b="1">
                <a:solidFill>
                  <a:schemeClr val="bg2"/>
                </a:solidFill>
                <a:latin typeface="Times New Roman" charset="0"/>
              </a:rPr>
              <a:t>E</a:t>
            </a:r>
            <a:r>
              <a:rPr kumimoji="0" lang="en-US" altLang="zh-TW" sz="2800" b="1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kumimoji="0" lang="en-US" altLang="zh-TW" sz="2800">
                <a:solidFill>
                  <a:srgbClr val="0000FF"/>
                </a:solidFill>
                <a:latin typeface="Times New Roman" charset="0"/>
              </a:rPr>
              <a:t> </a:t>
            </a:r>
            <a:endParaRPr kumimoji="0" lang="en-US" altLang="zh-TW" sz="2800">
              <a:latin typeface="Times New Roman" charset="0"/>
            </a:endParaRPr>
          </a:p>
        </p:txBody>
      </p:sp>
      <p:sp>
        <p:nvSpPr>
          <p:cNvPr id="79878" name="Text Box 15"/>
          <p:cNvSpPr txBox="1">
            <a:spLocks noChangeArrowheads="1"/>
          </p:cNvSpPr>
          <p:nvPr/>
        </p:nvSpPr>
        <p:spPr bwMode="auto">
          <a:xfrm>
            <a:off x="2627313" y="6242050"/>
            <a:ext cx="287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en-US" altLang="zh-TW" sz="2000" b="1">
                <a:solidFill>
                  <a:schemeClr val="bg2"/>
                </a:solidFill>
                <a:latin typeface="Times New Roman" charset="0"/>
              </a:rPr>
              <a:t>B</a:t>
            </a:r>
            <a:r>
              <a:rPr kumimoji="0" lang="en-US" altLang="zh-TW" sz="2800" b="1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kumimoji="0" lang="en-US" altLang="zh-TW" sz="2800">
                <a:solidFill>
                  <a:srgbClr val="0000FF"/>
                </a:solidFill>
                <a:latin typeface="Times New Roman" charset="0"/>
              </a:rPr>
              <a:t> </a:t>
            </a:r>
            <a:endParaRPr kumimoji="0" lang="en-US" altLang="zh-TW" sz="28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2909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539552" y="0"/>
            <a:ext cx="7848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光的</a:t>
            </a:r>
            <a:r>
              <a:rPr lang="zh-TW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波動性</a:t>
            </a:r>
            <a:endParaRPr lang="zh-TW" altLang="zh-TW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3242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434" y="4148956"/>
            <a:ext cx="2266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324996" y="3933056"/>
            <a:ext cx="0" cy="287972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90975"/>
            <a:ext cx="3476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 descr="Huygen's Princip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24" y="1340768"/>
            <a:ext cx="5511176" cy="1733354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91880" y="3068960"/>
            <a:ext cx="518462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zh-TW" alt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惠更斯原理</a:t>
            </a:r>
            <a:endParaRPr lang="zh-TW" altLang="zh-TW" sz="4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ChangeArrowheads="1"/>
          </p:cNvSpPr>
          <p:nvPr/>
        </p:nvSpPr>
        <p:spPr bwMode="auto">
          <a:xfrm>
            <a:off x="5076825" y="1052513"/>
            <a:ext cx="28479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/>
          <a:lstStyle/>
          <a:p>
            <a:pPr algn="ctr"/>
            <a:endParaRPr lang="zh-TW" altLang="en-US" sz="36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pic>
        <p:nvPicPr>
          <p:cNvPr id="81922" name="Picture 4" descr="inter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34559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6" descr="diff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33131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999" name="Text Box 7"/>
          <p:cNvSpPr txBox="1">
            <a:spLocks noChangeArrowheads="1"/>
          </p:cNvSpPr>
          <p:nvPr/>
        </p:nvSpPr>
        <p:spPr bwMode="auto">
          <a:xfrm>
            <a:off x="4284663" y="1196975"/>
            <a:ext cx="46799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4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光的</a:t>
            </a:r>
            <a:r>
              <a:rPr lang="zh-TW" altLang="en-US" sz="4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干涉</a:t>
            </a:r>
            <a:endParaRPr lang="zh-TW" sz="4400" b="1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725000" name="Text Box 8"/>
          <p:cNvSpPr txBox="1">
            <a:spLocks noChangeArrowheads="1"/>
          </p:cNvSpPr>
          <p:nvPr/>
        </p:nvSpPr>
        <p:spPr bwMode="auto">
          <a:xfrm>
            <a:off x="1692275" y="5157788"/>
            <a:ext cx="3024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光的</a:t>
            </a:r>
            <a:r>
              <a:rPr lang="zh-TW" alt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繞射</a:t>
            </a:r>
            <a:endParaRPr lang="zh-TW" altLang="zh-TW" sz="4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891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1116013" y="115888"/>
            <a:ext cx="7235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光的</a:t>
            </a:r>
            <a:r>
              <a:rPr lang="zh-TW" alt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粒子性</a:t>
            </a:r>
            <a:endParaRPr lang="zh-TW" altLang="zh-TW" sz="5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4751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TW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Pierre Gassendi </a:t>
            </a:r>
            <a:r>
              <a:rPr lang="zh-TW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與</a:t>
            </a: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牛頓</a:t>
            </a:r>
            <a:endParaRPr lang="zh-TW" altLang="zh-TW" sz="36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539750" y="2349500"/>
            <a:ext cx="46799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TW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光的反射</a:t>
            </a:r>
            <a:r>
              <a:rPr lang="zh-TW" altLang="en-US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zh-TW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粒子的彈性碰撞</a:t>
            </a:r>
            <a:endParaRPr lang="zh-TW" altLang="zh-TW" sz="28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" name="Line 5"/>
          <p:cNvSpPr>
            <a:spLocks noChangeShapeType="1"/>
          </p:cNvSpPr>
          <p:nvPr/>
        </p:nvSpPr>
        <p:spPr bwMode="auto">
          <a:xfrm>
            <a:off x="5651500" y="3573463"/>
            <a:ext cx="29527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83" name="Line 6"/>
          <p:cNvSpPr>
            <a:spLocks noChangeShapeType="1"/>
          </p:cNvSpPr>
          <p:nvPr/>
        </p:nvSpPr>
        <p:spPr bwMode="auto">
          <a:xfrm>
            <a:off x="5795963" y="2565400"/>
            <a:ext cx="1081087" cy="1008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84" name="Line 7"/>
          <p:cNvSpPr>
            <a:spLocks noChangeShapeType="1"/>
          </p:cNvSpPr>
          <p:nvPr/>
        </p:nvSpPr>
        <p:spPr bwMode="auto">
          <a:xfrm flipH="1">
            <a:off x="6842125" y="2565400"/>
            <a:ext cx="1081088" cy="1008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lg" len="lg"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>
            <a:off x="6011863" y="2781300"/>
            <a:ext cx="431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86" name="Line 9"/>
          <p:cNvSpPr>
            <a:spLocks noChangeShapeType="1"/>
          </p:cNvSpPr>
          <p:nvPr/>
        </p:nvSpPr>
        <p:spPr bwMode="auto">
          <a:xfrm>
            <a:off x="6011863" y="278130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87" name="Line 10"/>
          <p:cNvSpPr>
            <a:spLocks noChangeShapeType="1"/>
          </p:cNvSpPr>
          <p:nvPr/>
        </p:nvSpPr>
        <p:spPr bwMode="auto">
          <a:xfrm flipV="1">
            <a:off x="7608888" y="2852738"/>
            <a:ext cx="431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88" name="Line 11"/>
          <p:cNvSpPr>
            <a:spLocks noChangeShapeType="1"/>
          </p:cNvSpPr>
          <p:nvPr/>
        </p:nvSpPr>
        <p:spPr bwMode="auto">
          <a:xfrm flipV="1">
            <a:off x="7608888" y="2420938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89" name="Text Box 12"/>
          <p:cNvSpPr txBox="1">
            <a:spLocks noChangeArrowheads="1"/>
          </p:cNvSpPr>
          <p:nvPr/>
        </p:nvSpPr>
        <p:spPr bwMode="auto">
          <a:xfrm>
            <a:off x="611188" y="3789363"/>
            <a:ext cx="20161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3200" b="1" dirty="0">
                <a:solidFill>
                  <a:srgbClr val="000066"/>
                </a:solidFill>
                <a:latin typeface="Times New Roman" pitchFamily="18" charset="0"/>
              </a:rPr>
              <a:t>光的折射</a:t>
            </a:r>
            <a:r>
              <a:rPr lang="zh-TW" altLang="en-US" b="1" dirty="0">
                <a:solidFill>
                  <a:srgbClr val="000066"/>
                </a:solidFill>
              </a:rPr>
              <a:t>：</a:t>
            </a:r>
            <a:endParaRPr lang="zh-TW" altLang="zh-TW" sz="2800" b="1" dirty="0">
              <a:solidFill>
                <a:srgbClr val="000066"/>
              </a:solidFill>
            </a:endParaRPr>
          </a:p>
        </p:txBody>
      </p:sp>
      <p:sp>
        <p:nvSpPr>
          <p:cNvPr id="3090" name="Freeform 13"/>
          <p:cNvSpPr>
            <a:spLocks/>
          </p:cNvSpPr>
          <p:nvPr/>
        </p:nvSpPr>
        <p:spPr bwMode="auto">
          <a:xfrm>
            <a:off x="2627313" y="5229225"/>
            <a:ext cx="2300287" cy="3175"/>
          </a:xfrm>
          <a:custGeom>
            <a:avLst/>
            <a:gdLst>
              <a:gd name="T0" fmla="*/ 0 w 1449"/>
              <a:gd name="T1" fmla="*/ 0 h 2"/>
              <a:gd name="T2" fmla="*/ 2147483647 w 1449"/>
              <a:gd name="T3" fmla="*/ 2147483647 h 2"/>
              <a:gd name="T4" fmla="*/ 0 60000 65536"/>
              <a:gd name="T5" fmla="*/ 0 60000 65536"/>
              <a:gd name="T6" fmla="*/ 0 w 1449"/>
              <a:gd name="T7" fmla="*/ 0 h 2"/>
              <a:gd name="T8" fmla="*/ 1449 w 1449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9" h="2">
                <a:moveTo>
                  <a:pt x="0" y="0"/>
                </a:moveTo>
                <a:lnTo>
                  <a:pt x="1449" y="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1" name="Line 14"/>
          <p:cNvSpPr>
            <a:spLocks noChangeShapeType="1"/>
          </p:cNvSpPr>
          <p:nvPr/>
        </p:nvSpPr>
        <p:spPr bwMode="auto">
          <a:xfrm>
            <a:off x="2771775" y="4221163"/>
            <a:ext cx="1081088" cy="1008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2" name="Freeform 15"/>
          <p:cNvSpPr>
            <a:spLocks/>
          </p:cNvSpPr>
          <p:nvPr/>
        </p:nvSpPr>
        <p:spPr bwMode="auto">
          <a:xfrm>
            <a:off x="3832225" y="5218113"/>
            <a:ext cx="803275" cy="1589087"/>
          </a:xfrm>
          <a:custGeom>
            <a:avLst/>
            <a:gdLst>
              <a:gd name="T0" fmla="*/ 2147483647 w 506"/>
              <a:gd name="T1" fmla="*/ 2147483647 h 1001"/>
              <a:gd name="T2" fmla="*/ 0 w 506"/>
              <a:gd name="T3" fmla="*/ 0 h 1001"/>
              <a:gd name="T4" fmla="*/ 0 60000 65536"/>
              <a:gd name="T5" fmla="*/ 0 60000 65536"/>
              <a:gd name="T6" fmla="*/ 0 w 506"/>
              <a:gd name="T7" fmla="*/ 0 h 1001"/>
              <a:gd name="T8" fmla="*/ 506 w 506"/>
              <a:gd name="T9" fmla="*/ 1001 h 10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6" h="1001">
                <a:moveTo>
                  <a:pt x="506" y="1001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stealth" w="lg" len="lg"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3" name="Line 16"/>
          <p:cNvSpPr>
            <a:spLocks noChangeShapeType="1"/>
          </p:cNvSpPr>
          <p:nvPr/>
        </p:nvSpPr>
        <p:spPr bwMode="auto">
          <a:xfrm>
            <a:off x="3843338" y="4005263"/>
            <a:ext cx="0" cy="2519362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4" name="Line 17"/>
          <p:cNvSpPr>
            <a:spLocks noChangeShapeType="1"/>
          </p:cNvSpPr>
          <p:nvPr/>
        </p:nvSpPr>
        <p:spPr bwMode="auto">
          <a:xfrm>
            <a:off x="3327400" y="4725988"/>
            <a:ext cx="431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5" name="Line 18"/>
          <p:cNvSpPr>
            <a:spLocks noChangeShapeType="1"/>
          </p:cNvSpPr>
          <p:nvPr/>
        </p:nvSpPr>
        <p:spPr bwMode="auto">
          <a:xfrm>
            <a:off x="3327400" y="4725988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6" name="Line 19"/>
          <p:cNvSpPr>
            <a:spLocks noChangeShapeType="1"/>
          </p:cNvSpPr>
          <p:nvPr/>
        </p:nvSpPr>
        <p:spPr bwMode="auto">
          <a:xfrm>
            <a:off x="4310063" y="6146800"/>
            <a:ext cx="431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7" name="Freeform 20"/>
          <p:cNvSpPr>
            <a:spLocks/>
          </p:cNvSpPr>
          <p:nvPr/>
        </p:nvSpPr>
        <p:spPr bwMode="auto">
          <a:xfrm>
            <a:off x="4297363" y="6146800"/>
            <a:ext cx="12700" cy="595313"/>
          </a:xfrm>
          <a:custGeom>
            <a:avLst/>
            <a:gdLst>
              <a:gd name="T0" fmla="*/ 2147483647 w 8"/>
              <a:gd name="T1" fmla="*/ 0 h 375"/>
              <a:gd name="T2" fmla="*/ 0 w 8"/>
              <a:gd name="T3" fmla="*/ 2147483647 h 375"/>
              <a:gd name="T4" fmla="*/ 0 60000 65536"/>
              <a:gd name="T5" fmla="*/ 0 60000 65536"/>
              <a:gd name="T6" fmla="*/ 0 w 8"/>
              <a:gd name="T7" fmla="*/ 0 h 375"/>
              <a:gd name="T8" fmla="*/ 8 w 8"/>
              <a:gd name="T9" fmla="*/ 375 h 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75">
                <a:moveTo>
                  <a:pt x="8" y="0"/>
                </a:moveTo>
                <a:lnTo>
                  <a:pt x="0" y="375"/>
                </a:lnTo>
              </a:path>
            </a:pathLst>
          </a:custGeom>
          <a:noFill/>
          <a:ln w="25400" cap="flat" cmpd="sng">
            <a:solidFill>
              <a:srgbClr val="800080"/>
            </a:solidFill>
            <a:prstDash val="solid"/>
            <a:round/>
            <a:headEnd type="none" w="med" len="med"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3074" name="Object 21"/>
          <p:cNvGraphicFramePr>
            <a:graphicFrameLocks noChangeAspect="1"/>
          </p:cNvGraphicFramePr>
          <p:nvPr/>
        </p:nvGraphicFramePr>
        <p:xfrm>
          <a:off x="3203575" y="3789363"/>
          <a:ext cx="307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789363"/>
                        <a:ext cx="307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Freeform 22"/>
          <p:cNvSpPr>
            <a:spLocks/>
          </p:cNvSpPr>
          <p:nvPr/>
        </p:nvSpPr>
        <p:spPr bwMode="auto">
          <a:xfrm>
            <a:off x="3059113" y="4268788"/>
            <a:ext cx="792162" cy="168275"/>
          </a:xfrm>
          <a:custGeom>
            <a:avLst/>
            <a:gdLst>
              <a:gd name="T0" fmla="*/ 0 w 499"/>
              <a:gd name="T1" fmla="*/ 2147483647 h 106"/>
              <a:gd name="T2" fmla="*/ 2147483647 w 499"/>
              <a:gd name="T3" fmla="*/ 2147483647 h 106"/>
              <a:gd name="T4" fmla="*/ 2147483647 w 499"/>
              <a:gd name="T5" fmla="*/ 2147483647 h 106"/>
              <a:gd name="T6" fmla="*/ 0 60000 65536"/>
              <a:gd name="T7" fmla="*/ 0 60000 65536"/>
              <a:gd name="T8" fmla="*/ 0 60000 65536"/>
              <a:gd name="T9" fmla="*/ 0 w 499"/>
              <a:gd name="T10" fmla="*/ 0 h 106"/>
              <a:gd name="T11" fmla="*/ 499 w 499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06">
                <a:moveTo>
                  <a:pt x="0" y="106"/>
                </a:moveTo>
                <a:cubicBezTo>
                  <a:pt x="72" y="68"/>
                  <a:pt x="144" y="30"/>
                  <a:pt x="227" y="15"/>
                </a:cubicBezTo>
                <a:cubicBezTo>
                  <a:pt x="310" y="0"/>
                  <a:pt x="404" y="7"/>
                  <a:pt x="499" y="1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99" name="Freeform 23"/>
          <p:cNvSpPr>
            <a:spLocks/>
          </p:cNvSpPr>
          <p:nvPr/>
        </p:nvSpPr>
        <p:spPr bwMode="auto">
          <a:xfrm>
            <a:off x="3851275" y="5734050"/>
            <a:ext cx="215900" cy="82550"/>
          </a:xfrm>
          <a:custGeom>
            <a:avLst/>
            <a:gdLst>
              <a:gd name="T0" fmla="*/ 0 w 136"/>
              <a:gd name="T1" fmla="*/ 2147483647 h 52"/>
              <a:gd name="T2" fmla="*/ 2147483647 w 136"/>
              <a:gd name="T3" fmla="*/ 2147483647 h 52"/>
              <a:gd name="T4" fmla="*/ 2147483647 w 136"/>
              <a:gd name="T5" fmla="*/ 0 h 52"/>
              <a:gd name="T6" fmla="*/ 0 60000 65536"/>
              <a:gd name="T7" fmla="*/ 0 60000 65536"/>
              <a:gd name="T8" fmla="*/ 0 60000 65536"/>
              <a:gd name="T9" fmla="*/ 0 w 136"/>
              <a:gd name="T10" fmla="*/ 0 h 52"/>
              <a:gd name="T11" fmla="*/ 136 w 136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52">
                <a:moveTo>
                  <a:pt x="0" y="45"/>
                </a:moveTo>
                <a:cubicBezTo>
                  <a:pt x="34" y="48"/>
                  <a:pt x="68" y="52"/>
                  <a:pt x="91" y="45"/>
                </a:cubicBezTo>
                <a:cubicBezTo>
                  <a:pt x="114" y="38"/>
                  <a:pt x="125" y="19"/>
                  <a:pt x="136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3075" name="Object 24"/>
          <p:cNvGraphicFramePr>
            <a:graphicFrameLocks noChangeAspect="1"/>
          </p:cNvGraphicFramePr>
          <p:nvPr/>
        </p:nvGraphicFramePr>
        <p:xfrm>
          <a:off x="3851275" y="5876925"/>
          <a:ext cx="333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876925"/>
                        <a:ext cx="3333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5"/>
          <p:cNvGraphicFramePr>
            <a:graphicFrameLocks noChangeAspect="1"/>
          </p:cNvGraphicFramePr>
          <p:nvPr/>
        </p:nvGraphicFramePr>
        <p:xfrm>
          <a:off x="2903538" y="4678363"/>
          <a:ext cx="3603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Equation" r:id="rId8" imgW="177480" imgH="253800" progId="Equation.DSMT4">
                  <p:embed/>
                </p:oleObj>
              </mc:Choice>
              <mc:Fallback>
                <p:oleObj name="Equation" r:id="rId8" imgW="17748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678363"/>
                        <a:ext cx="3603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6"/>
          <p:cNvGraphicFramePr>
            <a:graphicFrameLocks noChangeAspect="1"/>
          </p:cNvGraphicFramePr>
          <p:nvPr/>
        </p:nvGraphicFramePr>
        <p:xfrm>
          <a:off x="3924300" y="6308725"/>
          <a:ext cx="360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Equation" r:id="rId10" imgW="177480" imgH="253800" progId="Equation.DSMT4">
                  <p:embed/>
                </p:oleObj>
              </mc:Choice>
              <mc:Fallback>
                <p:oleObj name="Equation" r:id="rId10" imgW="177480" imgH="253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6308725"/>
                        <a:ext cx="3603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7"/>
          <p:cNvGraphicFramePr>
            <a:graphicFrameLocks noChangeAspect="1"/>
          </p:cNvGraphicFramePr>
          <p:nvPr/>
        </p:nvGraphicFramePr>
        <p:xfrm>
          <a:off x="5292725" y="4292600"/>
          <a:ext cx="3759200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Equation" r:id="rId12" imgW="1726920" imgH="965160" progId="Equation.DSMT4">
                  <p:embed/>
                </p:oleObj>
              </mc:Choice>
              <mc:Fallback>
                <p:oleObj name="Equation" r:id="rId12" imgW="1726920" imgH="9651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292600"/>
                        <a:ext cx="3759200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幅射與黑體幅射</a:t>
            </a:r>
            <a:r>
              <a:rPr lang="en-US" altLang="zh-TW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物體皆會幅射電磁波</a:t>
            </a:r>
            <a:endParaRPr lang="zh-TW" altLang="zh-TW" sz="36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268413"/>
            <a:ext cx="30241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268413"/>
            <a:ext cx="28813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860800"/>
            <a:ext cx="3319463" cy="2554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2"/>
          <p:cNvSpPr txBox="1">
            <a:spLocks noChangeArrowheads="1"/>
          </p:cNvSpPr>
          <p:nvPr/>
        </p:nvSpPr>
        <p:spPr bwMode="auto">
          <a:xfrm>
            <a:off x="2555875" y="333375"/>
            <a:ext cx="39608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4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幅射的熱力學</a:t>
            </a:r>
            <a:endParaRPr lang="zh-TW" altLang="zh-TW" sz="4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78850" name="Object 9"/>
          <p:cNvGraphicFramePr>
            <a:graphicFrameLocks noChangeAspect="1"/>
          </p:cNvGraphicFramePr>
          <p:nvPr/>
        </p:nvGraphicFramePr>
        <p:xfrm>
          <a:off x="2147888" y="4365625"/>
          <a:ext cx="55927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5" name="Equation" r:id="rId4" imgW="3263900" imgH="228600" progId="Equation.DSMT4">
                  <p:embed/>
                </p:oleObj>
              </mc:Choice>
              <mc:Fallback>
                <p:oleObj name="Equation" r:id="rId4" imgW="3263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4365625"/>
                        <a:ext cx="559276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51" name="Group 17"/>
          <p:cNvGrpSpPr>
            <a:grpSpLocks/>
          </p:cNvGrpSpPr>
          <p:nvPr/>
        </p:nvGrpSpPr>
        <p:grpSpPr bwMode="auto">
          <a:xfrm>
            <a:off x="2195513" y="1341438"/>
            <a:ext cx="4608512" cy="2878137"/>
            <a:chOff x="1292" y="981"/>
            <a:chExt cx="2903" cy="1813"/>
          </a:xfrm>
        </p:grpSpPr>
        <p:sp>
          <p:nvSpPr>
            <p:cNvPr id="78855" name="Oval 5" descr="深色左斜對角線"/>
            <p:cNvSpPr>
              <a:spLocks noChangeArrowheads="1"/>
            </p:cNvSpPr>
            <p:nvPr/>
          </p:nvSpPr>
          <p:spPr bwMode="auto">
            <a:xfrm>
              <a:off x="1292" y="2024"/>
              <a:ext cx="772" cy="726"/>
            </a:xfrm>
            <a:prstGeom prst="ellipse">
              <a:avLst/>
            </a:prstGeom>
            <a:pattFill prst="dkDnDiag">
              <a:fgClr>
                <a:srgbClr val="FF33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856" name="Freeform 6"/>
            <p:cNvSpPr>
              <a:spLocks/>
            </p:cNvSpPr>
            <p:nvPr/>
          </p:nvSpPr>
          <p:spPr bwMode="auto">
            <a:xfrm>
              <a:off x="2290" y="2568"/>
              <a:ext cx="1043" cy="106"/>
            </a:xfrm>
            <a:custGeom>
              <a:avLst/>
              <a:gdLst>
                <a:gd name="T0" fmla="*/ 1043 w 1043"/>
                <a:gd name="T1" fmla="*/ 100 h 106"/>
                <a:gd name="T2" fmla="*/ 918 w 1043"/>
                <a:gd name="T3" fmla="*/ 1 h 106"/>
                <a:gd name="T4" fmla="*/ 782 w 1043"/>
                <a:gd name="T5" fmla="*/ 105 h 106"/>
                <a:gd name="T6" fmla="*/ 635 w 1043"/>
                <a:gd name="T7" fmla="*/ 9 h 106"/>
                <a:gd name="T8" fmla="*/ 518 w 1043"/>
                <a:gd name="T9" fmla="*/ 89 h 106"/>
                <a:gd name="T10" fmla="*/ 363 w 1043"/>
                <a:gd name="T11" fmla="*/ 9 h 106"/>
                <a:gd name="T12" fmla="*/ 272 w 1043"/>
                <a:gd name="T13" fmla="*/ 100 h 106"/>
                <a:gd name="T14" fmla="*/ 136 w 1043"/>
                <a:gd name="T15" fmla="*/ 9 h 106"/>
                <a:gd name="T16" fmla="*/ 0 w 1043"/>
                <a:gd name="T17" fmla="*/ 55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3"/>
                <a:gd name="T28" fmla="*/ 0 h 106"/>
                <a:gd name="T29" fmla="*/ 1043 w 1043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3" h="106">
                  <a:moveTo>
                    <a:pt x="1043" y="100"/>
                  </a:moveTo>
                  <a:cubicBezTo>
                    <a:pt x="1022" y="84"/>
                    <a:pt x="961" y="0"/>
                    <a:pt x="918" y="1"/>
                  </a:cubicBezTo>
                  <a:cubicBezTo>
                    <a:pt x="875" y="2"/>
                    <a:pt x="829" y="104"/>
                    <a:pt x="782" y="105"/>
                  </a:cubicBezTo>
                  <a:cubicBezTo>
                    <a:pt x="735" y="106"/>
                    <a:pt x="679" y="12"/>
                    <a:pt x="635" y="9"/>
                  </a:cubicBezTo>
                  <a:cubicBezTo>
                    <a:pt x="591" y="6"/>
                    <a:pt x="563" y="89"/>
                    <a:pt x="518" y="89"/>
                  </a:cubicBezTo>
                  <a:cubicBezTo>
                    <a:pt x="473" y="89"/>
                    <a:pt x="404" y="7"/>
                    <a:pt x="363" y="9"/>
                  </a:cubicBezTo>
                  <a:cubicBezTo>
                    <a:pt x="322" y="11"/>
                    <a:pt x="310" y="100"/>
                    <a:pt x="272" y="100"/>
                  </a:cubicBezTo>
                  <a:cubicBezTo>
                    <a:pt x="234" y="100"/>
                    <a:pt x="181" y="16"/>
                    <a:pt x="136" y="9"/>
                  </a:cubicBezTo>
                  <a:cubicBezTo>
                    <a:pt x="91" y="2"/>
                    <a:pt x="45" y="28"/>
                    <a:pt x="0" y="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8857" name="Freeform 7"/>
            <p:cNvSpPr>
              <a:spLocks/>
            </p:cNvSpPr>
            <p:nvPr/>
          </p:nvSpPr>
          <p:spPr bwMode="auto">
            <a:xfrm flipH="1">
              <a:off x="2245" y="2251"/>
              <a:ext cx="1043" cy="106"/>
            </a:xfrm>
            <a:custGeom>
              <a:avLst/>
              <a:gdLst>
                <a:gd name="T0" fmla="*/ 1043 w 1043"/>
                <a:gd name="T1" fmla="*/ 100 h 106"/>
                <a:gd name="T2" fmla="*/ 918 w 1043"/>
                <a:gd name="T3" fmla="*/ 1 h 106"/>
                <a:gd name="T4" fmla="*/ 782 w 1043"/>
                <a:gd name="T5" fmla="*/ 105 h 106"/>
                <a:gd name="T6" fmla="*/ 635 w 1043"/>
                <a:gd name="T7" fmla="*/ 9 h 106"/>
                <a:gd name="T8" fmla="*/ 518 w 1043"/>
                <a:gd name="T9" fmla="*/ 89 h 106"/>
                <a:gd name="T10" fmla="*/ 363 w 1043"/>
                <a:gd name="T11" fmla="*/ 9 h 106"/>
                <a:gd name="T12" fmla="*/ 272 w 1043"/>
                <a:gd name="T13" fmla="*/ 100 h 106"/>
                <a:gd name="T14" fmla="*/ 136 w 1043"/>
                <a:gd name="T15" fmla="*/ 9 h 106"/>
                <a:gd name="T16" fmla="*/ 0 w 1043"/>
                <a:gd name="T17" fmla="*/ 55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3"/>
                <a:gd name="T28" fmla="*/ 0 h 106"/>
                <a:gd name="T29" fmla="*/ 1043 w 1043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3" h="106">
                  <a:moveTo>
                    <a:pt x="1043" y="100"/>
                  </a:moveTo>
                  <a:cubicBezTo>
                    <a:pt x="1022" y="84"/>
                    <a:pt x="961" y="0"/>
                    <a:pt x="918" y="1"/>
                  </a:cubicBezTo>
                  <a:cubicBezTo>
                    <a:pt x="875" y="2"/>
                    <a:pt x="829" y="104"/>
                    <a:pt x="782" y="105"/>
                  </a:cubicBezTo>
                  <a:cubicBezTo>
                    <a:pt x="735" y="106"/>
                    <a:pt x="679" y="12"/>
                    <a:pt x="635" y="9"/>
                  </a:cubicBezTo>
                  <a:cubicBezTo>
                    <a:pt x="591" y="6"/>
                    <a:pt x="563" y="89"/>
                    <a:pt x="518" y="89"/>
                  </a:cubicBezTo>
                  <a:cubicBezTo>
                    <a:pt x="473" y="89"/>
                    <a:pt x="404" y="7"/>
                    <a:pt x="363" y="9"/>
                  </a:cubicBezTo>
                  <a:cubicBezTo>
                    <a:pt x="322" y="11"/>
                    <a:pt x="310" y="100"/>
                    <a:pt x="272" y="100"/>
                  </a:cubicBezTo>
                  <a:cubicBezTo>
                    <a:pt x="234" y="100"/>
                    <a:pt x="181" y="16"/>
                    <a:pt x="136" y="9"/>
                  </a:cubicBezTo>
                  <a:cubicBezTo>
                    <a:pt x="91" y="2"/>
                    <a:pt x="45" y="28"/>
                    <a:pt x="0" y="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8858" name="Oval 8" descr="寬左斜對角線"/>
            <p:cNvSpPr>
              <a:spLocks noChangeArrowheads="1"/>
            </p:cNvSpPr>
            <p:nvPr/>
          </p:nvSpPr>
          <p:spPr bwMode="auto">
            <a:xfrm>
              <a:off x="3470" y="2069"/>
              <a:ext cx="725" cy="725"/>
            </a:xfrm>
            <a:prstGeom prst="ellipse">
              <a:avLst/>
            </a:prstGeom>
            <a:pattFill prst="wdDnDiag">
              <a:fgClr>
                <a:srgbClr val="3366FF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859" name="Oval 11" descr="深色右斜對角線"/>
            <p:cNvSpPr>
              <a:spLocks noChangeArrowheads="1"/>
            </p:cNvSpPr>
            <p:nvPr/>
          </p:nvSpPr>
          <p:spPr bwMode="auto">
            <a:xfrm>
              <a:off x="2835" y="981"/>
              <a:ext cx="726" cy="590"/>
            </a:xfrm>
            <a:prstGeom prst="ellipse">
              <a:avLst/>
            </a:prstGeom>
            <a:pattFill prst="dkUpDiag">
              <a:fgClr>
                <a:srgbClr val="0066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860" name="Freeform 12"/>
            <p:cNvSpPr>
              <a:spLocks/>
            </p:cNvSpPr>
            <p:nvPr/>
          </p:nvSpPr>
          <p:spPr bwMode="auto">
            <a:xfrm rot="19602246" flipH="1">
              <a:off x="1701" y="1525"/>
              <a:ext cx="1043" cy="106"/>
            </a:xfrm>
            <a:custGeom>
              <a:avLst/>
              <a:gdLst>
                <a:gd name="T0" fmla="*/ 1043 w 1043"/>
                <a:gd name="T1" fmla="*/ 100 h 106"/>
                <a:gd name="T2" fmla="*/ 918 w 1043"/>
                <a:gd name="T3" fmla="*/ 1 h 106"/>
                <a:gd name="T4" fmla="*/ 782 w 1043"/>
                <a:gd name="T5" fmla="*/ 105 h 106"/>
                <a:gd name="T6" fmla="*/ 635 w 1043"/>
                <a:gd name="T7" fmla="*/ 9 h 106"/>
                <a:gd name="T8" fmla="*/ 518 w 1043"/>
                <a:gd name="T9" fmla="*/ 89 h 106"/>
                <a:gd name="T10" fmla="*/ 363 w 1043"/>
                <a:gd name="T11" fmla="*/ 9 h 106"/>
                <a:gd name="T12" fmla="*/ 272 w 1043"/>
                <a:gd name="T13" fmla="*/ 100 h 106"/>
                <a:gd name="T14" fmla="*/ 136 w 1043"/>
                <a:gd name="T15" fmla="*/ 9 h 106"/>
                <a:gd name="T16" fmla="*/ 0 w 1043"/>
                <a:gd name="T17" fmla="*/ 55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3"/>
                <a:gd name="T28" fmla="*/ 0 h 106"/>
                <a:gd name="T29" fmla="*/ 1043 w 1043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3" h="106">
                  <a:moveTo>
                    <a:pt x="1043" y="100"/>
                  </a:moveTo>
                  <a:cubicBezTo>
                    <a:pt x="1022" y="84"/>
                    <a:pt x="961" y="0"/>
                    <a:pt x="918" y="1"/>
                  </a:cubicBezTo>
                  <a:cubicBezTo>
                    <a:pt x="875" y="2"/>
                    <a:pt x="829" y="104"/>
                    <a:pt x="782" y="105"/>
                  </a:cubicBezTo>
                  <a:cubicBezTo>
                    <a:pt x="735" y="106"/>
                    <a:pt x="679" y="12"/>
                    <a:pt x="635" y="9"/>
                  </a:cubicBezTo>
                  <a:cubicBezTo>
                    <a:pt x="591" y="6"/>
                    <a:pt x="563" y="89"/>
                    <a:pt x="518" y="89"/>
                  </a:cubicBezTo>
                  <a:cubicBezTo>
                    <a:pt x="473" y="89"/>
                    <a:pt x="404" y="7"/>
                    <a:pt x="363" y="9"/>
                  </a:cubicBezTo>
                  <a:cubicBezTo>
                    <a:pt x="322" y="11"/>
                    <a:pt x="310" y="100"/>
                    <a:pt x="272" y="100"/>
                  </a:cubicBezTo>
                  <a:cubicBezTo>
                    <a:pt x="234" y="100"/>
                    <a:pt x="181" y="16"/>
                    <a:pt x="136" y="9"/>
                  </a:cubicBezTo>
                  <a:cubicBezTo>
                    <a:pt x="91" y="2"/>
                    <a:pt x="45" y="28"/>
                    <a:pt x="0" y="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auto">
            <a:xfrm rot="4303319" flipH="1">
              <a:off x="3454" y="1495"/>
              <a:ext cx="1043" cy="106"/>
            </a:xfrm>
            <a:custGeom>
              <a:avLst/>
              <a:gdLst>
                <a:gd name="T0" fmla="*/ 1043 w 1043"/>
                <a:gd name="T1" fmla="*/ 100 h 106"/>
                <a:gd name="T2" fmla="*/ 918 w 1043"/>
                <a:gd name="T3" fmla="*/ 1 h 106"/>
                <a:gd name="T4" fmla="*/ 782 w 1043"/>
                <a:gd name="T5" fmla="*/ 105 h 106"/>
                <a:gd name="T6" fmla="*/ 635 w 1043"/>
                <a:gd name="T7" fmla="*/ 9 h 106"/>
                <a:gd name="T8" fmla="*/ 518 w 1043"/>
                <a:gd name="T9" fmla="*/ 89 h 106"/>
                <a:gd name="T10" fmla="*/ 363 w 1043"/>
                <a:gd name="T11" fmla="*/ 9 h 106"/>
                <a:gd name="T12" fmla="*/ 272 w 1043"/>
                <a:gd name="T13" fmla="*/ 100 h 106"/>
                <a:gd name="T14" fmla="*/ 136 w 1043"/>
                <a:gd name="T15" fmla="*/ 9 h 106"/>
                <a:gd name="T16" fmla="*/ 0 w 1043"/>
                <a:gd name="T17" fmla="*/ 55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3"/>
                <a:gd name="T28" fmla="*/ 0 h 106"/>
                <a:gd name="T29" fmla="*/ 1043 w 1043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3" h="106">
                  <a:moveTo>
                    <a:pt x="1043" y="100"/>
                  </a:moveTo>
                  <a:cubicBezTo>
                    <a:pt x="1022" y="84"/>
                    <a:pt x="961" y="0"/>
                    <a:pt x="918" y="1"/>
                  </a:cubicBezTo>
                  <a:cubicBezTo>
                    <a:pt x="875" y="2"/>
                    <a:pt x="829" y="104"/>
                    <a:pt x="782" y="105"/>
                  </a:cubicBezTo>
                  <a:cubicBezTo>
                    <a:pt x="735" y="106"/>
                    <a:pt x="679" y="12"/>
                    <a:pt x="635" y="9"/>
                  </a:cubicBezTo>
                  <a:cubicBezTo>
                    <a:pt x="591" y="6"/>
                    <a:pt x="563" y="89"/>
                    <a:pt x="518" y="89"/>
                  </a:cubicBezTo>
                  <a:cubicBezTo>
                    <a:pt x="473" y="89"/>
                    <a:pt x="404" y="7"/>
                    <a:pt x="363" y="9"/>
                  </a:cubicBezTo>
                  <a:cubicBezTo>
                    <a:pt x="322" y="11"/>
                    <a:pt x="310" y="100"/>
                    <a:pt x="272" y="100"/>
                  </a:cubicBezTo>
                  <a:cubicBezTo>
                    <a:pt x="234" y="100"/>
                    <a:pt x="181" y="16"/>
                    <a:pt x="136" y="9"/>
                  </a:cubicBezTo>
                  <a:cubicBezTo>
                    <a:pt x="91" y="2"/>
                    <a:pt x="45" y="28"/>
                    <a:pt x="0" y="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auto">
            <a:xfrm rot="1997754">
              <a:off x="2608" y="1752"/>
              <a:ext cx="1043" cy="106"/>
            </a:xfrm>
            <a:custGeom>
              <a:avLst/>
              <a:gdLst>
                <a:gd name="T0" fmla="*/ 1043 w 1043"/>
                <a:gd name="T1" fmla="*/ 100 h 106"/>
                <a:gd name="T2" fmla="*/ 918 w 1043"/>
                <a:gd name="T3" fmla="*/ 1 h 106"/>
                <a:gd name="T4" fmla="*/ 782 w 1043"/>
                <a:gd name="T5" fmla="*/ 105 h 106"/>
                <a:gd name="T6" fmla="*/ 635 w 1043"/>
                <a:gd name="T7" fmla="*/ 9 h 106"/>
                <a:gd name="T8" fmla="*/ 518 w 1043"/>
                <a:gd name="T9" fmla="*/ 89 h 106"/>
                <a:gd name="T10" fmla="*/ 363 w 1043"/>
                <a:gd name="T11" fmla="*/ 9 h 106"/>
                <a:gd name="T12" fmla="*/ 272 w 1043"/>
                <a:gd name="T13" fmla="*/ 100 h 106"/>
                <a:gd name="T14" fmla="*/ 136 w 1043"/>
                <a:gd name="T15" fmla="*/ 9 h 106"/>
                <a:gd name="T16" fmla="*/ 0 w 1043"/>
                <a:gd name="T17" fmla="*/ 55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3"/>
                <a:gd name="T28" fmla="*/ 0 h 106"/>
                <a:gd name="T29" fmla="*/ 1043 w 1043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3" h="106">
                  <a:moveTo>
                    <a:pt x="1043" y="100"/>
                  </a:moveTo>
                  <a:cubicBezTo>
                    <a:pt x="1022" y="84"/>
                    <a:pt x="961" y="0"/>
                    <a:pt x="918" y="1"/>
                  </a:cubicBezTo>
                  <a:cubicBezTo>
                    <a:pt x="875" y="2"/>
                    <a:pt x="829" y="104"/>
                    <a:pt x="782" y="105"/>
                  </a:cubicBezTo>
                  <a:cubicBezTo>
                    <a:pt x="735" y="106"/>
                    <a:pt x="679" y="12"/>
                    <a:pt x="635" y="9"/>
                  </a:cubicBezTo>
                  <a:cubicBezTo>
                    <a:pt x="591" y="6"/>
                    <a:pt x="563" y="89"/>
                    <a:pt x="518" y="89"/>
                  </a:cubicBezTo>
                  <a:cubicBezTo>
                    <a:pt x="473" y="89"/>
                    <a:pt x="404" y="7"/>
                    <a:pt x="363" y="9"/>
                  </a:cubicBezTo>
                  <a:cubicBezTo>
                    <a:pt x="322" y="11"/>
                    <a:pt x="310" y="100"/>
                    <a:pt x="272" y="100"/>
                  </a:cubicBezTo>
                  <a:cubicBezTo>
                    <a:pt x="234" y="100"/>
                    <a:pt x="181" y="16"/>
                    <a:pt x="136" y="9"/>
                  </a:cubicBezTo>
                  <a:cubicBezTo>
                    <a:pt x="91" y="2"/>
                    <a:pt x="45" y="28"/>
                    <a:pt x="0" y="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78852" name="Object 18"/>
          <p:cNvGraphicFramePr>
            <a:graphicFrameLocks noChangeAspect="1"/>
          </p:cNvGraphicFramePr>
          <p:nvPr/>
        </p:nvGraphicFramePr>
        <p:xfrm>
          <a:off x="2195513" y="5734050"/>
          <a:ext cx="49625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6" name="Equation" r:id="rId6" imgW="2184400" imgH="431800" progId="Equation.DSMT4">
                  <p:embed/>
                </p:oleObj>
              </mc:Choice>
              <mc:Fallback>
                <p:oleObj name="Equation" r:id="rId6" imgW="218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734050"/>
                        <a:ext cx="49625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19"/>
          <p:cNvGraphicFramePr>
            <a:graphicFrameLocks noChangeAspect="1"/>
          </p:cNvGraphicFramePr>
          <p:nvPr/>
        </p:nvGraphicFramePr>
        <p:xfrm>
          <a:off x="2339975" y="5018088"/>
          <a:ext cx="43291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7" name="Equation" r:id="rId8" imgW="2527300" imgH="419100" progId="Equation.DSMT4">
                  <p:embed/>
                </p:oleObj>
              </mc:Choice>
              <mc:Fallback>
                <p:oleObj name="Equation" r:id="rId8" imgW="2527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018088"/>
                        <a:ext cx="43291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20"/>
          <p:cNvGraphicFramePr>
            <a:graphicFrameLocks noChangeAspect="1"/>
          </p:cNvGraphicFramePr>
          <p:nvPr/>
        </p:nvGraphicFramePr>
        <p:xfrm>
          <a:off x="1116013" y="1628775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8" name="Equation" r:id="rId10" imgW="1625600" imgH="419100" progId="Equation.DSMT4">
                  <p:embed/>
                </p:oleObj>
              </mc:Choice>
              <mc:Fallback>
                <p:oleObj name="Equation" r:id="rId10" imgW="1625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09602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3059113" y="333375"/>
            <a:ext cx="28098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黑體輻射</a:t>
            </a:r>
            <a:endParaRPr lang="zh-TW" altLang="zh-TW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80898" name="Object 7"/>
          <p:cNvGraphicFramePr>
            <a:graphicFrameLocks noChangeAspect="1"/>
          </p:cNvGraphicFramePr>
          <p:nvPr/>
        </p:nvGraphicFramePr>
        <p:xfrm>
          <a:off x="1116013" y="1268413"/>
          <a:ext cx="68881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3" name="Equation" r:id="rId4" imgW="2578100" imgH="431800" progId="Equation.DSMT4">
                  <p:embed/>
                </p:oleObj>
              </mc:Choice>
              <mc:Fallback>
                <p:oleObj name="Equation" r:id="rId4" imgW="2578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688816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Freeform 12"/>
          <p:cNvSpPr>
            <a:spLocks/>
          </p:cNvSpPr>
          <p:nvPr/>
        </p:nvSpPr>
        <p:spPr bwMode="auto">
          <a:xfrm rot="2961745">
            <a:off x="5557045" y="4964906"/>
            <a:ext cx="1655762" cy="168275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0900" name="Freeform 13"/>
          <p:cNvSpPr>
            <a:spLocks/>
          </p:cNvSpPr>
          <p:nvPr/>
        </p:nvSpPr>
        <p:spPr bwMode="auto">
          <a:xfrm flipH="1">
            <a:off x="6156325" y="4797425"/>
            <a:ext cx="1655763" cy="168275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0901" name="Freeform 16"/>
          <p:cNvSpPr>
            <a:spLocks/>
          </p:cNvSpPr>
          <p:nvPr/>
        </p:nvSpPr>
        <p:spPr bwMode="auto">
          <a:xfrm rot="19602246" flipH="1">
            <a:off x="5435600" y="4365625"/>
            <a:ext cx="1655763" cy="168275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0902" name="Freeform 17"/>
          <p:cNvSpPr>
            <a:spLocks/>
          </p:cNvSpPr>
          <p:nvPr/>
        </p:nvSpPr>
        <p:spPr bwMode="auto">
          <a:xfrm rot="7901738" flipH="1">
            <a:off x="5844382" y="4749006"/>
            <a:ext cx="1655762" cy="168275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0903" name="Freeform 18"/>
          <p:cNvSpPr>
            <a:spLocks/>
          </p:cNvSpPr>
          <p:nvPr/>
        </p:nvSpPr>
        <p:spPr bwMode="auto">
          <a:xfrm rot="1997754">
            <a:off x="5797550" y="4365625"/>
            <a:ext cx="1655763" cy="168275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0904" name="Rectangle 19"/>
          <p:cNvSpPr>
            <a:spLocks noChangeArrowheads="1"/>
          </p:cNvSpPr>
          <p:nvPr/>
        </p:nvSpPr>
        <p:spPr bwMode="auto">
          <a:xfrm>
            <a:off x="5437188" y="3717925"/>
            <a:ext cx="2447925" cy="2232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905" name="Freeform 20"/>
          <p:cNvSpPr>
            <a:spLocks/>
          </p:cNvSpPr>
          <p:nvPr/>
        </p:nvSpPr>
        <p:spPr bwMode="auto">
          <a:xfrm rot="-9341176">
            <a:off x="5795963" y="5157788"/>
            <a:ext cx="1657350" cy="455612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0906" name="Freeform 21"/>
          <p:cNvSpPr>
            <a:spLocks/>
          </p:cNvSpPr>
          <p:nvPr/>
        </p:nvSpPr>
        <p:spPr bwMode="auto">
          <a:xfrm rot="4404885" flipH="1">
            <a:off x="6636545" y="4533106"/>
            <a:ext cx="1655762" cy="168275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 useBgFill="1">
        <p:nvSpPr>
          <p:cNvPr id="80907" name="Rectangle 22"/>
          <p:cNvSpPr>
            <a:spLocks noChangeArrowheads="1"/>
          </p:cNvSpPr>
          <p:nvPr/>
        </p:nvSpPr>
        <p:spPr bwMode="auto">
          <a:xfrm>
            <a:off x="7812088" y="3933825"/>
            <a:ext cx="144462" cy="2159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908" name="Freeform 23"/>
          <p:cNvSpPr>
            <a:spLocks/>
          </p:cNvSpPr>
          <p:nvPr/>
        </p:nvSpPr>
        <p:spPr bwMode="auto">
          <a:xfrm rot="19602246" flipH="1">
            <a:off x="7308850" y="3789363"/>
            <a:ext cx="1655763" cy="168275"/>
          </a:xfrm>
          <a:custGeom>
            <a:avLst/>
            <a:gdLst>
              <a:gd name="T0" fmla="*/ 2147483647 w 1043"/>
              <a:gd name="T1" fmla="*/ 2147483647 h 106"/>
              <a:gd name="T2" fmla="*/ 2147483647 w 1043"/>
              <a:gd name="T3" fmla="*/ 2147483647 h 106"/>
              <a:gd name="T4" fmla="*/ 2147483647 w 1043"/>
              <a:gd name="T5" fmla="*/ 2147483647 h 106"/>
              <a:gd name="T6" fmla="*/ 2147483647 w 1043"/>
              <a:gd name="T7" fmla="*/ 2147483647 h 106"/>
              <a:gd name="T8" fmla="*/ 2147483647 w 1043"/>
              <a:gd name="T9" fmla="*/ 2147483647 h 106"/>
              <a:gd name="T10" fmla="*/ 2147483647 w 1043"/>
              <a:gd name="T11" fmla="*/ 2147483647 h 106"/>
              <a:gd name="T12" fmla="*/ 2147483647 w 1043"/>
              <a:gd name="T13" fmla="*/ 2147483647 h 106"/>
              <a:gd name="T14" fmla="*/ 2147483647 w 1043"/>
              <a:gd name="T15" fmla="*/ 2147483647 h 106"/>
              <a:gd name="T16" fmla="*/ 0 w 1043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3"/>
              <a:gd name="T28" fmla="*/ 0 h 106"/>
              <a:gd name="T29" fmla="*/ 1043 w 1043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3" h="106">
                <a:moveTo>
                  <a:pt x="1043" y="100"/>
                </a:moveTo>
                <a:cubicBezTo>
                  <a:pt x="1022" y="84"/>
                  <a:pt x="961" y="0"/>
                  <a:pt x="918" y="1"/>
                </a:cubicBezTo>
                <a:cubicBezTo>
                  <a:pt x="875" y="2"/>
                  <a:pt x="829" y="104"/>
                  <a:pt x="782" y="105"/>
                </a:cubicBezTo>
                <a:cubicBezTo>
                  <a:pt x="735" y="106"/>
                  <a:pt x="679" y="12"/>
                  <a:pt x="635" y="9"/>
                </a:cubicBezTo>
                <a:cubicBezTo>
                  <a:pt x="591" y="6"/>
                  <a:pt x="563" y="89"/>
                  <a:pt x="518" y="89"/>
                </a:cubicBezTo>
                <a:cubicBezTo>
                  <a:pt x="473" y="89"/>
                  <a:pt x="404" y="7"/>
                  <a:pt x="363" y="9"/>
                </a:cubicBezTo>
                <a:cubicBezTo>
                  <a:pt x="322" y="11"/>
                  <a:pt x="310" y="100"/>
                  <a:pt x="272" y="100"/>
                </a:cubicBezTo>
                <a:cubicBezTo>
                  <a:pt x="234" y="100"/>
                  <a:pt x="181" y="16"/>
                  <a:pt x="136" y="9"/>
                </a:cubicBezTo>
                <a:cubicBezTo>
                  <a:pt x="91" y="2"/>
                  <a:pt x="45" y="28"/>
                  <a:pt x="0" y="55"/>
                </a:cubicBezTo>
              </a:path>
            </a:pathLst>
          </a:custGeom>
          <a:noFill/>
          <a:ln w="25400" cap="flat" cmpd="sng">
            <a:solidFill>
              <a:srgbClr val="FF00FF"/>
            </a:solidFill>
            <a:prstDash val="solid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042988" y="5373688"/>
            <a:ext cx="38782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理想的黑體＝空腔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71550" y="2565400"/>
            <a:ext cx="71294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4000" dirty="0">
                <a:solidFill>
                  <a:srgbClr val="000090"/>
                </a:solidFill>
                <a:latin typeface="+mn-ea"/>
                <a:ea typeface="+mn-ea"/>
              </a:rPr>
              <a:t>若</a:t>
            </a:r>
            <a:r>
              <a:rPr kumimoji="1" lang="en-US" altLang="zh-TW" sz="4000" dirty="0">
                <a:solidFill>
                  <a:srgbClr val="000090"/>
                </a:solidFill>
                <a:latin typeface="+mn-ea"/>
                <a:ea typeface="+mn-ea"/>
              </a:rPr>
              <a:t>A</a:t>
            </a:r>
            <a:r>
              <a:rPr kumimoji="1" lang="zh-TW" altLang="en-US" sz="4000" baseline="-25000" dirty="0">
                <a:solidFill>
                  <a:srgbClr val="000090"/>
                </a:solidFill>
                <a:latin typeface="+mn-ea"/>
                <a:ea typeface="+mn-ea"/>
              </a:rPr>
              <a:t>λ</a:t>
            </a:r>
            <a:r>
              <a:rPr kumimoji="1" lang="en-US" altLang="zh-TW" sz="4000" i="1" dirty="0">
                <a:solidFill>
                  <a:srgbClr val="000090"/>
                </a:solidFill>
                <a:latin typeface="+mn-ea"/>
                <a:ea typeface="+mn-ea"/>
              </a:rPr>
              <a:t>=1 </a:t>
            </a:r>
            <a:r>
              <a:rPr kumimoji="1" lang="zh-TW" altLang="en-US" sz="4000" dirty="0">
                <a:solidFill>
                  <a:srgbClr val="000090"/>
                </a:solidFill>
                <a:latin typeface="+mn-ea"/>
                <a:ea typeface="+mn-ea"/>
              </a:rPr>
              <a:t>則</a:t>
            </a:r>
            <a:r>
              <a:rPr kumimoji="1" lang="en-US" altLang="zh-TW" sz="4000" dirty="0" err="1">
                <a:solidFill>
                  <a:srgbClr val="000090"/>
                </a:solidFill>
                <a:latin typeface="+mn-ea"/>
                <a:ea typeface="+mn-ea"/>
              </a:rPr>
              <a:t>E</a:t>
            </a:r>
            <a:r>
              <a:rPr kumimoji="1" lang="en-US" altLang="zh-TW" sz="4000" baseline="-25000" dirty="0" err="1">
                <a:solidFill>
                  <a:srgbClr val="000090"/>
                </a:solidFill>
                <a:latin typeface="+mn-ea"/>
                <a:ea typeface="+mn-ea"/>
              </a:rPr>
              <a:t>λ</a:t>
            </a:r>
            <a:r>
              <a:rPr kumimoji="1" lang="en-US" altLang="zh-TW" sz="4000" i="1" dirty="0">
                <a:solidFill>
                  <a:srgbClr val="000090"/>
                </a:solidFill>
                <a:latin typeface="+mn-ea"/>
                <a:ea typeface="+mn-ea"/>
              </a:rPr>
              <a:t>= f(</a:t>
            </a:r>
            <a:r>
              <a:rPr kumimoji="1" lang="en-US" altLang="zh-TW" sz="4000" i="1" dirty="0" err="1">
                <a:solidFill>
                  <a:srgbClr val="000090"/>
                </a:solidFill>
                <a:latin typeface="+mn-ea"/>
                <a:ea typeface="+mn-ea"/>
              </a:rPr>
              <a:t>λ,T</a:t>
            </a:r>
            <a:r>
              <a:rPr kumimoji="1" lang="en-US" altLang="zh-TW" sz="4000" i="1" dirty="0">
                <a:solidFill>
                  <a:srgbClr val="000090"/>
                </a:solidFill>
                <a:latin typeface="+mn-ea"/>
                <a:ea typeface="+mn-ea"/>
              </a:rPr>
              <a:t>)</a:t>
            </a:r>
            <a:r>
              <a:rPr kumimoji="1" lang="en-US" altLang="zh-TW" sz="4000" dirty="0">
                <a:solidFill>
                  <a:srgbClr val="000090"/>
                </a:solidFill>
                <a:latin typeface="+mn-ea"/>
                <a:ea typeface="+mn-ea"/>
              </a:rPr>
              <a:t> </a:t>
            </a:r>
            <a:r>
              <a:rPr kumimoji="1" lang="zh-TW" altLang="en-US" sz="4000" dirty="0">
                <a:solidFill>
                  <a:srgbClr val="000090"/>
                </a:solidFill>
                <a:latin typeface="+mn-ea"/>
                <a:ea typeface="+mn-ea"/>
              </a:rPr>
              <a:t>具普遍性</a:t>
            </a:r>
            <a:r>
              <a:rPr kumimoji="1" lang="en-US" altLang="zh-TW" sz="4000" dirty="0">
                <a:solidFill>
                  <a:srgbClr val="000090"/>
                </a:solidFill>
                <a:latin typeface="+mn-ea"/>
                <a:ea typeface="+mn-ea"/>
              </a:rPr>
              <a:t> =&gt; </a:t>
            </a:r>
            <a:r>
              <a:rPr kumimoji="1" lang="zh-TW" altLang="en-US" sz="4000" dirty="0">
                <a:solidFill>
                  <a:srgbClr val="000090"/>
                </a:solidFill>
                <a:latin typeface="+mn-ea"/>
                <a:ea typeface="+mn-ea"/>
              </a:rPr>
              <a:t>黑體輻射</a:t>
            </a:r>
            <a:endParaRPr kumimoji="1" lang="zh-TW" altLang="en-US" sz="4000" i="1" baseline="-25000" dirty="0">
              <a:solidFill>
                <a:srgbClr val="00009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745478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45" name="Rectangle 22"/>
          <p:cNvSpPr>
            <a:spLocks noChangeArrowheads="1"/>
          </p:cNvSpPr>
          <p:nvPr/>
        </p:nvSpPr>
        <p:spPr bwMode="auto">
          <a:xfrm>
            <a:off x="7812088" y="3933825"/>
            <a:ext cx="144462" cy="2159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82946" name="Object 24"/>
          <p:cNvGraphicFramePr>
            <a:graphicFrameLocks noChangeAspect="1"/>
          </p:cNvGraphicFramePr>
          <p:nvPr/>
        </p:nvGraphicFramePr>
        <p:xfrm>
          <a:off x="1258888" y="260350"/>
          <a:ext cx="6372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1" name="Equation" r:id="rId4" imgW="1790700" imgH="203200" progId="Equation.DSMT4">
                  <p:embed/>
                </p:oleObj>
              </mc:Choice>
              <mc:Fallback>
                <p:oleObj name="Equation" r:id="rId4" imgW="179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60350"/>
                        <a:ext cx="6372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47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71575"/>
            <a:ext cx="67691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8" name="Object 5"/>
          <p:cNvGraphicFramePr>
            <a:graphicFrameLocks noChangeAspect="1"/>
          </p:cNvGraphicFramePr>
          <p:nvPr/>
        </p:nvGraphicFramePr>
        <p:xfrm>
          <a:off x="4859338" y="2565400"/>
          <a:ext cx="22764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2" name="Equation" r:id="rId7" imgW="762000" imgH="165100" progId="Equation.DSMT4">
                  <p:embed/>
                </p:oleObj>
              </mc:Choice>
              <mc:Fallback>
                <p:oleObj name="Equation" r:id="rId7" imgW="762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565400"/>
                        <a:ext cx="22764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55996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D721627-463C-4741-9B5D-FF96692BC6F2}" type="slidenum">
              <a:rPr kumimoji="0" lang="zh-TW" altLang="en-US" sz="1400">
                <a:solidFill>
                  <a:schemeClr val="folHlink"/>
                </a:solidFill>
                <a:latin typeface="Comic Sans MS" charset="0"/>
                <a:ea typeface="新細明體" charset="0"/>
                <a:cs typeface="新細明體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kumimoji="0" lang="en-US" altLang="zh-TW" sz="1400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46082" name="Rectangle 1027"/>
          <p:cNvSpPr>
            <a:spLocks noChangeArrowheads="1"/>
          </p:cNvSpPr>
          <p:nvPr/>
        </p:nvSpPr>
        <p:spPr bwMode="auto">
          <a:xfrm>
            <a:off x="1600200" y="9906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/>
          <a:lstStyle/>
          <a:p>
            <a:pPr algn="ctr"/>
            <a:endParaRPr lang="zh-TW" altLang="en-US" sz="36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619672" y="188640"/>
            <a:ext cx="576064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auKai"/>
                <a:ea typeface="BiauKai"/>
                <a:cs typeface="BiauKai"/>
              </a:rPr>
              <a:t>物理系獨特的學科</a:t>
            </a:r>
            <a:endParaRPr lang="en-US" altLang="zh-TW" sz="5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auKai"/>
              <a:ea typeface="BiauKai"/>
              <a:cs typeface="BiauKai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15616" y="4265801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auKai"/>
                <a:ea typeface="BiauKai"/>
                <a:cs typeface="BiauKai"/>
              </a:rPr>
              <a:t>量子力學：</a:t>
            </a:r>
            <a:endParaRPr lang="en-US" altLang="zh-TW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auKai"/>
              <a:ea typeface="BiauKai"/>
              <a:cs typeface="BiauKai"/>
            </a:endParaRPr>
          </a:p>
          <a:p>
            <a:pPr>
              <a:defRPr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auKai"/>
                <a:ea typeface="BiauKai"/>
                <a:cs typeface="BiauKai"/>
              </a:rPr>
              <a:t>電子可以同時通過兩</a:t>
            </a:r>
            <a:r>
              <a:rPr lang="zh-TW" altLang="en-U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auKai"/>
                <a:ea typeface="BiauKai"/>
                <a:cs typeface="BiauKai"/>
              </a:rPr>
              <a:t>個門的學問</a:t>
            </a:r>
            <a:endParaRPr lang="en-US" altLang="zh-TW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auKai"/>
              <a:ea typeface="BiauKai"/>
              <a:cs typeface="BiauKai"/>
              <a:sym typeface="Symbol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15616" y="2132856"/>
            <a:ext cx="78790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auKai"/>
                <a:ea typeface="BiauKai"/>
                <a:cs typeface="BiauKai"/>
              </a:rPr>
              <a:t>宇宙學：</a:t>
            </a:r>
            <a:endParaRPr lang="en-US" altLang="zh-TW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auKai"/>
              <a:ea typeface="BiauKai"/>
              <a:cs typeface="BiauKai"/>
            </a:endParaRPr>
          </a:p>
          <a:p>
            <a:pPr>
              <a:defRPr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auKai"/>
                <a:ea typeface="BiauKai"/>
                <a:cs typeface="BiauKai"/>
              </a:rPr>
              <a:t>與上帝最接近、可以理解上帝如何</a:t>
            </a:r>
            <a:endParaRPr lang="en-US" altLang="zh-TW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auKai"/>
              <a:ea typeface="BiauKai"/>
              <a:cs typeface="BiauKai"/>
            </a:endParaRPr>
          </a:p>
          <a:p>
            <a:pPr>
              <a:defRPr/>
            </a:pPr>
            <a:r>
              <a:rPr lang="zh-TW" alt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auKai"/>
                <a:ea typeface="BiauKai"/>
                <a:cs typeface="BiauKai"/>
              </a:rPr>
              <a:t>創造宇宙的學問</a:t>
            </a:r>
            <a:endParaRPr lang="en-US" altLang="zh-TW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iauKai"/>
              <a:ea typeface="BiauKai"/>
              <a:cs typeface="BiauKai"/>
              <a:sym typeface="Symbol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115616" y="1196752"/>
            <a:ext cx="6696744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auKai"/>
                <a:ea typeface="BiauKai"/>
                <a:cs typeface="BiauKai"/>
              </a:rPr>
              <a:t>-- 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auKai"/>
                <a:ea typeface="BiauKai"/>
                <a:cs typeface="BiauKai"/>
              </a:rPr>
              <a:t>量子力學與宇宙學</a:t>
            </a:r>
          </a:p>
        </p:txBody>
      </p:sp>
    </p:spTree>
    <p:extLst>
      <p:ext uri="{BB962C8B-B14F-4D97-AF65-F5344CB8AC3E}">
        <p14:creationId xmlns:p14="http://schemas.microsoft.com/office/powerpoint/2010/main" val="362053437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0" y="0"/>
            <a:ext cx="26638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Max Planck </a:t>
            </a:r>
            <a:endParaRPr lang="zh-TW" altLang="zh-TW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2"/>
            <a:ext cx="5823095" cy="440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691680" y="1340768"/>
          <a:ext cx="5410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5" imgW="1955520" imgH="228600" progId="Equation.DSMT4">
                  <p:embed/>
                </p:oleObj>
              </mc:Choice>
              <mc:Fallback>
                <p:oleObj name="Equation" r:id="rId5" imgW="19555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40768"/>
                        <a:ext cx="54102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352" y="764704"/>
            <a:ext cx="433387" cy="466725"/>
          </a:xfrm>
          <a:prstGeom prst="actionButtonForwardNext">
            <a:avLst/>
          </a:prstGeom>
          <a:solidFill>
            <a:srgbClr val="FF000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187325" y="692150"/>
          <a:ext cx="75533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8" imgW="2730240" imgH="228600" progId="Equation.DSMT4">
                  <p:embed/>
                </p:oleObj>
              </mc:Choice>
              <mc:Fallback>
                <p:oleObj name="Equation" r:id="rId8" imgW="273024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692150"/>
                        <a:ext cx="75533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單箭頭接點 9"/>
          <p:cNvCxnSpPr/>
          <p:nvPr/>
        </p:nvCxnSpPr>
        <p:spPr bwMode="auto">
          <a:xfrm rot="10800000" flipV="1">
            <a:off x="2555776" y="1916832"/>
            <a:ext cx="1440160" cy="1152128"/>
          </a:xfrm>
          <a:prstGeom prst="straightConnector1">
            <a:avLst/>
          </a:prstGeom>
          <a:solidFill>
            <a:srgbClr val="FF3300">
              <a:alpha val="50000"/>
            </a:srgbClr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 rot="10800000" flipV="1">
            <a:off x="5868144" y="3501008"/>
            <a:ext cx="1368152" cy="936104"/>
          </a:xfrm>
          <a:prstGeom prst="straightConnector1">
            <a:avLst/>
          </a:prstGeom>
          <a:solidFill>
            <a:srgbClr val="FF3300">
              <a:alpha val="50000"/>
            </a:srgbClr>
          </a:solidFill>
          <a:ln w="22225" cap="flat" cmpd="sng" algn="ctr">
            <a:solidFill>
              <a:srgbClr val="00666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56176" y="3068960"/>
            <a:ext cx="266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altLang="zh-TW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Expt</a:t>
            </a:r>
            <a:r>
              <a:rPr lang="en-U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&amp; Planck </a:t>
            </a:r>
            <a:endParaRPr lang="zh-TW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455613" y="1165225"/>
          <a:ext cx="3122612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30" name="Equation" r:id="rId4" imgW="1434960" imgH="812520" progId="Equation.DSMT4">
                  <p:embed/>
                </p:oleObj>
              </mc:Choice>
              <mc:Fallback>
                <p:oleObj name="Equation" r:id="rId4" imgW="143496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65225"/>
                        <a:ext cx="3122612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1268413"/>
            <a:ext cx="43910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350838" y="3440113"/>
          <a:ext cx="724535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31" name="Equation" r:id="rId7" imgW="3327120" imgH="1091880" progId="Equation.DSMT4">
                  <p:embed/>
                </p:oleObj>
              </mc:Choice>
              <mc:Fallback>
                <p:oleObj name="Equation" r:id="rId7" imgW="3327120" imgH="1091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3440113"/>
                        <a:ext cx="7245350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5" name="Text Box 11"/>
          <p:cNvSpPr txBox="1">
            <a:spLocks noChangeArrowheads="1"/>
          </p:cNvSpPr>
          <p:nvPr/>
        </p:nvSpPr>
        <p:spPr bwMode="auto">
          <a:xfrm>
            <a:off x="3708400" y="5373688"/>
            <a:ext cx="44161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=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卜朗克常數 </a:t>
            </a:r>
          </a:p>
          <a:p>
            <a:pPr>
              <a:defRPr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6.626×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10</a:t>
            </a:r>
            <a:r>
              <a:rPr lang="en-US" altLang="zh-TW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-34 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joule-sec</a:t>
            </a:r>
            <a:endParaRPr lang="en-US" altLang="zh-TW" dirty="0">
              <a:solidFill>
                <a:srgbClr val="FF0000"/>
              </a:solidFill>
              <a:latin typeface="Apple LiGothic Medium" charset="-120"/>
              <a:ea typeface="Apple LiGothic Medium" charset="-120"/>
            </a:endParaRPr>
          </a:p>
        </p:txBody>
      </p:sp>
      <p:sp>
        <p:nvSpPr>
          <p:cNvPr id="8199" name="Freeform 12"/>
          <p:cNvSpPr>
            <a:spLocks/>
          </p:cNvSpPr>
          <p:nvPr/>
        </p:nvSpPr>
        <p:spPr bwMode="auto">
          <a:xfrm>
            <a:off x="3924300" y="2654300"/>
            <a:ext cx="3644900" cy="990600"/>
          </a:xfrm>
          <a:custGeom>
            <a:avLst/>
            <a:gdLst>
              <a:gd name="T0" fmla="*/ 0 w 210"/>
              <a:gd name="T1" fmla="*/ 990600 h 1442"/>
              <a:gd name="T2" fmla="*/ 3644900 w 210"/>
              <a:gd name="T3" fmla="*/ 0 h 1442"/>
              <a:gd name="T4" fmla="*/ 0 60000 65536"/>
              <a:gd name="T5" fmla="*/ 0 60000 65536"/>
              <a:gd name="T6" fmla="*/ 0 w 210"/>
              <a:gd name="T7" fmla="*/ 0 h 1442"/>
              <a:gd name="T8" fmla="*/ 210 w 210"/>
              <a:gd name="T9" fmla="*/ 1442 h 14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" h="1442">
                <a:moveTo>
                  <a:pt x="0" y="1442"/>
                </a:moveTo>
                <a:lnTo>
                  <a:pt x="21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Planck’s  consideration is based on statistical </a:t>
            </a:r>
            <a:r>
              <a:rPr lang="en-US" altLang="zh-TW" sz="3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mechanics not dynamics</a:t>
            </a:r>
            <a:endParaRPr lang="zh-TW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heatcap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060848"/>
            <a:ext cx="5935300" cy="4575127"/>
          </a:xfrm>
          <a:prstGeom prst="rect">
            <a:avLst/>
          </a:prstGeom>
        </p:spPr>
      </p:pic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6588224" y="5445224"/>
            <a:ext cx="2196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en-US" altLang="zh-TW" sz="3000" b="1" dirty="0" smtClean="0">
                <a:solidFill>
                  <a:srgbClr val="FF0000"/>
                </a:solidFill>
                <a:latin typeface="+mj-lt"/>
              </a:rPr>
              <a:t>Quantum region</a:t>
            </a:r>
            <a:endParaRPr lang="zh-TW" altLang="zh-TW" sz="3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611560" y="620688"/>
          <a:ext cx="7743527" cy="152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9" name="Equation" r:id="rId5" imgW="4114800" imgH="812520" progId="Equation.DSMT4">
                  <p:embed/>
                </p:oleObj>
              </mc:Choice>
              <mc:Fallback>
                <p:oleObj name="Equation" r:id="rId5" imgW="411480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20688"/>
                        <a:ext cx="7743527" cy="1520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單箭頭接點 9"/>
          <p:cNvCxnSpPr/>
          <p:nvPr/>
        </p:nvCxnSpPr>
        <p:spPr bwMode="auto">
          <a:xfrm>
            <a:off x="2987824" y="1844824"/>
            <a:ext cx="3024336" cy="1008112"/>
          </a:xfrm>
          <a:prstGeom prst="straightConnector1">
            <a:avLst/>
          </a:prstGeom>
          <a:solidFill>
            <a:srgbClr val="FF3300">
              <a:alpha val="50000"/>
            </a:srgbClr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直線單箭頭接點 14"/>
          <p:cNvCxnSpPr/>
          <p:nvPr/>
        </p:nvCxnSpPr>
        <p:spPr bwMode="auto">
          <a:xfrm rot="10800000">
            <a:off x="2915816" y="5157192"/>
            <a:ext cx="4896544" cy="144016"/>
          </a:xfrm>
          <a:prstGeom prst="straightConnector1">
            <a:avLst/>
          </a:prstGeom>
          <a:solidFill>
            <a:srgbClr val="FF3300">
              <a:alpha val="50000"/>
            </a:srgbClr>
          </a:solidFill>
          <a:ln w="22225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9512" y="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Solid State Version : C versus T</a:t>
            </a:r>
            <a:endParaRPr lang="zh-TW" altLang="zh-TW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6192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光電效應</a:t>
            </a:r>
            <a:r>
              <a:rPr lang="en-US" altLang="zh-TW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zh-TW" altLang="zh-TW" sz="36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4083050" cy="2789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2228" name="Picture 4" descr="132px-Photoelectric_effect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3600"/>
            <a:ext cx="410368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227763" y="5180013"/>
            <a:ext cx="89535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/>
              <a:t>金屬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63373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電子放光的波動模式</a:t>
            </a:r>
            <a:endParaRPr lang="zh-TW" altLang="zh-TW" sz="4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1403350" y="1674813"/>
            <a:ext cx="6337300" cy="3938587"/>
            <a:chOff x="793" y="1162"/>
            <a:chExt cx="3992" cy="2481"/>
          </a:xfrm>
        </p:grpSpPr>
        <p:pic>
          <p:nvPicPr>
            <p:cNvPr id="5326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1344"/>
              <a:ext cx="3992" cy="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6" name="Text Box 5"/>
            <p:cNvSpPr txBox="1">
              <a:spLocks noChangeArrowheads="1"/>
            </p:cNvSpPr>
            <p:nvPr/>
          </p:nvSpPr>
          <p:spPr bwMode="auto">
            <a:xfrm>
              <a:off x="1655" y="3294"/>
              <a:ext cx="1536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99"/>
                  </a:solidFill>
                </a:rPr>
                <a:t>電子所經歷之電場</a:t>
              </a:r>
            </a:p>
          </p:txBody>
        </p:sp>
        <p:sp>
          <p:nvSpPr>
            <p:cNvPr id="53267" name="Text Box 6"/>
            <p:cNvSpPr txBox="1">
              <a:spLocks noChangeArrowheads="1"/>
            </p:cNvSpPr>
            <p:nvPr/>
          </p:nvSpPr>
          <p:spPr bwMode="auto">
            <a:xfrm>
              <a:off x="3651" y="1162"/>
              <a:ext cx="384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99"/>
                  </a:solidFill>
                </a:rPr>
                <a:t>電子</a:t>
              </a:r>
            </a:p>
          </p:txBody>
        </p:sp>
      </p:grp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4113213" y="2378075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latin typeface="Apple LiGothic Medium" charset="-120"/>
                <a:ea typeface="Apple LiGothic Medium" charset="-120"/>
              </a:rPr>
              <a:t>x</a:t>
            </a:r>
            <a:endParaRPr lang="en-US" altLang="zh-TW">
              <a:latin typeface="Apple LiGothic Medium" charset="-120"/>
              <a:ea typeface="Apple LiGothic Medium" charset="-120"/>
            </a:endParaRPr>
          </a:p>
        </p:txBody>
      </p:sp>
      <p:grpSp>
        <p:nvGrpSpPr>
          <p:cNvPr id="53253" name="Group 8"/>
          <p:cNvGrpSpPr>
            <a:grpSpLocks/>
          </p:cNvGrpSpPr>
          <p:nvPr/>
        </p:nvGrpSpPr>
        <p:grpSpPr bwMode="auto">
          <a:xfrm>
            <a:off x="1619250" y="2420938"/>
            <a:ext cx="1295400" cy="503237"/>
            <a:chOff x="1020" y="1525"/>
            <a:chExt cx="816" cy="317"/>
          </a:xfrm>
        </p:grpSpPr>
        <p:sp>
          <p:nvSpPr>
            <p:cNvPr id="53263" name="Line 9"/>
            <p:cNvSpPr>
              <a:spLocks noChangeShapeType="1"/>
            </p:cNvSpPr>
            <p:nvPr/>
          </p:nvSpPr>
          <p:spPr bwMode="auto">
            <a:xfrm>
              <a:off x="1020" y="1842"/>
              <a:ext cx="8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64" name="Text Box 10"/>
            <p:cNvSpPr txBox="1">
              <a:spLocks noChangeArrowheads="1"/>
            </p:cNvSpPr>
            <p:nvPr/>
          </p:nvSpPr>
          <p:spPr bwMode="auto">
            <a:xfrm>
              <a:off x="1338" y="1525"/>
              <a:ext cx="3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 smtClean="0">
                  <a:solidFill>
                    <a:srgbClr val="FF3300"/>
                  </a:solidFill>
                  <a:latin typeface="Apple LiGothic Medium" charset="-120"/>
                  <a:ea typeface="Apple LiGothic Medium" charset="-120"/>
                  <a:sym typeface="Symbol" pitchFamily="18" charset="2"/>
                </a:rPr>
                <a:t>λ</a:t>
              </a:r>
              <a:endParaRPr lang="zh-TW" altLang="en-US" dirty="0">
                <a:latin typeface="Apple LiGothic Medium" charset="-120"/>
                <a:ea typeface="Apple LiGothic Medium" charset="-12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71775" y="1482725"/>
            <a:ext cx="6122988" cy="4625974"/>
            <a:chOff x="1746" y="814"/>
            <a:chExt cx="3857" cy="2914"/>
          </a:xfrm>
        </p:grpSpPr>
        <p:grpSp>
          <p:nvGrpSpPr>
            <p:cNvPr id="53255" name="Group 12"/>
            <p:cNvGrpSpPr>
              <a:grpSpLocks/>
            </p:cNvGrpSpPr>
            <p:nvPr/>
          </p:nvGrpSpPr>
          <p:grpSpPr bwMode="auto">
            <a:xfrm>
              <a:off x="1746" y="890"/>
              <a:ext cx="3857" cy="2838"/>
              <a:chOff x="1746" y="890"/>
              <a:chExt cx="3857" cy="2838"/>
            </a:xfrm>
          </p:grpSpPr>
          <p:pic>
            <p:nvPicPr>
              <p:cNvPr id="53259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1852597">
                <a:off x="3923" y="1012"/>
                <a:ext cx="1680" cy="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0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303763">
                <a:off x="3833" y="2840"/>
                <a:ext cx="1680" cy="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1852597">
                <a:off x="1746" y="2750"/>
                <a:ext cx="1680" cy="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303763">
                <a:off x="1927" y="890"/>
                <a:ext cx="1680" cy="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256" name="Group 17"/>
            <p:cNvGrpSpPr>
              <a:grpSpLocks/>
            </p:cNvGrpSpPr>
            <p:nvPr/>
          </p:nvGrpSpPr>
          <p:grpSpPr bwMode="auto">
            <a:xfrm>
              <a:off x="4440" y="814"/>
              <a:ext cx="472" cy="458"/>
              <a:chOff x="4440" y="814"/>
              <a:chExt cx="472" cy="458"/>
            </a:xfrm>
          </p:grpSpPr>
          <p:sp>
            <p:nvSpPr>
              <p:cNvPr id="53257" name="Freeform 18"/>
              <p:cNvSpPr>
                <a:spLocks/>
              </p:cNvSpPr>
              <p:nvPr/>
            </p:nvSpPr>
            <p:spPr bwMode="auto">
              <a:xfrm>
                <a:off x="4440" y="968"/>
                <a:ext cx="472" cy="304"/>
              </a:xfrm>
              <a:custGeom>
                <a:avLst/>
                <a:gdLst>
                  <a:gd name="T0" fmla="*/ 0 w 472"/>
                  <a:gd name="T1" fmla="*/ 304 h 304"/>
                  <a:gd name="T2" fmla="*/ 472 w 472"/>
                  <a:gd name="T3" fmla="*/ 0 h 304"/>
                  <a:gd name="T4" fmla="*/ 0 60000 65536"/>
                  <a:gd name="T5" fmla="*/ 0 60000 65536"/>
                  <a:gd name="T6" fmla="*/ 0 w 472"/>
                  <a:gd name="T7" fmla="*/ 0 h 304"/>
                  <a:gd name="T8" fmla="*/ 472 w 472"/>
                  <a:gd name="T9" fmla="*/ 304 h 3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2" h="304">
                    <a:moveTo>
                      <a:pt x="0" y="304"/>
                    </a:moveTo>
                    <a:lnTo>
                      <a:pt x="472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3258" name="Text Box 19"/>
              <p:cNvSpPr txBox="1">
                <a:spLocks noChangeArrowheads="1"/>
              </p:cNvSpPr>
              <p:nvPr/>
            </p:nvSpPr>
            <p:spPr bwMode="auto">
              <a:xfrm rot="19749280">
                <a:off x="4448" y="814"/>
                <a:ext cx="20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t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 smtClean="0">
                    <a:latin typeface="Apple LiGothic Medium" charset="-120"/>
                    <a:ea typeface="Apple LiGothic Medium" charset="-120"/>
                  </a:rPr>
                  <a:t>λ</a:t>
                </a:r>
                <a:endParaRPr lang="zh-TW" altLang="en-US" dirty="0">
                  <a:latin typeface="Apple LiGothic Medium" charset="-120"/>
                  <a:ea typeface="Apple LiGothic Medium" charset="-12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Text Box 2"/>
          <p:cNvSpPr txBox="1">
            <a:spLocks noChangeArrowheads="1"/>
          </p:cNvSpPr>
          <p:nvPr/>
        </p:nvSpPr>
        <p:spPr bwMode="auto">
          <a:xfrm>
            <a:off x="3132138" y="115888"/>
            <a:ext cx="30241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波動的期待</a:t>
            </a:r>
            <a:endParaRPr lang="zh-TW" altLang="zh-TW" sz="4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2124075" y="1173163"/>
            <a:ext cx="5400675" cy="2616200"/>
            <a:chOff x="793" y="1162"/>
            <a:chExt cx="3992" cy="2481"/>
          </a:xfrm>
        </p:grpSpPr>
        <p:pic>
          <p:nvPicPr>
            <p:cNvPr id="1537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" y="1344"/>
              <a:ext cx="3992" cy="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1655" y="3294"/>
              <a:ext cx="1803" cy="3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99"/>
                  </a:solidFill>
                </a:rPr>
                <a:t>電子所經歷之電場</a:t>
              </a:r>
            </a:p>
          </p:txBody>
        </p:sp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3651" y="1162"/>
              <a:ext cx="451" cy="3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99"/>
                  </a:solidFill>
                </a:rPr>
                <a:t>電子</a:t>
              </a:r>
            </a:p>
          </p:txBody>
        </p:sp>
      </p:grp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113213" y="2378075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latin typeface="Apple LiGothic Medium" charset="-120"/>
                <a:ea typeface="Apple LiGothic Medium" charset="-120"/>
              </a:rPr>
              <a:t>x</a:t>
            </a:r>
            <a:endParaRPr lang="en-US" altLang="zh-TW">
              <a:latin typeface="Apple LiGothic Medium" charset="-120"/>
              <a:ea typeface="Apple LiGothic Medium" charset="-120"/>
            </a:endParaRPr>
          </a:p>
        </p:txBody>
      </p:sp>
      <p:grpSp>
        <p:nvGrpSpPr>
          <p:cNvPr id="15367" name="Group 8"/>
          <p:cNvGrpSpPr>
            <a:grpSpLocks/>
          </p:cNvGrpSpPr>
          <p:nvPr/>
        </p:nvGrpSpPr>
        <p:grpSpPr bwMode="auto">
          <a:xfrm>
            <a:off x="1476375" y="1541463"/>
            <a:ext cx="1800225" cy="1166812"/>
            <a:chOff x="930" y="790"/>
            <a:chExt cx="1134" cy="735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V="1">
              <a:off x="1202" y="1253"/>
              <a:ext cx="0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TW" altLang="en-US"/>
            </a:p>
          </p:txBody>
        </p:sp>
        <p:graphicFrame>
          <p:nvGraphicFramePr>
            <p:cNvPr id="15362" name="Object 10"/>
            <p:cNvGraphicFramePr>
              <a:graphicFrameLocks noChangeAspect="1"/>
            </p:cNvGraphicFramePr>
            <p:nvPr/>
          </p:nvGraphicFramePr>
          <p:xfrm>
            <a:off x="930" y="1253"/>
            <a:ext cx="20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6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253"/>
                          <a:ext cx="209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1429" y="1071"/>
              <a:ext cx="63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TW" altLang="en-US"/>
            </a:p>
          </p:txBody>
        </p:sp>
        <p:graphicFrame>
          <p:nvGraphicFramePr>
            <p:cNvPr id="15363" name="Object 12"/>
            <p:cNvGraphicFramePr>
              <a:graphicFrameLocks noChangeAspect="1"/>
            </p:cNvGraphicFramePr>
            <p:nvPr/>
          </p:nvGraphicFramePr>
          <p:xfrm>
            <a:off x="1619" y="790"/>
            <a:ext cx="191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7" name="Equation" r:id="rId7" imgW="139680" imgH="177480" progId="Equation.DSMT4">
                    <p:embed/>
                  </p:oleObj>
                </mc:Choice>
                <mc:Fallback>
                  <p:oleObj name="Equation" r:id="rId7" imgW="139680" imgH="17748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" y="790"/>
                          <a:ext cx="191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3613" name="Text Box 13"/>
          <p:cNvSpPr txBox="1">
            <a:spLocks noChangeArrowheads="1"/>
          </p:cNvSpPr>
          <p:nvPr/>
        </p:nvSpPr>
        <p:spPr bwMode="auto">
          <a:xfrm>
            <a:off x="1331913" y="4668838"/>
            <a:ext cx="72009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buFontTx/>
              <a:buChar char="•"/>
              <a:defRPr/>
            </a:pPr>
            <a:r>
              <a:rPr lang="zh-TW" altLang="zh-TW" sz="2800" dirty="0">
                <a:solidFill>
                  <a:srgbClr val="0033CC"/>
                </a:solidFill>
                <a:latin typeface="Times New Roman" pitchFamily="18" charset="0"/>
              </a:rPr>
              <a:t>E</a:t>
            </a:r>
            <a:r>
              <a:rPr lang="zh-TW" altLang="en-US" sz="2800" dirty="0">
                <a:solidFill>
                  <a:srgbClr val="0033CC"/>
                </a:solidFill>
              </a:rPr>
              <a:t>愈大</a:t>
            </a:r>
            <a:r>
              <a:rPr lang="en-US" altLang="zh-TW" sz="2800" dirty="0">
                <a:solidFill>
                  <a:srgbClr val="0033CC"/>
                </a:solidFill>
              </a:rPr>
              <a:t>(</a:t>
            </a:r>
            <a:r>
              <a:rPr lang="zh-TW" altLang="en-US" sz="2800" dirty="0">
                <a:solidFill>
                  <a:srgbClr val="0033CC"/>
                </a:solidFill>
              </a:rPr>
              <a:t>光強度愈大</a:t>
            </a:r>
            <a:r>
              <a:rPr lang="en-US" altLang="zh-TW" sz="2800" dirty="0">
                <a:solidFill>
                  <a:srgbClr val="0033CC"/>
                </a:solidFill>
              </a:rPr>
              <a:t>)</a:t>
            </a:r>
            <a:r>
              <a:rPr lang="zh-TW" altLang="en-US" sz="2800" dirty="0">
                <a:solidFill>
                  <a:srgbClr val="0033CC"/>
                </a:solidFill>
              </a:rPr>
              <a:t>，愈容易搖出電子，電流愈大</a:t>
            </a:r>
            <a:r>
              <a:rPr lang="zh-TW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。與波長、頻率無關。</a:t>
            </a:r>
          </a:p>
          <a:p>
            <a:pPr>
              <a:buFontTx/>
              <a:buChar char="•"/>
              <a:defRPr/>
            </a:pPr>
            <a:r>
              <a:rPr lang="zh-TW" altLang="en-US" sz="2800" dirty="0">
                <a:solidFill>
                  <a:srgbClr val="0033CC"/>
                </a:solidFill>
              </a:rPr>
              <a:t>任何頻率的光皆可產生</a:t>
            </a:r>
            <a:r>
              <a:rPr lang="zh-TW" altLang="en-US" sz="2800" dirty="0" smtClean="0">
                <a:solidFill>
                  <a:srgbClr val="0033CC"/>
                </a:solidFill>
              </a:rPr>
              <a:t>光電子</a:t>
            </a:r>
            <a:endParaRPr lang="en-US" altLang="zh-TW" sz="2800" dirty="0" smtClean="0">
              <a:solidFill>
                <a:srgbClr val="0033CC"/>
              </a:solidFill>
            </a:endParaRPr>
          </a:p>
          <a:p>
            <a:pPr>
              <a:buFontTx/>
              <a:buChar char="•"/>
              <a:defRPr/>
            </a:pPr>
            <a:r>
              <a:rPr lang="zh-TW" altLang="en-US" sz="2800" dirty="0" smtClean="0">
                <a:solidFill>
                  <a:srgbClr val="C00000"/>
                </a:solidFill>
              </a:rPr>
              <a:t>需要有搖動累積能量的時間</a:t>
            </a:r>
            <a:endParaRPr lang="zh-TW" altLang="zh-TW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光電效應實驗</a:t>
            </a:r>
            <a:endParaRPr lang="zh-TW" altLang="zh-TW" sz="36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4083050" cy="2789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5925" y="836613"/>
            <a:ext cx="48101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7705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altLang="zh-TW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Einstein: E=</a:t>
            </a:r>
            <a:r>
              <a:rPr lang="en-US" altLang="zh-TW" sz="4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nhν</a:t>
            </a:r>
            <a:r>
              <a:rPr lang="en-US" altLang="zh-TW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is dynamical!</a:t>
            </a:r>
            <a:endParaRPr lang="zh-TW" altLang="zh-TW" sz="4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509588" y="1196975"/>
          <a:ext cx="63325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0" name="Equation" r:id="rId4" imgW="2908080" imgH="215640" progId="Equation.DSMT4">
                  <p:embed/>
                </p:oleObj>
              </mc:Choice>
              <mc:Fallback>
                <p:oleObj name="Equation" r:id="rId4" imgW="290808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196975"/>
                        <a:ext cx="63325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683568" y="5805264"/>
          <a:ext cx="19954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1" name="Equation" r:id="rId6" imgW="914400" imgH="393480" progId="Equation.DSMT4">
                  <p:embed/>
                </p:oleObj>
              </mc:Choice>
              <mc:Fallback>
                <p:oleObj name="Equation" r:id="rId6" imgW="9144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805264"/>
                        <a:ext cx="19954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3021012" y="5805264"/>
          <a:ext cx="6122988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2" name="Equation" r:id="rId8" imgW="2806560" imgH="393480" progId="Equation.DSMT4">
                  <p:embed/>
                </p:oleObj>
              </mc:Choice>
              <mc:Fallback>
                <p:oleObj name="Equation" r:id="rId8" imgW="2806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2" y="5805264"/>
                        <a:ext cx="6122988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6300788" y="2852738"/>
            <a:ext cx="2233612" cy="1368425"/>
          </a:xfrm>
          <a:prstGeom prst="rect">
            <a:avLst/>
          </a:prstGeom>
          <a:solidFill>
            <a:srgbClr val="0000FF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5" name="Oval 7"/>
          <p:cNvSpPr>
            <a:spLocks noChangeArrowheads="1"/>
          </p:cNvSpPr>
          <p:nvPr/>
        </p:nvSpPr>
        <p:spPr bwMode="auto">
          <a:xfrm>
            <a:off x="7308850" y="3500438"/>
            <a:ext cx="142875" cy="144462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6" name="Line 8"/>
          <p:cNvSpPr>
            <a:spLocks noChangeShapeType="1"/>
          </p:cNvSpPr>
          <p:nvPr/>
        </p:nvSpPr>
        <p:spPr bwMode="auto">
          <a:xfrm flipV="1">
            <a:off x="7362825" y="2349500"/>
            <a:ext cx="936625" cy="12239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6397" name="Oval 9"/>
          <p:cNvSpPr>
            <a:spLocks noChangeArrowheads="1"/>
          </p:cNvSpPr>
          <p:nvPr/>
        </p:nvSpPr>
        <p:spPr bwMode="auto">
          <a:xfrm>
            <a:off x="8316913" y="2205038"/>
            <a:ext cx="71437" cy="73025"/>
          </a:xfrm>
          <a:prstGeom prst="ellipse">
            <a:avLst/>
          </a:prstGeom>
          <a:solidFill>
            <a:srgbClr val="000080">
              <a:alpha val="50195"/>
            </a:srgb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98" name="Line 10"/>
          <p:cNvSpPr>
            <a:spLocks noChangeShapeType="1"/>
          </p:cNvSpPr>
          <p:nvPr/>
        </p:nvSpPr>
        <p:spPr bwMode="auto">
          <a:xfrm>
            <a:off x="8893175" y="2492375"/>
            <a:ext cx="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6399" name="Line 11"/>
          <p:cNvSpPr>
            <a:spLocks noChangeShapeType="1"/>
          </p:cNvSpPr>
          <p:nvPr/>
        </p:nvSpPr>
        <p:spPr bwMode="auto">
          <a:xfrm>
            <a:off x="6405563" y="2484438"/>
            <a:ext cx="2700337" cy="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16389" name="Object 12"/>
          <p:cNvGraphicFramePr>
            <a:graphicFrameLocks noChangeAspect="1"/>
          </p:cNvGraphicFramePr>
          <p:nvPr/>
        </p:nvGraphicFramePr>
        <p:xfrm>
          <a:off x="8866188" y="3068638"/>
          <a:ext cx="2778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3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188" y="3068638"/>
                        <a:ext cx="277812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Line 13"/>
          <p:cNvSpPr>
            <a:spLocks noChangeShapeType="1"/>
          </p:cNvSpPr>
          <p:nvPr/>
        </p:nvSpPr>
        <p:spPr bwMode="auto">
          <a:xfrm>
            <a:off x="8532813" y="249237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arrow" w="lg" len="lg"/>
          </a:ln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16390" name="Object 14"/>
          <p:cNvGraphicFramePr>
            <a:graphicFrameLocks noChangeAspect="1"/>
          </p:cNvGraphicFramePr>
          <p:nvPr/>
        </p:nvGraphicFramePr>
        <p:xfrm>
          <a:off x="8577263" y="2609850"/>
          <a:ext cx="3317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4"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263" y="2609850"/>
                        <a:ext cx="3317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5"/>
          <p:cNvSpPr>
            <a:spLocks noChangeShapeType="1"/>
          </p:cNvSpPr>
          <p:nvPr/>
        </p:nvSpPr>
        <p:spPr bwMode="auto">
          <a:xfrm>
            <a:off x="6443663" y="2205038"/>
            <a:ext cx="936625" cy="13684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16391" name="Object 16"/>
          <p:cNvGraphicFramePr>
            <a:graphicFrameLocks noChangeAspect="1"/>
          </p:cNvGraphicFramePr>
          <p:nvPr/>
        </p:nvGraphicFramePr>
        <p:xfrm>
          <a:off x="6588125" y="2060575"/>
          <a:ext cx="431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5" name="Equation" r:id="rId14" imgW="203040" imgH="177480" progId="Equation.DSMT4">
                  <p:embed/>
                </p:oleObj>
              </mc:Choice>
              <mc:Fallback>
                <p:oleObj name="Equation" r:id="rId14" imgW="2030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060575"/>
                        <a:ext cx="431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2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750" y="1916113"/>
            <a:ext cx="5233988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2" name="Object 18"/>
          <p:cNvGraphicFramePr>
            <a:graphicFrameLocks noChangeAspect="1"/>
          </p:cNvGraphicFramePr>
          <p:nvPr/>
        </p:nvGraphicFramePr>
        <p:xfrm>
          <a:off x="6372225" y="4854575"/>
          <a:ext cx="20875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6" name="Equation" r:id="rId17" imgW="799920" imgH="203040" progId="Equation.DSMT4">
                  <p:embed/>
                </p:oleObj>
              </mc:Choice>
              <mc:Fallback>
                <p:oleObj name="Equation" r:id="rId17" imgW="79992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854575"/>
                        <a:ext cx="20875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179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32410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alt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Compton effect:</a:t>
            </a:r>
            <a:endParaRPr lang="zh-TW" altLang="zh-TW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40" name="Group 4"/>
          <p:cNvGrpSpPr>
            <a:grpSpLocks/>
          </p:cNvGrpSpPr>
          <p:nvPr/>
        </p:nvGrpSpPr>
        <p:grpSpPr bwMode="auto">
          <a:xfrm>
            <a:off x="1619250" y="2701927"/>
            <a:ext cx="1655763" cy="1023938"/>
            <a:chOff x="1020" y="1702"/>
            <a:chExt cx="1043" cy="645"/>
          </a:xfrm>
        </p:grpSpPr>
        <p:pic>
          <p:nvPicPr>
            <p:cNvPr id="1844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852597">
              <a:off x="1020" y="1904"/>
              <a:ext cx="1043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Freeform 6"/>
            <p:cNvSpPr>
              <a:spLocks/>
            </p:cNvSpPr>
            <p:nvPr/>
          </p:nvSpPr>
          <p:spPr bwMode="auto">
            <a:xfrm>
              <a:off x="1392" y="1856"/>
              <a:ext cx="268" cy="168"/>
            </a:xfrm>
            <a:custGeom>
              <a:avLst/>
              <a:gdLst>
                <a:gd name="T0" fmla="*/ 0 w 268"/>
                <a:gd name="T1" fmla="*/ 168 h 168"/>
                <a:gd name="T2" fmla="*/ 268 w 268"/>
                <a:gd name="T3" fmla="*/ 0 h 168"/>
                <a:gd name="T4" fmla="*/ 0 60000 65536"/>
                <a:gd name="T5" fmla="*/ 0 60000 65536"/>
                <a:gd name="T6" fmla="*/ 0 w 268"/>
                <a:gd name="T7" fmla="*/ 0 h 168"/>
                <a:gd name="T8" fmla="*/ 268 w 268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8" h="168">
                  <a:moveTo>
                    <a:pt x="0" y="168"/>
                  </a:moveTo>
                  <a:lnTo>
                    <a:pt x="26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8" name="Text Box 7"/>
            <p:cNvSpPr txBox="1">
              <a:spLocks noChangeArrowheads="1"/>
            </p:cNvSpPr>
            <p:nvPr/>
          </p:nvSpPr>
          <p:spPr bwMode="auto">
            <a:xfrm rot="19749280">
              <a:off x="1347" y="1702"/>
              <a:ext cx="1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 smtClean="0">
                  <a:latin typeface="Apple LiGothic Medium" charset="-120"/>
                  <a:ea typeface="Apple LiGothic Medium" charset="-120"/>
                </a:rPr>
                <a:t>λ</a:t>
              </a:r>
              <a:endParaRPr lang="zh-TW" altLang="en-US" dirty="0">
                <a:latin typeface="Apple LiGothic Medium" charset="-120"/>
                <a:ea typeface="Apple LiGothic Medium" charset="-120"/>
              </a:endParaRPr>
            </a:p>
          </p:txBody>
        </p:sp>
      </p:grpSp>
      <p:grpSp>
        <p:nvGrpSpPr>
          <p:cNvPr id="18441" name="Group 8"/>
          <p:cNvGrpSpPr>
            <a:grpSpLocks/>
          </p:cNvGrpSpPr>
          <p:nvPr/>
        </p:nvGrpSpPr>
        <p:grpSpPr bwMode="auto">
          <a:xfrm>
            <a:off x="242888" y="3644900"/>
            <a:ext cx="1376362" cy="979488"/>
            <a:chOff x="153" y="1842"/>
            <a:chExt cx="1680" cy="1071"/>
          </a:xfrm>
        </p:grpSpPr>
        <p:pic>
          <p:nvPicPr>
            <p:cNvPr id="18444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3">
              <a:off x="153" y="2025"/>
              <a:ext cx="16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Freeform 10"/>
            <p:cNvSpPr>
              <a:spLocks/>
            </p:cNvSpPr>
            <p:nvPr/>
          </p:nvSpPr>
          <p:spPr bwMode="auto">
            <a:xfrm rot="1852790">
              <a:off x="844" y="2015"/>
              <a:ext cx="450" cy="263"/>
            </a:xfrm>
            <a:custGeom>
              <a:avLst/>
              <a:gdLst>
                <a:gd name="T0" fmla="*/ 0 w 472"/>
                <a:gd name="T1" fmla="*/ 95 h 304"/>
                <a:gd name="T2" fmla="*/ 322 w 472"/>
                <a:gd name="T3" fmla="*/ 0 h 304"/>
                <a:gd name="T4" fmla="*/ 0 60000 65536"/>
                <a:gd name="T5" fmla="*/ 0 60000 65536"/>
                <a:gd name="T6" fmla="*/ 0 w 472"/>
                <a:gd name="T7" fmla="*/ 0 h 304"/>
                <a:gd name="T8" fmla="*/ 472 w 472"/>
                <a:gd name="T9" fmla="*/ 304 h 3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304">
                  <a:moveTo>
                    <a:pt x="0" y="304"/>
                  </a:moveTo>
                  <a:lnTo>
                    <a:pt x="472" y="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8437" name="Object 11"/>
            <p:cNvGraphicFramePr>
              <a:graphicFrameLocks noChangeAspect="1"/>
            </p:cNvGraphicFramePr>
            <p:nvPr/>
          </p:nvGraphicFramePr>
          <p:xfrm>
            <a:off x="929" y="1842"/>
            <a:ext cx="363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10" name="Equation" r:id="rId6" imgW="177480" imgH="177480" progId="Equation.DSMT4">
                    <p:embed/>
                  </p:oleObj>
                </mc:Choice>
                <mc:Fallback>
                  <p:oleObj name="Equation" r:id="rId6" imgW="177480" imgH="1774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" y="1842"/>
                          <a:ext cx="363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1296988" y="4149725"/>
            <a:ext cx="144462" cy="144463"/>
          </a:xfrm>
          <a:prstGeom prst="ellipse">
            <a:avLst/>
          </a:prstGeom>
          <a:solidFill>
            <a:srgbClr val="FF6600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1370013" y="3933825"/>
            <a:ext cx="0" cy="5746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graphicFrame>
        <p:nvGraphicFramePr>
          <p:cNvPr id="18434" name="Object 14"/>
          <p:cNvGraphicFramePr>
            <a:graphicFrameLocks noChangeAspect="1"/>
          </p:cNvGraphicFramePr>
          <p:nvPr/>
        </p:nvGraphicFramePr>
        <p:xfrm>
          <a:off x="539750" y="5516563"/>
          <a:ext cx="2860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"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516563"/>
                        <a:ext cx="28606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7019925" y="3357563"/>
          <a:ext cx="4286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Equation" r:id="rId10" imgW="139680" imgH="177480" progId="Equation.DSMT4">
                  <p:embed/>
                </p:oleObj>
              </mc:Choice>
              <mc:Fallback>
                <p:oleObj name="Equation" r:id="rId10" imgW="1396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357563"/>
                        <a:ext cx="4286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7469188" y="3170238"/>
          <a:ext cx="5762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3" name="Equation" r:id="rId12" imgW="177480" imgH="177480" progId="Equation.DSMT4">
                  <p:embed/>
                </p:oleObj>
              </mc:Choice>
              <mc:Fallback>
                <p:oleObj name="Equation" r:id="rId12" imgW="17748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3170238"/>
                        <a:ext cx="5762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Text Box 2"/>
          <p:cNvSpPr txBox="1">
            <a:spLocks noChangeArrowheads="1"/>
          </p:cNvSpPr>
          <p:nvPr/>
        </p:nvSpPr>
        <p:spPr bwMode="auto">
          <a:xfrm>
            <a:off x="1333500" y="142875"/>
            <a:ext cx="6191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altLang="zh-TW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Compton</a:t>
            </a:r>
            <a:r>
              <a:rPr lang="zh-TW" alt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TW" alt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粒子碰撞的結果</a:t>
            </a:r>
            <a:endParaRPr lang="zh-TW" altLang="zh-TW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981075"/>
            <a:ext cx="41052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38512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zh-TW" altLang="en-US" sz="2800" b="1">
                <a:solidFill>
                  <a:srgbClr val="0000FF"/>
                </a:solidFill>
              </a:rPr>
              <a:t>光量子與電子之彈性碰撞</a:t>
            </a:r>
            <a:r>
              <a:rPr lang="en-US" altLang="zh-TW" sz="2800" b="1">
                <a:solidFill>
                  <a:srgbClr val="0000FF"/>
                </a:solidFill>
              </a:rPr>
              <a:t>:</a:t>
            </a:r>
            <a:r>
              <a:rPr lang="zh-TW" altLang="en-US" sz="2800" b="1">
                <a:solidFill>
                  <a:srgbClr val="FF0000"/>
                </a:solidFill>
              </a:rPr>
              <a:t>碰撞後光子動量改變</a:t>
            </a:r>
            <a:r>
              <a:rPr lang="en-US" altLang="zh-TW" sz="2800" b="1">
                <a:solidFill>
                  <a:srgbClr val="FF0000"/>
                </a:solidFill>
              </a:rPr>
              <a:t>,</a:t>
            </a:r>
            <a:r>
              <a:rPr lang="zh-TW" altLang="en-US" sz="2800" b="1">
                <a:solidFill>
                  <a:srgbClr val="FF0000"/>
                </a:solidFill>
              </a:rPr>
              <a:t>則波長改變</a:t>
            </a:r>
            <a:endParaRPr lang="zh-TW" altLang="zh-TW" sz="2800" b="1">
              <a:solidFill>
                <a:srgbClr val="FF0000"/>
              </a:solidFill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068418"/>
              </p:ext>
            </p:extLst>
          </p:nvPr>
        </p:nvGraphicFramePr>
        <p:xfrm>
          <a:off x="5321300" y="4521200"/>
          <a:ext cx="3144838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方程式" r:id="rId5" imgW="1536700" imgH="901700" progId="Equation.3">
                  <p:embed/>
                </p:oleObj>
              </mc:Choice>
              <mc:Fallback>
                <p:oleObj name="方程式" r:id="rId5" imgW="1536700" imgH="901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521200"/>
                        <a:ext cx="3144838" cy="183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27584" y="-9939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http://www.phys.nthu.edu.tw/~mou/teach.html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-36512" y="3068960"/>
            <a:ext cx="939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http://www.phys.nthu.edu.tw/~mou/teach/15Fall_QuantumMech.html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" y="3559391"/>
            <a:ext cx="9144000" cy="33259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24" y="332656"/>
            <a:ext cx="9198536" cy="28083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Text Box 2"/>
          <p:cNvSpPr txBox="1">
            <a:spLocks noChangeArrowheads="1"/>
          </p:cNvSpPr>
          <p:nvPr/>
        </p:nvSpPr>
        <p:spPr bwMode="auto">
          <a:xfrm>
            <a:off x="3643313" y="214313"/>
            <a:ext cx="22383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粒子碰撞</a:t>
            </a:r>
            <a:endParaRPr lang="zh-TW" altLang="zh-TW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85875"/>
            <a:ext cx="41052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94317"/>
              </p:ext>
            </p:extLst>
          </p:nvPr>
        </p:nvGraphicFramePr>
        <p:xfrm>
          <a:off x="5113338" y="3286125"/>
          <a:ext cx="3222625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5" imgW="1435100" imgH="1447800" progId="Equation.DSMT4">
                  <p:embed/>
                </p:oleObj>
              </mc:Choice>
              <mc:Fallback>
                <p:oleObj name="Equation" r:id="rId5" imgW="1435100" imgH="1447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286125"/>
                        <a:ext cx="3222625" cy="323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 Box 2"/>
          <p:cNvSpPr txBox="1">
            <a:spLocks noChangeArrowheads="1"/>
          </p:cNvSpPr>
          <p:nvPr/>
        </p:nvSpPr>
        <p:spPr bwMode="auto">
          <a:xfrm>
            <a:off x="2625725" y="3068638"/>
            <a:ext cx="6338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電路元件</a:t>
            </a:r>
            <a:r>
              <a:rPr lang="zh-TW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的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基本單元電子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是波動還是粒子</a:t>
            </a:r>
            <a:r>
              <a:rPr lang="en-US" altLang="zh-TW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altLang="zh-TW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德布羅依博士論文：</a:t>
            </a: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電子有波動性</a:t>
            </a:r>
            <a:endParaRPr lang="zh-TW" altLang="zh-TW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5891" name="Text Box 3"/>
          <p:cNvSpPr txBox="1">
            <a:spLocks noChangeArrowheads="1"/>
          </p:cNvSpPr>
          <p:nvPr/>
        </p:nvSpPr>
        <p:spPr bwMode="auto">
          <a:xfrm>
            <a:off x="1979613" y="1700213"/>
            <a:ext cx="5975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altLang="zh-TW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1924 </a:t>
            </a:r>
            <a:r>
              <a:rPr lang="zh-TW" alt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德布羅依加入爭辯</a:t>
            </a:r>
            <a:endParaRPr lang="zh-TW" altLang="zh-TW" sz="4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0" name="Picture 4" descr="225px-Broglie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24175"/>
            <a:ext cx="20240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1763713" y="476250"/>
            <a:ext cx="56165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光是波動還是粒子</a:t>
            </a:r>
            <a:r>
              <a:rPr lang="en-US" altLang="zh-TW" sz="4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zh-TW" altLang="zh-TW" sz="48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140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79525"/>
              </p:ext>
            </p:extLst>
          </p:nvPr>
        </p:nvGraphicFramePr>
        <p:xfrm>
          <a:off x="5715000" y="5384800"/>
          <a:ext cx="8096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95" name="Equation" r:id="rId5" imgW="406400" imgH="419100" progId="Equation.DSMT4">
                  <p:embed/>
                </p:oleObj>
              </mc:Choice>
              <mc:Fallback>
                <p:oleObj name="Equation" r:id="rId5" imgW="4064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84800"/>
                        <a:ext cx="8096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135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什麼是波動？   什麼是粒子</a:t>
            </a:r>
            <a:r>
              <a:rPr lang="en-US" altLang="zh-TW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zh-TW" altLang="zh-TW" sz="4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600200" y="990600"/>
            <a:ext cx="6324600" cy="685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/>
            <a:endParaRPr lang="zh-TW" altLang="en-US" sz="3600">
              <a:latin typeface="Apple LiGothic Medium" charset="-120"/>
              <a:ea typeface="Apple LiGothic Medium" charset="-120"/>
            </a:endParaRPr>
          </a:p>
        </p:txBody>
      </p:sp>
      <p:sp>
        <p:nvSpPr>
          <p:cNvPr id="807940" name="Text Box 4"/>
          <p:cNvSpPr txBox="1">
            <a:spLocks noChangeArrowheads="1"/>
          </p:cNvSpPr>
          <p:nvPr/>
        </p:nvSpPr>
        <p:spPr bwMode="auto">
          <a:xfrm>
            <a:off x="1187450" y="1341438"/>
            <a:ext cx="51133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粒子：</a:t>
            </a:r>
          </a:p>
          <a:p>
            <a:pPr>
              <a:defRPr/>
            </a:pPr>
            <a:r>
              <a:rPr lang="en-US" altLang="zh-TW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(1) </a:t>
            </a: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一顆一顆，不連續</a:t>
            </a:r>
          </a:p>
          <a:p>
            <a:pPr>
              <a:defRPr/>
            </a:pP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US" altLang="zh-TW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2) </a:t>
            </a: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有固定軌跡</a:t>
            </a:r>
            <a:endParaRPr lang="zh-TW" altLang="zh-TW" sz="3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7941" name="Text Box 5"/>
          <p:cNvSpPr txBox="1">
            <a:spLocks noChangeArrowheads="1"/>
          </p:cNvSpPr>
          <p:nvPr/>
        </p:nvSpPr>
        <p:spPr bwMode="auto">
          <a:xfrm>
            <a:off x="1331913" y="3429000"/>
            <a:ext cx="21605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波動：</a:t>
            </a:r>
          </a:p>
          <a:p>
            <a:pPr>
              <a:defRPr/>
            </a:pPr>
            <a:r>
              <a:rPr lang="en-US" altLang="zh-TW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(1)</a:t>
            </a: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干涉</a:t>
            </a:r>
          </a:p>
          <a:p>
            <a:pPr>
              <a:defRPr/>
            </a:pP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US" altLang="zh-TW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2)</a:t>
            </a:r>
            <a:r>
              <a:rPr lang="zh-TW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繞射</a:t>
            </a:r>
            <a:endParaRPr lang="zh-TW" altLang="zh-TW" sz="36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6326" name="AutoShape 6"/>
          <p:cNvSpPr>
            <a:spLocks/>
          </p:cNvSpPr>
          <p:nvPr/>
        </p:nvSpPr>
        <p:spPr bwMode="auto">
          <a:xfrm>
            <a:off x="5651500" y="1557338"/>
            <a:ext cx="287338" cy="3744912"/>
          </a:xfrm>
          <a:prstGeom prst="rightBrace">
            <a:avLst>
              <a:gd name="adj1" fmla="val 10860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7943" name="Text Box 7"/>
          <p:cNvSpPr txBox="1">
            <a:spLocks noChangeArrowheads="1"/>
          </p:cNvSpPr>
          <p:nvPr/>
        </p:nvSpPr>
        <p:spPr bwMode="auto">
          <a:xfrm>
            <a:off x="6084888" y="2709863"/>
            <a:ext cx="21605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皆滿足能量與動量守恆</a:t>
            </a:r>
            <a:endParaRPr lang="zh-TW" altLang="zh-TW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7944" name="Text Box 8"/>
          <p:cNvSpPr txBox="1">
            <a:spLocks noChangeArrowheads="1"/>
          </p:cNvSpPr>
          <p:nvPr/>
        </p:nvSpPr>
        <p:spPr bwMode="auto">
          <a:xfrm>
            <a:off x="684213" y="5661025"/>
            <a:ext cx="81359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需要更明確直接的實驗來說明</a:t>
            </a:r>
            <a:r>
              <a:rPr lang="en-US" altLang="zh-TW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zh-TW" altLang="zh-TW" sz="4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4" grpId="0"/>
      <p:bldP spid="80794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2C845-225E-4837-B0C2-F5A89378D09F}" type="slidenum">
              <a:rPr lang="zh-TW" altLang="en-US"/>
              <a:pPr>
                <a:defRPr/>
              </a:pPr>
              <a:t>32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1027"/>
          <p:cNvSpPr>
            <a:spLocks noChangeArrowheads="1"/>
          </p:cNvSpPr>
          <p:nvPr/>
        </p:nvSpPr>
        <p:spPr bwMode="auto">
          <a:xfrm>
            <a:off x="1600200" y="990600"/>
            <a:ext cx="6324600" cy="685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/>
            <a:endParaRPr lang="zh-TW" altLang="en-US" sz="3600">
              <a:latin typeface="Apple LiGothic Medium" charset="-120"/>
              <a:ea typeface="Apple LiGothic Medium" charset="-120"/>
            </a:endParaRPr>
          </a:p>
        </p:txBody>
      </p:sp>
      <p:grpSp>
        <p:nvGrpSpPr>
          <p:cNvPr id="57348" name="Group 1028"/>
          <p:cNvGrpSpPr>
            <a:grpSpLocks/>
          </p:cNvGrpSpPr>
          <p:nvPr/>
        </p:nvGrpSpPr>
        <p:grpSpPr bwMode="auto">
          <a:xfrm>
            <a:off x="2436813" y="3733800"/>
            <a:ext cx="1068387" cy="1281113"/>
            <a:chOff x="1535" y="2352"/>
            <a:chExt cx="673" cy="807"/>
          </a:xfrm>
        </p:grpSpPr>
        <p:sp>
          <p:nvSpPr>
            <p:cNvPr id="57379" name="Text Box 1029"/>
            <p:cNvSpPr txBox="1">
              <a:spLocks noChangeArrowheads="1"/>
            </p:cNvSpPr>
            <p:nvPr/>
          </p:nvSpPr>
          <p:spPr bwMode="auto">
            <a:xfrm>
              <a:off x="1535" y="2352"/>
              <a:ext cx="385" cy="8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b="1">
                  <a:solidFill>
                    <a:srgbClr val="FF3300"/>
                  </a:solidFill>
                </a:rPr>
                <a:t>電子源</a:t>
              </a:r>
              <a:endParaRPr lang="zh-TW" altLang="en-US">
                <a:latin typeface="Apple LiGothic Medium" charset="-120"/>
                <a:ea typeface="Apple LiGothic Medium" charset="-120"/>
              </a:endParaRPr>
            </a:p>
          </p:txBody>
        </p:sp>
        <p:sp>
          <p:nvSpPr>
            <p:cNvPr id="57380" name="Line 1030"/>
            <p:cNvSpPr>
              <a:spLocks noChangeShapeType="1"/>
            </p:cNvSpPr>
            <p:nvPr/>
          </p:nvSpPr>
          <p:spPr bwMode="auto">
            <a:xfrm flipV="1">
              <a:off x="1872" y="2496"/>
              <a:ext cx="288" cy="19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81" name="Line 1031"/>
            <p:cNvSpPr>
              <a:spLocks noChangeShapeType="1"/>
            </p:cNvSpPr>
            <p:nvPr/>
          </p:nvSpPr>
          <p:spPr bwMode="auto">
            <a:xfrm flipV="1">
              <a:off x="1872" y="2736"/>
              <a:ext cx="336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82" name="Line 1032"/>
            <p:cNvSpPr>
              <a:spLocks noChangeShapeType="1"/>
            </p:cNvSpPr>
            <p:nvPr/>
          </p:nvSpPr>
          <p:spPr bwMode="auto">
            <a:xfrm>
              <a:off x="1872" y="2784"/>
              <a:ext cx="288" cy="19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4267200" y="2868613"/>
            <a:ext cx="3065463" cy="2927350"/>
            <a:chOff x="2688" y="1807"/>
            <a:chExt cx="1931" cy="1844"/>
          </a:xfrm>
        </p:grpSpPr>
        <p:sp>
          <p:nvSpPr>
            <p:cNvPr id="57372" name="Freeform 1034"/>
            <p:cNvSpPr>
              <a:spLocks/>
            </p:cNvSpPr>
            <p:nvPr/>
          </p:nvSpPr>
          <p:spPr bwMode="auto">
            <a:xfrm>
              <a:off x="3984" y="1848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7373" name="Group 1035"/>
            <p:cNvGrpSpPr>
              <a:grpSpLocks/>
            </p:cNvGrpSpPr>
            <p:nvPr/>
          </p:nvGrpSpPr>
          <p:grpSpPr bwMode="auto">
            <a:xfrm>
              <a:off x="2688" y="1807"/>
              <a:ext cx="1296" cy="1844"/>
              <a:chOff x="4368" y="1847"/>
              <a:chExt cx="1296" cy="1844"/>
            </a:xfrm>
          </p:grpSpPr>
          <p:grpSp>
            <p:nvGrpSpPr>
              <p:cNvPr id="57374" name="Group 1036"/>
              <p:cNvGrpSpPr>
                <a:grpSpLocks/>
              </p:cNvGrpSpPr>
              <p:nvPr/>
            </p:nvGrpSpPr>
            <p:grpSpPr bwMode="auto">
              <a:xfrm>
                <a:off x="4368" y="1893"/>
                <a:ext cx="1" cy="1752"/>
                <a:chOff x="4368" y="1893"/>
                <a:chExt cx="1" cy="1752"/>
              </a:xfrm>
            </p:grpSpPr>
            <p:sp>
              <p:nvSpPr>
                <p:cNvPr id="57376" name="Freeform 1037"/>
                <p:cNvSpPr>
                  <a:spLocks/>
                </p:cNvSpPr>
                <p:nvPr/>
              </p:nvSpPr>
              <p:spPr bwMode="auto">
                <a:xfrm>
                  <a:off x="4368" y="1893"/>
                  <a:ext cx="1" cy="827"/>
                </a:xfrm>
                <a:custGeom>
                  <a:avLst/>
                  <a:gdLst>
                    <a:gd name="T0" fmla="*/ 0 w 1"/>
                    <a:gd name="T1" fmla="*/ 0 h 827"/>
                    <a:gd name="T2" fmla="*/ 0 w 1"/>
                    <a:gd name="T3" fmla="*/ 827 h 827"/>
                    <a:gd name="T4" fmla="*/ 0 60000 65536"/>
                    <a:gd name="T5" fmla="*/ 0 60000 65536"/>
                    <a:gd name="T6" fmla="*/ 0 w 1"/>
                    <a:gd name="T7" fmla="*/ 0 h 827"/>
                    <a:gd name="T8" fmla="*/ 1 w 1"/>
                    <a:gd name="T9" fmla="*/ 827 h 82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827">
                      <a:moveTo>
                        <a:pt x="0" y="0"/>
                      </a:moveTo>
                      <a:lnTo>
                        <a:pt x="0" y="827"/>
                      </a:lnTo>
                    </a:path>
                  </a:pathLst>
                </a:cu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77" name="Line 1038"/>
                <p:cNvSpPr>
                  <a:spLocks noChangeShapeType="1"/>
                </p:cNvSpPr>
                <p:nvPr/>
              </p:nvSpPr>
              <p:spPr bwMode="auto">
                <a:xfrm>
                  <a:off x="4368" y="2560"/>
                  <a:ext cx="0" cy="406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78" name="Line 1039"/>
                <p:cNvSpPr>
                  <a:spLocks noChangeShapeType="1"/>
                </p:cNvSpPr>
                <p:nvPr/>
              </p:nvSpPr>
              <p:spPr bwMode="auto">
                <a:xfrm>
                  <a:off x="4368" y="3061"/>
                  <a:ext cx="0" cy="584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7375" name="Line 1040"/>
              <p:cNvSpPr>
                <a:spLocks noChangeShapeType="1"/>
              </p:cNvSpPr>
              <p:nvPr/>
            </p:nvSpPr>
            <p:spPr bwMode="auto">
              <a:xfrm>
                <a:off x="5664" y="1847"/>
                <a:ext cx="0" cy="1844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1041"/>
          <p:cNvGrpSpPr>
            <a:grpSpLocks/>
          </p:cNvGrpSpPr>
          <p:nvPr/>
        </p:nvGrpSpPr>
        <p:grpSpPr bwMode="auto">
          <a:xfrm>
            <a:off x="4267200" y="2779713"/>
            <a:ext cx="2057400" cy="2927350"/>
            <a:chOff x="2688" y="1751"/>
            <a:chExt cx="1296" cy="1844"/>
          </a:xfrm>
        </p:grpSpPr>
        <p:grpSp>
          <p:nvGrpSpPr>
            <p:cNvPr id="57367" name="Group 1042"/>
            <p:cNvGrpSpPr>
              <a:grpSpLocks/>
            </p:cNvGrpSpPr>
            <p:nvPr/>
          </p:nvGrpSpPr>
          <p:grpSpPr bwMode="auto">
            <a:xfrm>
              <a:off x="2688" y="1797"/>
              <a:ext cx="0" cy="1752"/>
              <a:chOff x="3792" y="1536"/>
              <a:chExt cx="0" cy="2016"/>
            </a:xfrm>
          </p:grpSpPr>
          <p:sp>
            <p:nvSpPr>
              <p:cNvPr id="57369" name="Line 1043"/>
              <p:cNvSpPr>
                <a:spLocks noChangeShapeType="1"/>
              </p:cNvSpPr>
              <p:nvPr/>
            </p:nvSpPr>
            <p:spPr bwMode="auto">
              <a:xfrm>
                <a:off x="3792" y="1536"/>
                <a:ext cx="0" cy="67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0" name="Line 1044"/>
              <p:cNvSpPr>
                <a:spLocks noChangeShapeType="1"/>
              </p:cNvSpPr>
              <p:nvPr/>
            </p:nvSpPr>
            <p:spPr bwMode="auto">
              <a:xfrm>
                <a:off x="3792" y="2304"/>
                <a:ext cx="0" cy="467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371" name="Line 1045"/>
              <p:cNvSpPr>
                <a:spLocks noChangeShapeType="1"/>
              </p:cNvSpPr>
              <p:nvPr/>
            </p:nvSpPr>
            <p:spPr bwMode="auto">
              <a:xfrm>
                <a:off x="3792" y="2880"/>
                <a:ext cx="0" cy="67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7368" name="Line 1046"/>
            <p:cNvSpPr>
              <a:spLocks noChangeShapeType="1"/>
            </p:cNvSpPr>
            <p:nvPr/>
          </p:nvSpPr>
          <p:spPr bwMode="auto">
            <a:xfrm>
              <a:off x="3984" y="1751"/>
              <a:ext cx="0" cy="1844"/>
            </a:xfrm>
            <a:prstGeom prst="line">
              <a:avLst/>
            </a:prstGeom>
            <a:noFill/>
            <a:ln w="349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1047"/>
          <p:cNvGrpSpPr>
            <a:grpSpLocks/>
          </p:cNvGrpSpPr>
          <p:nvPr/>
        </p:nvGrpSpPr>
        <p:grpSpPr bwMode="auto">
          <a:xfrm>
            <a:off x="4267200" y="2781300"/>
            <a:ext cx="3052763" cy="2963863"/>
            <a:chOff x="2688" y="1752"/>
            <a:chExt cx="1923" cy="1867"/>
          </a:xfrm>
        </p:grpSpPr>
        <p:grpSp>
          <p:nvGrpSpPr>
            <p:cNvPr id="57360" name="Group 1048"/>
            <p:cNvGrpSpPr>
              <a:grpSpLocks/>
            </p:cNvGrpSpPr>
            <p:nvPr/>
          </p:nvGrpSpPr>
          <p:grpSpPr bwMode="auto">
            <a:xfrm>
              <a:off x="2688" y="1775"/>
              <a:ext cx="1296" cy="1844"/>
              <a:chOff x="4176" y="1847"/>
              <a:chExt cx="1296" cy="1844"/>
            </a:xfrm>
          </p:grpSpPr>
          <p:grpSp>
            <p:nvGrpSpPr>
              <p:cNvPr id="57362" name="Group 1049"/>
              <p:cNvGrpSpPr>
                <a:grpSpLocks/>
              </p:cNvGrpSpPr>
              <p:nvPr/>
            </p:nvGrpSpPr>
            <p:grpSpPr bwMode="auto">
              <a:xfrm>
                <a:off x="4176" y="1893"/>
                <a:ext cx="1" cy="1752"/>
                <a:chOff x="4176" y="1893"/>
                <a:chExt cx="1" cy="1752"/>
              </a:xfrm>
            </p:grpSpPr>
            <p:sp>
              <p:nvSpPr>
                <p:cNvPr id="57364" name="Line 1050"/>
                <p:cNvSpPr>
                  <a:spLocks noChangeShapeType="1"/>
                </p:cNvSpPr>
                <p:nvPr/>
              </p:nvSpPr>
              <p:spPr bwMode="auto">
                <a:xfrm>
                  <a:off x="4176" y="1893"/>
                  <a:ext cx="0" cy="584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5" name="Line 1051"/>
                <p:cNvSpPr>
                  <a:spLocks noChangeShapeType="1"/>
                </p:cNvSpPr>
                <p:nvPr/>
              </p:nvSpPr>
              <p:spPr bwMode="auto">
                <a:xfrm>
                  <a:off x="4176" y="2560"/>
                  <a:ext cx="0" cy="406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366" name="Freeform 1052"/>
                <p:cNvSpPr>
                  <a:spLocks/>
                </p:cNvSpPr>
                <p:nvPr/>
              </p:nvSpPr>
              <p:spPr bwMode="auto">
                <a:xfrm>
                  <a:off x="4176" y="2768"/>
                  <a:ext cx="1" cy="877"/>
                </a:xfrm>
                <a:custGeom>
                  <a:avLst/>
                  <a:gdLst>
                    <a:gd name="T0" fmla="*/ 0 w 1"/>
                    <a:gd name="T1" fmla="*/ 0 h 877"/>
                    <a:gd name="T2" fmla="*/ 1 w 1"/>
                    <a:gd name="T3" fmla="*/ 877 h 877"/>
                    <a:gd name="T4" fmla="*/ 0 60000 65536"/>
                    <a:gd name="T5" fmla="*/ 0 60000 65536"/>
                    <a:gd name="T6" fmla="*/ 0 w 1"/>
                    <a:gd name="T7" fmla="*/ 0 h 877"/>
                    <a:gd name="T8" fmla="*/ 1 w 1"/>
                    <a:gd name="T9" fmla="*/ 877 h 87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877">
                      <a:moveTo>
                        <a:pt x="0" y="0"/>
                      </a:moveTo>
                      <a:lnTo>
                        <a:pt x="1" y="877"/>
                      </a:lnTo>
                    </a:path>
                  </a:pathLst>
                </a:cu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7363" name="Line 1053"/>
              <p:cNvSpPr>
                <a:spLocks noChangeShapeType="1"/>
              </p:cNvSpPr>
              <p:nvPr/>
            </p:nvSpPr>
            <p:spPr bwMode="auto">
              <a:xfrm>
                <a:off x="5472" y="1847"/>
                <a:ext cx="0" cy="1844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7361" name="Freeform 1054"/>
            <p:cNvSpPr>
              <a:spLocks/>
            </p:cNvSpPr>
            <p:nvPr/>
          </p:nvSpPr>
          <p:spPr bwMode="auto">
            <a:xfrm flipV="1">
              <a:off x="3976" y="1752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1055"/>
          <p:cNvGrpSpPr>
            <a:grpSpLocks/>
          </p:cNvGrpSpPr>
          <p:nvPr/>
        </p:nvGrpSpPr>
        <p:grpSpPr bwMode="auto">
          <a:xfrm>
            <a:off x="6324600" y="2933700"/>
            <a:ext cx="1014413" cy="2971800"/>
            <a:chOff x="432" y="1848"/>
            <a:chExt cx="639" cy="1872"/>
          </a:xfrm>
        </p:grpSpPr>
        <p:sp>
          <p:nvSpPr>
            <p:cNvPr id="57358" name="Freeform 1056"/>
            <p:cNvSpPr>
              <a:spLocks/>
            </p:cNvSpPr>
            <p:nvPr/>
          </p:nvSpPr>
          <p:spPr bwMode="auto">
            <a:xfrm>
              <a:off x="432" y="1944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9" name="Freeform 1057"/>
            <p:cNvSpPr>
              <a:spLocks/>
            </p:cNvSpPr>
            <p:nvPr/>
          </p:nvSpPr>
          <p:spPr bwMode="auto">
            <a:xfrm flipV="1">
              <a:off x="436" y="1848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1058"/>
          <p:cNvGrpSpPr>
            <a:grpSpLocks/>
          </p:cNvGrpSpPr>
          <p:nvPr/>
        </p:nvGrpSpPr>
        <p:grpSpPr bwMode="auto">
          <a:xfrm>
            <a:off x="6343650" y="2362200"/>
            <a:ext cx="2114550" cy="3352800"/>
            <a:chOff x="3996" y="1488"/>
            <a:chExt cx="1332" cy="2112"/>
          </a:xfrm>
        </p:grpSpPr>
        <p:sp>
          <p:nvSpPr>
            <p:cNvPr id="57355" name="Freeform 1059"/>
            <p:cNvSpPr>
              <a:spLocks/>
            </p:cNvSpPr>
            <p:nvPr/>
          </p:nvSpPr>
          <p:spPr bwMode="auto">
            <a:xfrm>
              <a:off x="3996" y="1824"/>
              <a:ext cx="844" cy="1776"/>
            </a:xfrm>
            <a:custGeom>
              <a:avLst/>
              <a:gdLst>
                <a:gd name="T0" fmla="*/ 0 w 844"/>
                <a:gd name="T1" fmla="*/ 0 h 1776"/>
                <a:gd name="T2" fmla="*/ 48 w 844"/>
                <a:gd name="T3" fmla="*/ 336 h 1776"/>
                <a:gd name="T4" fmla="*/ 264 w 844"/>
                <a:gd name="T5" fmla="*/ 616 h 1776"/>
                <a:gd name="T6" fmla="*/ 632 w 844"/>
                <a:gd name="T7" fmla="*/ 712 h 1776"/>
                <a:gd name="T8" fmla="*/ 840 w 844"/>
                <a:gd name="T9" fmla="*/ 840 h 1776"/>
                <a:gd name="T10" fmla="*/ 656 w 844"/>
                <a:gd name="T11" fmla="*/ 1000 h 1776"/>
                <a:gd name="T12" fmla="*/ 240 w 844"/>
                <a:gd name="T13" fmla="*/ 1104 h 1776"/>
                <a:gd name="T14" fmla="*/ 48 w 844"/>
                <a:gd name="T15" fmla="*/ 1296 h 1776"/>
                <a:gd name="T16" fmla="*/ 0 w 844"/>
                <a:gd name="T17" fmla="*/ 1776 h 17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4"/>
                <a:gd name="T28" fmla="*/ 0 h 1776"/>
                <a:gd name="T29" fmla="*/ 844 w 844"/>
                <a:gd name="T30" fmla="*/ 1776 h 17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4" h="1776">
                  <a:moveTo>
                    <a:pt x="0" y="0"/>
                  </a:moveTo>
                  <a:cubicBezTo>
                    <a:pt x="0" y="112"/>
                    <a:pt x="4" y="233"/>
                    <a:pt x="48" y="336"/>
                  </a:cubicBezTo>
                  <a:cubicBezTo>
                    <a:pt x="92" y="439"/>
                    <a:pt x="167" y="553"/>
                    <a:pt x="264" y="616"/>
                  </a:cubicBezTo>
                  <a:cubicBezTo>
                    <a:pt x="361" y="679"/>
                    <a:pt x="536" y="675"/>
                    <a:pt x="632" y="712"/>
                  </a:cubicBezTo>
                  <a:cubicBezTo>
                    <a:pt x="728" y="749"/>
                    <a:pt x="836" y="792"/>
                    <a:pt x="840" y="840"/>
                  </a:cubicBezTo>
                  <a:cubicBezTo>
                    <a:pt x="844" y="888"/>
                    <a:pt x="756" y="956"/>
                    <a:pt x="656" y="1000"/>
                  </a:cubicBezTo>
                  <a:cubicBezTo>
                    <a:pt x="556" y="1044"/>
                    <a:pt x="341" y="1055"/>
                    <a:pt x="240" y="1104"/>
                  </a:cubicBezTo>
                  <a:cubicBezTo>
                    <a:pt x="139" y="1153"/>
                    <a:pt x="88" y="1184"/>
                    <a:pt x="48" y="1296"/>
                  </a:cubicBezTo>
                  <a:cubicBezTo>
                    <a:pt x="8" y="1408"/>
                    <a:pt x="4" y="1592"/>
                    <a:pt x="0" y="177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6" name="Line 1060"/>
            <p:cNvSpPr>
              <a:spLocks noChangeShapeType="1"/>
            </p:cNvSpPr>
            <p:nvPr/>
          </p:nvSpPr>
          <p:spPr bwMode="auto">
            <a:xfrm flipH="1">
              <a:off x="4752" y="1776"/>
              <a:ext cx="384" cy="76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357" name="Text Box 1061"/>
            <p:cNvSpPr txBox="1">
              <a:spLocks noChangeArrowheads="1"/>
            </p:cNvSpPr>
            <p:nvPr/>
          </p:nvSpPr>
          <p:spPr bwMode="auto">
            <a:xfrm>
              <a:off x="4368" y="1488"/>
              <a:ext cx="960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993366"/>
                  </a:solidFill>
                </a:rPr>
                <a:t>粒子的期待</a:t>
              </a:r>
              <a:endParaRPr lang="zh-TW" altLang="en-US"/>
            </a:p>
          </p:txBody>
        </p:sp>
      </p:grpSp>
      <p:sp>
        <p:nvSpPr>
          <p:cNvPr id="257064" name="Text Box 1064"/>
          <p:cNvSpPr txBox="1">
            <a:spLocks noChangeArrowheads="1"/>
          </p:cNvSpPr>
          <p:nvPr/>
        </p:nvSpPr>
        <p:spPr bwMode="auto">
          <a:xfrm>
            <a:off x="3419475" y="908050"/>
            <a:ext cx="2724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zh-TW" alt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如果是粒子</a:t>
            </a:r>
            <a:endParaRPr lang="zh-TW" altLang="en-US" sz="28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5696E-4AB3-43FF-A8F3-CA904627B2D6}" type="slidenum">
              <a:rPr lang="zh-TW" altLang="en-US"/>
              <a:pPr>
                <a:defRPr/>
              </a:pPr>
              <a:t>33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8050" name="Text Box 2050"/>
          <p:cNvSpPr txBox="1">
            <a:spLocks noChangeArrowheads="1"/>
          </p:cNvSpPr>
          <p:nvPr/>
        </p:nvSpPr>
        <p:spPr bwMode="auto">
          <a:xfrm>
            <a:off x="3708400" y="908050"/>
            <a:ext cx="2724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>
              <a:defRPr/>
            </a:pPr>
            <a:r>
              <a:rPr lang="zh-TW" alt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如果是波動</a:t>
            </a:r>
            <a:endParaRPr lang="zh-TW" altLang="en-US" sz="2800" b="1">
              <a:solidFill>
                <a:srgbClr val="008000"/>
              </a:solidFill>
            </a:endParaRPr>
          </a:p>
        </p:txBody>
      </p:sp>
      <p:sp>
        <p:nvSpPr>
          <p:cNvPr id="258051" name="Freeform 2051"/>
          <p:cNvSpPr>
            <a:spLocks/>
          </p:cNvSpPr>
          <p:nvPr/>
        </p:nvSpPr>
        <p:spPr bwMode="auto">
          <a:xfrm>
            <a:off x="2490788" y="2590800"/>
            <a:ext cx="1008062" cy="2819400"/>
          </a:xfrm>
          <a:custGeom>
            <a:avLst/>
            <a:gdLst>
              <a:gd name="T0" fmla="*/ 2147483647 w 635"/>
              <a:gd name="T1" fmla="*/ 2147483647 h 1776"/>
              <a:gd name="T2" fmla="*/ 2147483647 w 635"/>
              <a:gd name="T3" fmla="*/ 2147483647 h 1776"/>
              <a:gd name="T4" fmla="*/ 2147483647 w 635"/>
              <a:gd name="T5" fmla="*/ 2147483647 h 1776"/>
              <a:gd name="T6" fmla="*/ 2147483647 w 635"/>
              <a:gd name="T7" fmla="*/ 2147483647 h 1776"/>
              <a:gd name="T8" fmla="*/ 2147483647 w 635"/>
              <a:gd name="T9" fmla="*/ 2147483647 h 1776"/>
              <a:gd name="T10" fmla="*/ 2147483647 w 635"/>
              <a:gd name="T11" fmla="*/ 2147483647 h 1776"/>
              <a:gd name="T12" fmla="*/ 2147483647 w 635"/>
              <a:gd name="T13" fmla="*/ 2147483647 h 1776"/>
              <a:gd name="T14" fmla="*/ 2147483647 w 635"/>
              <a:gd name="T15" fmla="*/ 2147483647 h 1776"/>
              <a:gd name="T16" fmla="*/ 2147483647 w 635"/>
              <a:gd name="T17" fmla="*/ 2147483647 h 1776"/>
              <a:gd name="T18" fmla="*/ 2147483647 w 635"/>
              <a:gd name="T19" fmla="*/ 0 h 17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5"/>
              <a:gd name="T31" fmla="*/ 0 h 1776"/>
              <a:gd name="T32" fmla="*/ 635 w 635"/>
              <a:gd name="T33" fmla="*/ 1776 h 17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5" h="1776">
                <a:moveTo>
                  <a:pt x="11" y="1776"/>
                </a:moveTo>
                <a:cubicBezTo>
                  <a:pt x="20" y="1703"/>
                  <a:pt x="0" y="1425"/>
                  <a:pt x="63" y="1336"/>
                </a:cubicBezTo>
                <a:cubicBezTo>
                  <a:pt x="126" y="1247"/>
                  <a:pt x="311" y="1263"/>
                  <a:pt x="391" y="1240"/>
                </a:cubicBezTo>
                <a:cubicBezTo>
                  <a:pt x="471" y="1217"/>
                  <a:pt x="503" y="1227"/>
                  <a:pt x="543" y="1200"/>
                </a:cubicBezTo>
                <a:cubicBezTo>
                  <a:pt x="583" y="1173"/>
                  <a:pt x="635" y="1121"/>
                  <a:pt x="631" y="1080"/>
                </a:cubicBezTo>
                <a:cubicBezTo>
                  <a:pt x="627" y="1039"/>
                  <a:pt x="576" y="993"/>
                  <a:pt x="519" y="952"/>
                </a:cubicBezTo>
                <a:cubicBezTo>
                  <a:pt x="462" y="911"/>
                  <a:pt x="361" y="879"/>
                  <a:pt x="287" y="832"/>
                </a:cubicBezTo>
                <a:cubicBezTo>
                  <a:pt x="213" y="785"/>
                  <a:pt x="121" y="771"/>
                  <a:pt x="75" y="672"/>
                </a:cubicBezTo>
                <a:cubicBezTo>
                  <a:pt x="29" y="573"/>
                  <a:pt x="22" y="352"/>
                  <a:pt x="11" y="240"/>
                </a:cubicBezTo>
                <a:cubicBezTo>
                  <a:pt x="0" y="128"/>
                  <a:pt x="7" y="64"/>
                  <a:pt x="11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8052" name="Freeform 2052"/>
          <p:cNvSpPr>
            <a:spLocks/>
          </p:cNvSpPr>
          <p:nvPr/>
        </p:nvSpPr>
        <p:spPr bwMode="auto">
          <a:xfrm flipV="1">
            <a:off x="2497138" y="2438400"/>
            <a:ext cx="1008062" cy="2819400"/>
          </a:xfrm>
          <a:custGeom>
            <a:avLst/>
            <a:gdLst>
              <a:gd name="T0" fmla="*/ 2147483647 w 635"/>
              <a:gd name="T1" fmla="*/ 2147483647 h 1776"/>
              <a:gd name="T2" fmla="*/ 2147483647 w 635"/>
              <a:gd name="T3" fmla="*/ 2147483647 h 1776"/>
              <a:gd name="T4" fmla="*/ 2147483647 w 635"/>
              <a:gd name="T5" fmla="*/ 2147483647 h 1776"/>
              <a:gd name="T6" fmla="*/ 2147483647 w 635"/>
              <a:gd name="T7" fmla="*/ 2147483647 h 1776"/>
              <a:gd name="T8" fmla="*/ 2147483647 w 635"/>
              <a:gd name="T9" fmla="*/ 2147483647 h 1776"/>
              <a:gd name="T10" fmla="*/ 2147483647 w 635"/>
              <a:gd name="T11" fmla="*/ 2147483647 h 1776"/>
              <a:gd name="T12" fmla="*/ 2147483647 w 635"/>
              <a:gd name="T13" fmla="*/ 2147483647 h 1776"/>
              <a:gd name="T14" fmla="*/ 2147483647 w 635"/>
              <a:gd name="T15" fmla="*/ 2147483647 h 1776"/>
              <a:gd name="T16" fmla="*/ 2147483647 w 635"/>
              <a:gd name="T17" fmla="*/ 2147483647 h 1776"/>
              <a:gd name="T18" fmla="*/ 2147483647 w 635"/>
              <a:gd name="T19" fmla="*/ 0 h 17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5"/>
              <a:gd name="T31" fmla="*/ 0 h 1776"/>
              <a:gd name="T32" fmla="*/ 635 w 635"/>
              <a:gd name="T33" fmla="*/ 1776 h 17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5" h="1776">
                <a:moveTo>
                  <a:pt x="11" y="1776"/>
                </a:moveTo>
                <a:cubicBezTo>
                  <a:pt x="20" y="1703"/>
                  <a:pt x="0" y="1425"/>
                  <a:pt x="63" y="1336"/>
                </a:cubicBezTo>
                <a:cubicBezTo>
                  <a:pt x="126" y="1247"/>
                  <a:pt x="311" y="1263"/>
                  <a:pt x="391" y="1240"/>
                </a:cubicBezTo>
                <a:cubicBezTo>
                  <a:pt x="471" y="1217"/>
                  <a:pt x="503" y="1227"/>
                  <a:pt x="543" y="1200"/>
                </a:cubicBezTo>
                <a:cubicBezTo>
                  <a:pt x="583" y="1173"/>
                  <a:pt x="635" y="1121"/>
                  <a:pt x="631" y="1080"/>
                </a:cubicBezTo>
                <a:cubicBezTo>
                  <a:pt x="627" y="1039"/>
                  <a:pt x="576" y="993"/>
                  <a:pt x="519" y="952"/>
                </a:cubicBezTo>
                <a:cubicBezTo>
                  <a:pt x="462" y="911"/>
                  <a:pt x="361" y="879"/>
                  <a:pt x="287" y="832"/>
                </a:cubicBezTo>
                <a:cubicBezTo>
                  <a:pt x="213" y="785"/>
                  <a:pt x="121" y="771"/>
                  <a:pt x="75" y="672"/>
                </a:cubicBezTo>
                <a:cubicBezTo>
                  <a:pt x="29" y="573"/>
                  <a:pt x="22" y="352"/>
                  <a:pt x="11" y="240"/>
                </a:cubicBezTo>
                <a:cubicBezTo>
                  <a:pt x="0" y="128"/>
                  <a:pt x="7" y="64"/>
                  <a:pt x="11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914432" name="Object 4096"/>
          <p:cNvGraphicFramePr>
            <a:graphicFrameLocks noChangeAspect="1"/>
          </p:cNvGraphicFramePr>
          <p:nvPr/>
        </p:nvGraphicFramePr>
        <p:xfrm>
          <a:off x="4267200" y="3627438"/>
          <a:ext cx="7096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4" imgW="126720" imgH="114120" progId="Equation.DSMT4">
                  <p:embed/>
                </p:oleObj>
              </mc:Choice>
              <mc:Fallback>
                <p:oleObj name="Equation" r:id="rId4" imgW="126720" imgH="114120" progId="Equation.DSMT4">
                  <p:embed/>
                  <p:pic>
                    <p:nvPicPr>
                      <p:cNvPr id="0" name="Object 40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27438"/>
                        <a:ext cx="709613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54"/>
          <p:cNvGrpSpPr>
            <a:grpSpLocks/>
          </p:cNvGrpSpPr>
          <p:nvPr/>
        </p:nvGrpSpPr>
        <p:grpSpPr bwMode="auto">
          <a:xfrm rot="5400000">
            <a:off x="4419600" y="3162300"/>
            <a:ext cx="4229100" cy="1714500"/>
            <a:chOff x="2080" y="2880"/>
            <a:chExt cx="2664" cy="1080"/>
          </a:xfrm>
        </p:grpSpPr>
        <p:grpSp>
          <p:nvGrpSpPr>
            <p:cNvPr id="21513" name="Group 2055"/>
            <p:cNvGrpSpPr>
              <a:grpSpLocks/>
            </p:cNvGrpSpPr>
            <p:nvPr/>
          </p:nvGrpSpPr>
          <p:grpSpPr bwMode="auto">
            <a:xfrm>
              <a:off x="2080" y="2880"/>
              <a:ext cx="1336" cy="1080"/>
              <a:chOff x="2080" y="2880"/>
              <a:chExt cx="1336" cy="1080"/>
            </a:xfrm>
          </p:grpSpPr>
          <p:sp>
            <p:nvSpPr>
              <p:cNvPr id="21517" name="Freeform 2056"/>
              <p:cNvSpPr>
                <a:spLocks/>
              </p:cNvSpPr>
              <p:nvPr/>
            </p:nvSpPr>
            <p:spPr bwMode="auto">
              <a:xfrm>
                <a:off x="2080" y="2880"/>
                <a:ext cx="1328" cy="1024"/>
              </a:xfrm>
              <a:custGeom>
                <a:avLst/>
                <a:gdLst>
                  <a:gd name="T0" fmla="*/ 0 w 1328"/>
                  <a:gd name="T1" fmla="*/ 976 h 1024"/>
                  <a:gd name="T2" fmla="*/ 128 w 1328"/>
                  <a:gd name="T3" fmla="*/ 864 h 1024"/>
                  <a:gd name="T4" fmla="*/ 312 w 1328"/>
                  <a:gd name="T5" fmla="*/ 984 h 1024"/>
                  <a:gd name="T6" fmla="*/ 512 w 1328"/>
                  <a:gd name="T7" fmla="*/ 768 h 1024"/>
                  <a:gd name="T8" fmla="*/ 752 w 1328"/>
                  <a:gd name="T9" fmla="*/ 960 h 1024"/>
                  <a:gd name="T10" fmla="*/ 992 w 1328"/>
                  <a:gd name="T11" fmla="*/ 384 h 1024"/>
                  <a:gd name="T12" fmla="*/ 1136 w 1328"/>
                  <a:gd name="T13" fmla="*/ 96 h 1024"/>
                  <a:gd name="T14" fmla="*/ 1328 w 1328"/>
                  <a:gd name="T15" fmla="*/ 0 h 10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8"/>
                  <a:gd name="T25" fmla="*/ 0 h 1024"/>
                  <a:gd name="T26" fmla="*/ 1328 w 1328"/>
                  <a:gd name="T27" fmla="*/ 1024 h 10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8" h="1024">
                    <a:moveTo>
                      <a:pt x="0" y="976"/>
                    </a:moveTo>
                    <a:cubicBezTo>
                      <a:pt x="20" y="957"/>
                      <a:pt x="76" y="863"/>
                      <a:pt x="128" y="864"/>
                    </a:cubicBezTo>
                    <a:cubicBezTo>
                      <a:pt x="180" y="865"/>
                      <a:pt x="248" y="1000"/>
                      <a:pt x="312" y="984"/>
                    </a:cubicBezTo>
                    <a:cubicBezTo>
                      <a:pt x="376" y="968"/>
                      <a:pt x="439" y="772"/>
                      <a:pt x="512" y="768"/>
                    </a:cubicBezTo>
                    <a:cubicBezTo>
                      <a:pt x="585" y="764"/>
                      <a:pt x="672" y="1024"/>
                      <a:pt x="752" y="960"/>
                    </a:cubicBezTo>
                    <a:cubicBezTo>
                      <a:pt x="832" y="896"/>
                      <a:pt x="928" y="528"/>
                      <a:pt x="992" y="384"/>
                    </a:cubicBezTo>
                    <a:cubicBezTo>
                      <a:pt x="1056" y="240"/>
                      <a:pt x="1080" y="160"/>
                      <a:pt x="1136" y="96"/>
                    </a:cubicBezTo>
                    <a:cubicBezTo>
                      <a:pt x="1192" y="32"/>
                      <a:pt x="1260" y="16"/>
                      <a:pt x="1328" y="0"/>
                    </a:cubicBezTo>
                  </a:path>
                </a:pathLst>
              </a:custGeom>
              <a:noFill/>
              <a:ln w="25400" cap="flat" cmpd="sng">
                <a:solidFill>
                  <a:srgbClr val="00008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18" name="Freeform 2057"/>
              <p:cNvSpPr>
                <a:spLocks/>
              </p:cNvSpPr>
              <p:nvPr/>
            </p:nvSpPr>
            <p:spPr bwMode="auto">
              <a:xfrm>
                <a:off x="2088" y="2896"/>
                <a:ext cx="1328" cy="1064"/>
              </a:xfrm>
              <a:custGeom>
                <a:avLst/>
                <a:gdLst>
                  <a:gd name="T0" fmla="*/ 0 w 1328"/>
                  <a:gd name="T1" fmla="*/ 968 h 1064"/>
                  <a:gd name="T2" fmla="*/ 24 w 1328"/>
                  <a:gd name="T3" fmla="*/ 896 h 1064"/>
                  <a:gd name="T4" fmla="*/ 72 w 1328"/>
                  <a:gd name="T5" fmla="*/ 960 h 1064"/>
                  <a:gd name="T6" fmla="*/ 120 w 1328"/>
                  <a:gd name="T7" fmla="*/ 848 h 1064"/>
                  <a:gd name="T8" fmla="*/ 136 w 1328"/>
                  <a:gd name="T9" fmla="*/ 976 h 1064"/>
                  <a:gd name="T10" fmla="*/ 192 w 1328"/>
                  <a:gd name="T11" fmla="*/ 920 h 1064"/>
                  <a:gd name="T12" fmla="*/ 216 w 1328"/>
                  <a:gd name="T13" fmla="*/ 992 h 1064"/>
                  <a:gd name="T14" fmla="*/ 264 w 1328"/>
                  <a:gd name="T15" fmla="*/ 992 h 1064"/>
                  <a:gd name="T16" fmla="*/ 312 w 1328"/>
                  <a:gd name="T17" fmla="*/ 992 h 1064"/>
                  <a:gd name="T18" fmla="*/ 360 w 1328"/>
                  <a:gd name="T19" fmla="*/ 896 h 1064"/>
                  <a:gd name="T20" fmla="*/ 408 w 1328"/>
                  <a:gd name="T21" fmla="*/ 992 h 1064"/>
                  <a:gd name="T22" fmla="*/ 456 w 1328"/>
                  <a:gd name="T23" fmla="*/ 800 h 1064"/>
                  <a:gd name="T24" fmla="*/ 504 w 1328"/>
                  <a:gd name="T25" fmla="*/ 992 h 1064"/>
                  <a:gd name="T26" fmla="*/ 552 w 1328"/>
                  <a:gd name="T27" fmla="*/ 800 h 1064"/>
                  <a:gd name="T28" fmla="*/ 600 w 1328"/>
                  <a:gd name="T29" fmla="*/ 992 h 1064"/>
                  <a:gd name="T30" fmla="*/ 648 w 1328"/>
                  <a:gd name="T31" fmla="*/ 944 h 1064"/>
                  <a:gd name="T32" fmla="*/ 664 w 1328"/>
                  <a:gd name="T33" fmla="*/ 1008 h 1064"/>
                  <a:gd name="T34" fmla="*/ 744 w 1328"/>
                  <a:gd name="T35" fmla="*/ 960 h 1064"/>
                  <a:gd name="T36" fmla="*/ 792 w 1328"/>
                  <a:gd name="T37" fmla="*/ 1016 h 1064"/>
                  <a:gd name="T38" fmla="*/ 840 w 1328"/>
                  <a:gd name="T39" fmla="*/ 752 h 1064"/>
                  <a:gd name="T40" fmla="*/ 888 w 1328"/>
                  <a:gd name="T41" fmla="*/ 1000 h 1064"/>
                  <a:gd name="T42" fmla="*/ 984 w 1328"/>
                  <a:gd name="T43" fmla="*/ 368 h 1064"/>
                  <a:gd name="T44" fmla="*/ 1040 w 1328"/>
                  <a:gd name="T45" fmla="*/ 992 h 1064"/>
                  <a:gd name="T46" fmla="*/ 1128 w 1328"/>
                  <a:gd name="T47" fmla="*/ 128 h 1064"/>
                  <a:gd name="T48" fmla="*/ 1224 w 1328"/>
                  <a:gd name="T49" fmla="*/ 1000 h 1064"/>
                  <a:gd name="T50" fmla="*/ 1280 w 1328"/>
                  <a:gd name="T51" fmla="*/ 376 h 1064"/>
                  <a:gd name="T52" fmla="*/ 1328 w 1328"/>
                  <a:gd name="T53" fmla="*/ 0 h 10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8"/>
                  <a:gd name="T82" fmla="*/ 0 h 1064"/>
                  <a:gd name="T83" fmla="*/ 1328 w 1328"/>
                  <a:gd name="T84" fmla="*/ 1064 h 10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8" h="1064">
                    <a:moveTo>
                      <a:pt x="0" y="968"/>
                    </a:moveTo>
                    <a:cubicBezTo>
                      <a:pt x="5" y="957"/>
                      <a:pt x="12" y="897"/>
                      <a:pt x="24" y="896"/>
                    </a:cubicBezTo>
                    <a:cubicBezTo>
                      <a:pt x="36" y="895"/>
                      <a:pt x="56" y="968"/>
                      <a:pt x="72" y="960"/>
                    </a:cubicBezTo>
                    <a:cubicBezTo>
                      <a:pt x="88" y="952"/>
                      <a:pt x="109" y="845"/>
                      <a:pt x="120" y="848"/>
                    </a:cubicBezTo>
                    <a:cubicBezTo>
                      <a:pt x="131" y="851"/>
                      <a:pt x="124" y="964"/>
                      <a:pt x="136" y="976"/>
                    </a:cubicBezTo>
                    <a:cubicBezTo>
                      <a:pt x="148" y="988"/>
                      <a:pt x="179" y="917"/>
                      <a:pt x="192" y="920"/>
                    </a:cubicBezTo>
                    <a:cubicBezTo>
                      <a:pt x="205" y="923"/>
                      <a:pt x="204" y="980"/>
                      <a:pt x="216" y="992"/>
                    </a:cubicBezTo>
                    <a:cubicBezTo>
                      <a:pt x="228" y="1004"/>
                      <a:pt x="248" y="992"/>
                      <a:pt x="264" y="992"/>
                    </a:cubicBezTo>
                    <a:cubicBezTo>
                      <a:pt x="280" y="992"/>
                      <a:pt x="296" y="1008"/>
                      <a:pt x="312" y="992"/>
                    </a:cubicBezTo>
                    <a:cubicBezTo>
                      <a:pt x="328" y="976"/>
                      <a:pt x="344" y="896"/>
                      <a:pt x="360" y="896"/>
                    </a:cubicBezTo>
                    <a:cubicBezTo>
                      <a:pt x="376" y="896"/>
                      <a:pt x="392" y="1008"/>
                      <a:pt x="408" y="992"/>
                    </a:cubicBezTo>
                    <a:cubicBezTo>
                      <a:pt x="424" y="976"/>
                      <a:pt x="440" y="800"/>
                      <a:pt x="456" y="800"/>
                    </a:cubicBezTo>
                    <a:cubicBezTo>
                      <a:pt x="472" y="800"/>
                      <a:pt x="488" y="992"/>
                      <a:pt x="504" y="992"/>
                    </a:cubicBezTo>
                    <a:cubicBezTo>
                      <a:pt x="520" y="992"/>
                      <a:pt x="536" y="800"/>
                      <a:pt x="552" y="800"/>
                    </a:cubicBezTo>
                    <a:cubicBezTo>
                      <a:pt x="568" y="800"/>
                      <a:pt x="584" y="968"/>
                      <a:pt x="600" y="992"/>
                    </a:cubicBezTo>
                    <a:cubicBezTo>
                      <a:pt x="616" y="1016"/>
                      <a:pt x="637" y="941"/>
                      <a:pt x="648" y="944"/>
                    </a:cubicBezTo>
                    <a:cubicBezTo>
                      <a:pt x="659" y="947"/>
                      <a:pt x="648" y="1005"/>
                      <a:pt x="664" y="1008"/>
                    </a:cubicBezTo>
                    <a:cubicBezTo>
                      <a:pt x="680" y="1011"/>
                      <a:pt x="723" y="959"/>
                      <a:pt x="744" y="960"/>
                    </a:cubicBezTo>
                    <a:cubicBezTo>
                      <a:pt x="765" y="961"/>
                      <a:pt x="776" y="1051"/>
                      <a:pt x="792" y="1016"/>
                    </a:cubicBezTo>
                    <a:cubicBezTo>
                      <a:pt x="808" y="981"/>
                      <a:pt x="824" y="755"/>
                      <a:pt x="840" y="752"/>
                    </a:cubicBezTo>
                    <a:cubicBezTo>
                      <a:pt x="856" y="749"/>
                      <a:pt x="864" y="1064"/>
                      <a:pt x="888" y="1000"/>
                    </a:cubicBezTo>
                    <a:cubicBezTo>
                      <a:pt x="912" y="936"/>
                      <a:pt x="959" y="369"/>
                      <a:pt x="984" y="368"/>
                    </a:cubicBezTo>
                    <a:cubicBezTo>
                      <a:pt x="1009" y="367"/>
                      <a:pt x="1016" y="1032"/>
                      <a:pt x="1040" y="992"/>
                    </a:cubicBezTo>
                    <a:cubicBezTo>
                      <a:pt x="1064" y="952"/>
                      <a:pt x="1097" y="127"/>
                      <a:pt x="1128" y="128"/>
                    </a:cubicBezTo>
                    <a:cubicBezTo>
                      <a:pt x="1159" y="129"/>
                      <a:pt x="1199" y="959"/>
                      <a:pt x="1224" y="1000"/>
                    </a:cubicBezTo>
                    <a:cubicBezTo>
                      <a:pt x="1249" y="1041"/>
                      <a:pt x="1263" y="543"/>
                      <a:pt x="1280" y="376"/>
                    </a:cubicBezTo>
                    <a:cubicBezTo>
                      <a:pt x="1297" y="209"/>
                      <a:pt x="1318" y="78"/>
                      <a:pt x="1328" y="0"/>
                    </a:cubicBezTo>
                  </a:path>
                </a:pathLst>
              </a:cu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1514" name="Group 2058"/>
            <p:cNvGrpSpPr>
              <a:grpSpLocks/>
            </p:cNvGrpSpPr>
            <p:nvPr/>
          </p:nvGrpSpPr>
          <p:grpSpPr bwMode="auto">
            <a:xfrm>
              <a:off x="3416" y="2880"/>
              <a:ext cx="1328" cy="1080"/>
              <a:chOff x="3416" y="2880"/>
              <a:chExt cx="1328" cy="1080"/>
            </a:xfrm>
          </p:grpSpPr>
          <p:sp>
            <p:nvSpPr>
              <p:cNvPr id="21515" name="Freeform 2059"/>
              <p:cNvSpPr>
                <a:spLocks/>
              </p:cNvSpPr>
              <p:nvPr/>
            </p:nvSpPr>
            <p:spPr bwMode="auto">
              <a:xfrm flipH="1">
                <a:off x="3416" y="2880"/>
                <a:ext cx="1328" cy="1024"/>
              </a:xfrm>
              <a:custGeom>
                <a:avLst/>
                <a:gdLst>
                  <a:gd name="T0" fmla="*/ 0 w 1328"/>
                  <a:gd name="T1" fmla="*/ 976 h 1024"/>
                  <a:gd name="T2" fmla="*/ 128 w 1328"/>
                  <a:gd name="T3" fmla="*/ 864 h 1024"/>
                  <a:gd name="T4" fmla="*/ 312 w 1328"/>
                  <a:gd name="T5" fmla="*/ 984 h 1024"/>
                  <a:gd name="T6" fmla="*/ 512 w 1328"/>
                  <a:gd name="T7" fmla="*/ 768 h 1024"/>
                  <a:gd name="T8" fmla="*/ 752 w 1328"/>
                  <a:gd name="T9" fmla="*/ 960 h 1024"/>
                  <a:gd name="T10" fmla="*/ 992 w 1328"/>
                  <a:gd name="T11" fmla="*/ 384 h 1024"/>
                  <a:gd name="T12" fmla="*/ 1136 w 1328"/>
                  <a:gd name="T13" fmla="*/ 96 h 1024"/>
                  <a:gd name="T14" fmla="*/ 1328 w 1328"/>
                  <a:gd name="T15" fmla="*/ 0 h 10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8"/>
                  <a:gd name="T25" fmla="*/ 0 h 1024"/>
                  <a:gd name="T26" fmla="*/ 1328 w 1328"/>
                  <a:gd name="T27" fmla="*/ 1024 h 10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8" h="1024">
                    <a:moveTo>
                      <a:pt x="0" y="976"/>
                    </a:moveTo>
                    <a:cubicBezTo>
                      <a:pt x="20" y="957"/>
                      <a:pt x="76" y="863"/>
                      <a:pt x="128" y="864"/>
                    </a:cubicBezTo>
                    <a:cubicBezTo>
                      <a:pt x="180" y="865"/>
                      <a:pt x="248" y="1000"/>
                      <a:pt x="312" y="984"/>
                    </a:cubicBezTo>
                    <a:cubicBezTo>
                      <a:pt x="376" y="968"/>
                      <a:pt x="439" y="772"/>
                      <a:pt x="512" y="768"/>
                    </a:cubicBezTo>
                    <a:cubicBezTo>
                      <a:pt x="585" y="764"/>
                      <a:pt x="672" y="1024"/>
                      <a:pt x="752" y="960"/>
                    </a:cubicBezTo>
                    <a:cubicBezTo>
                      <a:pt x="832" y="896"/>
                      <a:pt x="928" y="528"/>
                      <a:pt x="992" y="384"/>
                    </a:cubicBezTo>
                    <a:cubicBezTo>
                      <a:pt x="1056" y="240"/>
                      <a:pt x="1080" y="160"/>
                      <a:pt x="1136" y="96"/>
                    </a:cubicBezTo>
                    <a:cubicBezTo>
                      <a:pt x="1192" y="32"/>
                      <a:pt x="1260" y="16"/>
                      <a:pt x="1328" y="0"/>
                    </a:cubicBezTo>
                  </a:path>
                </a:pathLst>
              </a:custGeom>
              <a:noFill/>
              <a:ln w="25400" cap="flat" cmpd="sng">
                <a:solidFill>
                  <a:srgbClr val="00008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516" name="Freeform 2060"/>
              <p:cNvSpPr>
                <a:spLocks/>
              </p:cNvSpPr>
              <p:nvPr/>
            </p:nvSpPr>
            <p:spPr bwMode="auto">
              <a:xfrm>
                <a:off x="3424" y="2904"/>
                <a:ext cx="1312" cy="1056"/>
              </a:xfrm>
              <a:custGeom>
                <a:avLst/>
                <a:gdLst>
                  <a:gd name="T0" fmla="*/ 1312 w 1312"/>
                  <a:gd name="T1" fmla="*/ 960 h 1056"/>
                  <a:gd name="T2" fmla="*/ 1288 w 1312"/>
                  <a:gd name="T3" fmla="*/ 888 h 1056"/>
                  <a:gd name="T4" fmla="*/ 1240 w 1312"/>
                  <a:gd name="T5" fmla="*/ 952 h 1056"/>
                  <a:gd name="T6" fmla="*/ 1192 w 1312"/>
                  <a:gd name="T7" fmla="*/ 840 h 1056"/>
                  <a:gd name="T8" fmla="*/ 1176 w 1312"/>
                  <a:gd name="T9" fmla="*/ 968 h 1056"/>
                  <a:gd name="T10" fmla="*/ 1120 w 1312"/>
                  <a:gd name="T11" fmla="*/ 912 h 1056"/>
                  <a:gd name="T12" fmla="*/ 1096 w 1312"/>
                  <a:gd name="T13" fmla="*/ 984 h 1056"/>
                  <a:gd name="T14" fmla="*/ 1048 w 1312"/>
                  <a:gd name="T15" fmla="*/ 984 h 1056"/>
                  <a:gd name="T16" fmla="*/ 1000 w 1312"/>
                  <a:gd name="T17" fmla="*/ 984 h 1056"/>
                  <a:gd name="T18" fmla="*/ 952 w 1312"/>
                  <a:gd name="T19" fmla="*/ 888 h 1056"/>
                  <a:gd name="T20" fmla="*/ 904 w 1312"/>
                  <a:gd name="T21" fmla="*/ 984 h 1056"/>
                  <a:gd name="T22" fmla="*/ 856 w 1312"/>
                  <a:gd name="T23" fmla="*/ 792 h 1056"/>
                  <a:gd name="T24" fmla="*/ 808 w 1312"/>
                  <a:gd name="T25" fmla="*/ 984 h 1056"/>
                  <a:gd name="T26" fmla="*/ 760 w 1312"/>
                  <a:gd name="T27" fmla="*/ 792 h 1056"/>
                  <a:gd name="T28" fmla="*/ 712 w 1312"/>
                  <a:gd name="T29" fmla="*/ 984 h 1056"/>
                  <a:gd name="T30" fmla="*/ 664 w 1312"/>
                  <a:gd name="T31" fmla="*/ 936 h 1056"/>
                  <a:gd name="T32" fmla="*/ 648 w 1312"/>
                  <a:gd name="T33" fmla="*/ 1000 h 1056"/>
                  <a:gd name="T34" fmla="*/ 568 w 1312"/>
                  <a:gd name="T35" fmla="*/ 952 h 1056"/>
                  <a:gd name="T36" fmla="*/ 520 w 1312"/>
                  <a:gd name="T37" fmla="*/ 1008 h 1056"/>
                  <a:gd name="T38" fmla="*/ 472 w 1312"/>
                  <a:gd name="T39" fmla="*/ 744 h 1056"/>
                  <a:gd name="T40" fmla="*/ 424 w 1312"/>
                  <a:gd name="T41" fmla="*/ 992 h 1056"/>
                  <a:gd name="T42" fmla="*/ 328 w 1312"/>
                  <a:gd name="T43" fmla="*/ 360 h 1056"/>
                  <a:gd name="T44" fmla="*/ 272 w 1312"/>
                  <a:gd name="T45" fmla="*/ 984 h 1056"/>
                  <a:gd name="T46" fmla="*/ 184 w 1312"/>
                  <a:gd name="T47" fmla="*/ 120 h 1056"/>
                  <a:gd name="T48" fmla="*/ 120 w 1312"/>
                  <a:gd name="T49" fmla="*/ 984 h 1056"/>
                  <a:gd name="T50" fmla="*/ 56 w 1312"/>
                  <a:gd name="T51" fmla="*/ 336 h 1056"/>
                  <a:gd name="T52" fmla="*/ 0 w 1312"/>
                  <a:gd name="T53" fmla="*/ 0 h 10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12"/>
                  <a:gd name="T82" fmla="*/ 0 h 1056"/>
                  <a:gd name="T83" fmla="*/ 1312 w 1312"/>
                  <a:gd name="T84" fmla="*/ 1056 h 10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12" h="1056">
                    <a:moveTo>
                      <a:pt x="1312" y="960"/>
                    </a:moveTo>
                    <a:cubicBezTo>
                      <a:pt x="1307" y="949"/>
                      <a:pt x="1300" y="889"/>
                      <a:pt x="1288" y="888"/>
                    </a:cubicBezTo>
                    <a:cubicBezTo>
                      <a:pt x="1276" y="887"/>
                      <a:pt x="1256" y="960"/>
                      <a:pt x="1240" y="952"/>
                    </a:cubicBezTo>
                    <a:cubicBezTo>
                      <a:pt x="1224" y="944"/>
                      <a:pt x="1203" y="837"/>
                      <a:pt x="1192" y="840"/>
                    </a:cubicBezTo>
                    <a:cubicBezTo>
                      <a:pt x="1181" y="843"/>
                      <a:pt x="1188" y="956"/>
                      <a:pt x="1176" y="968"/>
                    </a:cubicBezTo>
                    <a:cubicBezTo>
                      <a:pt x="1164" y="980"/>
                      <a:pt x="1133" y="909"/>
                      <a:pt x="1120" y="912"/>
                    </a:cubicBezTo>
                    <a:cubicBezTo>
                      <a:pt x="1107" y="915"/>
                      <a:pt x="1108" y="972"/>
                      <a:pt x="1096" y="984"/>
                    </a:cubicBezTo>
                    <a:cubicBezTo>
                      <a:pt x="1084" y="996"/>
                      <a:pt x="1064" y="984"/>
                      <a:pt x="1048" y="984"/>
                    </a:cubicBezTo>
                    <a:cubicBezTo>
                      <a:pt x="1032" y="984"/>
                      <a:pt x="1016" y="1000"/>
                      <a:pt x="1000" y="984"/>
                    </a:cubicBezTo>
                    <a:cubicBezTo>
                      <a:pt x="984" y="968"/>
                      <a:pt x="968" y="888"/>
                      <a:pt x="952" y="888"/>
                    </a:cubicBezTo>
                    <a:cubicBezTo>
                      <a:pt x="936" y="888"/>
                      <a:pt x="920" y="1000"/>
                      <a:pt x="904" y="984"/>
                    </a:cubicBezTo>
                    <a:cubicBezTo>
                      <a:pt x="888" y="968"/>
                      <a:pt x="872" y="792"/>
                      <a:pt x="856" y="792"/>
                    </a:cubicBezTo>
                    <a:cubicBezTo>
                      <a:pt x="840" y="792"/>
                      <a:pt x="824" y="984"/>
                      <a:pt x="808" y="984"/>
                    </a:cubicBezTo>
                    <a:cubicBezTo>
                      <a:pt x="792" y="984"/>
                      <a:pt x="776" y="792"/>
                      <a:pt x="760" y="792"/>
                    </a:cubicBezTo>
                    <a:cubicBezTo>
                      <a:pt x="744" y="792"/>
                      <a:pt x="728" y="960"/>
                      <a:pt x="712" y="984"/>
                    </a:cubicBezTo>
                    <a:cubicBezTo>
                      <a:pt x="696" y="1008"/>
                      <a:pt x="675" y="933"/>
                      <a:pt x="664" y="936"/>
                    </a:cubicBezTo>
                    <a:cubicBezTo>
                      <a:pt x="653" y="939"/>
                      <a:pt x="664" y="997"/>
                      <a:pt x="648" y="1000"/>
                    </a:cubicBezTo>
                    <a:cubicBezTo>
                      <a:pt x="632" y="1003"/>
                      <a:pt x="589" y="951"/>
                      <a:pt x="568" y="952"/>
                    </a:cubicBezTo>
                    <a:cubicBezTo>
                      <a:pt x="547" y="953"/>
                      <a:pt x="536" y="1043"/>
                      <a:pt x="520" y="1008"/>
                    </a:cubicBezTo>
                    <a:cubicBezTo>
                      <a:pt x="504" y="973"/>
                      <a:pt x="488" y="747"/>
                      <a:pt x="472" y="744"/>
                    </a:cubicBezTo>
                    <a:cubicBezTo>
                      <a:pt x="456" y="741"/>
                      <a:pt x="448" y="1056"/>
                      <a:pt x="424" y="992"/>
                    </a:cubicBezTo>
                    <a:cubicBezTo>
                      <a:pt x="400" y="928"/>
                      <a:pt x="353" y="361"/>
                      <a:pt x="328" y="360"/>
                    </a:cubicBezTo>
                    <a:cubicBezTo>
                      <a:pt x="303" y="359"/>
                      <a:pt x="296" y="1024"/>
                      <a:pt x="272" y="984"/>
                    </a:cubicBezTo>
                    <a:cubicBezTo>
                      <a:pt x="248" y="944"/>
                      <a:pt x="209" y="120"/>
                      <a:pt x="184" y="120"/>
                    </a:cubicBezTo>
                    <a:cubicBezTo>
                      <a:pt x="159" y="120"/>
                      <a:pt x="141" y="948"/>
                      <a:pt x="120" y="984"/>
                    </a:cubicBezTo>
                    <a:cubicBezTo>
                      <a:pt x="99" y="1020"/>
                      <a:pt x="76" y="500"/>
                      <a:pt x="56" y="336"/>
                    </a:cubicBezTo>
                    <a:cubicBezTo>
                      <a:pt x="36" y="172"/>
                      <a:pt x="12" y="70"/>
                      <a:pt x="0" y="0"/>
                    </a:cubicBezTo>
                  </a:path>
                </a:pathLst>
              </a:cu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nimBg="1"/>
      <p:bldP spid="2580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050"/>
          <p:cNvGrpSpPr>
            <a:grpSpLocks/>
          </p:cNvGrpSpPr>
          <p:nvPr/>
        </p:nvGrpSpPr>
        <p:grpSpPr bwMode="auto">
          <a:xfrm>
            <a:off x="5737225" y="2759075"/>
            <a:ext cx="1214438" cy="2409825"/>
            <a:chOff x="3891" y="1897"/>
            <a:chExt cx="765" cy="1518"/>
          </a:xfrm>
        </p:grpSpPr>
        <p:sp>
          <p:nvSpPr>
            <p:cNvPr id="58415" name="Rectangle 2051"/>
            <p:cNvSpPr>
              <a:spLocks noChangeArrowheads="1"/>
            </p:cNvSpPr>
            <p:nvPr/>
          </p:nvSpPr>
          <p:spPr bwMode="auto">
            <a:xfrm>
              <a:off x="3891" y="1897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16" name="Rectangle 2052"/>
            <p:cNvSpPr>
              <a:spLocks noChangeArrowheads="1"/>
            </p:cNvSpPr>
            <p:nvPr/>
          </p:nvSpPr>
          <p:spPr bwMode="auto">
            <a:xfrm>
              <a:off x="3891" y="2208"/>
              <a:ext cx="765" cy="301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17" name="Rectangle 2053"/>
            <p:cNvSpPr>
              <a:spLocks noChangeArrowheads="1"/>
            </p:cNvSpPr>
            <p:nvPr/>
          </p:nvSpPr>
          <p:spPr bwMode="auto">
            <a:xfrm>
              <a:off x="3891" y="2509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18" name="Rectangle 2054"/>
            <p:cNvSpPr>
              <a:spLocks noChangeArrowheads="1"/>
            </p:cNvSpPr>
            <p:nvPr/>
          </p:nvSpPr>
          <p:spPr bwMode="auto">
            <a:xfrm>
              <a:off x="3891" y="2811"/>
              <a:ext cx="765" cy="302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419" name="Rectangle 2055"/>
            <p:cNvSpPr>
              <a:spLocks noChangeArrowheads="1"/>
            </p:cNvSpPr>
            <p:nvPr/>
          </p:nvSpPr>
          <p:spPr bwMode="auto">
            <a:xfrm>
              <a:off x="3891" y="3113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8371" name="Group 2056"/>
          <p:cNvGrpSpPr>
            <a:grpSpLocks/>
          </p:cNvGrpSpPr>
          <p:nvPr/>
        </p:nvGrpSpPr>
        <p:grpSpPr bwMode="auto">
          <a:xfrm>
            <a:off x="-36513" y="1341438"/>
            <a:ext cx="6327776" cy="5257800"/>
            <a:chOff x="240" y="1008"/>
            <a:chExt cx="3986" cy="3312"/>
          </a:xfrm>
        </p:grpSpPr>
        <p:grpSp>
          <p:nvGrpSpPr>
            <p:cNvPr id="58373" name="Group 2057"/>
            <p:cNvGrpSpPr>
              <a:grpSpLocks/>
            </p:cNvGrpSpPr>
            <p:nvPr/>
          </p:nvGrpSpPr>
          <p:grpSpPr bwMode="auto">
            <a:xfrm>
              <a:off x="240" y="1008"/>
              <a:ext cx="3986" cy="3312"/>
              <a:chOff x="48" y="536"/>
              <a:chExt cx="4752" cy="3688"/>
            </a:xfrm>
          </p:grpSpPr>
          <p:grpSp>
            <p:nvGrpSpPr>
              <p:cNvPr id="58375" name="Group 2058"/>
              <p:cNvGrpSpPr>
                <a:grpSpLocks/>
              </p:cNvGrpSpPr>
              <p:nvPr/>
            </p:nvGrpSpPr>
            <p:grpSpPr bwMode="auto">
              <a:xfrm>
                <a:off x="48" y="536"/>
                <a:ext cx="4752" cy="3688"/>
                <a:chOff x="720" y="1016"/>
                <a:chExt cx="4272" cy="3208"/>
              </a:xfrm>
            </p:grpSpPr>
            <p:grpSp>
              <p:nvGrpSpPr>
                <p:cNvPr id="58380" name="Group 2059"/>
                <p:cNvGrpSpPr>
                  <a:grpSpLocks/>
                </p:cNvGrpSpPr>
                <p:nvPr/>
              </p:nvGrpSpPr>
              <p:grpSpPr bwMode="auto">
                <a:xfrm>
                  <a:off x="1048" y="1016"/>
                  <a:ext cx="3944" cy="3208"/>
                  <a:chOff x="1336" y="1016"/>
                  <a:chExt cx="3944" cy="3208"/>
                </a:xfrm>
              </p:grpSpPr>
              <p:grpSp>
                <p:nvGrpSpPr>
                  <p:cNvPr id="58384" name="Group 2060"/>
                  <p:cNvGrpSpPr>
                    <a:grpSpLocks/>
                  </p:cNvGrpSpPr>
                  <p:nvPr/>
                </p:nvGrpSpPr>
                <p:grpSpPr bwMode="auto">
                  <a:xfrm>
                    <a:off x="2160" y="1016"/>
                    <a:ext cx="3120" cy="3208"/>
                    <a:chOff x="1776" y="720"/>
                    <a:chExt cx="3120" cy="3208"/>
                  </a:xfrm>
                </p:grpSpPr>
                <p:grpSp>
                  <p:nvGrpSpPr>
                    <p:cNvPr id="58392" name="Group 2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0" y="1440"/>
                      <a:ext cx="1200" cy="1786"/>
                      <a:chOff x="3312" y="1440"/>
                      <a:chExt cx="1200" cy="1786"/>
                    </a:xfrm>
                  </p:grpSpPr>
                  <p:grpSp>
                    <p:nvGrpSpPr>
                      <p:cNvPr id="58410" name="Group 20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2" y="1485"/>
                        <a:ext cx="0" cy="1696"/>
                        <a:chOff x="3792" y="1536"/>
                        <a:chExt cx="0" cy="2016"/>
                      </a:xfrm>
                    </p:grpSpPr>
                    <p:sp>
                      <p:nvSpPr>
                        <p:cNvPr id="58412" name="Line 20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92" y="1536"/>
                          <a:ext cx="0" cy="672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58413" name="Line 20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92" y="2304"/>
                          <a:ext cx="0" cy="467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  <p:sp>
                      <p:nvSpPr>
                        <p:cNvPr id="58414" name="Line 20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92" y="2880"/>
                          <a:ext cx="0" cy="672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TW" altLang="en-US"/>
                        </a:p>
                      </p:txBody>
                    </p:sp>
                  </p:grpSp>
                  <p:sp>
                    <p:nvSpPr>
                      <p:cNvPr id="58411" name="Line 20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2" y="1440"/>
                        <a:ext cx="0" cy="1786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rgbClr val="0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8393" name="Group 20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0" y="912"/>
                      <a:ext cx="2352" cy="2352"/>
                      <a:chOff x="328" y="1128"/>
                      <a:chExt cx="2352" cy="2352"/>
                    </a:xfrm>
                  </p:grpSpPr>
                  <p:sp>
                    <p:nvSpPr>
                      <p:cNvPr id="58404" name="Oval 20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2088"/>
                        <a:ext cx="384" cy="43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5" name="Oval 20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0" y="1872"/>
                        <a:ext cx="816" cy="87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6" name="Oval 20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6" y="1696"/>
                        <a:ext cx="1184" cy="121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7" name="Oval 20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496"/>
                        <a:ext cx="1560" cy="16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8" name="Oval 20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304"/>
                        <a:ext cx="1936" cy="199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9" name="Oval 20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8" y="1128"/>
                        <a:ext cx="2352" cy="235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8394" name="Group 20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0" y="1440"/>
                      <a:ext cx="2352" cy="2352"/>
                      <a:chOff x="328" y="1128"/>
                      <a:chExt cx="2352" cy="2352"/>
                    </a:xfrm>
                  </p:grpSpPr>
                  <p:sp>
                    <p:nvSpPr>
                      <p:cNvPr id="58398" name="Oval 20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2088"/>
                        <a:ext cx="384" cy="43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399" name="Oval 20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80" y="1872"/>
                        <a:ext cx="816" cy="87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0" name="Oval 20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6" y="1696"/>
                        <a:ext cx="1184" cy="121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1" name="Oval 20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496"/>
                        <a:ext cx="1560" cy="16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2" name="Oval 20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8" y="1304"/>
                        <a:ext cx="1936" cy="199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8403" name="Oval 20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8" y="1128"/>
                        <a:ext cx="2352" cy="2352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58395" name="Rectangle 20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768"/>
                      <a:ext cx="1536" cy="31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396" name="Rectangle 20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720"/>
                      <a:ext cx="1920" cy="7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397" name="Rectangle 20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3208"/>
                      <a:ext cx="1920" cy="7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8385" name="Group 2084"/>
                  <p:cNvGrpSpPr>
                    <a:grpSpLocks/>
                  </p:cNvGrpSpPr>
                  <p:nvPr/>
                </p:nvGrpSpPr>
                <p:grpSpPr bwMode="auto">
                  <a:xfrm>
                    <a:off x="1336" y="1472"/>
                    <a:ext cx="2352" cy="2352"/>
                    <a:chOff x="328" y="1128"/>
                    <a:chExt cx="2352" cy="2352"/>
                  </a:xfrm>
                </p:grpSpPr>
                <p:sp>
                  <p:nvSpPr>
                    <p:cNvPr id="58386" name="Oval 2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2088"/>
                      <a:ext cx="384" cy="43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387" name="Oval 2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0" y="1872"/>
                      <a:ext cx="816" cy="87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388" name="Oval 20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6" y="1696"/>
                      <a:ext cx="1184" cy="1216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389" name="Oval 2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4" y="1496"/>
                      <a:ext cx="1560" cy="16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390" name="Oval 2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304"/>
                      <a:ext cx="1936" cy="19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391" name="Oval 2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" y="1128"/>
                      <a:ext cx="2352" cy="235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800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8381" name="AutoShape 2091"/>
                <p:cNvSpPr>
                  <a:spLocks noChangeArrowheads="1"/>
                </p:cNvSpPr>
                <p:nvPr/>
              </p:nvSpPr>
              <p:spPr bwMode="auto">
                <a:xfrm rot="5400000">
                  <a:off x="2220" y="1284"/>
                  <a:ext cx="1368" cy="1392"/>
                </a:xfrm>
                <a:prstGeom prst="rtTriangl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8382" name="AutoShape 209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220" y="2692"/>
                  <a:ext cx="1368" cy="1392"/>
                </a:xfrm>
                <a:prstGeom prst="rtTriangl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8383" name="Rectangle 2093"/>
                <p:cNvSpPr>
                  <a:spLocks noChangeArrowheads="1"/>
                </p:cNvSpPr>
                <p:nvPr/>
              </p:nvSpPr>
              <p:spPr bwMode="auto">
                <a:xfrm>
                  <a:off x="720" y="1104"/>
                  <a:ext cx="1488" cy="292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8376" name="Group 2094"/>
              <p:cNvGrpSpPr>
                <a:grpSpLocks/>
              </p:cNvGrpSpPr>
              <p:nvPr/>
            </p:nvGrpSpPr>
            <p:grpSpPr bwMode="auto">
              <a:xfrm>
                <a:off x="3064" y="1728"/>
                <a:ext cx="1304" cy="1248"/>
                <a:chOff x="3064" y="1728"/>
                <a:chExt cx="1304" cy="1248"/>
              </a:xfrm>
            </p:grpSpPr>
            <p:sp>
              <p:nvSpPr>
                <p:cNvPr id="58377" name="Freeform 2095"/>
                <p:cNvSpPr>
                  <a:spLocks/>
                </p:cNvSpPr>
                <p:nvPr/>
              </p:nvSpPr>
              <p:spPr bwMode="auto">
                <a:xfrm>
                  <a:off x="3064" y="1728"/>
                  <a:ext cx="1304" cy="571"/>
                </a:xfrm>
                <a:custGeom>
                  <a:avLst/>
                  <a:gdLst>
                    <a:gd name="T0" fmla="*/ 0 w 1304"/>
                    <a:gd name="T1" fmla="*/ 544 h 571"/>
                    <a:gd name="T2" fmla="*/ 440 w 1304"/>
                    <a:gd name="T3" fmla="*/ 480 h 571"/>
                    <a:gd name="T4" fmla="*/ 1304 w 1304"/>
                    <a:gd name="T5" fmla="*/ 0 h 571"/>
                    <a:gd name="T6" fmla="*/ 0 60000 65536"/>
                    <a:gd name="T7" fmla="*/ 0 60000 65536"/>
                    <a:gd name="T8" fmla="*/ 0 60000 65536"/>
                    <a:gd name="T9" fmla="*/ 0 w 1304"/>
                    <a:gd name="T10" fmla="*/ 0 h 571"/>
                    <a:gd name="T11" fmla="*/ 1304 w 1304"/>
                    <a:gd name="T12" fmla="*/ 571 h 57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04" h="571">
                      <a:moveTo>
                        <a:pt x="0" y="544"/>
                      </a:moveTo>
                      <a:cubicBezTo>
                        <a:pt x="69" y="532"/>
                        <a:pt x="223" y="571"/>
                        <a:pt x="440" y="480"/>
                      </a:cubicBezTo>
                      <a:cubicBezTo>
                        <a:pt x="657" y="389"/>
                        <a:pt x="976" y="196"/>
                        <a:pt x="1304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8378" name="Freeform 2096"/>
                <p:cNvSpPr>
                  <a:spLocks/>
                </p:cNvSpPr>
                <p:nvPr/>
              </p:nvSpPr>
              <p:spPr bwMode="auto">
                <a:xfrm>
                  <a:off x="3064" y="2400"/>
                  <a:ext cx="1304" cy="1"/>
                </a:xfrm>
                <a:custGeom>
                  <a:avLst/>
                  <a:gdLst>
                    <a:gd name="T0" fmla="*/ 0 w 1304"/>
                    <a:gd name="T1" fmla="*/ 0 h 1"/>
                    <a:gd name="T2" fmla="*/ 1304 w 1304"/>
                    <a:gd name="T3" fmla="*/ 0 h 1"/>
                    <a:gd name="T4" fmla="*/ 0 60000 65536"/>
                    <a:gd name="T5" fmla="*/ 0 60000 65536"/>
                    <a:gd name="T6" fmla="*/ 0 w 1304"/>
                    <a:gd name="T7" fmla="*/ 0 h 1"/>
                    <a:gd name="T8" fmla="*/ 1304 w 1304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04" h="1">
                      <a:moveTo>
                        <a:pt x="0" y="0"/>
                      </a:moveTo>
                      <a:cubicBezTo>
                        <a:pt x="216" y="0"/>
                        <a:pt x="1032" y="0"/>
                        <a:pt x="1304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8379" name="Freeform 2097"/>
                <p:cNvSpPr>
                  <a:spLocks/>
                </p:cNvSpPr>
                <p:nvPr/>
              </p:nvSpPr>
              <p:spPr bwMode="auto">
                <a:xfrm>
                  <a:off x="3072" y="2544"/>
                  <a:ext cx="1296" cy="432"/>
                </a:xfrm>
                <a:custGeom>
                  <a:avLst/>
                  <a:gdLst>
                    <a:gd name="T0" fmla="*/ 0 w 1296"/>
                    <a:gd name="T1" fmla="*/ 0 h 432"/>
                    <a:gd name="T2" fmla="*/ 432 w 1296"/>
                    <a:gd name="T3" fmla="*/ 96 h 432"/>
                    <a:gd name="T4" fmla="*/ 1296 w 129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432"/>
                    <a:gd name="T11" fmla="*/ 1296 w 129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432">
                      <a:moveTo>
                        <a:pt x="0" y="0"/>
                      </a:moveTo>
                      <a:cubicBezTo>
                        <a:pt x="104" y="4"/>
                        <a:pt x="216" y="24"/>
                        <a:pt x="432" y="96"/>
                      </a:cubicBezTo>
                      <a:cubicBezTo>
                        <a:pt x="648" y="168"/>
                        <a:pt x="1116" y="362"/>
                        <a:pt x="1296" y="43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8374" name="Text Box 2098"/>
            <p:cNvSpPr txBox="1">
              <a:spLocks noChangeArrowheads="1"/>
            </p:cNvSpPr>
            <p:nvPr/>
          </p:nvSpPr>
          <p:spPr bwMode="auto">
            <a:xfrm>
              <a:off x="1535" y="2399"/>
              <a:ext cx="241" cy="6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FF3300"/>
                  </a:solidFill>
                </a:rPr>
                <a:t>電子源</a:t>
              </a:r>
              <a:endParaRPr lang="zh-TW" altLang="en-US">
                <a:latin typeface="Apple LiGothic Medium" charset="-120"/>
                <a:ea typeface="Apple LiGothic Medium" charset="-120"/>
              </a:endParaRPr>
            </a:p>
          </p:txBody>
        </p:sp>
      </p:grpSp>
      <p:sp>
        <p:nvSpPr>
          <p:cNvPr id="261172" name="Text Box 2100"/>
          <p:cNvSpPr txBox="1">
            <a:spLocks noChangeArrowheads="1"/>
          </p:cNvSpPr>
          <p:nvPr/>
        </p:nvSpPr>
        <p:spPr bwMode="auto">
          <a:xfrm>
            <a:off x="1835150" y="620713"/>
            <a:ext cx="5724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zh-TW" alt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電子版</a:t>
            </a:r>
            <a:r>
              <a:rPr lang="en-US" altLang="zh-TW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的楊氏干涉</a:t>
            </a:r>
            <a:endParaRPr lang="zh-TW" alt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2"/>
          <p:cNvSpPr txBox="1">
            <a:spLocks noChangeArrowheads="1"/>
          </p:cNvSpPr>
          <p:nvPr/>
        </p:nvSpPr>
        <p:spPr bwMode="auto">
          <a:xfrm>
            <a:off x="3419475" y="188913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4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波動的干涉</a:t>
            </a:r>
            <a:endParaRPr lang="en-US" altLang="zh-TW" sz="4400" b="1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1074" name="Object 3"/>
          <p:cNvGraphicFramePr>
            <a:graphicFrameLocks noChangeAspect="1"/>
          </p:cNvGraphicFramePr>
          <p:nvPr/>
        </p:nvGraphicFramePr>
        <p:xfrm>
          <a:off x="3995738" y="1052513"/>
          <a:ext cx="19240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1" name="Equation" r:id="rId4" imgW="825500" imgH="228600" progId="Equation.DSMT4">
                  <p:embed/>
                </p:oleObj>
              </mc:Choice>
              <mc:Fallback>
                <p:oleObj name="Equation" r:id="rId4" imgW="825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52513"/>
                        <a:ext cx="19240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" y="1722438"/>
            <a:ext cx="8901113" cy="4679950"/>
            <a:chOff x="113" y="1085"/>
            <a:chExt cx="5607" cy="2948"/>
          </a:xfrm>
        </p:grpSpPr>
        <p:grpSp>
          <p:nvGrpSpPr>
            <p:cNvPr id="131087" name="Group 5"/>
            <p:cNvGrpSpPr>
              <a:grpSpLocks/>
            </p:cNvGrpSpPr>
            <p:nvPr/>
          </p:nvGrpSpPr>
          <p:grpSpPr bwMode="auto">
            <a:xfrm>
              <a:off x="113" y="1298"/>
              <a:ext cx="5607" cy="2735"/>
              <a:chOff x="113" y="1298"/>
              <a:chExt cx="5607" cy="2735"/>
            </a:xfrm>
          </p:grpSpPr>
          <p:grpSp>
            <p:nvGrpSpPr>
              <p:cNvPr id="131089" name="Group 6"/>
              <p:cNvGrpSpPr>
                <a:grpSpLocks/>
              </p:cNvGrpSpPr>
              <p:nvPr/>
            </p:nvGrpSpPr>
            <p:grpSpPr bwMode="auto">
              <a:xfrm>
                <a:off x="113" y="1298"/>
                <a:ext cx="3348" cy="2735"/>
                <a:chOff x="295" y="1298"/>
                <a:chExt cx="3348" cy="2735"/>
              </a:xfrm>
            </p:grpSpPr>
            <p:pic>
              <p:nvPicPr>
                <p:cNvPr id="131091" name="Picture 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" y="1298"/>
                  <a:ext cx="2160" cy="1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1092" name="Picture 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" y="2704"/>
                  <a:ext cx="2160" cy="1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131093" name="Object 9"/>
                <p:cNvGraphicFramePr>
                  <a:graphicFrameLocks noChangeAspect="1"/>
                </p:cNvGraphicFramePr>
                <p:nvPr/>
              </p:nvGraphicFramePr>
              <p:xfrm>
                <a:off x="295" y="1706"/>
                <a:ext cx="317" cy="3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732" name="Equation" r:id="rId7" imgW="215806" imgH="228501" progId="Equation.DSMT4">
                        <p:embed/>
                      </p:oleObj>
                    </mc:Choice>
                    <mc:Fallback>
                      <p:oleObj name="Equation" r:id="rId7" imgW="215806" imgH="228501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5" y="1706"/>
                              <a:ext cx="317" cy="3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1094" name="AutoShape 10"/>
                <p:cNvSpPr>
                  <a:spLocks noChangeArrowheads="1"/>
                </p:cNvSpPr>
                <p:nvPr/>
              </p:nvSpPr>
              <p:spPr bwMode="auto">
                <a:xfrm>
                  <a:off x="3334" y="2523"/>
                  <a:ext cx="309" cy="155"/>
                </a:xfrm>
                <a:prstGeom prst="rightArrow">
                  <a:avLst>
                    <a:gd name="adj1" fmla="val 50000"/>
                    <a:gd name="adj2" fmla="val 4983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aphicFrame>
              <p:nvGraphicFramePr>
                <p:cNvPr id="131095" name="Object 11"/>
                <p:cNvGraphicFramePr>
                  <a:graphicFrameLocks noChangeAspect="1"/>
                </p:cNvGraphicFramePr>
                <p:nvPr/>
              </p:nvGraphicFramePr>
              <p:xfrm>
                <a:off x="295" y="3022"/>
                <a:ext cx="336" cy="3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2733" name="Equation" r:id="rId9" imgW="228600" imgH="228600" progId="Equation.DSMT4">
                        <p:embed/>
                      </p:oleObj>
                    </mc:Choice>
                    <mc:Fallback>
                      <p:oleObj name="Equation" r:id="rId9" imgW="2286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5" y="3022"/>
                              <a:ext cx="336" cy="3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pic>
            <p:nvPicPr>
              <p:cNvPr id="131090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1466"/>
                <a:ext cx="2160" cy="2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293" name="Text Box 13"/>
            <p:cNvSpPr txBox="1">
              <a:spLocks noChangeArrowheads="1"/>
            </p:cNvSpPr>
            <p:nvPr/>
          </p:nvSpPr>
          <p:spPr bwMode="auto">
            <a:xfrm>
              <a:off x="4019" y="1085"/>
              <a:ext cx="13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TW" altLang="en-US" sz="3200" b="1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建設性干涉</a:t>
              </a:r>
              <a:endParaRPr lang="en-US" altLang="zh-TW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7625" y="1735138"/>
            <a:ext cx="8756650" cy="4679950"/>
            <a:chOff x="30" y="1093"/>
            <a:chExt cx="5516" cy="2948"/>
          </a:xfrm>
        </p:grpSpPr>
        <p:grpSp>
          <p:nvGrpSpPr>
            <p:cNvPr id="131077" name="Group 15"/>
            <p:cNvGrpSpPr>
              <a:grpSpLocks/>
            </p:cNvGrpSpPr>
            <p:nvPr/>
          </p:nvGrpSpPr>
          <p:grpSpPr bwMode="auto">
            <a:xfrm>
              <a:off x="30" y="1093"/>
              <a:ext cx="5516" cy="2948"/>
              <a:chOff x="30" y="1093"/>
              <a:chExt cx="5516" cy="2948"/>
            </a:xfrm>
          </p:grpSpPr>
          <p:pic>
            <p:nvPicPr>
              <p:cNvPr id="131080" name="Picture 1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306"/>
                <a:ext cx="2160" cy="1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081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" y="2712"/>
                <a:ext cx="2160" cy="1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31082" name="Object 18"/>
              <p:cNvGraphicFramePr>
                <a:graphicFrameLocks noChangeAspect="1"/>
              </p:cNvGraphicFramePr>
              <p:nvPr/>
            </p:nvGraphicFramePr>
            <p:xfrm>
              <a:off x="30" y="1714"/>
              <a:ext cx="317" cy="3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734" name="Equation" r:id="rId11" imgW="215806" imgH="228501" progId="Equation.DSMT4">
                      <p:embed/>
                    </p:oleObj>
                  </mc:Choice>
                  <mc:Fallback>
                    <p:oleObj name="Equation" r:id="rId11" imgW="215806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" y="1714"/>
                            <a:ext cx="317" cy="3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1083" name="AutoShape 19"/>
              <p:cNvSpPr>
                <a:spLocks noChangeArrowheads="1"/>
              </p:cNvSpPr>
              <p:nvPr/>
            </p:nvSpPr>
            <p:spPr bwMode="auto">
              <a:xfrm>
                <a:off x="3069" y="2531"/>
                <a:ext cx="309" cy="155"/>
              </a:xfrm>
              <a:prstGeom prst="rightArrow">
                <a:avLst>
                  <a:gd name="adj1" fmla="val 50000"/>
                  <a:gd name="adj2" fmla="val 4983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aphicFrame>
            <p:nvGraphicFramePr>
              <p:cNvPr id="131084" name="Object 20"/>
              <p:cNvGraphicFramePr>
                <a:graphicFrameLocks noChangeAspect="1"/>
              </p:cNvGraphicFramePr>
              <p:nvPr/>
            </p:nvGraphicFramePr>
            <p:xfrm>
              <a:off x="30" y="3030"/>
              <a:ext cx="336" cy="3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735" name="Equation" r:id="rId12" imgW="228600" imgH="228600" progId="Equation.DSMT4">
                      <p:embed/>
                    </p:oleObj>
                  </mc:Choice>
                  <mc:Fallback>
                    <p:oleObj name="Equation" r:id="rId12" imgW="2286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" y="3030"/>
                            <a:ext cx="336" cy="3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1301" name="Text Box 21"/>
              <p:cNvSpPr txBox="1">
                <a:spLocks noChangeArrowheads="1"/>
              </p:cNvSpPr>
              <p:nvPr/>
            </p:nvSpPr>
            <p:spPr bwMode="auto">
              <a:xfrm>
                <a:off x="3936" y="1093"/>
                <a:ext cx="139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zh-TW" altLang="en-US" sz="3200" b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破壞性干涉</a:t>
                </a:r>
                <a:endParaRPr lang="en-US" altLang="zh-TW" sz="32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aphicFrame>
            <p:nvGraphicFramePr>
              <p:cNvPr id="131086" name="Object 22"/>
              <p:cNvGraphicFramePr>
                <a:graphicFrameLocks noChangeAspect="1"/>
              </p:cNvGraphicFramePr>
              <p:nvPr/>
            </p:nvGraphicFramePr>
            <p:xfrm>
              <a:off x="3414" y="2182"/>
              <a:ext cx="2132" cy="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2736" name="點陣圖影像" r:id="rId13" imgW="2610214" imgH="1057423" progId="Paint.Picture">
                      <p:embed/>
                    </p:oleObj>
                  </mc:Choice>
                  <mc:Fallback>
                    <p:oleObj name="點陣圖影像" r:id="rId13" imgW="2610214" imgH="1057423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alphaModFix amt="5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4" y="2182"/>
                            <a:ext cx="2132" cy="8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3300">
                                    <a:alpha val="50195"/>
                                  </a:srgbClr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1078" name="Line 23"/>
            <p:cNvSpPr>
              <a:spLocks noChangeShapeType="1"/>
            </p:cNvSpPr>
            <p:nvPr/>
          </p:nvSpPr>
          <p:spPr bwMode="auto">
            <a:xfrm>
              <a:off x="1775" y="2670"/>
              <a:ext cx="45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graphicFrame>
          <p:nvGraphicFramePr>
            <p:cNvPr id="131079" name="Object 24"/>
            <p:cNvGraphicFramePr>
              <a:graphicFrameLocks noChangeAspect="1"/>
            </p:cNvGraphicFramePr>
            <p:nvPr/>
          </p:nvGraphicFramePr>
          <p:xfrm>
            <a:off x="1791" y="2398"/>
            <a:ext cx="448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37" name="Equation" r:id="rId15" imgW="304404" imgH="177569" progId="Equation.DSMT4">
                    <p:embed/>
                  </p:oleObj>
                </mc:Choice>
                <mc:Fallback>
                  <p:oleObj name="Equation" r:id="rId15" imgW="304404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2398"/>
                          <a:ext cx="448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073686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3" name="Group 44"/>
          <p:cNvGrpSpPr>
            <a:grpSpLocks/>
          </p:cNvGrpSpPr>
          <p:nvPr/>
        </p:nvGrpSpPr>
        <p:grpSpPr bwMode="auto">
          <a:xfrm>
            <a:off x="1541463" y="1295400"/>
            <a:ext cx="0" cy="4679950"/>
            <a:chOff x="971" y="816"/>
            <a:chExt cx="0" cy="2948"/>
          </a:xfrm>
        </p:grpSpPr>
        <p:sp>
          <p:nvSpPr>
            <p:cNvPr id="146482" name="Line 7"/>
            <p:cNvSpPr>
              <a:spLocks noChangeShapeType="1"/>
            </p:cNvSpPr>
            <p:nvPr/>
          </p:nvSpPr>
          <p:spPr bwMode="auto">
            <a:xfrm>
              <a:off x="971" y="816"/>
              <a:ext cx="0" cy="1134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83" name="Line 8"/>
            <p:cNvSpPr>
              <a:spLocks noChangeShapeType="1"/>
            </p:cNvSpPr>
            <p:nvPr/>
          </p:nvSpPr>
          <p:spPr bwMode="auto">
            <a:xfrm>
              <a:off x="971" y="2123"/>
              <a:ext cx="0" cy="40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84" name="Line 9"/>
            <p:cNvSpPr>
              <a:spLocks noChangeShapeType="1"/>
            </p:cNvSpPr>
            <p:nvPr/>
          </p:nvSpPr>
          <p:spPr bwMode="auto">
            <a:xfrm>
              <a:off x="971" y="2630"/>
              <a:ext cx="0" cy="1134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6434" name="Line 10"/>
          <p:cNvSpPr>
            <a:spLocks noChangeShapeType="1"/>
          </p:cNvSpPr>
          <p:nvPr/>
        </p:nvSpPr>
        <p:spPr bwMode="auto">
          <a:xfrm>
            <a:off x="5961063" y="1344613"/>
            <a:ext cx="0" cy="4652962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6435" name="Line 11"/>
          <p:cNvSpPr>
            <a:spLocks noChangeShapeType="1"/>
          </p:cNvSpPr>
          <p:nvPr/>
        </p:nvSpPr>
        <p:spPr bwMode="auto">
          <a:xfrm>
            <a:off x="1541463" y="3733800"/>
            <a:ext cx="4419600" cy="0"/>
          </a:xfrm>
          <a:prstGeom prst="line">
            <a:avLst/>
          </a:prstGeom>
          <a:noFill/>
          <a:ln w="3175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46436" name="Line 12"/>
          <p:cNvSpPr>
            <a:spLocks noChangeShapeType="1"/>
          </p:cNvSpPr>
          <p:nvPr/>
        </p:nvSpPr>
        <p:spPr bwMode="auto">
          <a:xfrm>
            <a:off x="1160463" y="3276600"/>
            <a:ext cx="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46437" name="Text Box 13"/>
          <p:cNvSpPr txBox="1">
            <a:spLocks noChangeArrowheads="1"/>
          </p:cNvSpPr>
          <p:nvPr/>
        </p:nvSpPr>
        <p:spPr bwMode="auto">
          <a:xfrm>
            <a:off x="838200" y="352107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en-US" altLang="zh-TW" b="1">
                <a:solidFill>
                  <a:srgbClr val="FF0000"/>
                </a:solidFill>
                <a:latin typeface="Times New Roman" charset="0"/>
                <a:ea typeface="Apple LiGothic Medium" charset="0"/>
                <a:cs typeface="Apple LiGothic Medium" charset="0"/>
              </a:rPr>
              <a:t>d</a:t>
            </a:r>
          </a:p>
        </p:txBody>
      </p:sp>
      <p:grpSp>
        <p:nvGrpSpPr>
          <p:cNvPr id="146438" name="Group 43"/>
          <p:cNvGrpSpPr>
            <a:grpSpLocks/>
          </p:cNvGrpSpPr>
          <p:nvPr/>
        </p:nvGrpSpPr>
        <p:grpSpPr bwMode="auto">
          <a:xfrm>
            <a:off x="5970588" y="1584325"/>
            <a:ext cx="1214437" cy="4311650"/>
            <a:chOff x="3761" y="998"/>
            <a:chExt cx="765" cy="2716"/>
          </a:xfrm>
        </p:grpSpPr>
        <p:sp>
          <p:nvSpPr>
            <p:cNvPr id="146473" name="Rectangle 15"/>
            <p:cNvSpPr>
              <a:spLocks noChangeArrowheads="1"/>
            </p:cNvSpPr>
            <p:nvPr/>
          </p:nvSpPr>
          <p:spPr bwMode="auto">
            <a:xfrm>
              <a:off x="3761" y="1597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74" name="Rectangle 16"/>
            <p:cNvSpPr>
              <a:spLocks noChangeArrowheads="1"/>
            </p:cNvSpPr>
            <p:nvPr/>
          </p:nvSpPr>
          <p:spPr bwMode="auto">
            <a:xfrm>
              <a:off x="3761" y="1908"/>
              <a:ext cx="765" cy="301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75" name="Rectangle 17"/>
            <p:cNvSpPr>
              <a:spLocks noChangeArrowheads="1"/>
            </p:cNvSpPr>
            <p:nvPr/>
          </p:nvSpPr>
          <p:spPr bwMode="auto">
            <a:xfrm>
              <a:off x="3761" y="2209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76" name="Rectangle 18"/>
            <p:cNvSpPr>
              <a:spLocks noChangeArrowheads="1"/>
            </p:cNvSpPr>
            <p:nvPr/>
          </p:nvSpPr>
          <p:spPr bwMode="auto">
            <a:xfrm>
              <a:off x="3761" y="2511"/>
              <a:ext cx="765" cy="302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77" name="Rectangle 19"/>
            <p:cNvSpPr>
              <a:spLocks noChangeArrowheads="1"/>
            </p:cNvSpPr>
            <p:nvPr/>
          </p:nvSpPr>
          <p:spPr bwMode="auto">
            <a:xfrm>
              <a:off x="3761" y="2813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78" name="Rectangle 20"/>
            <p:cNvSpPr>
              <a:spLocks noChangeArrowheads="1"/>
            </p:cNvSpPr>
            <p:nvPr/>
          </p:nvSpPr>
          <p:spPr bwMode="auto">
            <a:xfrm>
              <a:off x="3761" y="3111"/>
              <a:ext cx="765" cy="301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79" name="Rectangle 21"/>
            <p:cNvSpPr>
              <a:spLocks noChangeArrowheads="1"/>
            </p:cNvSpPr>
            <p:nvPr/>
          </p:nvSpPr>
          <p:spPr bwMode="auto">
            <a:xfrm>
              <a:off x="3761" y="3412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80" name="Rectangle 22"/>
            <p:cNvSpPr>
              <a:spLocks noChangeArrowheads="1"/>
            </p:cNvSpPr>
            <p:nvPr/>
          </p:nvSpPr>
          <p:spPr bwMode="auto">
            <a:xfrm>
              <a:off x="3761" y="998"/>
              <a:ext cx="765" cy="30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81" name="Rectangle 23"/>
            <p:cNvSpPr>
              <a:spLocks noChangeArrowheads="1"/>
            </p:cNvSpPr>
            <p:nvPr/>
          </p:nvSpPr>
          <p:spPr bwMode="auto">
            <a:xfrm>
              <a:off x="3761" y="1300"/>
              <a:ext cx="765" cy="302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6439" name="Text Box 26"/>
          <p:cNvSpPr txBox="1">
            <a:spLocks noChangeArrowheads="1"/>
          </p:cNvSpPr>
          <p:nvPr/>
        </p:nvSpPr>
        <p:spPr bwMode="auto">
          <a:xfrm>
            <a:off x="4208463" y="3368675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zh-TW" altLang="en-US" b="1">
                <a:solidFill>
                  <a:srgbClr val="0000FF"/>
                </a:solidFill>
                <a:latin typeface="Times New Roman" charset="0"/>
                <a:ea typeface="Apple LiGothic Medium" charset="0"/>
                <a:cs typeface="Apple LiGothic Medium" charset="0"/>
                <a:sym typeface="Symbol" charset="0"/>
              </a:rPr>
              <a:t>θ</a:t>
            </a:r>
            <a:endParaRPr kumimoji="0" lang="zh-TW" altLang="en-US" b="1">
              <a:solidFill>
                <a:srgbClr val="0000FF"/>
              </a:solidFill>
              <a:latin typeface="Times New Roman" charset="0"/>
              <a:ea typeface="Apple LiGothic Medium" charset="0"/>
              <a:cs typeface="Apple LiGothic Medium" charset="0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541463" y="2819400"/>
            <a:ext cx="4419600" cy="2414588"/>
            <a:chOff x="971" y="1776"/>
            <a:chExt cx="2784" cy="1521"/>
          </a:xfrm>
        </p:grpSpPr>
        <p:grpSp>
          <p:nvGrpSpPr>
            <p:cNvPr id="146466" name="Group 45"/>
            <p:cNvGrpSpPr>
              <a:grpSpLocks/>
            </p:cNvGrpSpPr>
            <p:nvPr/>
          </p:nvGrpSpPr>
          <p:grpSpPr bwMode="auto">
            <a:xfrm>
              <a:off x="971" y="1776"/>
              <a:ext cx="2784" cy="829"/>
              <a:chOff x="971" y="1776"/>
              <a:chExt cx="2784" cy="829"/>
            </a:xfrm>
          </p:grpSpPr>
          <p:sp>
            <p:nvSpPr>
              <p:cNvPr id="146469" name="Line 4"/>
              <p:cNvSpPr>
                <a:spLocks noChangeShapeType="1"/>
              </p:cNvSpPr>
              <p:nvPr/>
            </p:nvSpPr>
            <p:spPr bwMode="auto">
              <a:xfrm flipV="1">
                <a:off x="971" y="1776"/>
                <a:ext cx="2784" cy="240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46470" name="Freeform 24"/>
              <p:cNvSpPr>
                <a:spLocks/>
              </p:cNvSpPr>
              <p:nvPr/>
            </p:nvSpPr>
            <p:spPr bwMode="auto">
              <a:xfrm>
                <a:off x="1201" y="1776"/>
                <a:ext cx="2554" cy="752"/>
              </a:xfrm>
              <a:custGeom>
                <a:avLst/>
                <a:gdLst>
                  <a:gd name="T0" fmla="*/ 0 w 2554"/>
                  <a:gd name="T1" fmla="*/ 752 h 752"/>
                  <a:gd name="T2" fmla="*/ 2554 w 2554"/>
                  <a:gd name="T3" fmla="*/ 0 h 752"/>
                  <a:gd name="T4" fmla="*/ 0 60000 65536"/>
                  <a:gd name="T5" fmla="*/ 0 60000 65536"/>
                  <a:gd name="T6" fmla="*/ 0 w 2554"/>
                  <a:gd name="T7" fmla="*/ 0 h 752"/>
                  <a:gd name="T8" fmla="*/ 2554 w 2554"/>
                  <a:gd name="T9" fmla="*/ 752 h 7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54" h="752">
                    <a:moveTo>
                      <a:pt x="0" y="752"/>
                    </a:moveTo>
                    <a:lnTo>
                      <a:pt x="2554" y="0"/>
                    </a:lnTo>
                  </a:path>
                </a:pathLst>
              </a:custGeom>
              <a:noFill/>
              <a:ln w="31750" cap="flat" cmpd="sng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46471" name="Freeform 25"/>
              <p:cNvSpPr>
                <a:spLocks/>
              </p:cNvSpPr>
              <p:nvPr/>
            </p:nvSpPr>
            <p:spPr bwMode="auto">
              <a:xfrm>
                <a:off x="993" y="2051"/>
                <a:ext cx="218" cy="493"/>
              </a:xfrm>
              <a:custGeom>
                <a:avLst/>
                <a:gdLst>
                  <a:gd name="T0" fmla="*/ 0 w 218"/>
                  <a:gd name="T1" fmla="*/ 0 h 493"/>
                  <a:gd name="T2" fmla="*/ 218 w 218"/>
                  <a:gd name="T3" fmla="*/ 493 h 493"/>
                  <a:gd name="T4" fmla="*/ 0 60000 65536"/>
                  <a:gd name="T5" fmla="*/ 0 60000 65536"/>
                  <a:gd name="T6" fmla="*/ 0 w 218"/>
                  <a:gd name="T7" fmla="*/ 0 h 493"/>
                  <a:gd name="T8" fmla="*/ 218 w 218"/>
                  <a:gd name="T9" fmla="*/ 493 h 49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8" h="493">
                    <a:moveTo>
                      <a:pt x="0" y="0"/>
                    </a:moveTo>
                    <a:lnTo>
                      <a:pt x="218" y="493"/>
                    </a:lnTo>
                  </a:path>
                </a:pathLst>
              </a:custGeom>
              <a:noFill/>
              <a:ln w="31750" cap="flat" cmpd="sng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46472" name="Freeform 27"/>
              <p:cNvSpPr>
                <a:spLocks/>
              </p:cNvSpPr>
              <p:nvPr/>
            </p:nvSpPr>
            <p:spPr bwMode="auto">
              <a:xfrm>
                <a:off x="971" y="2534"/>
                <a:ext cx="230" cy="71"/>
              </a:xfrm>
              <a:custGeom>
                <a:avLst/>
                <a:gdLst>
                  <a:gd name="T0" fmla="*/ 0 w 230"/>
                  <a:gd name="T1" fmla="*/ 71 h 71"/>
                  <a:gd name="T2" fmla="*/ 230 w 230"/>
                  <a:gd name="T3" fmla="*/ 0 h 71"/>
                  <a:gd name="T4" fmla="*/ 0 60000 65536"/>
                  <a:gd name="T5" fmla="*/ 0 60000 65536"/>
                  <a:gd name="T6" fmla="*/ 0 w 230"/>
                  <a:gd name="T7" fmla="*/ 0 h 71"/>
                  <a:gd name="T8" fmla="*/ 230 w 230"/>
                  <a:gd name="T9" fmla="*/ 71 h 7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0" h="71">
                    <a:moveTo>
                      <a:pt x="0" y="71"/>
                    </a:moveTo>
                    <a:lnTo>
                      <a:pt x="230" y="0"/>
                    </a:ln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cxnSp>
          <p:nvCxnSpPr>
            <p:cNvPr id="146467" name="AutoShape 29"/>
            <p:cNvCxnSpPr>
              <a:cxnSpLocks noChangeShapeType="1"/>
            </p:cNvCxnSpPr>
            <p:nvPr/>
          </p:nvCxnSpPr>
          <p:spPr bwMode="auto">
            <a:xfrm rot="5400000" flipH="1">
              <a:off x="1104" y="2640"/>
              <a:ext cx="240" cy="240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468" name="Text Box 30"/>
            <p:cNvSpPr txBox="1">
              <a:spLocks noChangeArrowheads="1"/>
            </p:cNvSpPr>
            <p:nvPr/>
          </p:nvSpPr>
          <p:spPr bwMode="auto">
            <a:xfrm>
              <a:off x="1392" y="2832"/>
              <a:ext cx="96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b="1">
                  <a:solidFill>
                    <a:srgbClr val="FF0000"/>
                  </a:solidFill>
                  <a:latin typeface="Times New Roman" charset="0"/>
                  <a:ea typeface="Apple LiGothic Medium" charset="0"/>
                  <a:cs typeface="Apple LiGothic Medium" charset="0"/>
                </a:rPr>
                <a:t>dsin</a:t>
              </a:r>
              <a:r>
                <a:rPr kumimoji="0" lang="en-US" altLang="zh-TW" b="1">
                  <a:solidFill>
                    <a:srgbClr val="FF0000"/>
                  </a:solidFill>
                  <a:latin typeface="Times New Roman" charset="0"/>
                  <a:ea typeface="Apple LiGothic Medium" charset="0"/>
                  <a:cs typeface="Apple LiGothic Medium" charset="0"/>
                  <a:sym typeface="Symbol" charset="0"/>
                </a:rPr>
                <a:t>θ= mλ </a:t>
              </a:r>
              <a:r>
                <a:rPr kumimoji="0" lang="zh-TW" altLang="en-US" b="1">
                  <a:solidFill>
                    <a:srgbClr val="FF0000"/>
                  </a:solidFill>
                  <a:latin typeface="Times New Roman" charset="0"/>
                  <a:sym typeface="Symbol" charset="0"/>
                </a:rPr>
                <a:t>建設性干涉</a:t>
              </a:r>
              <a:endParaRPr kumimoji="0" lang="zh-TW" altLang="en-US" b="1">
                <a:solidFill>
                  <a:srgbClr val="FF0000"/>
                </a:solidFill>
                <a:latin typeface="Times New Roman" charset="0"/>
                <a:ea typeface="Apple LiGothic Medium" charset="0"/>
                <a:cs typeface="Apple LiGothic Medium" charset="0"/>
              </a:endParaRPr>
            </a:p>
          </p:txBody>
        </p:sp>
      </p:grpSp>
      <p:grpSp>
        <p:nvGrpSpPr>
          <p:cNvPr id="146441" name="Group 36"/>
          <p:cNvGrpSpPr>
            <a:grpSpLocks/>
          </p:cNvGrpSpPr>
          <p:nvPr/>
        </p:nvGrpSpPr>
        <p:grpSpPr bwMode="auto">
          <a:xfrm>
            <a:off x="1524000" y="1676400"/>
            <a:ext cx="4419600" cy="469900"/>
            <a:chOff x="1344" y="1056"/>
            <a:chExt cx="2784" cy="296"/>
          </a:xfrm>
        </p:grpSpPr>
        <p:sp>
          <p:nvSpPr>
            <p:cNvPr id="146464" name="Line 34"/>
            <p:cNvSpPr>
              <a:spLocks noChangeShapeType="1"/>
            </p:cNvSpPr>
            <p:nvPr/>
          </p:nvSpPr>
          <p:spPr bwMode="auto">
            <a:xfrm>
              <a:off x="1344" y="1056"/>
              <a:ext cx="2784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65" name="Text Box 35"/>
            <p:cNvSpPr txBox="1">
              <a:spLocks noChangeArrowheads="1"/>
            </p:cNvSpPr>
            <p:nvPr/>
          </p:nvSpPr>
          <p:spPr bwMode="auto">
            <a:xfrm>
              <a:off x="2681" y="112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r>
                <a:rPr kumimoji="0" lang="en-US" altLang="zh-TW" b="1">
                  <a:solidFill>
                    <a:srgbClr val="000066"/>
                  </a:solidFill>
                </a:rPr>
                <a:t>L</a:t>
              </a:r>
              <a:endParaRPr kumimoji="0" lang="en-US" altLang="zh-TW" b="1">
                <a:solidFill>
                  <a:srgbClr val="CC3300"/>
                </a:solidFill>
              </a:endParaRP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1541463" y="2819400"/>
            <a:ext cx="7294562" cy="2971800"/>
            <a:chOff x="971" y="1776"/>
            <a:chExt cx="4595" cy="1872"/>
          </a:xfrm>
        </p:grpSpPr>
        <p:graphicFrame>
          <p:nvGraphicFramePr>
            <p:cNvPr id="146452" name="Object 1"/>
            <p:cNvGraphicFramePr>
              <a:graphicFrameLocks noChangeAspect="1"/>
            </p:cNvGraphicFramePr>
            <p:nvPr/>
          </p:nvGraphicFramePr>
          <p:xfrm>
            <a:off x="4704" y="3068"/>
            <a:ext cx="862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437" name="Equation" r:id="rId4" imgW="583947" imgH="393529" progId="Equation.DSMT4">
                    <p:embed/>
                  </p:oleObj>
                </mc:Choice>
                <mc:Fallback>
                  <p:oleObj name="Equation" r:id="rId4" imgW="583947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068"/>
                          <a:ext cx="862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6453" name="Group 41"/>
            <p:cNvGrpSpPr>
              <a:grpSpLocks/>
            </p:cNvGrpSpPr>
            <p:nvPr/>
          </p:nvGrpSpPr>
          <p:grpSpPr bwMode="auto">
            <a:xfrm>
              <a:off x="4608" y="1776"/>
              <a:ext cx="816" cy="624"/>
              <a:chOff x="4608" y="1440"/>
              <a:chExt cx="816" cy="624"/>
            </a:xfrm>
          </p:grpSpPr>
          <p:sp>
            <p:nvSpPr>
              <p:cNvPr id="146462" name="Line 31"/>
              <p:cNvSpPr>
                <a:spLocks noChangeShapeType="1"/>
              </p:cNvSpPr>
              <p:nvPr/>
            </p:nvSpPr>
            <p:spPr bwMode="auto">
              <a:xfrm>
                <a:off x="4608" y="1440"/>
                <a:ext cx="0" cy="624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aphicFrame>
            <p:nvGraphicFramePr>
              <p:cNvPr id="146463" name="Object 2"/>
              <p:cNvGraphicFramePr>
                <a:graphicFrameLocks noChangeAspect="1"/>
              </p:cNvGraphicFramePr>
              <p:nvPr/>
            </p:nvGraphicFramePr>
            <p:xfrm>
              <a:off x="4646" y="1505"/>
              <a:ext cx="778" cy="5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438" name="Equation" r:id="rId6" imgW="596641" imgH="393529" progId="Equation.DSMT4">
                      <p:embed/>
                    </p:oleObj>
                  </mc:Choice>
                  <mc:Fallback>
                    <p:oleObj name="Equation" r:id="rId6" imgW="596641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6" y="1505"/>
                            <a:ext cx="778" cy="5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6454" name="Group 56"/>
            <p:cNvGrpSpPr>
              <a:grpSpLocks/>
            </p:cNvGrpSpPr>
            <p:nvPr/>
          </p:nvGrpSpPr>
          <p:grpSpPr bwMode="auto">
            <a:xfrm>
              <a:off x="971" y="1776"/>
              <a:ext cx="2784" cy="1289"/>
              <a:chOff x="1067" y="1872"/>
              <a:chExt cx="2784" cy="1289"/>
            </a:xfrm>
          </p:grpSpPr>
          <p:grpSp>
            <p:nvGrpSpPr>
              <p:cNvPr id="146455" name="Group 49"/>
              <p:cNvGrpSpPr>
                <a:grpSpLocks/>
              </p:cNvGrpSpPr>
              <p:nvPr/>
            </p:nvGrpSpPr>
            <p:grpSpPr bwMode="auto">
              <a:xfrm>
                <a:off x="1067" y="1872"/>
                <a:ext cx="2784" cy="829"/>
                <a:chOff x="971" y="1776"/>
                <a:chExt cx="2784" cy="829"/>
              </a:xfrm>
            </p:grpSpPr>
            <p:sp>
              <p:nvSpPr>
                <p:cNvPr id="14645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971" y="1776"/>
                  <a:ext cx="2784" cy="240"/>
                </a:xfrm>
                <a:prstGeom prst="line">
                  <a:avLst/>
                </a:prstGeom>
                <a:noFill/>
                <a:ln w="31750">
                  <a:solidFill>
                    <a:srgbClr val="008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146459" name="Freeform 51"/>
                <p:cNvSpPr>
                  <a:spLocks/>
                </p:cNvSpPr>
                <p:nvPr/>
              </p:nvSpPr>
              <p:spPr bwMode="auto">
                <a:xfrm>
                  <a:off x="1201" y="1776"/>
                  <a:ext cx="2554" cy="752"/>
                </a:xfrm>
                <a:custGeom>
                  <a:avLst/>
                  <a:gdLst>
                    <a:gd name="T0" fmla="*/ 0 w 2554"/>
                    <a:gd name="T1" fmla="*/ 752 h 752"/>
                    <a:gd name="T2" fmla="*/ 2554 w 2554"/>
                    <a:gd name="T3" fmla="*/ 0 h 752"/>
                    <a:gd name="T4" fmla="*/ 0 60000 65536"/>
                    <a:gd name="T5" fmla="*/ 0 60000 65536"/>
                    <a:gd name="T6" fmla="*/ 0 w 2554"/>
                    <a:gd name="T7" fmla="*/ 0 h 752"/>
                    <a:gd name="T8" fmla="*/ 2554 w 2554"/>
                    <a:gd name="T9" fmla="*/ 752 h 7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554" h="752">
                      <a:moveTo>
                        <a:pt x="0" y="752"/>
                      </a:moveTo>
                      <a:lnTo>
                        <a:pt x="2554" y="0"/>
                      </a:lnTo>
                    </a:path>
                  </a:pathLst>
                </a:custGeom>
                <a:noFill/>
                <a:ln w="31750" cap="flat" cmpd="sng">
                  <a:solidFill>
                    <a:srgbClr val="008000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146460" name="Freeform 52"/>
                <p:cNvSpPr>
                  <a:spLocks/>
                </p:cNvSpPr>
                <p:nvPr/>
              </p:nvSpPr>
              <p:spPr bwMode="auto">
                <a:xfrm>
                  <a:off x="993" y="2051"/>
                  <a:ext cx="218" cy="493"/>
                </a:xfrm>
                <a:custGeom>
                  <a:avLst/>
                  <a:gdLst>
                    <a:gd name="T0" fmla="*/ 0 w 218"/>
                    <a:gd name="T1" fmla="*/ 0 h 493"/>
                    <a:gd name="T2" fmla="*/ 218 w 218"/>
                    <a:gd name="T3" fmla="*/ 493 h 493"/>
                    <a:gd name="T4" fmla="*/ 0 60000 65536"/>
                    <a:gd name="T5" fmla="*/ 0 60000 65536"/>
                    <a:gd name="T6" fmla="*/ 0 w 218"/>
                    <a:gd name="T7" fmla="*/ 0 h 493"/>
                    <a:gd name="T8" fmla="*/ 218 w 218"/>
                    <a:gd name="T9" fmla="*/ 493 h 49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8" h="493">
                      <a:moveTo>
                        <a:pt x="0" y="0"/>
                      </a:moveTo>
                      <a:lnTo>
                        <a:pt x="218" y="493"/>
                      </a:lnTo>
                    </a:path>
                  </a:pathLst>
                </a:custGeom>
                <a:noFill/>
                <a:ln w="31750" cap="flat" cmpd="sng">
                  <a:solidFill>
                    <a:srgbClr val="008000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146461" name="Freeform 53"/>
                <p:cNvSpPr>
                  <a:spLocks/>
                </p:cNvSpPr>
                <p:nvPr/>
              </p:nvSpPr>
              <p:spPr bwMode="auto">
                <a:xfrm>
                  <a:off x="971" y="2534"/>
                  <a:ext cx="230" cy="71"/>
                </a:xfrm>
                <a:custGeom>
                  <a:avLst/>
                  <a:gdLst>
                    <a:gd name="T0" fmla="*/ 0 w 230"/>
                    <a:gd name="T1" fmla="*/ 71 h 71"/>
                    <a:gd name="T2" fmla="*/ 230 w 230"/>
                    <a:gd name="T3" fmla="*/ 0 h 71"/>
                    <a:gd name="T4" fmla="*/ 0 60000 65536"/>
                    <a:gd name="T5" fmla="*/ 0 60000 65536"/>
                    <a:gd name="T6" fmla="*/ 0 w 230"/>
                    <a:gd name="T7" fmla="*/ 0 h 71"/>
                    <a:gd name="T8" fmla="*/ 230 w 230"/>
                    <a:gd name="T9" fmla="*/ 71 h 7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0" h="71">
                      <a:moveTo>
                        <a:pt x="0" y="71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31750" cap="flat" cmpd="sng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</p:grpSp>
          <p:cxnSp>
            <p:nvCxnSpPr>
              <p:cNvPr id="146456" name="AutoShape 54"/>
              <p:cNvCxnSpPr>
                <a:cxnSpLocks noChangeShapeType="1"/>
              </p:cNvCxnSpPr>
              <p:nvPr/>
            </p:nvCxnSpPr>
            <p:spPr bwMode="auto">
              <a:xfrm rot="5400000" flipH="1">
                <a:off x="1200" y="2736"/>
                <a:ext cx="240" cy="240"/>
              </a:xfrm>
              <a:prstGeom prst="curvedConnector3">
                <a:avLst>
                  <a:gd name="adj1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6457" name="Text Box 55"/>
              <p:cNvSpPr txBox="1">
                <a:spLocks noChangeArrowheads="1"/>
              </p:cNvSpPr>
              <p:nvPr/>
            </p:nvSpPr>
            <p:spPr bwMode="auto">
              <a:xfrm>
                <a:off x="1488" y="2928"/>
                <a:ext cx="9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標楷體" charset="0"/>
                    <a:ea typeface="標楷體" charset="0"/>
                    <a:cs typeface="標楷體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TW" b="1">
                    <a:solidFill>
                      <a:srgbClr val="FF0000"/>
                    </a:solidFill>
                    <a:latin typeface="Times New Roman" charset="0"/>
                    <a:ea typeface="Apple LiGothic Medium" charset="0"/>
                    <a:cs typeface="Apple LiGothic Medium" charset="0"/>
                  </a:rPr>
                  <a:t>dsinθ</a:t>
                </a:r>
                <a:r>
                  <a:rPr kumimoji="0" lang="en-US" altLang="zh-TW" b="1">
                    <a:solidFill>
                      <a:srgbClr val="FF0000"/>
                    </a:solidFill>
                    <a:latin typeface="Times New Roman" charset="0"/>
                    <a:ea typeface="Apple LiGothic Medium" charset="0"/>
                    <a:cs typeface="Apple LiGothic Medium" charset="0"/>
                    <a:sym typeface="Symbol" charset="0"/>
                  </a:rPr>
                  <a:t> = mλ </a:t>
                </a:r>
                <a:endParaRPr kumimoji="0" lang="zh-TW" altLang="en-US" b="1">
                  <a:solidFill>
                    <a:srgbClr val="FF0000"/>
                  </a:solidFill>
                  <a:latin typeface="Times New Roman" charset="0"/>
                  <a:ea typeface="Apple LiGothic Medium" charset="0"/>
                  <a:cs typeface="Apple LiGothic Medium" charset="0"/>
                </a:endParaRPr>
              </a:p>
            </p:txBody>
          </p:sp>
        </p:grp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1524000" y="2324100"/>
            <a:ext cx="4419600" cy="2833688"/>
            <a:chOff x="960" y="1464"/>
            <a:chExt cx="2784" cy="1785"/>
          </a:xfrm>
        </p:grpSpPr>
        <p:sp>
          <p:nvSpPr>
            <p:cNvPr id="146446" name="Freeform 60"/>
            <p:cNvSpPr>
              <a:spLocks/>
            </p:cNvSpPr>
            <p:nvPr/>
          </p:nvSpPr>
          <p:spPr bwMode="auto">
            <a:xfrm>
              <a:off x="968" y="1464"/>
              <a:ext cx="2744" cy="552"/>
            </a:xfrm>
            <a:custGeom>
              <a:avLst/>
              <a:gdLst>
                <a:gd name="T0" fmla="*/ 0 w 2744"/>
                <a:gd name="T1" fmla="*/ 552 h 552"/>
                <a:gd name="T2" fmla="*/ 2744 w 2744"/>
                <a:gd name="T3" fmla="*/ 0 h 552"/>
                <a:gd name="T4" fmla="*/ 0 60000 65536"/>
                <a:gd name="T5" fmla="*/ 0 60000 65536"/>
                <a:gd name="T6" fmla="*/ 0 w 2744"/>
                <a:gd name="T7" fmla="*/ 0 h 552"/>
                <a:gd name="T8" fmla="*/ 2744 w 2744"/>
                <a:gd name="T9" fmla="*/ 552 h 5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44" h="552">
                  <a:moveTo>
                    <a:pt x="0" y="552"/>
                  </a:moveTo>
                  <a:lnTo>
                    <a:pt x="2744" y="0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6447" name="Freeform 61"/>
            <p:cNvSpPr>
              <a:spLocks/>
            </p:cNvSpPr>
            <p:nvPr/>
          </p:nvSpPr>
          <p:spPr bwMode="auto">
            <a:xfrm>
              <a:off x="1192" y="1472"/>
              <a:ext cx="2552" cy="1016"/>
            </a:xfrm>
            <a:custGeom>
              <a:avLst/>
              <a:gdLst>
                <a:gd name="T0" fmla="*/ 0 w 2552"/>
                <a:gd name="T1" fmla="*/ 1016 h 1016"/>
                <a:gd name="T2" fmla="*/ 2552 w 2552"/>
                <a:gd name="T3" fmla="*/ 0 h 1016"/>
                <a:gd name="T4" fmla="*/ 0 60000 65536"/>
                <a:gd name="T5" fmla="*/ 0 60000 65536"/>
                <a:gd name="T6" fmla="*/ 0 w 2552"/>
                <a:gd name="T7" fmla="*/ 0 h 1016"/>
                <a:gd name="T8" fmla="*/ 2552 w 2552"/>
                <a:gd name="T9" fmla="*/ 1016 h 10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2" h="1016">
                  <a:moveTo>
                    <a:pt x="0" y="1016"/>
                  </a:moveTo>
                  <a:lnTo>
                    <a:pt x="2552" y="0"/>
                  </a:lnTo>
                </a:path>
              </a:pathLst>
            </a:custGeom>
            <a:noFill/>
            <a:ln w="31750" cap="flat" cmpd="sng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6448" name="Freeform 62"/>
            <p:cNvSpPr>
              <a:spLocks/>
            </p:cNvSpPr>
            <p:nvPr/>
          </p:nvSpPr>
          <p:spPr bwMode="auto">
            <a:xfrm>
              <a:off x="990" y="2051"/>
              <a:ext cx="202" cy="429"/>
            </a:xfrm>
            <a:custGeom>
              <a:avLst/>
              <a:gdLst>
                <a:gd name="T0" fmla="*/ 0 w 202"/>
                <a:gd name="T1" fmla="*/ 0 h 429"/>
                <a:gd name="T2" fmla="*/ 202 w 202"/>
                <a:gd name="T3" fmla="*/ 429 h 429"/>
                <a:gd name="T4" fmla="*/ 0 60000 65536"/>
                <a:gd name="T5" fmla="*/ 0 60000 65536"/>
                <a:gd name="T6" fmla="*/ 0 w 202"/>
                <a:gd name="T7" fmla="*/ 0 h 429"/>
                <a:gd name="T8" fmla="*/ 202 w 202"/>
                <a:gd name="T9" fmla="*/ 429 h 4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" h="429">
                  <a:moveTo>
                    <a:pt x="0" y="0"/>
                  </a:moveTo>
                  <a:lnTo>
                    <a:pt x="202" y="429"/>
                  </a:lnTo>
                </a:path>
              </a:pathLst>
            </a:custGeom>
            <a:noFill/>
            <a:ln w="31750" cap="flat" cmpd="sng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6449" name="Freeform 63"/>
            <p:cNvSpPr>
              <a:spLocks/>
            </p:cNvSpPr>
            <p:nvPr/>
          </p:nvSpPr>
          <p:spPr bwMode="auto">
            <a:xfrm>
              <a:off x="960" y="2512"/>
              <a:ext cx="208" cy="80"/>
            </a:xfrm>
            <a:custGeom>
              <a:avLst/>
              <a:gdLst>
                <a:gd name="T0" fmla="*/ 0 w 208"/>
                <a:gd name="T1" fmla="*/ 80 h 80"/>
                <a:gd name="T2" fmla="*/ 208 w 208"/>
                <a:gd name="T3" fmla="*/ 0 h 80"/>
                <a:gd name="T4" fmla="*/ 0 60000 65536"/>
                <a:gd name="T5" fmla="*/ 0 60000 65536"/>
                <a:gd name="T6" fmla="*/ 0 w 208"/>
                <a:gd name="T7" fmla="*/ 0 h 80"/>
                <a:gd name="T8" fmla="*/ 208 w 208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" h="80">
                  <a:moveTo>
                    <a:pt x="0" y="80"/>
                  </a:moveTo>
                  <a:lnTo>
                    <a:pt x="208" y="0"/>
                  </a:ln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cxnSp>
          <p:nvCxnSpPr>
            <p:cNvPr id="146450" name="AutoShape 64"/>
            <p:cNvCxnSpPr>
              <a:cxnSpLocks noChangeShapeType="1"/>
            </p:cNvCxnSpPr>
            <p:nvPr/>
          </p:nvCxnSpPr>
          <p:spPr bwMode="auto">
            <a:xfrm rot="5400000" flipH="1">
              <a:off x="1055" y="2593"/>
              <a:ext cx="288" cy="285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451" name="Text Box 65"/>
            <p:cNvSpPr txBox="1">
              <a:spLocks noChangeArrowheads="1"/>
            </p:cNvSpPr>
            <p:nvPr/>
          </p:nvSpPr>
          <p:spPr bwMode="auto">
            <a:xfrm>
              <a:off x="1389" y="2784"/>
              <a:ext cx="154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b="1">
                  <a:solidFill>
                    <a:srgbClr val="000066"/>
                  </a:solidFill>
                  <a:latin typeface="Times New Roman" charset="0"/>
                  <a:ea typeface="Apple LiGothic Medium" charset="0"/>
                  <a:cs typeface="Apple LiGothic Medium" charset="0"/>
                </a:rPr>
                <a:t>dsin</a:t>
              </a:r>
              <a:r>
                <a:rPr kumimoji="0" lang="en-US" altLang="zh-TW" b="1">
                  <a:solidFill>
                    <a:srgbClr val="000066"/>
                  </a:solidFill>
                  <a:latin typeface="Times New Roman" charset="0"/>
                  <a:ea typeface="Apple LiGothic Medium" charset="0"/>
                  <a:cs typeface="Apple LiGothic Medium" charset="0"/>
                  <a:sym typeface="Symbol" charset="0"/>
                </a:rPr>
                <a:t>θ = (m+1/2)λ </a:t>
              </a:r>
              <a:r>
                <a:rPr kumimoji="0" lang="zh-TW" altLang="en-US" b="1">
                  <a:solidFill>
                    <a:srgbClr val="000066"/>
                  </a:solidFill>
                  <a:latin typeface="Times New Roman" charset="0"/>
                  <a:sym typeface="Symbol" charset="0"/>
                </a:rPr>
                <a:t>破壞性干涉</a:t>
              </a:r>
              <a:endParaRPr kumimoji="0" lang="zh-TW" altLang="en-US" b="1">
                <a:solidFill>
                  <a:srgbClr val="FF0000"/>
                </a:solidFill>
                <a:latin typeface="Times New Roman" charset="0"/>
                <a:ea typeface="Apple LiGothic Medium" charset="0"/>
                <a:cs typeface="Apple LiGothic Medium" charset="0"/>
              </a:endParaRPr>
            </a:p>
          </p:txBody>
        </p:sp>
      </p:grpSp>
      <p:sp>
        <p:nvSpPr>
          <p:cNvPr id="166980" name="Text Box 68"/>
          <p:cNvSpPr txBox="1">
            <a:spLocks noChangeArrowheads="1"/>
          </p:cNvSpPr>
          <p:nvPr/>
        </p:nvSpPr>
        <p:spPr bwMode="auto">
          <a:xfrm>
            <a:off x="2555875" y="260350"/>
            <a:ext cx="33115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定量分析</a:t>
            </a:r>
            <a:endParaRPr lang="zh-TW" altLang="zh-TW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graphicFrame>
        <p:nvGraphicFramePr>
          <p:cNvPr id="146445" name="Object 0"/>
          <p:cNvGraphicFramePr>
            <a:graphicFrameLocks noChangeAspect="1"/>
          </p:cNvGraphicFramePr>
          <p:nvPr/>
        </p:nvGraphicFramePr>
        <p:xfrm>
          <a:off x="2700338" y="5734050"/>
          <a:ext cx="2816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9" name="Equation" r:id="rId8" imgW="1295400" imgH="393700" progId="Equation.DSMT4">
                  <p:embed/>
                </p:oleObj>
              </mc:Choice>
              <mc:Fallback>
                <p:oleObj name="Equation" r:id="rId8" imgW="1295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734050"/>
                        <a:ext cx="2816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2449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1C3DEC-7AFA-4DCA-B61C-D23ED78D9EEC}" type="slidenum">
              <a:rPr lang="zh-TW" altLang="en-US"/>
              <a:pPr>
                <a:defRPr/>
              </a:pPr>
              <a:t>37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7657" name="Group 82"/>
          <p:cNvGrpSpPr>
            <a:grpSpLocks/>
          </p:cNvGrpSpPr>
          <p:nvPr/>
        </p:nvGrpSpPr>
        <p:grpSpPr bwMode="auto">
          <a:xfrm>
            <a:off x="7629525" y="3019425"/>
            <a:ext cx="1285875" cy="1239838"/>
            <a:chOff x="4656" y="1854"/>
            <a:chExt cx="810" cy="781"/>
          </a:xfrm>
        </p:grpSpPr>
        <p:sp>
          <p:nvSpPr>
            <p:cNvPr id="27679" name="Line 75"/>
            <p:cNvSpPr>
              <a:spLocks noChangeShapeType="1"/>
            </p:cNvSpPr>
            <p:nvPr/>
          </p:nvSpPr>
          <p:spPr bwMode="auto">
            <a:xfrm>
              <a:off x="4660" y="1854"/>
              <a:ext cx="1" cy="56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7655" name="Object 5"/>
            <p:cNvGraphicFramePr>
              <a:graphicFrameLocks noChangeAspect="1"/>
            </p:cNvGraphicFramePr>
            <p:nvPr/>
          </p:nvGraphicFramePr>
          <p:xfrm>
            <a:off x="4656" y="1920"/>
            <a:ext cx="810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58" name="Equation" r:id="rId4" imgW="660240" imgH="583920" progId="Equation.DSMT4">
                    <p:embed/>
                  </p:oleObj>
                </mc:Choice>
                <mc:Fallback>
                  <p:oleObj name="Equation" r:id="rId4" imgW="660240" imgH="58392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920"/>
                          <a:ext cx="810" cy="7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8" name="Group 78"/>
          <p:cNvGrpSpPr>
            <a:grpSpLocks/>
          </p:cNvGrpSpPr>
          <p:nvPr/>
        </p:nvGrpSpPr>
        <p:grpSpPr bwMode="auto">
          <a:xfrm>
            <a:off x="2235200" y="1676400"/>
            <a:ext cx="5322888" cy="4219575"/>
            <a:chOff x="960" y="816"/>
            <a:chExt cx="3566" cy="2962"/>
          </a:xfrm>
        </p:grpSpPr>
        <p:grpSp>
          <p:nvGrpSpPr>
            <p:cNvPr id="27663" name="Group 45"/>
            <p:cNvGrpSpPr>
              <a:grpSpLocks/>
            </p:cNvGrpSpPr>
            <p:nvPr/>
          </p:nvGrpSpPr>
          <p:grpSpPr bwMode="auto">
            <a:xfrm>
              <a:off x="971" y="816"/>
              <a:ext cx="0" cy="2948"/>
              <a:chOff x="1728" y="1104"/>
              <a:chExt cx="0" cy="2948"/>
            </a:xfrm>
          </p:grpSpPr>
          <p:sp>
            <p:nvSpPr>
              <p:cNvPr id="27676" name="Line 46"/>
              <p:cNvSpPr>
                <a:spLocks noChangeShapeType="1"/>
              </p:cNvSpPr>
              <p:nvPr/>
            </p:nvSpPr>
            <p:spPr bwMode="auto">
              <a:xfrm>
                <a:off x="1728" y="1104"/>
                <a:ext cx="0" cy="1134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7" name="Line 47"/>
              <p:cNvSpPr>
                <a:spLocks noChangeShapeType="1"/>
              </p:cNvSpPr>
              <p:nvPr/>
            </p:nvSpPr>
            <p:spPr bwMode="auto">
              <a:xfrm>
                <a:off x="1728" y="2411"/>
                <a:ext cx="0" cy="406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8" name="Line 48"/>
              <p:cNvSpPr>
                <a:spLocks noChangeShapeType="1"/>
              </p:cNvSpPr>
              <p:nvPr/>
            </p:nvSpPr>
            <p:spPr bwMode="auto">
              <a:xfrm>
                <a:off x="1728" y="2918"/>
                <a:ext cx="0" cy="1134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7664" name="Line 49"/>
            <p:cNvSpPr>
              <a:spLocks noChangeShapeType="1"/>
            </p:cNvSpPr>
            <p:nvPr/>
          </p:nvSpPr>
          <p:spPr bwMode="auto">
            <a:xfrm>
              <a:off x="3755" y="847"/>
              <a:ext cx="0" cy="2931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7665" name="Group 53"/>
            <p:cNvGrpSpPr>
              <a:grpSpLocks/>
            </p:cNvGrpSpPr>
            <p:nvPr/>
          </p:nvGrpSpPr>
          <p:grpSpPr bwMode="auto">
            <a:xfrm>
              <a:off x="3761" y="998"/>
              <a:ext cx="765" cy="2716"/>
              <a:chOff x="4326" y="1286"/>
              <a:chExt cx="765" cy="2716"/>
            </a:xfrm>
          </p:grpSpPr>
          <p:sp>
            <p:nvSpPr>
              <p:cNvPr id="27667" name="Rectangle 54"/>
              <p:cNvSpPr>
                <a:spLocks noChangeArrowheads="1"/>
              </p:cNvSpPr>
              <p:nvPr/>
            </p:nvSpPr>
            <p:spPr bwMode="auto">
              <a:xfrm>
                <a:off x="4326" y="1885"/>
                <a:ext cx="765" cy="30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8" name="Rectangle 55"/>
              <p:cNvSpPr>
                <a:spLocks noChangeArrowheads="1"/>
              </p:cNvSpPr>
              <p:nvPr/>
            </p:nvSpPr>
            <p:spPr bwMode="auto">
              <a:xfrm>
                <a:off x="4326" y="2196"/>
                <a:ext cx="765" cy="301"/>
              </a:xfrm>
              <a:prstGeom prst="rect">
                <a:avLst/>
              </a:prstGeom>
              <a:solidFill>
                <a:schemeClr val="tx2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69" name="Rectangle 56"/>
              <p:cNvSpPr>
                <a:spLocks noChangeArrowheads="1"/>
              </p:cNvSpPr>
              <p:nvPr/>
            </p:nvSpPr>
            <p:spPr bwMode="auto">
              <a:xfrm>
                <a:off x="4326" y="2497"/>
                <a:ext cx="765" cy="30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0" name="Rectangle 57"/>
              <p:cNvSpPr>
                <a:spLocks noChangeArrowheads="1"/>
              </p:cNvSpPr>
              <p:nvPr/>
            </p:nvSpPr>
            <p:spPr bwMode="auto">
              <a:xfrm>
                <a:off x="4326" y="2799"/>
                <a:ext cx="765" cy="302"/>
              </a:xfrm>
              <a:prstGeom prst="rect">
                <a:avLst/>
              </a:prstGeom>
              <a:solidFill>
                <a:schemeClr val="tx2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1" name="Rectangle 58"/>
              <p:cNvSpPr>
                <a:spLocks noChangeArrowheads="1"/>
              </p:cNvSpPr>
              <p:nvPr/>
            </p:nvSpPr>
            <p:spPr bwMode="auto">
              <a:xfrm>
                <a:off x="4326" y="3101"/>
                <a:ext cx="765" cy="30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2" name="Rectangle 59"/>
              <p:cNvSpPr>
                <a:spLocks noChangeArrowheads="1"/>
              </p:cNvSpPr>
              <p:nvPr/>
            </p:nvSpPr>
            <p:spPr bwMode="auto">
              <a:xfrm>
                <a:off x="4326" y="3399"/>
                <a:ext cx="765" cy="301"/>
              </a:xfrm>
              <a:prstGeom prst="rect">
                <a:avLst/>
              </a:prstGeom>
              <a:solidFill>
                <a:schemeClr val="tx2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3" name="Rectangle 60"/>
              <p:cNvSpPr>
                <a:spLocks noChangeArrowheads="1"/>
              </p:cNvSpPr>
              <p:nvPr/>
            </p:nvSpPr>
            <p:spPr bwMode="auto">
              <a:xfrm>
                <a:off x="4326" y="3700"/>
                <a:ext cx="765" cy="30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4" name="Rectangle 61"/>
              <p:cNvSpPr>
                <a:spLocks noChangeArrowheads="1"/>
              </p:cNvSpPr>
              <p:nvPr/>
            </p:nvSpPr>
            <p:spPr bwMode="auto">
              <a:xfrm>
                <a:off x="4326" y="1286"/>
                <a:ext cx="765" cy="30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675" name="Rectangle 62"/>
              <p:cNvSpPr>
                <a:spLocks noChangeArrowheads="1"/>
              </p:cNvSpPr>
              <p:nvPr/>
            </p:nvSpPr>
            <p:spPr bwMode="auto">
              <a:xfrm>
                <a:off x="4326" y="1588"/>
                <a:ext cx="765" cy="302"/>
              </a:xfrm>
              <a:prstGeom prst="rect">
                <a:avLst/>
              </a:prstGeom>
              <a:solidFill>
                <a:schemeClr val="tx2">
                  <a:alpha val="50195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7666" name="Line 71"/>
            <p:cNvSpPr>
              <a:spLocks noChangeShapeType="1"/>
            </p:cNvSpPr>
            <p:nvPr/>
          </p:nvSpPr>
          <p:spPr bwMode="auto">
            <a:xfrm>
              <a:off x="960" y="1056"/>
              <a:ext cx="2784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765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399565"/>
                </p:ext>
              </p:extLst>
            </p:nvPr>
          </p:nvGraphicFramePr>
          <p:xfrm>
            <a:off x="2016" y="1175"/>
            <a:ext cx="81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59" name="Equation" r:id="rId6" imgW="457200" imgH="152400" progId="Equation.DSMT4">
                    <p:embed/>
                  </p:oleObj>
                </mc:Choice>
                <mc:Fallback>
                  <p:oleObj name="Equation" r:id="rId6" imgW="457200" imgH="1524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175"/>
                          <a:ext cx="816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9" name="Group 89"/>
          <p:cNvGrpSpPr>
            <a:grpSpLocks/>
          </p:cNvGrpSpPr>
          <p:nvPr/>
        </p:nvGrpSpPr>
        <p:grpSpPr bwMode="auto">
          <a:xfrm>
            <a:off x="2374900" y="3429000"/>
            <a:ext cx="2806700" cy="812800"/>
            <a:chOff x="1496" y="2160"/>
            <a:chExt cx="1768" cy="512"/>
          </a:xfrm>
        </p:grpSpPr>
        <p:sp>
          <p:nvSpPr>
            <p:cNvPr id="27662" name="Freeform 51"/>
            <p:cNvSpPr>
              <a:spLocks/>
            </p:cNvSpPr>
            <p:nvPr/>
          </p:nvSpPr>
          <p:spPr bwMode="auto">
            <a:xfrm>
              <a:off x="1496" y="2160"/>
              <a:ext cx="1" cy="512"/>
            </a:xfrm>
            <a:custGeom>
              <a:avLst/>
              <a:gdLst>
                <a:gd name="T0" fmla="*/ 0 w 1"/>
                <a:gd name="T1" fmla="*/ 0 h 512"/>
                <a:gd name="T2" fmla="*/ 0 w 1"/>
                <a:gd name="T3" fmla="*/ 512 h 512"/>
                <a:gd name="T4" fmla="*/ 0 60000 65536"/>
                <a:gd name="T5" fmla="*/ 0 60000 65536"/>
                <a:gd name="T6" fmla="*/ 0 w 1"/>
                <a:gd name="T7" fmla="*/ 0 h 512"/>
                <a:gd name="T8" fmla="*/ 1 w 1"/>
                <a:gd name="T9" fmla="*/ 512 h 5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12">
                  <a:moveTo>
                    <a:pt x="0" y="0"/>
                  </a:moveTo>
                  <a:lnTo>
                    <a:pt x="0" y="512"/>
                  </a:lnTo>
                </a:path>
              </a:pathLst>
            </a:custGeom>
            <a:noFill/>
            <a:ln w="31750">
              <a:solidFill>
                <a:srgbClr val="80008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zh-TW" altLang="en-US"/>
            </a:p>
          </p:txBody>
        </p:sp>
        <p:graphicFrame>
          <p:nvGraphicFramePr>
            <p:cNvPr id="27653" name="Object 3"/>
            <p:cNvGraphicFramePr>
              <a:graphicFrameLocks noChangeAspect="1"/>
            </p:cNvGraphicFramePr>
            <p:nvPr/>
          </p:nvGraphicFramePr>
          <p:xfrm>
            <a:off x="1512" y="2256"/>
            <a:ext cx="175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0" name="Equation" r:id="rId8" imgW="1269720" imgH="203040" progId="Equation.DSMT4">
                    <p:embed/>
                  </p:oleObj>
                </mc:Choice>
                <mc:Fallback>
                  <p:oleObj name="Equation" r:id="rId8" imgW="1269720" imgH="2030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" y="2256"/>
                          <a:ext cx="1752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5384"/>
              </p:ext>
            </p:extLst>
          </p:nvPr>
        </p:nvGraphicFramePr>
        <p:xfrm>
          <a:off x="482600" y="3644900"/>
          <a:ext cx="1584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" name="Equation" r:id="rId10" imgW="711200" imgH="177800" progId="Equation.DSMT4">
                  <p:embed/>
                </p:oleObj>
              </mc:Choice>
              <mc:Fallback>
                <p:oleObj name="Equation" r:id="rId10" imgW="711200" imgH="1778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644900"/>
                        <a:ext cx="15843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7092"/>
              </p:ext>
            </p:extLst>
          </p:nvPr>
        </p:nvGraphicFramePr>
        <p:xfrm>
          <a:off x="406400" y="4021138"/>
          <a:ext cx="1670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" name="Equation" r:id="rId12" imgW="749300" imgH="177800" progId="Equation.DSMT4">
                  <p:embed/>
                </p:oleObj>
              </mc:Choice>
              <mc:Fallback>
                <p:oleObj name="Equation" r:id="rId12" imgW="749300" imgH="17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021138"/>
                        <a:ext cx="16700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7635875" y="4724400"/>
            <a:ext cx="1508125" cy="889000"/>
            <a:chOff x="4810" y="2976"/>
            <a:chExt cx="950" cy="560"/>
          </a:xfrm>
        </p:grpSpPr>
        <p:sp>
          <p:nvSpPr>
            <p:cNvPr id="27661" name="Line 86"/>
            <p:cNvSpPr>
              <a:spLocks noChangeShapeType="1"/>
            </p:cNvSpPr>
            <p:nvPr/>
          </p:nvSpPr>
          <p:spPr bwMode="auto">
            <a:xfrm>
              <a:off x="4810" y="2976"/>
              <a:ext cx="1" cy="5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27652" name="Object 2"/>
            <p:cNvGraphicFramePr>
              <a:graphicFrameLocks noChangeAspect="1"/>
            </p:cNvGraphicFramePr>
            <p:nvPr/>
          </p:nvGraphicFramePr>
          <p:xfrm>
            <a:off x="4825" y="3120"/>
            <a:ext cx="935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3" name="Equation" r:id="rId14" imgW="761760" imgH="203040" progId="Equation.DSMT4">
                    <p:embed/>
                  </p:oleObj>
                </mc:Choice>
                <mc:Fallback>
                  <p:oleObj name="Equation" r:id="rId14" imgW="761760" imgH="2030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5" y="3120"/>
                          <a:ext cx="935" cy="2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23AAF1-DB7A-4FAE-BD95-430B3EF27F38}" type="slidenum">
              <a:rPr lang="zh-TW" altLang="en-US"/>
              <a:pPr>
                <a:defRPr/>
              </a:pPr>
              <a:t>38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858838" y="1371600"/>
            <a:ext cx="7751762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>
                <a:solidFill>
                  <a:srgbClr val="000066"/>
                </a:solidFill>
                <a:latin typeface="Times New Roman" pitchFamily="18" charset="0"/>
                <a:ea typeface="Apple LiGothic Medium" charset="-120"/>
              </a:rPr>
              <a:t>The Feynman Lectures on Physics (III) p. 1-4~1-5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219200" y="2209800"/>
            <a:ext cx="7162800" cy="2528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 b="1">
                <a:solidFill>
                  <a:srgbClr val="003300"/>
                </a:solidFill>
                <a:latin typeface="Times New Roman" pitchFamily="18" charset="0"/>
                <a:ea typeface="Apple LiGothic Medium" charset="-120"/>
              </a:rPr>
              <a:t>…</a:t>
            </a:r>
            <a:r>
              <a:rPr lang="en-US" altLang="zh-TW" sz="3200" b="1">
                <a:solidFill>
                  <a:srgbClr val="003300"/>
                </a:solidFill>
                <a:latin typeface="Times New Roman" pitchFamily="18" charset="0"/>
                <a:ea typeface="Apple LiGothic Medium" charset="-120"/>
              </a:rPr>
              <a:t>This experiment has never been done in just this way. The trouble is that the apparatus would have to be made on an </a:t>
            </a:r>
            <a:r>
              <a:rPr lang="en-US" altLang="zh-TW" sz="3200" b="1">
                <a:solidFill>
                  <a:srgbClr val="FF0000"/>
                </a:solidFill>
                <a:latin typeface="Times New Roman" pitchFamily="18" charset="0"/>
                <a:ea typeface="Apple LiGothic Medium" charset="-120"/>
              </a:rPr>
              <a:t>impossible small scale</a:t>
            </a:r>
            <a:r>
              <a:rPr lang="en-US" altLang="zh-TW" sz="3200" b="1">
                <a:solidFill>
                  <a:srgbClr val="003300"/>
                </a:solidFill>
                <a:latin typeface="Times New Roman" pitchFamily="18" charset="0"/>
                <a:ea typeface="Apple LiGothic Medium" charset="-120"/>
              </a:rPr>
              <a:t> … We are doing a “</a:t>
            </a:r>
            <a:r>
              <a:rPr lang="en-US" altLang="zh-TW" sz="3200" b="1">
                <a:solidFill>
                  <a:srgbClr val="FF0000"/>
                </a:solidFill>
                <a:latin typeface="Times New Roman" pitchFamily="18" charset="0"/>
                <a:ea typeface="Apple LiGothic Medium" charset="-120"/>
              </a:rPr>
              <a:t>thought experiment</a:t>
            </a:r>
            <a:r>
              <a:rPr lang="en-US" altLang="zh-TW" sz="3200" b="1">
                <a:solidFill>
                  <a:srgbClr val="003300"/>
                </a:solidFill>
                <a:latin typeface="Times New Roman" pitchFamily="18" charset="0"/>
                <a:ea typeface="Apple LiGothic Medium" charset="-120"/>
              </a:rPr>
              <a:t>”…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828800" y="5334000"/>
            <a:ext cx="5573713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0000FF"/>
                </a:solidFill>
              </a:rPr>
              <a:t>參考值:</a:t>
            </a:r>
          </a:p>
          <a:p>
            <a:r>
              <a:rPr lang="zh-TW" altLang="en-US" b="1">
                <a:solidFill>
                  <a:srgbClr val="0000FF"/>
                </a:solidFill>
              </a:rPr>
              <a:t> </a:t>
            </a:r>
            <a:r>
              <a:rPr lang="en-US" altLang="zh-TW" b="1">
                <a:solidFill>
                  <a:srgbClr val="0000FF"/>
                </a:solidFill>
                <a:latin typeface="Times New Roman" pitchFamily="18" charset="0"/>
              </a:rPr>
              <a:t>Davisson</a:t>
            </a:r>
            <a:r>
              <a:rPr lang="en-US" altLang="zh-TW" b="1">
                <a:solidFill>
                  <a:srgbClr val="0000FF"/>
                </a:solidFill>
              </a:rPr>
              <a:t> and </a:t>
            </a:r>
            <a:r>
              <a:rPr lang="en-US" altLang="zh-TW" b="1">
                <a:solidFill>
                  <a:srgbClr val="0000FF"/>
                </a:solidFill>
                <a:latin typeface="Times New Roman" pitchFamily="18" charset="0"/>
              </a:rPr>
              <a:t>Germer</a:t>
            </a:r>
            <a:r>
              <a:rPr lang="en-US" altLang="zh-TW" b="1">
                <a:solidFill>
                  <a:srgbClr val="0000FF"/>
                </a:solidFill>
              </a:rPr>
              <a:t> </a:t>
            </a:r>
            <a:r>
              <a:rPr lang="zh-TW" altLang="en-US" b="1">
                <a:solidFill>
                  <a:srgbClr val="0000FF"/>
                </a:solidFill>
              </a:rPr>
              <a:t>之電子繞射實驗</a:t>
            </a:r>
          </a:p>
          <a:p>
            <a:r>
              <a:rPr lang="zh-TW" altLang="en-US" b="1">
                <a:solidFill>
                  <a:srgbClr val="0000FF"/>
                </a:solidFill>
              </a:rPr>
              <a:t> 電子波長為</a:t>
            </a:r>
            <a:r>
              <a:rPr lang="zh-TW" altLang="en-US" b="1">
                <a:solidFill>
                  <a:srgbClr val="0000FF"/>
                </a:solidFill>
                <a:latin typeface="Times New Roman" pitchFamily="18" charset="0"/>
              </a:rPr>
              <a:t>0.165</a:t>
            </a:r>
            <a:r>
              <a:rPr lang="en-US" altLang="zh-TW" b="1">
                <a:solidFill>
                  <a:srgbClr val="0000FF"/>
                </a:solidFill>
                <a:latin typeface="Times New Roman" pitchFamily="18" charset="0"/>
              </a:rPr>
              <a:t>nm(1.65 </a:t>
            </a:r>
            <a:r>
              <a:rPr lang="en-US" altLang="zh-TW" b="1">
                <a:solidFill>
                  <a:srgbClr val="0000FF"/>
                </a:solidFill>
                <a:latin typeface="Times New Roman" pitchFamily="18" charset="0"/>
                <a:ea typeface="Apple LiGothic Medium" charset="-120"/>
              </a:rPr>
              <a:t>Å, 50eV</a:t>
            </a:r>
            <a:r>
              <a:rPr lang="en-US" altLang="zh-TW" b="1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zh-TW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3324225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8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4225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60040" y="44624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http://www.phys.nthu.edu.tw/~mou/teach/15Fall_QuantumMech.html</a:t>
            </a:r>
            <a:endParaRPr lang="zh-TW" altLang="en-US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2696"/>
            <a:ext cx="9180512" cy="57723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1027" descr="edif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42021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1028"/>
          <p:cNvSpPr txBox="1">
            <a:spLocks noChangeArrowheads="1"/>
          </p:cNvSpPr>
          <p:nvPr/>
        </p:nvSpPr>
        <p:spPr bwMode="auto">
          <a:xfrm>
            <a:off x="5105400" y="914400"/>
            <a:ext cx="3933825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Apple LiGothic Medium" charset="-120"/>
              </a:rPr>
              <a:t>Tonomura et al.</a:t>
            </a:r>
          </a:p>
          <a:p>
            <a:r>
              <a:rPr lang="en-US" altLang="zh-TW" b="1">
                <a:solidFill>
                  <a:srgbClr val="FF0066"/>
                </a:solidFill>
                <a:latin typeface="Times New Roman" pitchFamily="18" charset="0"/>
                <a:ea typeface="Apple LiGothic Medium" charset="-120"/>
              </a:rPr>
              <a:t>American Journal of Physics</a:t>
            </a:r>
            <a:endParaRPr lang="en-US" altLang="zh-TW" b="1">
              <a:latin typeface="Times New Roman" pitchFamily="18" charset="0"/>
              <a:ea typeface="Apple LiGothic Medium" charset="-120"/>
            </a:endParaRPr>
          </a:p>
          <a:p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Apple LiGothic Medium" charset="-120"/>
              </a:rPr>
              <a:t>57, 117(1989)</a:t>
            </a:r>
            <a:endParaRPr lang="en-US" altLang="zh-TW" b="1">
              <a:latin typeface="Times New Roman" pitchFamily="18" charset="0"/>
              <a:ea typeface="Apple LiGothic Medium" charset="-120"/>
            </a:endParaRPr>
          </a:p>
        </p:txBody>
      </p:sp>
      <p:sp>
        <p:nvSpPr>
          <p:cNvPr id="59398" name="Text Box 1029"/>
          <p:cNvSpPr txBox="1">
            <a:spLocks noChangeArrowheads="1"/>
          </p:cNvSpPr>
          <p:nvPr/>
        </p:nvSpPr>
        <p:spPr bwMode="auto">
          <a:xfrm>
            <a:off x="5257800" y="2439988"/>
            <a:ext cx="38100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zh-TW" b="1" dirty="0" smtClean="0">
                <a:solidFill>
                  <a:srgbClr val="80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λ </a:t>
            </a:r>
            <a:r>
              <a:rPr lang="zh-TW" altLang="zh-TW" b="1" dirty="0">
                <a:solidFill>
                  <a:srgbClr val="80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= 0.054</a:t>
            </a:r>
            <a:r>
              <a:rPr lang="en-US" altLang="zh-TW" b="1" dirty="0" err="1">
                <a:solidFill>
                  <a:srgbClr val="800000"/>
                </a:solidFill>
                <a:latin typeface="Times New Roman" pitchFamily="18" charset="0"/>
                <a:ea typeface="Apple LiGothic Medium" charset="-120"/>
              </a:rPr>
              <a:t>Å</a:t>
            </a:r>
            <a:r>
              <a:rPr lang="en-US" altLang="zh-TW" b="1" dirty="0">
                <a:solidFill>
                  <a:srgbClr val="800000"/>
                </a:solidFill>
                <a:latin typeface="Times New Roman" pitchFamily="18" charset="0"/>
                <a:ea typeface="Apple LiGothic Medium" charset="-120"/>
              </a:rPr>
              <a:t> </a:t>
            </a:r>
            <a:r>
              <a:rPr lang="en-US" altLang="zh-TW" b="1" dirty="0">
                <a:solidFill>
                  <a:srgbClr val="80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(50kV), </a:t>
            </a:r>
            <a:r>
              <a:rPr lang="en-US" altLang="zh-TW" b="1" dirty="0" err="1">
                <a:solidFill>
                  <a:srgbClr val="80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V</a:t>
            </a:r>
            <a:r>
              <a:rPr lang="en-US" altLang="zh-TW" b="1" baseline="-25000" dirty="0" err="1">
                <a:solidFill>
                  <a:srgbClr val="80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a</a:t>
            </a:r>
            <a:r>
              <a:rPr lang="en-US" altLang="zh-TW" b="1" dirty="0">
                <a:solidFill>
                  <a:srgbClr val="80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 = 10V</a:t>
            </a:r>
          </a:p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FF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a = </a:t>
            </a:r>
            <a:r>
              <a:rPr lang="en-US" altLang="zh-TW" b="1" dirty="0" smtClean="0">
                <a:solidFill>
                  <a:srgbClr val="FF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0.5μm</a:t>
            </a:r>
            <a:r>
              <a:rPr lang="en-US" altLang="zh-TW" b="1" dirty="0">
                <a:solidFill>
                  <a:srgbClr val="FF0000"/>
                </a:solidFill>
                <a:latin typeface="Apple LiGothic Medium" charset="-120"/>
                <a:ea typeface="Apple LiGothic Medium" charset="-120"/>
                <a:sym typeface="Symbol" pitchFamily="18" charset="2"/>
              </a:rPr>
              <a:t>, b = 5mm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64DF57-0FE5-4CAF-8A0E-CBFE06776148}" type="slidenum">
              <a:rPr lang="zh-TW" altLang="en-US"/>
              <a:pPr>
                <a:defRPr/>
              </a:pPr>
              <a:t>40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4676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FDC1B6-2A84-4B09-916F-8386E12066D6}" type="slidenum">
              <a:rPr lang="zh-TW" altLang="en-US"/>
              <a:pPr>
                <a:defRPr/>
              </a:pPr>
              <a:t>41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04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1026"/>
          <p:cNvSpPr txBox="1">
            <a:spLocks noChangeArrowheads="1"/>
          </p:cNvSpPr>
          <p:nvPr/>
        </p:nvSpPr>
        <p:spPr bwMode="auto">
          <a:xfrm>
            <a:off x="1951038" y="260350"/>
            <a:ext cx="577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物質波與力學性質的聯繫</a:t>
            </a:r>
            <a:endParaRPr lang="zh-TW" altLang="en-US" smtClean="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316419" name="Text Box 1027"/>
          <p:cNvSpPr txBox="1">
            <a:spLocks noChangeArrowheads="1"/>
          </p:cNvSpPr>
          <p:nvPr/>
        </p:nvSpPr>
        <p:spPr bwMode="auto">
          <a:xfrm>
            <a:off x="2760663" y="1114425"/>
            <a:ext cx="4460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=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Planck constant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(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6.626×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10</a:t>
            </a:r>
            <a:r>
              <a:rPr lang="en-US" altLang="zh-TW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-34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joule-sec)</a:t>
            </a:r>
            <a:endParaRPr lang="en-US" altLang="zh-TW" dirty="0" smtClean="0">
              <a:solidFill>
                <a:srgbClr val="FF0000"/>
              </a:solidFill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grpSp>
        <p:nvGrpSpPr>
          <p:cNvPr id="145411" name="Group 1028"/>
          <p:cNvGrpSpPr>
            <a:grpSpLocks/>
          </p:cNvGrpSpPr>
          <p:nvPr/>
        </p:nvGrpSpPr>
        <p:grpSpPr bwMode="auto">
          <a:xfrm>
            <a:off x="1187450" y="2562225"/>
            <a:ext cx="3200400" cy="1800225"/>
            <a:chOff x="672" y="2112"/>
            <a:chExt cx="2016" cy="1134"/>
          </a:xfrm>
        </p:grpSpPr>
        <p:sp>
          <p:nvSpPr>
            <p:cNvPr id="316421" name="Text Box 1029"/>
            <p:cNvSpPr txBox="1">
              <a:spLocks noChangeArrowheads="1"/>
            </p:cNvSpPr>
            <p:nvPr/>
          </p:nvSpPr>
          <p:spPr bwMode="auto">
            <a:xfrm>
              <a:off x="672" y="2496"/>
              <a:ext cx="144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3600" b="1" dirty="0" err="1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DeBroglie</a:t>
              </a:r>
              <a:r>
                <a:rPr lang="en-US" altLang="zh-TW" sz="3600" b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:</a:t>
              </a:r>
            </a:p>
            <a:p>
              <a:pPr eaLnBrk="1" hangingPunct="1">
                <a:defRPr/>
              </a:pPr>
              <a:r>
                <a:rPr lang="en-US" altLang="zh-TW" sz="3600" b="1" dirty="0" err="1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λ</a:t>
              </a:r>
              <a:r>
                <a:rPr lang="en-US" altLang="zh-TW" sz="3600" b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=</a:t>
              </a:r>
              <a:r>
                <a:rPr lang="en-US" altLang="zh-TW" sz="3600" b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h/p</a:t>
              </a:r>
            </a:p>
          </p:txBody>
        </p:sp>
        <p:sp>
          <p:nvSpPr>
            <p:cNvPr id="145422" name="Line 1030"/>
            <p:cNvSpPr>
              <a:spLocks noChangeShapeType="1"/>
            </p:cNvSpPr>
            <p:nvPr/>
          </p:nvSpPr>
          <p:spPr bwMode="auto">
            <a:xfrm flipH="1">
              <a:off x="1920" y="2112"/>
              <a:ext cx="768" cy="336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5412" name="Group 1031"/>
          <p:cNvGrpSpPr>
            <a:grpSpLocks/>
          </p:cNvGrpSpPr>
          <p:nvPr/>
        </p:nvGrpSpPr>
        <p:grpSpPr bwMode="auto">
          <a:xfrm>
            <a:off x="5607051" y="2562225"/>
            <a:ext cx="3170238" cy="1809750"/>
            <a:chOff x="3552" y="2112"/>
            <a:chExt cx="1997" cy="1140"/>
          </a:xfrm>
        </p:grpSpPr>
        <p:sp>
          <p:nvSpPr>
            <p:cNvPr id="316424" name="Text Box 1032"/>
            <p:cNvSpPr txBox="1">
              <a:spLocks noChangeArrowheads="1"/>
            </p:cNvSpPr>
            <p:nvPr/>
          </p:nvSpPr>
          <p:spPr bwMode="auto">
            <a:xfrm>
              <a:off x="3888" y="2496"/>
              <a:ext cx="166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3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Einstein:</a:t>
              </a:r>
            </a:p>
            <a:p>
              <a:pPr eaLnBrk="1" hangingPunct="1">
                <a:defRPr/>
              </a:pPr>
              <a:r>
                <a:rPr lang="en-US" altLang="zh-TW" sz="3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E=</a:t>
              </a:r>
              <a:r>
                <a:rPr lang="en-US" altLang="zh-TW" sz="36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hν</a:t>
              </a:r>
              <a:r>
                <a:rPr lang="en-US" altLang="zh-TW" sz="3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sym typeface="Symbol" charset="0"/>
                </a:rPr>
                <a:t>=</a:t>
              </a:r>
              <a:r>
                <a:rPr lang="en-US" altLang="zh-TW" sz="3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sym typeface="Symbol" charset="0"/>
                </a:rPr>
                <a:t>p</a:t>
              </a:r>
              <a:r>
                <a:rPr lang="en-US" altLang="zh-TW" sz="3600" b="1" baseline="300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sym typeface="Symbol" charset="0"/>
                </a:rPr>
                <a:t>2</a:t>
              </a:r>
              <a:r>
                <a:rPr lang="en-US" altLang="zh-TW" sz="3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  <a:sym typeface="Symbol" charset="0"/>
                </a:rPr>
                <a:t>/2m</a:t>
              </a:r>
              <a:endParaRPr lang="en-US" altLang="zh-TW" dirty="0" smtClean="0">
                <a:solidFill>
                  <a:srgbClr val="0000CC"/>
                </a:solidFill>
                <a:latin typeface="Times New Roman" charset="0"/>
                <a:ea typeface="Apple LiGothic Medium" charset="0"/>
                <a:cs typeface="Apple LiGothic Medium" charset="0"/>
              </a:endParaRPr>
            </a:p>
          </p:txBody>
        </p:sp>
        <p:sp>
          <p:nvSpPr>
            <p:cNvPr id="145420" name="Line 1033"/>
            <p:cNvSpPr>
              <a:spLocks noChangeShapeType="1"/>
            </p:cNvSpPr>
            <p:nvPr/>
          </p:nvSpPr>
          <p:spPr bwMode="auto">
            <a:xfrm>
              <a:off x="3552" y="2112"/>
              <a:ext cx="768" cy="336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316426" name="Object 1034"/>
          <p:cNvGraphicFramePr>
            <a:graphicFrameLocks noChangeAspect="1"/>
          </p:cNvGraphicFramePr>
          <p:nvPr/>
        </p:nvGraphicFramePr>
        <p:xfrm>
          <a:off x="2987675" y="4851400"/>
          <a:ext cx="40163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7" name="Equation" r:id="rId4" imgW="1879600" imgH="939800" progId="Equation.DSMT4">
                  <p:embed/>
                </p:oleObj>
              </mc:Choice>
              <mc:Fallback>
                <p:oleObj name="Equation" r:id="rId4" imgW="18796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51400"/>
                        <a:ext cx="4016375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5414" name="Group 1035"/>
          <p:cNvGrpSpPr>
            <a:grpSpLocks/>
          </p:cNvGrpSpPr>
          <p:nvPr/>
        </p:nvGrpSpPr>
        <p:grpSpPr bwMode="auto">
          <a:xfrm>
            <a:off x="4083050" y="3400425"/>
            <a:ext cx="1524000" cy="1646238"/>
            <a:chOff x="2592" y="2256"/>
            <a:chExt cx="960" cy="1037"/>
          </a:xfrm>
        </p:grpSpPr>
        <p:sp>
          <p:nvSpPr>
            <p:cNvPr id="145416" name="Freeform 1036"/>
            <p:cNvSpPr>
              <a:spLocks/>
            </p:cNvSpPr>
            <p:nvPr/>
          </p:nvSpPr>
          <p:spPr bwMode="auto">
            <a:xfrm>
              <a:off x="2592" y="2256"/>
              <a:ext cx="960" cy="656"/>
            </a:xfrm>
            <a:custGeom>
              <a:avLst/>
              <a:gdLst>
                <a:gd name="T0" fmla="*/ 0 w 960"/>
                <a:gd name="T1" fmla="*/ 392 h 656"/>
                <a:gd name="T2" fmla="*/ 88 w 960"/>
                <a:gd name="T3" fmla="*/ 384 h 656"/>
                <a:gd name="T4" fmla="*/ 144 w 960"/>
                <a:gd name="T5" fmla="*/ 440 h 656"/>
                <a:gd name="T6" fmla="*/ 240 w 960"/>
                <a:gd name="T7" fmla="*/ 296 h 656"/>
                <a:gd name="T8" fmla="*/ 288 w 960"/>
                <a:gd name="T9" fmla="*/ 536 h 656"/>
                <a:gd name="T10" fmla="*/ 336 w 960"/>
                <a:gd name="T11" fmla="*/ 152 h 656"/>
                <a:gd name="T12" fmla="*/ 384 w 960"/>
                <a:gd name="T13" fmla="*/ 632 h 656"/>
                <a:gd name="T14" fmla="*/ 432 w 960"/>
                <a:gd name="T15" fmla="*/ 8 h 656"/>
                <a:gd name="T16" fmla="*/ 480 w 960"/>
                <a:gd name="T17" fmla="*/ 584 h 656"/>
                <a:gd name="T18" fmla="*/ 528 w 960"/>
                <a:gd name="T19" fmla="*/ 248 h 656"/>
                <a:gd name="T20" fmla="*/ 576 w 960"/>
                <a:gd name="T21" fmla="*/ 440 h 656"/>
                <a:gd name="T22" fmla="*/ 624 w 960"/>
                <a:gd name="T23" fmla="*/ 296 h 656"/>
                <a:gd name="T24" fmla="*/ 672 w 960"/>
                <a:gd name="T25" fmla="*/ 440 h 656"/>
                <a:gd name="T26" fmla="*/ 768 w 960"/>
                <a:gd name="T27" fmla="*/ 344 h 656"/>
                <a:gd name="T28" fmla="*/ 912 w 960"/>
                <a:gd name="T29" fmla="*/ 344 h 656"/>
                <a:gd name="T30" fmla="*/ 960 w 960"/>
                <a:gd name="T31" fmla="*/ 344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0"/>
                <a:gd name="T49" fmla="*/ 0 h 656"/>
                <a:gd name="T50" fmla="*/ 960 w 960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0" h="656">
                  <a:moveTo>
                    <a:pt x="0" y="392"/>
                  </a:moveTo>
                  <a:cubicBezTo>
                    <a:pt x="15" y="391"/>
                    <a:pt x="64" y="376"/>
                    <a:pt x="88" y="384"/>
                  </a:cubicBezTo>
                  <a:cubicBezTo>
                    <a:pt x="112" y="392"/>
                    <a:pt x="119" y="455"/>
                    <a:pt x="144" y="440"/>
                  </a:cubicBezTo>
                  <a:cubicBezTo>
                    <a:pt x="169" y="425"/>
                    <a:pt x="216" y="280"/>
                    <a:pt x="240" y="296"/>
                  </a:cubicBezTo>
                  <a:cubicBezTo>
                    <a:pt x="264" y="312"/>
                    <a:pt x="272" y="560"/>
                    <a:pt x="288" y="536"/>
                  </a:cubicBezTo>
                  <a:cubicBezTo>
                    <a:pt x="304" y="512"/>
                    <a:pt x="320" y="136"/>
                    <a:pt x="336" y="152"/>
                  </a:cubicBezTo>
                  <a:cubicBezTo>
                    <a:pt x="352" y="168"/>
                    <a:pt x="368" y="656"/>
                    <a:pt x="384" y="632"/>
                  </a:cubicBezTo>
                  <a:cubicBezTo>
                    <a:pt x="400" y="608"/>
                    <a:pt x="416" y="16"/>
                    <a:pt x="432" y="8"/>
                  </a:cubicBezTo>
                  <a:cubicBezTo>
                    <a:pt x="448" y="0"/>
                    <a:pt x="464" y="544"/>
                    <a:pt x="480" y="584"/>
                  </a:cubicBezTo>
                  <a:cubicBezTo>
                    <a:pt x="496" y="624"/>
                    <a:pt x="512" y="272"/>
                    <a:pt x="528" y="248"/>
                  </a:cubicBezTo>
                  <a:cubicBezTo>
                    <a:pt x="544" y="224"/>
                    <a:pt x="560" y="432"/>
                    <a:pt x="576" y="440"/>
                  </a:cubicBezTo>
                  <a:cubicBezTo>
                    <a:pt x="592" y="448"/>
                    <a:pt x="608" y="296"/>
                    <a:pt x="624" y="296"/>
                  </a:cubicBezTo>
                  <a:cubicBezTo>
                    <a:pt x="640" y="296"/>
                    <a:pt x="648" y="432"/>
                    <a:pt x="672" y="440"/>
                  </a:cubicBezTo>
                  <a:cubicBezTo>
                    <a:pt x="696" y="448"/>
                    <a:pt x="728" y="360"/>
                    <a:pt x="768" y="344"/>
                  </a:cubicBezTo>
                  <a:cubicBezTo>
                    <a:pt x="808" y="328"/>
                    <a:pt x="880" y="344"/>
                    <a:pt x="912" y="344"/>
                  </a:cubicBezTo>
                  <a:cubicBezTo>
                    <a:pt x="944" y="344"/>
                    <a:pt x="952" y="344"/>
                    <a:pt x="960" y="34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5417" name="Line 1037"/>
            <p:cNvSpPr>
              <a:spLocks noChangeShapeType="1"/>
            </p:cNvSpPr>
            <p:nvPr/>
          </p:nvSpPr>
          <p:spPr bwMode="auto">
            <a:xfrm>
              <a:off x="2960" y="2944"/>
              <a:ext cx="144" cy="0"/>
            </a:xfrm>
            <a:prstGeom prst="line">
              <a:avLst/>
            </a:prstGeom>
            <a:noFill/>
            <a:ln w="25400">
              <a:solidFill>
                <a:srgbClr val="3333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45418" name="Object 1038"/>
            <p:cNvGraphicFramePr>
              <a:graphicFrameLocks noChangeAspect="1"/>
            </p:cNvGraphicFramePr>
            <p:nvPr/>
          </p:nvGraphicFramePr>
          <p:xfrm>
            <a:off x="2945" y="3072"/>
            <a:ext cx="175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748" name="Equation" r:id="rId6" imgW="139579" imgH="177646" progId="Equation.DSMT4">
                    <p:embed/>
                  </p:oleObj>
                </mc:Choice>
                <mc:Fallback>
                  <p:oleObj name="Equation" r:id="rId6" imgW="13957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3072"/>
                          <a:ext cx="175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5415" name="Oval 1039"/>
          <p:cNvSpPr>
            <a:spLocks noChangeArrowheads="1"/>
          </p:cNvSpPr>
          <p:nvPr/>
        </p:nvSpPr>
        <p:spPr bwMode="auto">
          <a:xfrm>
            <a:off x="4699000" y="4114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15340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026"/>
          <p:cNvSpPr>
            <a:spLocks noChangeArrowheads="1"/>
          </p:cNvSpPr>
          <p:nvPr/>
        </p:nvSpPr>
        <p:spPr bwMode="auto">
          <a:xfrm>
            <a:off x="2819400" y="1524000"/>
            <a:ext cx="396240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7458" name="Rectangle 1027"/>
          <p:cNvSpPr>
            <a:spLocks noChangeArrowheads="1"/>
          </p:cNvSpPr>
          <p:nvPr/>
        </p:nvSpPr>
        <p:spPr bwMode="auto">
          <a:xfrm>
            <a:off x="4038600" y="5029200"/>
            <a:ext cx="15748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7459" name="Freeform 1028"/>
          <p:cNvSpPr>
            <a:spLocks/>
          </p:cNvSpPr>
          <p:nvPr/>
        </p:nvSpPr>
        <p:spPr bwMode="auto">
          <a:xfrm>
            <a:off x="4089400" y="5054600"/>
            <a:ext cx="1524000" cy="1041400"/>
          </a:xfrm>
          <a:custGeom>
            <a:avLst/>
            <a:gdLst>
              <a:gd name="T0" fmla="*/ 0 w 960"/>
              <a:gd name="T1" fmla="*/ 2147483647 h 656"/>
              <a:gd name="T2" fmla="*/ 2147483647 w 960"/>
              <a:gd name="T3" fmla="*/ 2147483647 h 656"/>
              <a:gd name="T4" fmla="*/ 2147483647 w 960"/>
              <a:gd name="T5" fmla="*/ 2147483647 h 656"/>
              <a:gd name="T6" fmla="*/ 2147483647 w 960"/>
              <a:gd name="T7" fmla="*/ 2147483647 h 656"/>
              <a:gd name="T8" fmla="*/ 2147483647 w 960"/>
              <a:gd name="T9" fmla="*/ 2147483647 h 656"/>
              <a:gd name="T10" fmla="*/ 2147483647 w 960"/>
              <a:gd name="T11" fmla="*/ 2147483647 h 656"/>
              <a:gd name="T12" fmla="*/ 2147483647 w 960"/>
              <a:gd name="T13" fmla="*/ 2147483647 h 656"/>
              <a:gd name="T14" fmla="*/ 2147483647 w 960"/>
              <a:gd name="T15" fmla="*/ 2147483647 h 656"/>
              <a:gd name="T16" fmla="*/ 2147483647 w 960"/>
              <a:gd name="T17" fmla="*/ 2147483647 h 656"/>
              <a:gd name="T18" fmla="*/ 2147483647 w 960"/>
              <a:gd name="T19" fmla="*/ 2147483647 h 656"/>
              <a:gd name="T20" fmla="*/ 2147483647 w 960"/>
              <a:gd name="T21" fmla="*/ 2147483647 h 656"/>
              <a:gd name="T22" fmla="*/ 2147483647 w 960"/>
              <a:gd name="T23" fmla="*/ 2147483647 h 656"/>
              <a:gd name="T24" fmla="*/ 2147483647 w 960"/>
              <a:gd name="T25" fmla="*/ 2147483647 h 656"/>
              <a:gd name="T26" fmla="*/ 2147483647 w 960"/>
              <a:gd name="T27" fmla="*/ 2147483647 h 656"/>
              <a:gd name="T28" fmla="*/ 2147483647 w 960"/>
              <a:gd name="T29" fmla="*/ 2147483647 h 656"/>
              <a:gd name="T30" fmla="*/ 2147483647 w 960"/>
              <a:gd name="T31" fmla="*/ 2147483647 h 6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0"/>
              <a:gd name="T49" fmla="*/ 0 h 656"/>
              <a:gd name="T50" fmla="*/ 960 w 960"/>
              <a:gd name="T51" fmla="*/ 656 h 6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0" h="656">
                <a:moveTo>
                  <a:pt x="0" y="392"/>
                </a:moveTo>
                <a:cubicBezTo>
                  <a:pt x="15" y="391"/>
                  <a:pt x="64" y="376"/>
                  <a:pt x="88" y="384"/>
                </a:cubicBezTo>
                <a:cubicBezTo>
                  <a:pt x="112" y="392"/>
                  <a:pt x="119" y="455"/>
                  <a:pt x="144" y="440"/>
                </a:cubicBezTo>
                <a:cubicBezTo>
                  <a:pt x="169" y="425"/>
                  <a:pt x="216" y="280"/>
                  <a:pt x="240" y="296"/>
                </a:cubicBezTo>
                <a:cubicBezTo>
                  <a:pt x="264" y="312"/>
                  <a:pt x="272" y="560"/>
                  <a:pt x="288" y="536"/>
                </a:cubicBezTo>
                <a:cubicBezTo>
                  <a:pt x="304" y="512"/>
                  <a:pt x="320" y="136"/>
                  <a:pt x="336" y="152"/>
                </a:cubicBezTo>
                <a:cubicBezTo>
                  <a:pt x="352" y="168"/>
                  <a:pt x="368" y="656"/>
                  <a:pt x="384" y="632"/>
                </a:cubicBezTo>
                <a:cubicBezTo>
                  <a:pt x="400" y="608"/>
                  <a:pt x="416" y="16"/>
                  <a:pt x="432" y="8"/>
                </a:cubicBezTo>
                <a:cubicBezTo>
                  <a:pt x="448" y="0"/>
                  <a:pt x="464" y="544"/>
                  <a:pt x="480" y="584"/>
                </a:cubicBezTo>
                <a:cubicBezTo>
                  <a:pt x="496" y="624"/>
                  <a:pt x="512" y="272"/>
                  <a:pt x="528" y="248"/>
                </a:cubicBezTo>
                <a:cubicBezTo>
                  <a:pt x="544" y="224"/>
                  <a:pt x="560" y="432"/>
                  <a:pt x="576" y="440"/>
                </a:cubicBezTo>
                <a:cubicBezTo>
                  <a:pt x="592" y="448"/>
                  <a:pt x="608" y="296"/>
                  <a:pt x="624" y="296"/>
                </a:cubicBezTo>
                <a:cubicBezTo>
                  <a:pt x="640" y="296"/>
                  <a:pt x="648" y="432"/>
                  <a:pt x="672" y="440"/>
                </a:cubicBezTo>
                <a:cubicBezTo>
                  <a:pt x="696" y="448"/>
                  <a:pt x="728" y="360"/>
                  <a:pt x="768" y="344"/>
                </a:cubicBezTo>
                <a:cubicBezTo>
                  <a:pt x="808" y="328"/>
                  <a:pt x="880" y="344"/>
                  <a:pt x="912" y="344"/>
                </a:cubicBezTo>
                <a:cubicBezTo>
                  <a:pt x="944" y="344"/>
                  <a:pt x="952" y="344"/>
                  <a:pt x="960" y="34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445" name="Text Box 1029"/>
          <p:cNvSpPr txBox="1">
            <a:spLocks noChangeArrowheads="1"/>
          </p:cNvSpPr>
          <p:nvPr/>
        </p:nvSpPr>
        <p:spPr bwMode="auto">
          <a:xfrm>
            <a:off x="2057400" y="487363"/>
            <a:ext cx="222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塊材極限</a:t>
            </a:r>
            <a:endParaRPr lang="zh-TW" altLang="en-US">
              <a:latin typeface="Apple LiGothic Medium" charset="-120"/>
              <a:ea typeface="Apple LiGothic Medium" charset="-120"/>
              <a:cs typeface="+mn-cs"/>
            </a:endParaRPr>
          </a:p>
        </p:txBody>
      </p:sp>
      <p:sp>
        <p:nvSpPr>
          <p:cNvPr id="317446" name="Text Box 1030"/>
          <p:cNvSpPr txBox="1">
            <a:spLocks noChangeArrowheads="1"/>
          </p:cNvSpPr>
          <p:nvPr/>
        </p:nvSpPr>
        <p:spPr bwMode="auto">
          <a:xfrm>
            <a:off x="5295900" y="487363"/>
            <a:ext cx="222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奈米極限</a:t>
            </a:r>
            <a:endParaRPr lang="zh-TW" altLang="en-US">
              <a:latin typeface="Apple LiGothic Medium" charset="-120"/>
              <a:ea typeface="Apple LiGothic Medium" charset="-120"/>
              <a:cs typeface="+mn-cs"/>
            </a:endParaRPr>
          </a:p>
        </p:txBody>
      </p:sp>
      <p:sp>
        <p:nvSpPr>
          <p:cNvPr id="147462" name="AutoShape 1031"/>
          <p:cNvSpPr>
            <a:spLocks noChangeArrowheads="1"/>
          </p:cNvSpPr>
          <p:nvPr/>
        </p:nvSpPr>
        <p:spPr bwMode="auto">
          <a:xfrm>
            <a:off x="4648200" y="685800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7463" name="Freeform 1032"/>
          <p:cNvSpPr>
            <a:spLocks/>
          </p:cNvSpPr>
          <p:nvPr/>
        </p:nvSpPr>
        <p:spPr bwMode="auto">
          <a:xfrm>
            <a:off x="3429000" y="2133600"/>
            <a:ext cx="482600" cy="355600"/>
          </a:xfrm>
          <a:custGeom>
            <a:avLst/>
            <a:gdLst>
              <a:gd name="T0" fmla="*/ 0 w 960"/>
              <a:gd name="T1" fmla="*/ 2147483647 h 656"/>
              <a:gd name="T2" fmla="*/ 2147483647 w 960"/>
              <a:gd name="T3" fmla="*/ 2147483647 h 656"/>
              <a:gd name="T4" fmla="*/ 2147483647 w 960"/>
              <a:gd name="T5" fmla="*/ 2147483647 h 656"/>
              <a:gd name="T6" fmla="*/ 2147483647 w 960"/>
              <a:gd name="T7" fmla="*/ 2147483647 h 656"/>
              <a:gd name="T8" fmla="*/ 2147483647 w 960"/>
              <a:gd name="T9" fmla="*/ 2147483647 h 656"/>
              <a:gd name="T10" fmla="*/ 2147483647 w 960"/>
              <a:gd name="T11" fmla="*/ 2147483647 h 656"/>
              <a:gd name="T12" fmla="*/ 2147483647 w 960"/>
              <a:gd name="T13" fmla="*/ 2147483647 h 656"/>
              <a:gd name="T14" fmla="*/ 2147483647 w 960"/>
              <a:gd name="T15" fmla="*/ 1274398304 h 656"/>
              <a:gd name="T16" fmla="*/ 2147483647 w 960"/>
              <a:gd name="T17" fmla="*/ 2147483647 h 656"/>
              <a:gd name="T18" fmla="*/ 2147483647 w 960"/>
              <a:gd name="T19" fmla="*/ 2147483647 h 656"/>
              <a:gd name="T20" fmla="*/ 2147483647 w 960"/>
              <a:gd name="T21" fmla="*/ 2147483647 h 656"/>
              <a:gd name="T22" fmla="*/ 2147483647 w 960"/>
              <a:gd name="T23" fmla="*/ 2147483647 h 656"/>
              <a:gd name="T24" fmla="*/ 2147483647 w 960"/>
              <a:gd name="T25" fmla="*/ 2147483647 h 656"/>
              <a:gd name="T26" fmla="*/ 2147483647 w 960"/>
              <a:gd name="T27" fmla="*/ 2147483647 h 656"/>
              <a:gd name="T28" fmla="*/ 2147483647 w 960"/>
              <a:gd name="T29" fmla="*/ 2147483647 h 656"/>
              <a:gd name="T30" fmla="*/ 2147483647 w 960"/>
              <a:gd name="T31" fmla="*/ 2147483647 h 6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0"/>
              <a:gd name="T49" fmla="*/ 0 h 656"/>
              <a:gd name="T50" fmla="*/ 960 w 960"/>
              <a:gd name="T51" fmla="*/ 656 h 6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0" h="656">
                <a:moveTo>
                  <a:pt x="0" y="392"/>
                </a:moveTo>
                <a:cubicBezTo>
                  <a:pt x="15" y="391"/>
                  <a:pt x="64" y="376"/>
                  <a:pt x="88" y="384"/>
                </a:cubicBezTo>
                <a:cubicBezTo>
                  <a:pt x="112" y="392"/>
                  <a:pt x="119" y="455"/>
                  <a:pt x="144" y="440"/>
                </a:cubicBezTo>
                <a:cubicBezTo>
                  <a:pt x="169" y="425"/>
                  <a:pt x="216" y="280"/>
                  <a:pt x="240" y="296"/>
                </a:cubicBezTo>
                <a:cubicBezTo>
                  <a:pt x="264" y="312"/>
                  <a:pt x="272" y="560"/>
                  <a:pt x="288" y="536"/>
                </a:cubicBezTo>
                <a:cubicBezTo>
                  <a:pt x="304" y="512"/>
                  <a:pt x="320" y="136"/>
                  <a:pt x="336" y="152"/>
                </a:cubicBezTo>
                <a:cubicBezTo>
                  <a:pt x="352" y="168"/>
                  <a:pt x="368" y="656"/>
                  <a:pt x="384" y="632"/>
                </a:cubicBezTo>
                <a:cubicBezTo>
                  <a:pt x="400" y="608"/>
                  <a:pt x="416" y="16"/>
                  <a:pt x="432" y="8"/>
                </a:cubicBezTo>
                <a:cubicBezTo>
                  <a:pt x="448" y="0"/>
                  <a:pt x="464" y="544"/>
                  <a:pt x="480" y="584"/>
                </a:cubicBezTo>
                <a:cubicBezTo>
                  <a:pt x="496" y="624"/>
                  <a:pt x="512" y="272"/>
                  <a:pt x="528" y="248"/>
                </a:cubicBezTo>
                <a:cubicBezTo>
                  <a:pt x="544" y="224"/>
                  <a:pt x="560" y="432"/>
                  <a:pt x="576" y="440"/>
                </a:cubicBezTo>
                <a:cubicBezTo>
                  <a:pt x="592" y="448"/>
                  <a:pt x="608" y="296"/>
                  <a:pt x="624" y="296"/>
                </a:cubicBezTo>
                <a:cubicBezTo>
                  <a:pt x="640" y="296"/>
                  <a:pt x="648" y="432"/>
                  <a:pt x="672" y="440"/>
                </a:cubicBezTo>
                <a:cubicBezTo>
                  <a:pt x="696" y="448"/>
                  <a:pt x="728" y="360"/>
                  <a:pt x="768" y="344"/>
                </a:cubicBezTo>
                <a:cubicBezTo>
                  <a:pt x="808" y="328"/>
                  <a:pt x="880" y="344"/>
                  <a:pt x="912" y="344"/>
                </a:cubicBezTo>
                <a:cubicBezTo>
                  <a:pt x="944" y="344"/>
                  <a:pt x="952" y="344"/>
                  <a:pt x="960" y="34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7464" name="Freeform 1033"/>
          <p:cNvSpPr>
            <a:spLocks/>
          </p:cNvSpPr>
          <p:nvPr/>
        </p:nvSpPr>
        <p:spPr bwMode="auto">
          <a:xfrm>
            <a:off x="5943600" y="3429000"/>
            <a:ext cx="482600" cy="355600"/>
          </a:xfrm>
          <a:custGeom>
            <a:avLst/>
            <a:gdLst>
              <a:gd name="T0" fmla="*/ 0 w 960"/>
              <a:gd name="T1" fmla="*/ 2147483647 h 656"/>
              <a:gd name="T2" fmla="*/ 2147483647 w 960"/>
              <a:gd name="T3" fmla="*/ 2147483647 h 656"/>
              <a:gd name="T4" fmla="*/ 2147483647 w 960"/>
              <a:gd name="T5" fmla="*/ 2147483647 h 656"/>
              <a:gd name="T6" fmla="*/ 2147483647 w 960"/>
              <a:gd name="T7" fmla="*/ 2147483647 h 656"/>
              <a:gd name="T8" fmla="*/ 2147483647 w 960"/>
              <a:gd name="T9" fmla="*/ 2147483647 h 656"/>
              <a:gd name="T10" fmla="*/ 2147483647 w 960"/>
              <a:gd name="T11" fmla="*/ 2147483647 h 656"/>
              <a:gd name="T12" fmla="*/ 2147483647 w 960"/>
              <a:gd name="T13" fmla="*/ 2147483647 h 656"/>
              <a:gd name="T14" fmla="*/ 2147483647 w 960"/>
              <a:gd name="T15" fmla="*/ 1274398304 h 656"/>
              <a:gd name="T16" fmla="*/ 2147483647 w 960"/>
              <a:gd name="T17" fmla="*/ 2147483647 h 656"/>
              <a:gd name="T18" fmla="*/ 2147483647 w 960"/>
              <a:gd name="T19" fmla="*/ 2147483647 h 656"/>
              <a:gd name="T20" fmla="*/ 2147483647 w 960"/>
              <a:gd name="T21" fmla="*/ 2147483647 h 656"/>
              <a:gd name="T22" fmla="*/ 2147483647 w 960"/>
              <a:gd name="T23" fmla="*/ 2147483647 h 656"/>
              <a:gd name="T24" fmla="*/ 2147483647 w 960"/>
              <a:gd name="T25" fmla="*/ 2147483647 h 656"/>
              <a:gd name="T26" fmla="*/ 2147483647 w 960"/>
              <a:gd name="T27" fmla="*/ 2147483647 h 656"/>
              <a:gd name="T28" fmla="*/ 2147483647 w 960"/>
              <a:gd name="T29" fmla="*/ 2147483647 h 656"/>
              <a:gd name="T30" fmla="*/ 2147483647 w 960"/>
              <a:gd name="T31" fmla="*/ 2147483647 h 6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0"/>
              <a:gd name="T49" fmla="*/ 0 h 656"/>
              <a:gd name="T50" fmla="*/ 960 w 960"/>
              <a:gd name="T51" fmla="*/ 656 h 6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0" h="656">
                <a:moveTo>
                  <a:pt x="0" y="392"/>
                </a:moveTo>
                <a:cubicBezTo>
                  <a:pt x="15" y="391"/>
                  <a:pt x="64" y="376"/>
                  <a:pt x="88" y="384"/>
                </a:cubicBezTo>
                <a:cubicBezTo>
                  <a:pt x="112" y="392"/>
                  <a:pt x="119" y="455"/>
                  <a:pt x="144" y="440"/>
                </a:cubicBezTo>
                <a:cubicBezTo>
                  <a:pt x="169" y="425"/>
                  <a:pt x="216" y="280"/>
                  <a:pt x="240" y="296"/>
                </a:cubicBezTo>
                <a:cubicBezTo>
                  <a:pt x="264" y="312"/>
                  <a:pt x="272" y="560"/>
                  <a:pt x="288" y="536"/>
                </a:cubicBezTo>
                <a:cubicBezTo>
                  <a:pt x="304" y="512"/>
                  <a:pt x="320" y="136"/>
                  <a:pt x="336" y="152"/>
                </a:cubicBezTo>
                <a:cubicBezTo>
                  <a:pt x="352" y="168"/>
                  <a:pt x="368" y="656"/>
                  <a:pt x="384" y="632"/>
                </a:cubicBezTo>
                <a:cubicBezTo>
                  <a:pt x="400" y="608"/>
                  <a:pt x="416" y="16"/>
                  <a:pt x="432" y="8"/>
                </a:cubicBezTo>
                <a:cubicBezTo>
                  <a:pt x="448" y="0"/>
                  <a:pt x="464" y="544"/>
                  <a:pt x="480" y="584"/>
                </a:cubicBezTo>
                <a:cubicBezTo>
                  <a:pt x="496" y="624"/>
                  <a:pt x="512" y="272"/>
                  <a:pt x="528" y="248"/>
                </a:cubicBezTo>
                <a:cubicBezTo>
                  <a:pt x="544" y="224"/>
                  <a:pt x="560" y="432"/>
                  <a:pt x="576" y="440"/>
                </a:cubicBezTo>
                <a:cubicBezTo>
                  <a:pt x="592" y="448"/>
                  <a:pt x="608" y="296"/>
                  <a:pt x="624" y="296"/>
                </a:cubicBezTo>
                <a:cubicBezTo>
                  <a:pt x="640" y="296"/>
                  <a:pt x="648" y="432"/>
                  <a:pt x="672" y="440"/>
                </a:cubicBezTo>
                <a:cubicBezTo>
                  <a:pt x="696" y="448"/>
                  <a:pt x="728" y="360"/>
                  <a:pt x="768" y="344"/>
                </a:cubicBezTo>
                <a:cubicBezTo>
                  <a:pt x="808" y="328"/>
                  <a:pt x="880" y="344"/>
                  <a:pt x="912" y="344"/>
                </a:cubicBezTo>
                <a:cubicBezTo>
                  <a:pt x="944" y="344"/>
                  <a:pt x="952" y="344"/>
                  <a:pt x="960" y="34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47465" name="Object 1034"/>
          <p:cNvGraphicFramePr>
            <a:graphicFrameLocks noChangeAspect="1"/>
          </p:cNvGraphicFramePr>
          <p:nvPr/>
        </p:nvGraphicFramePr>
        <p:xfrm>
          <a:off x="7162800" y="2667000"/>
          <a:ext cx="400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0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667000"/>
                        <a:ext cx="4000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6" name="Line 1035"/>
          <p:cNvSpPr>
            <a:spLocks noChangeShapeType="1"/>
          </p:cNvSpPr>
          <p:nvPr/>
        </p:nvSpPr>
        <p:spPr bwMode="auto">
          <a:xfrm>
            <a:off x="7010400" y="1524000"/>
            <a:ext cx="0" cy="25908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47467" name="Object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626196"/>
              </p:ext>
            </p:extLst>
          </p:nvPr>
        </p:nvGraphicFramePr>
        <p:xfrm>
          <a:off x="1066800" y="27432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1" name="Equation" r:id="rId6" imgW="431800" imgH="177800" progId="Equation.DSMT4">
                  <p:embed/>
                </p:oleObj>
              </mc:Choice>
              <mc:Fallback>
                <p:oleObj name="Equation" r:id="rId6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8" name="Object 1037"/>
          <p:cNvGraphicFramePr>
            <a:graphicFrameLocks noChangeAspect="1"/>
          </p:cNvGraphicFramePr>
          <p:nvPr/>
        </p:nvGraphicFramePr>
        <p:xfrm>
          <a:off x="1195388" y="5181600"/>
          <a:ext cx="1090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2" name="Equation" r:id="rId8" imgW="380670" imgH="177646" progId="Equation.DSMT4">
                  <p:embed/>
                </p:oleObj>
              </mc:Choice>
              <mc:Fallback>
                <p:oleObj name="Equation" r:id="rId8" imgW="3806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181600"/>
                        <a:ext cx="10906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09111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4140200" y="333375"/>
            <a:ext cx="10985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中子</a:t>
            </a:r>
            <a:endParaRPr lang="zh-TW" altLang="en-US">
              <a:latin typeface="Apple LiGothic Medium" charset="-120"/>
            </a:endParaRPr>
          </a:p>
        </p:txBody>
      </p:sp>
      <p:sp>
        <p:nvSpPr>
          <p:cNvPr id="65539" name="Rectangle 10"/>
          <p:cNvSpPr>
            <a:spLocks noChangeArrowheads="1"/>
          </p:cNvSpPr>
          <p:nvPr/>
        </p:nvSpPr>
        <p:spPr bwMode="auto">
          <a:xfrm>
            <a:off x="2195513" y="5805488"/>
            <a:ext cx="578008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8000"/>
                </a:solidFill>
                <a:latin typeface="Times New Roman" pitchFamily="18" charset="0"/>
                <a:ea typeface="新細明體" pitchFamily="18" charset="-120"/>
              </a:rPr>
              <a:t>Reviews of Modern Physics 60, 1067 (1988)</a:t>
            </a:r>
            <a:endParaRPr lang="zh-TW" altLang="en-US" b="1">
              <a:latin typeface="Arial" charset="0"/>
              <a:ea typeface="新細明體" pitchFamily="18" charset="-120"/>
            </a:endParaRPr>
          </a:p>
        </p:txBody>
      </p:sp>
      <p:pic>
        <p:nvPicPr>
          <p:cNvPr id="655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341438"/>
            <a:ext cx="6700838" cy="41005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Text Box 2"/>
          <p:cNvSpPr txBox="1">
            <a:spLocks noChangeArrowheads="1"/>
          </p:cNvSpPr>
          <p:nvPr/>
        </p:nvSpPr>
        <p:spPr bwMode="auto">
          <a:xfrm>
            <a:off x="4140200" y="333375"/>
            <a:ext cx="641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氦</a:t>
            </a:r>
            <a:endParaRPr lang="zh-TW" altLang="en-US">
              <a:latin typeface="Apple LiGothic Medium" charset="-12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195513" y="5805488"/>
            <a:ext cx="5211762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8000"/>
                </a:solidFill>
                <a:latin typeface="Times New Roman" pitchFamily="18" charset="0"/>
                <a:ea typeface="新細明體" pitchFamily="18" charset="-120"/>
              </a:rPr>
              <a:t>Physics Review Letters</a:t>
            </a:r>
            <a:r>
              <a:rPr lang="zh-TW" altLang="en-US" b="1">
                <a:solidFill>
                  <a:srgbClr val="008000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b="1">
                <a:solidFill>
                  <a:srgbClr val="008000"/>
                </a:solidFill>
                <a:latin typeface="Times New Roman" pitchFamily="18" charset="0"/>
                <a:ea typeface="新細明體" pitchFamily="18" charset="-120"/>
              </a:rPr>
              <a:t>66, 2689 (1991)</a:t>
            </a:r>
            <a:endParaRPr lang="zh-TW" altLang="en-US" b="1">
              <a:latin typeface="Arial" charset="0"/>
              <a:ea typeface="新細明體" pitchFamily="18" charset="-120"/>
            </a:endParaRP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268413"/>
            <a:ext cx="6840538" cy="42814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60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8001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841375" y="6019800"/>
            <a:ext cx="76930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Times New Roman" pitchFamily="18" charset="0"/>
                <a:ea typeface="新細明體" pitchFamily="18" charset="-120"/>
              </a:rPr>
              <a:t>http://www.quantum.univie.ac.at/research/c60/index.html</a:t>
            </a:r>
            <a:endParaRPr lang="zh-TW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1476375" y="227013"/>
            <a:ext cx="6400800" cy="6096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>
              <a:defRPr/>
            </a:pPr>
            <a:r>
              <a:rPr lang="zh-TW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大分子之物質波</a:t>
            </a:r>
            <a:r>
              <a:rPr lang="zh-TW" altLang="en-US">
                <a:latin typeface="Arial" pitchFamily="34" charset="0"/>
                <a:ea typeface="新細明體" pitchFamily="18" charset="-120"/>
              </a:rPr>
              <a:t> </a:t>
            </a:r>
          </a:p>
        </p:txBody>
      </p:sp>
      <p:pic>
        <p:nvPicPr>
          <p:cNvPr id="67589" name="Picture 5" descr="fizi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524000"/>
            <a:ext cx="14176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3505200" y="1447800"/>
            <a:ext cx="2133600" cy="1600200"/>
          </a:xfrm>
          <a:prstGeom prst="wedgeRoundRectCallout">
            <a:avLst>
              <a:gd name="adj1" fmla="val -66444"/>
              <a:gd name="adj2" fmla="val 165079"/>
              <a:gd name="adj3" fmla="val 16667"/>
            </a:avLst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565525" y="1870075"/>
            <a:ext cx="423863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>
                <a:solidFill>
                  <a:srgbClr val="CC0000"/>
                </a:solidFill>
                <a:latin typeface="Times New Roman" pitchFamily="18" charset="0"/>
              </a:rPr>
              <a:t>C</a:t>
            </a:r>
            <a:r>
              <a:rPr lang="en-US" altLang="zh-TW" b="1" baseline="-25000">
                <a:solidFill>
                  <a:srgbClr val="CC0000"/>
                </a:solidFill>
                <a:latin typeface="Times New Roman" pitchFamily="18" charset="0"/>
              </a:rPr>
              <a:t>60</a:t>
            </a:r>
            <a:endParaRPr lang="en-US" altLang="zh-TW"/>
          </a:p>
        </p:txBody>
      </p:sp>
      <p:sp>
        <p:nvSpPr>
          <p:cNvPr id="67592" name="Freeform 8"/>
          <p:cNvSpPr>
            <a:spLocks/>
          </p:cNvSpPr>
          <p:nvPr/>
        </p:nvSpPr>
        <p:spPr bwMode="auto">
          <a:xfrm>
            <a:off x="2362200" y="4572000"/>
            <a:ext cx="1524000" cy="1041400"/>
          </a:xfrm>
          <a:custGeom>
            <a:avLst/>
            <a:gdLst>
              <a:gd name="T0" fmla="*/ 0 w 960"/>
              <a:gd name="T1" fmla="*/ 2147483647 h 656"/>
              <a:gd name="T2" fmla="*/ 2147483647 w 960"/>
              <a:gd name="T3" fmla="*/ 2147483647 h 656"/>
              <a:gd name="T4" fmla="*/ 2147483647 w 960"/>
              <a:gd name="T5" fmla="*/ 2147483647 h 656"/>
              <a:gd name="T6" fmla="*/ 2147483647 w 960"/>
              <a:gd name="T7" fmla="*/ 2147483647 h 656"/>
              <a:gd name="T8" fmla="*/ 2147483647 w 960"/>
              <a:gd name="T9" fmla="*/ 2147483647 h 656"/>
              <a:gd name="T10" fmla="*/ 2147483647 w 960"/>
              <a:gd name="T11" fmla="*/ 2147483647 h 656"/>
              <a:gd name="T12" fmla="*/ 2147483647 w 960"/>
              <a:gd name="T13" fmla="*/ 2147483647 h 656"/>
              <a:gd name="T14" fmla="*/ 2147483647 w 960"/>
              <a:gd name="T15" fmla="*/ 2147483647 h 656"/>
              <a:gd name="T16" fmla="*/ 2147483647 w 960"/>
              <a:gd name="T17" fmla="*/ 2147483647 h 656"/>
              <a:gd name="T18" fmla="*/ 2147483647 w 960"/>
              <a:gd name="T19" fmla="*/ 2147483647 h 656"/>
              <a:gd name="T20" fmla="*/ 2147483647 w 960"/>
              <a:gd name="T21" fmla="*/ 2147483647 h 656"/>
              <a:gd name="T22" fmla="*/ 2147483647 w 960"/>
              <a:gd name="T23" fmla="*/ 2147483647 h 656"/>
              <a:gd name="T24" fmla="*/ 2147483647 w 960"/>
              <a:gd name="T25" fmla="*/ 2147483647 h 656"/>
              <a:gd name="T26" fmla="*/ 2147483647 w 960"/>
              <a:gd name="T27" fmla="*/ 2147483647 h 656"/>
              <a:gd name="T28" fmla="*/ 2147483647 w 960"/>
              <a:gd name="T29" fmla="*/ 2147483647 h 656"/>
              <a:gd name="T30" fmla="*/ 2147483647 w 960"/>
              <a:gd name="T31" fmla="*/ 2147483647 h 6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60"/>
              <a:gd name="T49" fmla="*/ 0 h 656"/>
              <a:gd name="T50" fmla="*/ 960 w 960"/>
              <a:gd name="T51" fmla="*/ 656 h 6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60" h="656">
                <a:moveTo>
                  <a:pt x="0" y="392"/>
                </a:moveTo>
                <a:cubicBezTo>
                  <a:pt x="15" y="391"/>
                  <a:pt x="64" y="376"/>
                  <a:pt x="88" y="384"/>
                </a:cubicBezTo>
                <a:cubicBezTo>
                  <a:pt x="112" y="392"/>
                  <a:pt x="119" y="455"/>
                  <a:pt x="144" y="440"/>
                </a:cubicBezTo>
                <a:cubicBezTo>
                  <a:pt x="169" y="425"/>
                  <a:pt x="216" y="280"/>
                  <a:pt x="240" y="296"/>
                </a:cubicBezTo>
                <a:cubicBezTo>
                  <a:pt x="264" y="312"/>
                  <a:pt x="272" y="560"/>
                  <a:pt x="288" y="536"/>
                </a:cubicBezTo>
                <a:cubicBezTo>
                  <a:pt x="304" y="512"/>
                  <a:pt x="320" y="136"/>
                  <a:pt x="336" y="152"/>
                </a:cubicBezTo>
                <a:cubicBezTo>
                  <a:pt x="352" y="168"/>
                  <a:pt x="368" y="656"/>
                  <a:pt x="384" y="632"/>
                </a:cubicBezTo>
                <a:cubicBezTo>
                  <a:pt x="400" y="608"/>
                  <a:pt x="416" y="16"/>
                  <a:pt x="432" y="8"/>
                </a:cubicBezTo>
                <a:cubicBezTo>
                  <a:pt x="448" y="0"/>
                  <a:pt x="464" y="544"/>
                  <a:pt x="480" y="584"/>
                </a:cubicBezTo>
                <a:cubicBezTo>
                  <a:pt x="496" y="624"/>
                  <a:pt x="512" y="272"/>
                  <a:pt x="528" y="248"/>
                </a:cubicBezTo>
                <a:cubicBezTo>
                  <a:pt x="544" y="224"/>
                  <a:pt x="560" y="432"/>
                  <a:pt x="576" y="440"/>
                </a:cubicBezTo>
                <a:cubicBezTo>
                  <a:pt x="592" y="448"/>
                  <a:pt x="608" y="296"/>
                  <a:pt x="624" y="296"/>
                </a:cubicBezTo>
                <a:cubicBezTo>
                  <a:pt x="640" y="296"/>
                  <a:pt x="648" y="432"/>
                  <a:pt x="672" y="440"/>
                </a:cubicBezTo>
                <a:cubicBezTo>
                  <a:pt x="696" y="448"/>
                  <a:pt x="728" y="360"/>
                  <a:pt x="768" y="344"/>
                </a:cubicBezTo>
                <a:cubicBezTo>
                  <a:pt x="808" y="328"/>
                  <a:pt x="880" y="344"/>
                  <a:pt x="912" y="344"/>
                </a:cubicBezTo>
                <a:cubicBezTo>
                  <a:pt x="944" y="344"/>
                  <a:pt x="952" y="344"/>
                  <a:pt x="960" y="34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349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029200" y="6096000"/>
            <a:ext cx="30543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Times New Roman" pitchFamily="18" charset="0"/>
                <a:ea typeface="Apple LiGothic Medium" charset="-120"/>
              </a:rPr>
              <a:t>Nature 409, 304(2001)</a:t>
            </a:r>
            <a:endParaRPr lang="en-US" altLang="zh-TW">
              <a:latin typeface="Apple LiGothic Medium" charset="-120"/>
              <a:ea typeface="Apple LiGothic Medium" charset="-120"/>
            </a:endParaRPr>
          </a:p>
        </p:txBody>
      </p:sp>
      <p:pic>
        <p:nvPicPr>
          <p:cNvPr id="68612" name="Picture 4" descr="fuss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57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D3B210-04E1-4A01-8226-218FC500422D}" type="slidenum">
              <a:rPr lang="zh-TW" altLang="en-US"/>
              <a:pPr>
                <a:defRPr/>
              </a:pPr>
              <a:t>48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04800" y="4483100"/>
            <a:ext cx="8534400" cy="191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(1) </a:t>
            </a:r>
            <a:r>
              <a:rPr lang="en-US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Diffration grating </a:t>
            </a:r>
            <a:r>
              <a:rPr lang="en-US" altLang="zh-TW">
                <a:solidFill>
                  <a:srgbClr val="000066"/>
                </a:solidFill>
                <a:latin typeface="Times New Roman" pitchFamily="18" charset="0"/>
              </a:rPr>
              <a:t>is</a:t>
            </a:r>
            <a:r>
              <a:rPr lang="zh-TW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SiNx grating (period 100 nm) with </a:t>
            </a:r>
          </a:p>
          <a:p>
            <a:r>
              <a:rPr lang="en-US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width 0.1 m.</a:t>
            </a:r>
          </a:p>
          <a:p>
            <a:r>
              <a:rPr lang="en-US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(2) C60 is</a:t>
            </a:r>
            <a:r>
              <a:rPr lang="zh-TW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>
                <a:solidFill>
                  <a:srgbClr val="000066"/>
                </a:solidFill>
                <a:latin typeface="Times New Roman" pitchFamily="18" charset="0"/>
                <a:ea typeface="新細明體" pitchFamily="18" charset="-120"/>
              </a:rPr>
              <a:t>thermal ionized by a laser. The ions are then accelerated and directed towards a conversion electrode. The ejected electrons are subsequently counted by a Channeltron electron multiplier.</a:t>
            </a:r>
            <a:r>
              <a:rPr lang="en-US" altLang="zh-TW">
                <a:latin typeface="Times New Roman" pitchFamily="18" charset="0"/>
                <a:ea typeface="新細明體" pitchFamily="18" charset="-120"/>
              </a:rPr>
              <a:t> </a:t>
            </a:r>
            <a:endParaRPr lang="zh-TW" altLang="en-US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457200" y="3581400"/>
            <a:ext cx="30543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Times New Roman" pitchFamily="18" charset="0"/>
              </a:rPr>
              <a:t>Nature 401,680 (1999)</a:t>
            </a:r>
            <a:endParaRPr lang="en-US" altLang="zh-TW"/>
          </a:p>
        </p:txBody>
      </p:sp>
      <p:pic>
        <p:nvPicPr>
          <p:cNvPr id="69637" name="Picture 4" descr="C60_w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14400"/>
            <a:ext cx="50292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3324225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2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4225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89" y="620688"/>
            <a:ext cx="9192401" cy="33843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33056"/>
            <a:ext cx="9180512" cy="15083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60_wav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43529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105400" y="2022475"/>
            <a:ext cx="3921125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>
                <a:solidFill>
                  <a:srgbClr val="CC0000"/>
                </a:solidFill>
                <a:latin typeface="Times New Roman" pitchFamily="18" charset="0"/>
              </a:rPr>
              <a:t>Other atoms:</a:t>
            </a:r>
          </a:p>
          <a:p>
            <a:r>
              <a:rPr lang="en-US" altLang="zh-TW" b="1">
                <a:solidFill>
                  <a:srgbClr val="CC0000"/>
                </a:solidFill>
                <a:latin typeface="Times New Roman" pitchFamily="18" charset="0"/>
              </a:rPr>
              <a:t>Na, Phys. Rev. 66, 2693 (1991)</a:t>
            </a:r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203575" y="476250"/>
            <a:ext cx="3200400" cy="6096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zh-TW" altLang="en-US" sz="5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生物分子</a:t>
            </a:r>
            <a:r>
              <a:rPr lang="zh-TW" altLang="en-US" sz="4000" b="1">
                <a:latin typeface="Arial" pitchFamily="34" charset="0"/>
                <a:ea typeface="新細明體" pitchFamily="18" charset="-120"/>
              </a:rPr>
              <a:t>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143000" y="5410200"/>
            <a:ext cx="7239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Arial" charset="0"/>
                <a:ea typeface="新細明體" pitchFamily="18" charset="-120"/>
              </a:rPr>
              <a:t>3</a:t>
            </a:r>
            <a:r>
              <a:rPr lang="en-US" altLang="zh-TW">
                <a:latin typeface="Arial" charset="0"/>
                <a:ea typeface="新細明體" pitchFamily="18" charset="-120"/>
              </a:rPr>
              <a:t>D structure of tetraphenylporphyrin C</a:t>
            </a:r>
            <a:r>
              <a:rPr lang="en-US" altLang="zh-TW" baseline="-25000">
                <a:latin typeface="Arial" charset="0"/>
                <a:ea typeface="新細明體" pitchFamily="18" charset="-120"/>
              </a:rPr>
              <a:t>44</a:t>
            </a:r>
            <a:r>
              <a:rPr lang="en-US" altLang="zh-TW">
                <a:latin typeface="Arial" charset="0"/>
                <a:ea typeface="新細明體" pitchFamily="18" charset="-120"/>
              </a:rPr>
              <a:t>H</a:t>
            </a:r>
            <a:r>
              <a:rPr lang="en-US" altLang="zh-TW" baseline="-25000">
                <a:latin typeface="Arial" charset="0"/>
                <a:ea typeface="新細明體" pitchFamily="18" charset="-120"/>
              </a:rPr>
              <a:t>30</a:t>
            </a:r>
            <a:r>
              <a:rPr lang="en-US" altLang="zh-TW">
                <a:latin typeface="Arial" charset="0"/>
                <a:ea typeface="新細明體" pitchFamily="18" charset="-120"/>
              </a:rPr>
              <a:t>N</a:t>
            </a:r>
            <a:r>
              <a:rPr lang="en-US" altLang="zh-TW" baseline="-25000">
                <a:latin typeface="Arial" charset="0"/>
                <a:ea typeface="新細明體" pitchFamily="18" charset="-120"/>
              </a:rPr>
              <a:t>4</a:t>
            </a:r>
            <a:r>
              <a:rPr lang="en-US" altLang="zh-TW">
                <a:latin typeface="Arial" charset="0"/>
                <a:ea typeface="新細明體" pitchFamily="18" charset="-120"/>
              </a:rPr>
              <a:t>(TPP) </a:t>
            </a:r>
            <a:endParaRPr lang="zh-TW" altLang="en-US">
              <a:latin typeface="Arial" charset="0"/>
              <a:ea typeface="新細明體" pitchFamily="18" charset="-120"/>
            </a:endParaRPr>
          </a:p>
        </p:txBody>
      </p:sp>
      <p:pic>
        <p:nvPicPr>
          <p:cNvPr id="71684" name="Picture 4" descr="porphy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90700"/>
            <a:ext cx="3962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4267200" cy="293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066800" y="5791200"/>
            <a:ext cx="7315200" cy="304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zh-TW" b="1">
                <a:solidFill>
                  <a:srgbClr val="006600"/>
                </a:solidFill>
                <a:latin typeface="Times New Roman" pitchFamily="18" charset="0"/>
                <a:ea typeface="新細明體" pitchFamily="18" charset="-120"/>
              </a:rPr>
              <a:t>L Hackermuller et al. Phys. Rev. Lett. 91 090408, (2003)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606550" y="5181600"/>
            <a:ext cx="57086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Arial" charset="0"/>
                <a:ea typeface="新細明體" pitchFamily="18" charset="-120"/>
              </a:rPr>
              <a:t>3</a:t>
            </a:r>
            <a:r>
              <a:rPr lang="en-US" altLang="zh-TW">
                <a:latin typeface="Arial" charset="0"/>
                <a:ea typeface="新細明體" pitchFamily="18" charset="-120"/>
              </a:rPr>
              <a:t>D structure of the fluorofullerene C</a:t>
            </a:r>
            <a:r>
              <a:rPr lang="en-US" altLang="zh-TW" baseline="-25000">
                <a:latin typeface="Arial" charset="0"/>
                <a:ea typeface="新細明體" pitchFamily="18" charset="-120"/>
              </a:rPr>
              <a:t>60</a:t>
            </a:r>
            <a:r>
              <a:rPr lang="en-US" altLang="zh-TW">
                <a:latin typeface="Arial" charset="0"/>
                <a:ea typeface="新細明體" pitchFamily="18" charset="-120"/>
              </a:rPr>
              <a:t>F</a:t>
            </a:r>
            <a:r>
              <a:rPr lang="en-US" altLang="zh-TW" baseline="-25000">
                <a:latin typeface="Arial" charset="0"/>
                <a:ea typeface="新細明體" pitchFamily="18" charset="-120"/>
              </a:rPr>
              <a:t>48 </a:t>
            </a:r>
            <a:endParaRPr lang="zh-TW" altLang="en-US"/>
          </a:p>
        </p:txBody>
      </p:sp>
      <p:pic>
        <p:nvPicPr>
          <p:cNvPr id="72708" name="Picture 4" descr="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200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76400"/>
            <a:ext cx="4267200" cy="2979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760663" y="6308725"/>
            <a:ext cx="39719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Times New Roman" pitchFamily="18" charset="0"/>
                <a:ea typeface="新細明體" pitchFamily="18" charset="-120"/>
              </a:rPr>
              <a:t>Science 275, 637 (1997)</a:t>
            </a:r>
            <a:endParaRPr lang="zh-TW" altLang="en-US">
              <a:latin typeface="Arial" charset="0"/>
            </a:endParaRP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1600200" y="333375"/>
            <a:ext cx="6400800" cy="6096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>
              <a:defRPr/>
            </a:pPr>
            <a:r>
              <a:rPr lang="en-US" altLang="zh-TW" sz="4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zh-TW" sz="4800" b="1" baseline="300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zh-TW" sz="4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TW" alt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鈉原子的干涉</a:t>
            </a:r>
          </a:p>
        </p:txBody>
      </p:sp>
      <p:pic>
        <p:nvPicPr>
          <p:cNvPr id="29701" name="Picture 4" descr="condensate_inteference_science1997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4362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762000" y="1752600"/>
          <a:ext cx="3209925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點陣圖影像" r:id="rId5" imgW="3209524" imgH="4029637" progId="PBrush">
                  <p:embed/>
                </p:oleObj>
              </mc:Choice>
              <mc:Fallback>
                <p:oleObj name="點陣圖影像" r:id="rId5" imgW="3209524" imgH="402963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3209925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AF371E-1D18-4442-84B8-C7536A7B311F}" type="slidenum">
              <a:rPr lang="zh-TW" altLang="en-US"/>
              <a:pPr>
                <a:defRPr/>
              </a:pPr>
              <a:t>53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3924300" y="869950"/>
            <a:ext cx="1422400" cy="687388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zh-TW" altLang="en-US" sz="4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結論</a:t>
            </a:r>
            <a:r>
              <a:rPr lang="zh-TW" altLang="en-US" sz="3600" b="1">
                <a:latin typeface="Arial" pitchFamily="34" charset="0"/>
                <a:ea typeface="新細明體" pitchFamily="18" charset="-120"/>
              </a:rPr>
              <a:t> </a:t>
            </a:r>
            <a:endParaRPr lang="zh-TW" altLang="en-US" sz="4000" b="1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6172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800" b="1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zh-TW" sz="2800" b="1">
                <a:solidFill>
                  <a:srgbClr val="0000FF"/>
                </a:solidFill>
                <a:latin typeface="Times New Roman" pitchFamily="18" charset="0"/>
              </a:rPr>
              <a:t>i) </a:t>
            </a:r>
            <a:r>
              <a:rPr lang="zh-TW" altLang="en-US" sz="2800" b="1">
                <a:solidFill>
                  <a:srgbClr val="0000FF"/>
                </a:solidFill>
                <a:latin typeface="Times New Roman" pitchFamily="18" charset="0"/>
              </a:rPr>
              <a:t>出現之次數 </a:t>
            </a:r>
            <a:r>
              <a:rPr lang="en-US" altLang="zh-TW" sz="2800" b="1">
                <a:solidFill>
                  <a:srgbClr val="0000FF"/>
                </a:solidFill>
                <a:latin typeface="Times New Roman" pitchFamily="18" charset="0"/>
              </a:rPr>
              <a:t>~ </a:t>
            </a:r>
            <a:r>
              <a:rPr lang="zh-TW" altLang="en-US" sz="3200" b="1">
                <a:solidFill>
                  <a:srgbClr val="0000FF"/>
                </a:solidFill>
                <a:latin typeface="Times New Roman" pitchFamily="18" charset="0"/>
              </a:rPr>
              <a:t>粒子出現的機會</a:t>
            </a:r>
            <a:r>
              <a:rPr lang="zh-TW" alt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zh-TW" altLang="en-US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zh-TW" altLang="en-US" sz="2800">
              <a:latin typeface="Times New Roman" pitchFamily="18" charset="0"/>
            </a:endParaRP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8153400" cy="2227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800" b="1" dirty="0">
                <a:solidFill>
                  <a:srgbClr val="CC3300"/>
                </a:solidFill>
                <a:latin typeface="Times New Roman" pitchFamily="18" charset="0"/>
              </a:rPr>
              <a:t>(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ii) </a:t>
            </a:r>
            <a:r>
              <a:rPr lang="zh-TW" altLang="en-US" sz="2800" b="1" dirty="0">
                <a:solidFill>
                  <a:srgbClr val="CC3300"/>
                </a:solidFill>
                <a:latin typeface="Times New Roman" pitchFamily="18" charset="0"/>
              </a:rPr>
              <a:t>當有許多互相排斥之選擇時 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      </a:t>
            </a:r>
          </a:p>
          <a:p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      P (</a:t>
            </a:r>
            <a:r>
              <a:rPr lang="zh-TW" altLang="en-US" sz="2800" b="1" dirty="0">
                <a:solidFill>
                  <a:srgbClr val="CC3300"/>
                </a:solidFill>
                <a:latin typeface="Times New Roman" pitchFamily="18" charset="0"/>
              </a:rPr>
              <a:t>總機會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) 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</a:rPr>
              <a:t>≠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800" b="1" baseline="-25000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+P</a:t>
            </a:r>
            <a:r>
              <a:rPr lang="en-US" altLang="zh-TW" sz="2800" b="1" baseline="-25000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+P</a:t>
            </a:r>
            <a:r>
              <a:rPr lang="en-US" altLang="zh-TW" sz="2800" b="1" baseline="-25000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+ …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</a:t>
            </a:r>
          </a:p>
          <a:p>
            <a:endParaRPr lang="en-US" altLang="zh-TW" sz="2800" b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   </a:t>
            </a:r>
            <a:r>
              <a:rPr lang="zh-TW" altLang="en-US" sz="28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不同於粒子的行為: </a:t>
            </a:r>
            <a:r>
              <a:rPr lang="en-US" altLang="zh-TW" sz="2800" b="1" dirty="0">
                <a:solidFill>
                  <a:srgbClr val="000099"/>
                </a:solidFill>
                <a:latin typeface="Times New Roman" pitchFamily="18" charset="0"/>
              </a:rPr>
              <a:t>P </a:t>
            </a:r>
            <a:r>
              <a:rPr lang="en-US" altLang="zh-TW" sz="28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= P</a:t>
            </a:r>
            <a:r>
              <a:rPr lang="en-US" altLang="zh-TW" sz="2800" b="1" baseline="-25000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8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+P</a:t>
            </a:r>
            <a:r>
              <a:rPr lang="en-US" altLang="zh-TW" sz="2800" b="1" baseline="-25000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28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+P</a:t>
            </a:r>
            <a:r>
              <a:rPr lang="en-US" altLang="zh-TW" sz="2800" b="1" baseline="-25000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zh-TW" sz="2800" b="1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+ …</a:t>
            </a:r>
            <a:r>
              <a:rPr lang="en-US" altLang="zh-TW" sz="2800" b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zh-TW" altLang="en-US" sz="2800" b="1" dirty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3089275" y="404813"/>
            <a:ext cx="2952750" cy="792162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zh-TW" altLang="en-US" sz="4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如何描述</a:t>
            </a:r>
            <a:r>
              <a:rPr lang="en-US" altLang="zh-TW" sz="4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n-US" altLang="zh-TW" sz="4000" b="1">
                <a:latin typeface="Arial" pitchFamily="34" charset="0"/>
                <a:ea typeface="新細明體" pitchFamily="18" charset="-120"/>
              </a:rPr>
              <a:t> </a:t>
            </a:r>
            <a:endParaRPr lang="zh-TW" altLang="en-US" sz="4000" b="1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09600" y="2743200"/>
            <a:ext cx="6172200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800" b="1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zh-TW" sz="2800" b="1">
                <a:solidFill>
                  <a:srgbClr val="0000FF"/>
                </a:solidFill>
                <a:latin typeface="Times New Roman" pitchFamily="18" charset="0"/>
              </a:rPr>
              <a:t>i) </a:t>
            </a:r>
            <a:r>
              <a:rPr lang="zh-TW" altLang="en-US" sz="2800" b="1">
                <a:solidFill>
                  <a:srgbClr val="0000FF"/>
                </a:solidFill>
                <a:latin typeface="Times New Roman" pitchFamily="18" charset="0"/>
              </a:rPr>
              <a:t>光強度</a:t>
            </a:r>
            <a:r>
              <a:rPr lang="en-US" altLang="zh-TW" sz="2800" b="1">
                <a:solidFill>
                  <a:srgbClr val="0000FF"/>
                </a:solidFill>
                <a:latin typeface="Times New Roman" pitchFamily="18" charset="0"/>
              </a:rPr>
              <a:t> (I) ~ </a:t>
            </a:r>
            <a:r>
              <a:rPr lang="zh-TW" altLang="en-US" sz="3200" b="1">
                <a:solidFill>
                  <a:srgbClr val="0000FF"/>
                </a:solidFill>
                <a:latin typeface="Times New Roman" pitchFamily="18" charset="0"/>
              </a:rPr>
              <a:t>|</a:t>
            </a:r>
            <a:r>
              <a:rPr lang="en-US" altLang="zh-TW" sz="3200" b="1">
                <a:solidFill>
                  <a:srgbClr val="0000FF"/>
                </a:solidFill>
                <a:latin typeface="Times New Roman" pitchFamily="18" charset="0"/>
              </a:rPr>
              <a:t>E|</a:t>
            </a:r>
            <a:r>
              <a:rPr lang="en-US" altLang="zh-TW" sz="3200" b="1" baseline="30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TW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zh-TW" sz="2800">
              <a:latin typeface="Times New Roman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9600" y="3732213"/>
            <a:ext cx="8153400" cy="2089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800" b="1" dirty="0">
                <a:solidFill>
                  <a:srgbClr val="CC3300"/>
                </a:solidFill>
                <a:latin typeface="Times New Roman" pitchFamily="18" charset="0"/>
              </a:rPr>
              <a:t>(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ii) </a:t>
            </a:r>
            <a:r>
              <a:rPr lang="zh-TW" altLang="en-US" sz="2800" b="1" dirty="0">
                <a:solidFill>
                  <a:srgbClr val="CC3300"/>
                </a:solidFill>
                <a:latin typeface="Times New Roman" pitchFamily="18" charset="0"/>
              </a:rPr>
              <a:t>當有許多選擇時 </a:t>
            </a:r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r>
              <a:rPr lang="en-US" altLang="zh-TW" sz="2800" b="1" dirty="0">
                <a:solidFill>
                  <a:srgbClr val="CC3300"/>
                </a:solidFill>
                <a:latin typeface="Times New Roman" pitchFamily="18" charset="0"/>
              </a:rPr>
              <a:t>      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</a:rPr>
              <a:t>I (total intensity) ~ |E</a:t>
            </a:r>
            <a:r>
              <a:rPr lang="en-US" altLang="zh-TW" sz="2800" b="1" baseline="-25000" dirty="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</a:rPr>
              <a:t>+E</a:t>
            </a:r>
            <a:r>
              <a:rPr lang="en-US" altLang="zh-TW" sz="2800" b="1" baseline="-25000" dirty="0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</a:rPr>
              <a:t>|</a:t>
            </a:r>
            <a:r>
              <a:rPr lang="en-US" altLang="zh-TW" sz="2800" b="1" baseline="30000" dirty="0">
                <a:solidFill>
                  <a:srgbClr val="006600"/>
                </a:solidFill>
                <a:latin typeface="Times New Roman" pitchFamily="18" charset="0"/>
              </a:rPr>
              <a:t>2 </a:t>
            </a:r>
            <a:r>
              <a:rPr lang="en-US" altLang="zh-TW" sz="2800" b="1" baseline="30000" dirty="0" smtClean="0">
                <a:solidFill>
                  <a:srgbClr val="006600"/>
                </a:solidFill>
                <a:latin typeface="Times New Roman" pitchFamily="18" charset="0"/>
              </a:rPr>
              <a:t>≠</a:t>
            </a:r>
            <a:r>
              <a:rPr lang="en-US" altLang="zh-TW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|E</a:t>
            </a:r>
            <a:r>
              <a:rPr lang="en-US" altLang="zh-TW" sz="2800" b="1" baseline="-25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800" b="1" baseline="30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+|E</a:t>
            </a:r>
            <a:r>
              <a:rPr lang="en-US" altLang="zh-TW" sz="2800" b="1" baseline="-25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800" b="1" baseline="30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altLang="zh-TW" sz="2800" b="1" baseline="30000" dirty="0">
              <a:solidFill>
                <a:srgbClr val="CC3300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altLang="zh-TW" sz="2800" b="1" baseline="-25000" dirty="0">
              <a:solidFill>
                <a:srgbClr val="CC3300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altLang="zh-TW" sz="2800" b="1" baseline="-25000" dirty="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rPr>
              <a:t>     </a:t>
            </a:r>
            <a:r>
              <a:rPr lang="en-US" altLang="zh-TW" sz="2800" b="1" baseline="300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zh-TW" altLang="en-US" sz="2800" b="1" dirty="0">
                <a:solidFill>
                  <a:srgbClr val="006600"/>
                </a:solidFill>
                <a:latin typeface="Times New Roman" pitchFamily="18" charset="0"/>
              </a:rPr>
              <a:t>因而跳脫了 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</a:rPr>
              <a:t>P (total probability) 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= P</a:t>
            </a:r>
            <a:r>
              <a:rPr lang="en-US" altLang="zh-TW" sz="2800" b="1" baseline="-25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8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+P</a:t>
            </a:r>
            <a:r>
              <a:rPr lang="en-US" altLang="zh-TW" sz="2800" b="1" baseline="-25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zh-TW" altLang="en-US" sz="2800" b="1" dirty="0">
              <a:solidFill>
                <a:srgbClr val="CC33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3581400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006600"/>
                </a:solidFill>
              </a:rPr>
              <a:t>來自電磁波之經驗</a:t>
            </a:r>
            <a:r>
              <a:rPr lang="en-US" altLang="zh-TW" sz="3200">
                <a:solidFill>
                  <a:srgbClr val="006600"/>
                </a:solidFill>
              </a:rPr>
              <a:t>:</a:t>
            </a:r>
            <a:r>
              <a:rPr lang="en-US" altLang="zh-TW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TW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zh-TW" sz="280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1043608" y="260648"/>
            <a:ext cx="7776864" cy="899542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TW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Max Born</a:t>
            </a:r>
            <a:r>
              <a:rPr lang="en-US" altLang="zh-TW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TW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的機率解釋:</a:t>
            </a:r>
            <a:r>
              <a:rPr lang="zh-TW" altLang="en-US" sz="5400" b="1" dirty="0"/>
              <a:t>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92088" y="3792716"/>
            <a:ext cx="6172200" cy="5847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altLang="zh-TW" sz="3200" b="1" dirty="0" err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</a:rPr>
              <a:t>) 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itchFamily="18" charset="0"/>
              </a:rPr>
              <a:t>發生</a:t>
            </a: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Times New Roman" pitchFamily="18" charset="0"/>
              </a:rPr>
              <a:t>出現</a:t>
            </a: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zh-TW" altLang="en-US" sz="3200" b="1" dirty="0">
                <a:solidFill>
                  <a:srgbClr val="0000FF"/>
                </a:solidFill>
                <a:latin typeface="Times New Roman" pitchFamily="18" charset="0"/>
              </a:rPr>
              <a:t>機會 </a:t>
            </a: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</a:rPr>
              <a:t>~ 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|</a:t>
            </a:r>
            <a:r>
              <a:rPr lang="en-US" altLang="zh-TW" sz="3200" b="1" dirty="0" err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Ψ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</a:rPr>
              <a:t>|</a:t>
            </a:r>
            <a:r>
              <a:rPr lang="en-US" altLang="zh-TW" sz="32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71600" y="4728820"/>
            <a:ext cx="7992888" cy="13644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</a:rPr>
              <a:t>(</a:t>
            </a:r>
            <a:r>
              <a:rPr lang="en-US" altLang="zh-TW" sz="3200" b="1" dirty="0">
                <a:solidFill>
                  <a:srgbClr val="CC0066"/>
                </a:solidFill>
                <a:latin typeface="Times New Roman" pitchFamily="18" charset="0"/>
              </a:rPr>
              <a:t>ii) </a:t>
            </a:r>
            <a:r>
              <a:rPr lang="zh-TW" altLang="en-US" sz="3200" b="1" dirty="0">
                <a:solidFill>
                  <a:srgbClr val="CC0066"/>
                </a:solidFill>
                <a:latin typeface="Times New Roman" pitchFamily="18" charset="0"/>
              </a:rPr>
              <a:t>當有許多選擇時, 每一選擇以 </a:t>
            </a:r>
            <a:r>
              <a:rPr lang="zh-TW" altLang="zh-TW" sz="3200" b="1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Ψ</a:t>
            </a:r>
            <a:r>
              <a:rPr lang="en-US" altLang="zh-TW" sz="3200" b="1" baseline="-25000" dirty="0" err="1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3200" b="1" dirty="0" smtClean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zh-TW" altLang="en-US" sz="3200" b="1" dirty="0" smtClean="0">
                <a:solidFill>
                  <a:srgbClr val="CC0066"/>
                </a:solidFill>
                <a:latin typeface="Times New Roman" pitchFamily="18" charset="0"/>
              </a:rPr>
              <a:t>表示</a:t>
            </a:r>
            <a:endParaRPr lang="zh-TW" altLang="zh-TW" sz="3200" b="1" dirty="0">
              <a:solidFill>
                <a:srgbClr val="CC0066"/>
              </a:solidFill>
              <a:latin typeface="Times New Roman" pitchFamily="18" charset="0"/>
            </a:endParaRPr>
          </a:p>
          <a:p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</a:rPr>
              <a:t>      </a:t>
            </a:r>
            <a:r>
              <a:rPr lang="zh-TW" altLang="en-US" sz="3200" b="1" dirty="0">
                <a:solidFill>
                  <a:srgbClr val="CC0066"/>
                </a:solidFill>
                <a:latin typeface="Times New Roman" pitchFamily="18" charset="0"/>
              </a:rPr>
              <a:t>總機會</a:t>
            </a:r>
            <a:r>
              <a:rPr lang="en-US" altLang="zh-TW" sz="3200" b="1" dirty="0">
                <a:solidFill>
                  <a:srgbClr val="CC0066"/>
                </a:solidFill>
                <a:latin typeface="Times New Roman" pitchFamily="18" charset="0"/>
              </a:rPr>
              <a:t> ~ </a:t>
            </a:r>
            <a:r>
              <a:rPr lang="en-US" altLang="zh-TW" sz="3200" b="1" dirty="0" smtClean="0">
                <a:solidFill>
                  <a:srgbClr val="CC0066"/>
                </a:solidFill>
                <a:latin typeface="Times New Roman" pitchFamily="18" charset="0"/>
              </a:rPr>
              <a:t>|</a:t>
            </a:r>
            <a:r>
              <a:rPr lang="en-US" altLang="zh-TW" sz="3200" b="1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Ψ</a:t>
            </a:r>
            <a:r>
              <a:rPr lang="en-US" altLang="zh-TW" sz="32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1</a:t>
            </a:r>
            <a:r>
              <a:rPr lang="en-US" altLang="zh-TW" sz="3200" b="1" dirty="0">
                <a:solidFill>
                  <a:srgbClr val="CC0066"/>
                </a:solidFill>
                <a:latin typeface="Times New Roman" pitchFamily="18" charset="0"/>
              </a:rPr>
              <a:t>+ </a:t>
            </a:r>
            <a:r>
              <a:rPr lang="en-US" altLang="zh-TW" sz="3200" b="1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Ψ</a:t>
            </a:r>
            <a:r>
              <a:rPr lang="en-US" altLang="zh-TW" sz="3200" b="1" baseline="-25000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32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+ ….</a:t>
            </a:r>
            <a:r>
              <a:rPr lang="en-US" altLang="zh-TW" sz="3200" b="1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altLang="zh-TW" sz="32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3200" b="1" baseline="30000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32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altLang="zh-TW" sz="3200" b="1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zh-TW" altLang="en-US" sz="3200" b="1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疊加原理</a:t>
            </a:r>
            <a:r>
              <a:rPr lang="en-US" altLang="zh-TW" sz="3200" b="1" dirty="0">
                <a:solidFill>
                  <a:srgbClr val="000066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altLang="zh-TW" sz="3200" b="1" baseline="30000" dirty="0">
              <a:solidFill>
                <a:srgbClr val="CC0066"/>
              </a:solidFill>
              <a:latin typeface="Times New Roman" pitchFamily="18" charset="0"/>
              <a:sym typeface="Symbol" pitchFamily="18" charset="2"/>
            </a:endParaRPr>
          </a:p>
          <a:p>
            <a:endParaRPr lang="zh-TW" altLang="en-US" sz="2800" b="1" baseline="-25000" dirty="0">
              <a:solidFill>
                <a:srgbClr val="0066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51520" y="1787332"/>
            <a:ext cx="3962400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 b="1" dirty="0" smtClean="0">
                <a:solidFill>
                  <a:srgbClr val="006600"/>
                </a:solidFill>
                <a:latin typeface="Times New Roman" pitchFamily="18" charset="0"/>
              </a:rPr>
              <a:t>Ψ(</a:t>
            </a:r>
            <a:r>
              <a:rPr lang="en-US" altLang="zh-TW" sz="3200" b="1" dirty="0" err="1">
                <a:solidFill>
                  <a:srgbClr val="006600"/>
                </a:solidFill>
                <a:latin typeface="Times New Roman" pitchFamily="18" charset="0"/>
              </a:rPr>
              <a:t>x,y,z,t</a:t>
            </a:r>
            <a:r>
              <a:rPr lang="en-US" altLang="zh-TW" sz="3200" b="1" dirty="0">
                <a:solidFill>
                  <a:srgbClr val="006600"/>
                </a:solidFill>
                <a:latin typeface="Times New Roman" pitchFamily="18" charset="0"/>
              </a:rPr>
              <a:t>) </a:t>
            </a:r>
            <a:r>
              <a:rPr lang="en-US" altLang="zh-TW" sz="3200" b="1" dirty="0" smtClean="0">
                <a:solidFill>
                  <a:srgbClr val="006600"/>
                </a:solidFill>
                <a:latin typeface="Times New Roman" pitchFamily="18" charset="0"/>
              </a:rPr>
              <a:t>=</a:t>
            </a:r>
          </a:p>
          <a:p>
            <a:r>
              <a:rPr lang="en-US" altLang="zh-TW" sz="32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zh-TW" altLang="en-US" sz="3200" b="1" dirty="0">
                <a:solidFill>
                  <a:srgbClr val="006600"/>
                </a:solidFill>
                <a:latin typeface="Times New Roman" pitchFamily="18" charset="0"/>
              </a:rPr>
              <a:t>物質波波函數</a:t>
            </a:r>
            <a:r>
              <a:rPr lang="en-US" altLang="zh-TW" sz="3200" b="1" dirty="0">
                <a:solidFill>
                  <a:srgbClr val="000099"/>
                </a:solidFill>
                <a:latin typeface="Times New Roman" pitchFamily="18" charset="0"/>
              </a:rPr>
              <a:t>(complex)</a:t>
            </a:r>
            <a:r>
              <a:rPr lang="en-US" altLang="zh-TW" sz="32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en-US" altLang="zh-TW" sz="3200" dirty="0">
              <a:latin typeface="Times New Roman" pitchFamily="18" charset="0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3851920" y="2363396"/>
            <a:ext cx="1329680" cy="45794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486400" y="2003356"/>
            <a:ext cx="3657600" cy="5847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zh-TW" sz="3200" b="1" dirty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en-US" altLang="zh-TW" sz="3200" b="1" dirty="0" err="1">
                <a:solidFill>
                  <a:srgbClr val="006600"/>
                </a:solidFill>
                <a:latin typeface="Times New Roman" pitchFamily="18" charset="0"/>
              </a:rPr>
              <a:t>x,y,z,t</a:t>
            </a:r>
            <a:r>
              <a:rPr lang="en-US" altLang="zh-TW" sz="3200" b="1" dirty="0">
                <a:solidFill>
                  <a:srgbClr val="006600"/>
                </a:solidFill>
                <a:latin typeface="Times New Roman" pitchFamily="18" charset="0"/>
              </a:rPr>
              <a:t>) = </a:t>
            </a:r>
            <a:r>
              <a:rPr lang="zh-TW" altLang="en-US" sz="3200" b="1" dirty="0">
                <a:solidFill>
                  <a:srgbClr val="006600"/>
                </a:solidFill>
                <a:latin typeface="Times New Roman" pitchFamily="18" charset="0"/>
              </a:rPr>
              <a:t>電場</a:t>
            </a:r>
            <a:endParaRPr lang="zh-TW" alt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143000" y="404813"/>
            <a:ext cx="7239000" cy="1373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CC0066"/>
                </a:solidFill>
                <a:latin typeface="Times New Roman" pitchFamily="18" charset="0"/>
              </a:rPr>
              <a:t>古典與量子的差異:</a:t>
            </a:r>
          </a:p>
          <a:p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</a:rPr>
              <a:t>|Ψ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1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</a:rPr>
              <a:t>+ </a:t>
            </a:r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</a:rPr>
              <a:t>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|</a:t>
            </a:r>
            <a:r>
              <a:rPr lang="zh-TW" altLang="zh-TW" sz="2800" b="1" baseline="30000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 – </a:t>
            </a:r>
            <a:r>
              <a:rPr lang="en-US" altLang="zh-TW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</a:rPr>
              <a:t>|Ψ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1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</a:rPr>
              <a:t>|</a:t>
            </a:r>
            <a:r>
              <a:rPr lang="zh-TW" altLang="zh-TW" sz="2800" b="1" baseline="30000" dirty="0" smtClean="0">
                <a:solidFill>
                  <a:srgbClr val="CC0066"/>
                </a:solidFill>
                <a:latin typeface="Times New Roman" pitchFamily="18" charset="0"/>
              </a:rPr>
              <a:t>2</a:t>
            </a:r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</a:rPr>
              <a:t>+ |Ψ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|</a:t>
            </a:r>
            <a:r>
              <a:rPr lang="zh-TW" altLang="zh-TW" sz="2800" b="1" baseline="30000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zh-TW" altLang="en-US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1</a:t>
            </a:r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</a:rPr>
              <a:t>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 </a:t>
            </a:r>
            <a:r>
              <a:rPr lang="zh-TW" altLang="zh-TW" sz="2800" b="1" baseline="30000" dirty="0">
                <a:solidFill>
                  <a:srgbClr val="CC0066"/>
                </a:solidFill>
                <a:latin typeface="Times New Roman" pitchFamily="18" charset="0"/>
              </a:rPr>
              <a:t>*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1</a:t>
            </a:r>
            <a:r>
              <a:rPr lang="zh-TW" altLang="zh-TW" sz="2800" b="1" baseline="30000" dirty="0" smtClean="0">
                <a:solidFill>
                  <a:srgbClr val="CC0066"/>
                </a:solidFill>
                <a:latin typeface="Times New Roman" pitchFamily="18" charset="0"/>
              </a:rPr>
              <a:t>*</a:t>
            </a:r>
            <a:r>
              <a:rPr lang="zh-TW" altLang="zh-TW" sz="2800" b="1" dirty="0" smtClean="0">
                <a:solidFill>
                  <a:srgbClr val="CC0066"/>
                </a:solidFill>
                <a:latin typeface="Times New Roman" pitchFamily="18" charset="0"/>
              </a:rPr>
              <a:t>Ψ</a:t>
            </a:r>
            <a:r>
              <a:rPr lang="zh-TW" altLang="zh-TW" sz="2800" b="1" baseline="-25000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 </a:t>
            </a:r>
            <a:r>
              <a:rPr lang="zh-TW" altLang="zh-TW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zh-TW" altLang="en-US" sz="28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干涉項</a:t>
            </a:r>
            <a:endParaRPr lang="zh-TW" altLang="en-US" sz="2800" b="1" baseline="-25000" dirty="0">
              <a:solidFill>
                <a:srgbClr val="003366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913" y="1844675"/>
            <a:ext cx="6997700" cy="2590800"/>
            <a:chOff x="864" y="2016"/>
            <a:chExt cx="4408" cy="1632"/>
          </a:xfrm>
        </p:grpSpPr>
        <p:grpSp>
          <p:nvGrpSpPr>
            <p:cNvPr id="30727" name="Group 4"/>
            <p:cNvGrpSpPr>
              <a:grpSpLocks/>
            </p:cNvGrpSpPr>
            <p:nvPr/>
          </p:nvGrpSpPr>
          <p:grpSpPr bwMode="auto">
            <a:xfrm>
              <a:off x="864" y="2016"/>
              <a:ext cx="1414" cy="1632"/>
              <a:chOff x="864" y="2016"/>
              <a:chExt cx="1414" cy="1632"/>
            </a:xfrm>
          </p:grpSpPr>
          <p:grpSp>
            <p:nvGrpSpPr>
              <p:cNvPr id="30728" name="Group 5"/>
              <p:cNvGrpSpPr>
                <a:grpSpLocks/>
              </p:cNvGrpSpPr>
              <p:nvPr/>
            </p:nvGrpSpPr>
            <p:grpSpPr bwMode="auto">
              <a:xfrm>
                <a:off x="864" y="2016"/>
                <a:ext cx="1414" cy="1632"/>
                <a:chOff x="1418" y="1188"/>
                <a:chExt cx="2182" cy="2657"/>
              </a:xfrm>
            </p:grpSpPr>
            <p:grpSp>
              <p:nvGrpSpPr>
                <p:cNvPr id="30733" name="Group 6"/>
                <p:cNvGrpSpPr>
                  <a:grpSpLocks/>
                </p:cNvGrpSpPr>
                <p:nvPr/>
              </p:nvGrpSpPr>
              <p:grpSpPr bwMode="auto">
                <a:xfrm>
                  <a:off x="1418" y="1200"/>
                  <a:ext cx="0" cy="2645"/>
                  <a:chOff x="1728" y="1104"/>
                  <a:chExt cx="0" cy="2948"/>
                </a:xfrm>
              </p:grpSpPr>
              <p:sp>
                <p:nvSpPr>
                  <p:cNvPr id="3073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104"/>
                    <a:ext cx="0" cy="1134"/>
                  </a:xfrm>
                  <a:prstGeom prst="line">
                    <a:avLst/>
                  </a:prstGeom>
                  <a:noFill/>
                  <a:ln w="4127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3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411"/>
                    <a:ext cx="0" cy="406"/>
                  </a:xfrm>
                  <a:prstGeom prst="line">
                    <a:avLst/>
                  </a:prstGeom>
                  <a:noFill/>
                  <a:ln w="4127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918"/>
                    <a:ext cx="0" cy="1134"/>
                  </a:xfrm>
                  <a:prstGeom prst="line">
                    <a:avLst/>
                  </a:prstGeom>
                  <a:noFill/>
                  <a:ln w="41275">
                    <a:solidFill>
                      <a:srgbClr val="000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0734" name="Line 10"/>
                <p:cNvSpPr>
                  <a:spLocks noChangeShapeType="1"/>
                </p:cNvSpPr>
                <p:nvPr/>
              </p:nvSpPr>
              <p:spPr bwMode="auto">
                <a:xfrm>
                  <a:off x="3600" y="1188"/>
                  <a:ext cx="0" cy="2630"/>
                </a:xfrm>
                <a:prstGeom prst="line">
                  <a:avLst/>
                </a:prstGeom>
                <a:noFill/>
                <a:ln w="4127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0729" name="Line 11"/>
              <p:cNvSpPr>
                <a:spLocks noChangeShapeType="1"/>
              </p:cNvSpPr>
              <p:nvPr/>
            </p:nvSpPr>
            <p:spPr bwMode="auto">
              <a:xfrm flipV="1">
                <a:off x="912" y="2400"/>
                <a:ext cx="1344" cy="624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0" name="Line 12"/>
              <p:cNvSpPr>
                <a:spLocks noChangeShapeType="1"/>
              </p:cNvSpPr>
              <p:nvPr/>
            </p:nvSpPr>
            <p:spPr bwMode="auto">
              <a:xfrm flipV="1">
                <a:off x="912" y="2400"/>
                <a:ext cx="1344" cy="288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1" name="Text Box 13"/>
              <p:cNvSpPr txBox="1">
                <a:spLocks noChangeArrowheads="1"/>
              </p:cNvSpPr>
              <p:nvPr/>
            </p:nvSpPr>
            <p:spPr bwMode="auto">
              <a:xfrm>
                <a:off x="1339" y="2314"/>
                <a:ext cx="149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  <a:endParaRPr lang="en-US" altLang="zh-TW"/>
              </a:p>
            </p:txBody>
          </p:sp>
          <p:sp>
            <p:nvSpPr>
              <p:cNvPr id="30732" name="Text Box 14"/>
              <p:cNvSpPr txBox="1">
                <a:spLocks noChangeArrowheads="1"/>
              </p:cNvSpPr>
              <p:nvPr/>
            </p:nvSpPr>
            <p:spPr bwMode="auto">
              <a:xfrm>
                <a:off x="1483" y="2736"/>
                <a:ext cx="149" cy="2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altLang="zh-TW"/>
              </a:p>
            </p:txBody>
          </p:sp>
        </p:grpSp>
        <p:graphicFrame>
          <p:nvGraphicFramePr>
            <p:cNvPr id="30723" name="Object 15"/>
            <p:cNvGraphicFramePr>
              <a:graphicFrameLocks noChangeAspect="1"/>
            </p:cNvGraphicFramePr>
            <p:nvPr/>
          </p:nvGraphicFramePr>
          <p:xfrm>
            <a:off x="3024" y="2208"/>
            <a:ext cx="2248" cy="1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6" name="Equation" r:id="rId4" imgW="1511280" imgH="965160" progId="Equation.DSMT4">
                    <p:embed/>
                  </p:oleObj>
                </mc:Choice>
                <mc:Fallback>
                  <p:oleObj name="Equation" r:id="rId4" imgW="1511280" imgH="96516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208"/>
                          <a:ext cx="2248" cy="14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8048" name="Line 16"/>
          <p:cNvSpPr>
            <a:spLocks noChangeShapeType="1"/>
          </p:cNvSpPr>
          <p:nvPr/>
        </p:nvSpPr>
        <p:spPr bwMode="auto">
          <a:xfrm flipH="1">
            <a:off x="6629400" y="1412875"/>
            <a:ext cx="990600" cy="251460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428049" name="Object 17"/>
          <p:cNvGraphicFramePr>
            <a:graphicFrameLocks noChangeAspect="1"/>
          </p:cNvGraphicFramePr>
          <p:nvPr/>
        </p:nvGraphicFramePr>
        <p:xfrm>
          <a:off x="2362200" y="5084763"/>
          <a:ext cx="518953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Equation" r:id="rId6" imgW="2197080" imgH="393480" progId="Equation.DSMT4">
                  <p:embed/>
                </p:oleObj>
              </mc:Choice>
              <mc:Fallback>
                <p:oleObj name="Equation" r:id="rId6" imgW="21970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84763"/>
                        <a:ext cx="5189538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1187624" y="2204864"/>
            <a:ext cx="6976269" cy="2934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zh-TW" altLang="en-US" sz="4000" dirty="0" smtClean="0">
                <a:solidFill>
                  <a:srgbClr val="000090"/>
                </a:solidFill>
              </a:rPr>
              <a:t>物質被偵測時為一完整的粒子</a:t>
            </a:r>
            <a:endParaRPr lang="en-US" altLang="zh-TW" sz="4000" dirty="0" smtClean="0">
              <a:solidFill>
                <a:srgbClr val="000090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zh-TW" altLang="en-US" sz="4000" dirty="0" smtClean="0">
                <a:solidFill>
                  <a:srgbClr val="000090"/>
                </a:solidFill>
              </a:rPr>
              <a:t>波動</a:t>
            </a:r>
            <a:r>
              <a:rPr lang="en-US" altLang="zh-TW" sz="4000" dirty="0" smtClean="0">
                <a:solidFill>
                  <a:srgbClr val="000090"/>
                </a:solidFill>
              </a:rPr>
              <a:t>(</a:t>
            </a:r>
            <a:r>
              <a:rPr lang="zh-TW" altLang="en-US" sz="4000" dirty="0" smtClean="0">
                <a:solidFill>
                  <a:srgbClr val="000090"/>
                </a:solidFill>
              </a:rPr>
              <a:t>物質波</a:t>
            </a:r>
            <a:r>
              <a:rPr lang="en-US" altLang="zh-TW" sz="4000" dirty="0" smtClean="0">
                <a:solidFill>
                  <a:srgbClr val="000090"/>
                </a:solidFill>
              </a:rPr>
              <a:t>)</a:t>
            </a:r>
            <a:r>
              <a:rPr lang="zh-TW" altLang="en-US" sz="4000" dirty="0" smtClean="0">
                <a:solidFill>
                  <a:srgbClr val="FF0000"/>
                </a:solidFill>
              </a:rPr>
              <a:t>指揮</a:t>
            </a:r>
            <a:r>
              <a:rPr lang="zh-TW" altLang="en-US" sz="4000" dirty="0" smtClean="0">
                <a:solidFill>
                  <a:srgbClr val="000090"/>
                </a:solidFill>
              </a:rPr>
              <a:t>粒子在不同</a:t>
            </a:r>
            <a:endParaRPr lang="en-US" altLang="zh-TW" sz="400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4000" dirty="0">
                <a:solidFill>
                  <a:srgbClr val="000090"/>
                </a:solidFill>
              </a:rPr>
              <a:t> </a:t>
            </a:r>
            <a:r>
              <a:rPr lang="en-US" altLang="zh-TW" sz="4000" dirty="0" smtClean="0">
                <a:solidFill>
                  <a:srgbClr val="000090"/>
                </a:solidFill>
              </a:rPr>
              <a:t>  </a:t>
            </a:r>
            <a:r>
              <a:rPr lang="zh-TW" altLang="en-US" sz="4000" dirty="0" smtClean="0">
                <a:solidFill>
                  <a:srgbClr val="000090"/>
                </a:solidFill>
              </a:rPr>
              <a:t>地點到達的機會</a:t>
            </a:r>
            <a:endParaRPr lang="en-US" altLang="zh-TW" sz="400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endParaRPr lang="en-US" altLang="zh-TW" sz="4000" dirty="0">
              <a:solidFill>
                <a:srgbClr val="000090"/>
              </a:solidFill>
            </a:endParaRP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755576" y="260648"/>
            <a:ext cx="7560840" cy="13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TW" altLang="en-US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粒子</a:t>
            </a:r>
            <a:r>
              <a:rPr lang="zh-TW" altLang="en-US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zh-TW" altLang="en-US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波動雙重性</a:t>
            </a:r>
            <a:endParaRPr lang="en-US" altLang="zh-TW" sz="4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TW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(particle-wave duality) </a:t>
            </a:r>
          </a:p>
        </p:txBody>
      </p:sp>
      <p:sp>
        <p:nvSpPr>
          <p:cNvPr id="2" name="向右箭號 1"/>
          <p:cNvSpPr/>
          <p:nvPr/>
        </p:nvSpPr>
        <p:spPr bwMode="auto">
          <a:xfrm>
            <a:off x="1331640" y="4725144"/>
            <a:ext cx="648072" cy="720080"/>
          </a:xfrm>
          <a:prstGeom prst="rightArrow">
            <a:avLst/>
          </a:prstGeom>
          <a:solidFill>
            <a:srgbClr val="FF330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4581128"/>
            <a:ext cx="5826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5400" dirty="0" smtClean="0">
                <a:solidFill>
                  <a:srgbClr val="FF0000"/>
                </a:solidFill>
              </a:rPr>
              <a:t>指揮波</a:t>
            </a:r>
            <a:r>
              <a:rPr kumimoji="1" lang="en-US" altLang="zh-TW" sz="5400" dirty="0" smtClean="0">
                <a:solidFill>
                  <a:srgbClr val="FF0000"/>
                </a:solidFill>
              </a:rPr>
              <a:t> (pilot wave)</a:t>
            </a:r>
            <a:endParaRPr kumimoji="1"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6831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011488" y="1282700"/>
            <a:ext cx="487288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CC0066"/>
                </a:solidFill>
                <a:latin typeface="Times New Roman" pitchFamily="18" charset="0"/>
              </a:rPr>
              <a:t>古典: </a:t>
            </a:r>
            <a:r>
              <a:rPr lang="zh-TW" altLang="zh-TW" sz="3200" b="1" dirty="0" smtClean="0">
                <a:solidFill>
                  <a:srgbClr val="CC0066"/>
                </a:solidFill>
                <a:latin typeface="Times New Roman" pitchFamily="18" charset="0"/>
              </a:rPr>
              <a:t>|Ψ</a:t>
            </a:r>
            <a:r>
              <a:rPr lang="zh-TW" altLang="zh-TW" sz="32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1</a:t>
            </a:r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</a:rPr>
              <a:t>|</a:t>
            </a:r>
            <a:r>
              <a:rPr lang="zh-TW" altLang="zh-TW" sz="3200" b="1" baseline="30000" dirty="0">
                <a:solidFill>
                  <a:srgbClr val="CC0066"/>
                </a:solidFill>
                <a:latin typeface="Times New Roman" pitchFamily="18" charset="0"/>
              </a:rPr>
              <a:t>2</a:t>
            </a:r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</a:rPr>
              <a:t>+ </a:t>
            </a:r>
            <a:r>
              <a:rPr lang="zh-TW" altLang="zh-TW" sz="3200" b="1" dirty="0" smtClean="0">
                <a:solidFill>
                  <a:srgbClr val="CC0066"/>
                </a:solidFill>
                <a:latin typeface="Times New Roman" pitchFamily="18" charset="0"/>
              </a:rPr>
              <a:t>|Ψ</a:t>
            </a:r>
            <a:r>
              <a:rPr lang="zh-TW" altLang="zh-TW" sz="3200" b="1" baseline="-25000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|</a:t>
            </a:r>
            <a:r>
              <a:rPr lang="zh-TW" altLang="zh-TW" sz="3200" b="1" baseline="30000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zh-TW" altLang="en-US" sz="3200" b="1" dirty="0">
              <a:solidFill>
                <a:srgbClr val="CC0066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</a:rPr>
              <a:t>量子</a:t>
            </a:r>
            <a:r>
              <a:rPr lang="zh-TW" altLang="en-US" sz="3200" b="1" dirty="0">
                <a:solidFill>
                  <a:srgbClr val="CC0066"/>
                </a:solidFill>
                <a:latin typeface="Times New Roman" pitchFamily="18" charset="0"/>
              </a:rPr>
              <a:t>: </a:t>
            </a:r>
            <a:r>
              <a:rPr lang="zh-TW" altLang="zh-TW" sz="3200" b="1" dirty="0" smtClean="0">
                <a:solidFill>
                  <a:srgbClr val="CC0066"/>
                </a:solidFill>
                <a:latin typeface="Times New Roman" pitchFamily="18" charset="0"/>
              </a:rPr>
              <a:t>|Ψ</a:t>
            </a:r>
            <a:r>
              <a:rPr lang="zh-TW" altLang="zh-TW" sz="3200" b="1" baseline="-25000" dirty="0" smtClean="0">
                <a:solidFill>
                  <a:srgbClr val="CC0066"/>
                </a:solidFill>
                <a:latin typeface="Times New Roman" pitchFamily="18" charset="0"/>
              </a:rPr>
              <a:t>1</a:t>
            </a:r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</a:rPr>
              <a:t>+ </a:t>
            </a:r>
            <a:r>
              <a:rPr lang="zh-TW" altLang="zh-TW" sz="3200" b="1" dirty="0" smtClean="0">
                <a:solidFill>
                  <a:srgbClr val="CC0066"/>
                </a:solidFill>
                <a:latin typeface="Times New Roman" pitchFamily="18" charset="0"/>
              </a:rPr>
              <a:t>Ψ</a:t>
            </a:r>
            <a:r>
              <a:rPr lang="zh-TW" altLang="zh-TW" sz="3200" b="1" baseline="-25000" dirty="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zh-TW" altLang="zh-TW" sz="3200" b="1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|</a:t>
            </a:r>
            <a:r>
              <a:rPr lang="zh-TW" altLang="zh-TW" sz="3200" b="1" baseline="30000" dirty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zh-TW" altLang="en-US" sz="3200" b="1" dirty="0">
              <a:solidFill>
                <a:srgbClr val="CC0066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3295650" y="2636838"/>
            <a:ext cx="0" cy="2679700"/>
            <a:chOff x="1728" y="1744"/>
            <a:chExt cx="0" cy="1688"/>
          </a:xfrm>
        </p:grpSpPr>
        <p:sp>
          <p:nvSpPr>
            <p:cNvPr id="76814" name="Line 4"/>
            <p:cNvSpPr>
              <a:spLocks noChangeShapeType="1"/>
            </p:cNvSpPr>
            <p:nvPr/>
          </p:nvSpPr>
          <p:spPr bwMode="auto">
            <a:xfrm>
              <a:off x="1728" y="1744"/>
              <a:ext cx="0" cy="643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5" name="Line 5"/>
            <p:cNvSpPr>
              <a:spLocks noChangeShapeType="1"/>
            </p:cNvSpPr>
            <p:nvPr/>
          </p:nvSpPr>
          <p:spPr bwMode="auto">
            <a:xfrm>
              <a:off x="1728" y="2477"/>
              <a:ext cx="0" cy="231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6" name="Line 6"/>
            <p:cNvSpPr>
              <a:spLocks noChangeShapeType="1"/>
            </p:cNvSpPr>
            <p:nvPr/>
          </p:nvSpPr>
          <p:spPr bwMode="auto">
            <a:xfrm>
              <a:off x="1728" y="2789"/>
              <a:ext cx="0" cy="643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6804" name="Group 7"/>
          <p:cNvGrpSpPr>
            <a:grpSpLocks/>
          </p:cNvGrpSpPr>
          <p:nvPr/>
        </p:nvGrpSpPr>
        <p:grpSpPr bwMode="auto">
          <a:xfrm>
            <a:off x="1619250" y="3475038"/>
            <a:ext cx="1068388" cy="1281112"/>
            <a:chOff x="1535" y="2352"/>
            <a:chExt cx="673" cy="807"/>
          </a:xfrm>
        </p:grpSpPr>
        <p:sp>
          <p:nvSpPr>
            <p:cNvPr id="76810" name="Text Box 8"/>
            <p:cNvSpPr txBox="1">
              <a:spLocks noChangeArrowheads="1"/>
            </p:cNvSpPr>
            <p:nvPr/>
          </p:nvSpPr>
          <p:spPr bwMode="auto">
            <a:xfrm>
              <a:off x="1535" y="2352"/>
              <a:ext cx="385" cy="8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b="1">
                  <a:solidFill>
                    <a:srgbClr val="FF3300"/>
                  </a:solidFill>
                </a:rPr>
                <a:t>電子源</a:t>
              </a:r>
              <a:endParaRPr lang="zh-TW" altLang="en-US">
                <a:latin typeface="Apple LiGothic Medium" charset="-120"/>
                <a:ea typeface="Apple LiGothic Medium" charset="-120"/>
              </a:endParaRPr>
            </a:p>
          </p:txBody>
        </p:sp>
        <p:sp>
          <p:nvSpPr>
            <p:cNvPr id="76811" name="Line 9"/>
            <p:cNvSpPr>
              <a:spLocks noChangeShapeType="1"/>
            </p:cNvSpPr>
            <p:nvPr/>
          </p:nvSpPr>
          <p:spPr bwMode="auto">
            <a:xfrm flipV="1">
              <a:off x="1872" y="2496"/>
              <a:ext cx="288" cy="19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2" name="Line 10"/>
            <p:cNvSpPr>
              <a:spLocks noChangeShapeType="1"/>
            </p:cNvSpPr>
            <p:nvPr/>
          </p:nvSpPr>
          <p:spPr bwMode="auto">
            <a:xfrm flipV="1">
              <a:off x="1872" y="2736"/>
              <a:ext cx="336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3" name="Line 11"/>
            <p:cNvSpPr>
              <a:spLocks noChangeShapeType="1"/>
            </p:cNvSpPr>
            <p:nvPr/>
          </p:nvSpPr>
          <p:spPr bwMode="auto">
            <a:xfrm>
              <a:off x="1872" y="2784"/>
              <a:ext cx="288" cy="19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805" name="Text Box 12"/>
          <p:cNvSpPr txBox="1">
            <a:spLocks noChangeArrowheads="1"/>
          </p:cNvSpPr>
          <p:nvPr/>
        </p:nvSpPr>
        <p:spPr bwMode="auto">
          <a:xfrm>
            <a:off x="3394075" y="3541713"/>
            <a:ext cx="1524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b="1">
                <a:latin typeface="Times New Roman" pitchFamily="18" charset="0"/>
              </a:rPr>
              <a:t>1</a:t>
            </a:r>
            <a:endParaRPr lang="zh-TW" altLang="en-US"/>
          </a:p>
        </p:txBody>
      </p:sp>
      <p:sp>
        <p:nvSpPr>
          <p:cNvPr id="76806" name="Text Box 13"/>
          <p:cNvSpPr txBox="1">
            <a:spLocks noChangeArrowheads="1"/>
          </p:cNvSpPr>
          <p:nvPr/>
        </p:nvSpPr>
        <p:spPr bwMode="auto">
          <a:xfrm>
            <a:off x="3397250" y="4100513"/>
            <a:ext cx="1524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b="1">
                <a:latin typeface="Times New Roman" pitchFamily="18" charset="0"/>
              </a:rPr>
              <a:t>2</a:t>
            </a:r>
            <a:endParaRPr lang="zh-TW" altLang="en-US"/>
          </a:p>
        </p:txBody>
      </p:sp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4057650" y="3475038"/>
            <a:ext cx="4445000" cy="854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2800" b="1" dirty="0">
                <a:solidFill>
                  <a:srgbClr val="008000"/>
                </a:solidFill>
              </a:rPr>
              <a:t>因此電子不是通過1或通過2,</a:t>
            </a:r>
          </a:p>
          <a:p>
            <a:r>
              <a:rPr lang="zh-TW" altLang="en-US" sz="2800" b="1" dirty="0">
                <a:solidFill>
                  <a:srgbClr val="FF0000"/>
                </a:solidFill>
              </a:rPr>
              <a:t>而是可以</a:t>
            </a:r>
            <a:r>
              <a:rPr lang="zh-TW" altLang="en-US" sz="2800" b="1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zh-TW" altLang="en-US" sz="2800" b="1" dirty="0">
                <a:solidFill>
                  <a:srgbClr val="FF0000"/>
                </a:solidFill>
              </a:rPr>
              <a:t>同時通過1與2</a:t>
            </a:r>
            <a:r>
              <a:rPr lang="zh-TW" altLang="en-US" sz="2800" b="1" dirty="0">
                <a:solidFill>
                  <a:srgbClr val="FF0000"/>
                </a:solidFill>
                <a:latin typeface="Arial" charset="0"/>
              </a:rPr>
              <a:t>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059113" y="333375"/>
            <a:ext cx="3048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8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全新的觀念</a:t>
            </a:r>
          </a:p>
        </p:txBody>
      </p:sp>
      <p:sp>
        <p:nvSpPr>
          <p:cNvPr id="76809" name="Text Box 16"/>
          <p:cNvSpPr txBox="1">
            <a:spLocks noChangeArrowheads="1"/>
          </p:cNvSpPr>
          <p:nvPr/>
        </p:nvSpPr>
        <p:spPr bwMode="auto">
          <a:xfrm>
            <a:off x="2012950" y="6021388"/>
            <a:ext cx="5511800" cy="427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2800" b="1">
                <a:solidFill>
                  <a:srgbClr val="000066"/>
                </a:solidFill>
              </a:rPr>
              <a:t>參考書</a:t>
            </a:r>
            <a:r>
              <a:rPr lang="en-US" altLang="zh-TW" sz="2800" b="1">
                <a:solidFill>
                  <a:srgbClr val="000066"/>
                </a:solidFill>
              </a:rPr>
              <a:t>:</a:t>
            </a:r>
            <a:r>
              <a:rPr lang="zh-TW" altLang="en-US" sz="2800" b="1">
                <a:solidFill>
                  <a:srgbClr val="000066"/>
                </a:solidFill>
              </a:rPr>
              <a:t>原子中的幽靈</a:t>
            </a:r>
            <a:r>
              <a:rPr lang="en-US" altLang="zh-TW" sz="2800" b="1">
                <a:solidFill>
                  <a:srgbClr val="000066"/>
                </a:solidFill>
              </a:rPr>
              <a:t>(</a:t>
            </a:r>
            <a:r>
              <a:rPr lang="zh-TW" altLang="en-US" sz="2800" b="1">
                <a:solidFill>
                  <a:srgbClr val="000066"/>
                </a:solidFill>
              </a:rPr>
              <a:t>貓頭鷹書房</a:t>
            </a:r>
            <a:r>
              <a:rPr lang="en-US" altLang="zh-TW" sz="2800" b="1">
                <a:solidFill>
                  <a:srgbClr val="000066"/>
                </a:solidFill>
              </a:rPr>
              <a:t>)</a:t>
            </a:r>
            <a:endParaRPr lang="en-US" altLang="zh-TW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3324225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6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4225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59639" cy="685800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1763713" y="476250"/>
            <a:ext cx="5991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4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(2)Which-way  experiment</a:t>
            </a:r>
            <a:endParaRPr lang="en-US" altLang="zh-TW" sz="2800" b="1" smtClean="0">
              <a:solidFill>
                <a:srgbClr val="0000FF"/>
              </a:solidFill>
            </a:endParaRPr>
          </a:p>
        </p:txBody>
      </p:sp>
      <p:grpSp>
        <p:nvGrpSpPr>
          <p:cNvPr id="186371" name="Group 3"/>
          <p:cNvGrpSpPr>
            <a:grpSpLocks/>
          </p:cNvGrpSpPr>
          <p:nvPr/>
        </p:nvGrpSpPr>
        <p:grpSpPr bwMode="auto">
          <a:xfrm>
            <a:off x="3089275" y="1885950"/>
            <a:ext cx="3463925" cy="4362450"/>
            <a:chOff x="1418" y="1188"/>
            <a:chExt cx="2182" cy="2657"/>
          </a:xfrm>
        </p:grpSpPr>
        <p:grpSp>
          <p:nvGrpSpPr>
            <p:cNvPr id="186395" name="Group 4"/>
            <p:cNvGrpSpPr>
              <a:grpSpLocks/>
            </p:cNvGrpSpPr>
            <p:nvPr/>
          </p:nvGrpSpPr>
          <p:grpSpPr bwMode="auto">
            <a:xfrm>
              <a:off x="1418" y="1200"/>
              <a:ext cx="0" cy="2645"/>
              <a:chOff x="1728" y="1104"/>
              <a:chExt cx="0" cy="2948"/>
            </a:xfrm>
          </p:grpSpPr>
          <p:sp>
            <p:nvSpPr>
              <p:cNvPr id="186397" name="Line 5"/>
              <p:cNvSpPr>
                <a:spLocks noChangeShapeType="1"/>
              </p:cNvSpPr>
              <p:nvPr/>
            </p:nvSpPr>
            <p:spPr bwMode="auto">
              <a:xfrm>
                <a:off x="1728" y="1104"/>
                <a:ext cx="0" cy="1134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6398" name="Line 6"/>
              <p:cNvSpPr>
                <a:spLocks noChangeShapeType="1"/>
              </p:cNvSpPr>
              <p:nvPr/>
            </p:nvSpPr>
            <p:spPr bwMode="auto">
              <a:xfrm>
                <a:off x="1728" y="2411"/>
                <a:ext cx="0" cy="406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6399" name="Line 7"/>
              <p:cNvSpPr>
                <a:spLocks noChangeShapeType="1"/>
              </p:cNvSpPr>
              <p:nvPr/>
            </p:nvSpPr>
            <p:spPr bwMode="auto">
              <a:xfrm>
                <a:off x="1728" y="2918"/>
                <a:ext cx="0" cy="1134"/>
              </a:xfrm>
              <a:prstGeom prst="line">
                <a:avLst/>
              </a:prstGeom>
              <a:noFill/>
              <a:ln w="412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86396" name="Line 8"/>
            <p:cNvSpPr>
              <a:spLocks noChangeShapeType="1"/>
            </p:cNvSpPr>
            <p:nvPr/>
          </p:nvSpPr>
          <p:spPr bwMode="auto">
            <a:xfrm>
              <a:off x="3600" y="1188"/>
              <a:ext cx="0" cy="2630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86372" name="Text Box 9"/>
          <p:cNvSpPr txBox="1">
            <a:spLocks noChangeArrowheads="1"/>
          </p:cNvSpPr>
          <p:nvPr/>
        </p:nvSpPr>
        <p:spPr bwMode="auto">
          <a:xfrm>
            <a:off x="3429000" y="5822950"/>
            <a:ext cx="2717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en-US" altLang="zh-TW" b="1">
                <a:solidFill>
                  <a:schemeClr val="bg2"/>
                </a:solidFill>
                <a:latin typeface="Times New Roman" charset="0"/>
                <a:ea typeface="新細明體" charset="0"/>
                <a:cs typeface="新細明體" charset="0"/>
              </a:rPr>
              <a:t>Nature 395, 33(1998)</a:t>
            </a:r>
          </a:p>
          <a:p>
            <a:r>
              <a:rPr kumimoji="0" lang="en-US" altLang="zh-TW" b="1">
                <a:solidFill>
                  <a:schemeClr val="bg2"/>
                </a:solidFill>
                <a:latin typeface="Times New Roman" charset="0"/>
                <a:ea typeface="新細明體" charset="0"/>
                <a:cs typeface="新細明體" charset="0"/>
              </a:rPr>
              <a:t>PRL70,2359(1993)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578600" y="2817813"/>
            <a:ext cx="1447800" cy="2654300"/>
            <a:chOff x="4473" y="1727"/>
            <a:chExt cx="912" cy="1672"/>
          </a:xfrm>
        </p:grpSpPr>
        <p:sp>
          <p:nvSpPr>
            <p:cNvPr id="186390" name="Rectangle 11"/>
            <p:cNvSpPr>
              <a:spLocks noChangeArrowheads="1"/>
            </p:cNvSpPr>
            <p:nvPr/>
          </p:nvSpPr>
          <p:spPr bwMode="auto">
            <a:xfrm>
              <a:off x="4473" y="1727"/>
              <a:ext cx="912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91" name="Rectangle 12"/>
            <p:cNvSpPr>
              <a:spLocks noChangeArrowheads="1"/>
            </p:cNvSpPr>
            <p:nvPr/>
          </p:nvSpPr>
          <p:spPr bwMode="auto">
            <a:xfrm>
              <a:off x="4473" y="2055"/>
              <a:ext cx="912" cy="336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92" name="Rectangle 13"/>
            <p:cNvSpPr>
              <a:spLocks noChangeArrowheads="1"/>
            </p:cNvSpPr>
            <p:nvPr/>
          </p:nvSpPr>
          <p:spPr bwMode="auto">
            <a:xfrm>
              <a:off x="4473" y="2391"/>
              <a:ext cx="912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93" name="Rectangle 14"/>
            <p:cNvSpPr>
              <a:spLocks noChangeArrowheads="1"/>
            </p:cNvSpPr>
            <p:nvPr/>
          </p:nvSpPr>
          <p:spPr bwMode="auto">
            <a:xfrm>
              <a:off x="4473" y="2727"/>
              <a:ext cx="912" cy="336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94" name="Rectangle 15"/>
            <p:cNvSpPr>
              <a:spLocks noChangeArrowheads="1"/>
            </p:cNvSpPr>
            <p:nvPr/>
          </p:nvSpPr>
          <p:spPr bwMode="auto">
            <a:xfrm>
              <a:off x="4473" y="3063"/>
              <a:ext cx="912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578600" y="2832100"/>
            <a:ext cx="1447800" cy="2667000"/>
            <a:chOff x="4472" y="1680"/>
            <a:chExt cx="912" cy="1680"/>
          </a:xfrm>
        </p:grpSpPr>
        <p:sp>
          <p:nvSpPr>
            <p:cNvPr id="186385" name="Rectangle 17"/>
            <p:cNvSpPr>
              <a:spLocks noChangeArrowheads="1"/>
            </p:cNvSpPr>
            <p:nvPr/>
          </p:nvSpPr>
          <p:spPr bwMode="auto">
            <a:xfrm>
              <a:off x="4472" y="1680"/>
              <a:ext cx="912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86" name="Rectangle 18"/>
            <p:cNvSpPr>
              <a:spLocks noChangeArrowheads="1"/>
            </p:cNvSpPr>
            <p:nvPr/>
          </p:nvSpPr>
          <p:spPr bwMode="auto">
            <a:xfrm>
              <a:off x="4472" y="2016"/>
              <a:ext cx="912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87" name="Rectangle 19"/>
            <p:cNvSpPr>
              <a:spLocks noChangeArrowheads="1"/>
            </p:cNvSpPr>
            <p:nvPr/>
          </p:nvSpPr>
          <p:spPr bwMode="auto">
            <a:xfrm>
              <a:off x="4472" y="2352"/>
              <a:ext cx="912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88" name="Rectangle 20"/>
            <p:cNvSpPr>
              <a:spLocks noChangeArrowheads="1"/>
            </p:cNvSpPr>
            <p:nvPr/>
          </p:nvSpPr>
          <p:spPr bwMode="auto">
            <a:xfrm>
              <a:off x="4472" y="2688"/>
              <a:ext cx="912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6389" name="Rectangle 21"/>
            <p:cNvSpPr>
              <a:spLocks noChangeArrowheads="1"/>
            </p:cNvSpPr>
            <p:nvPr/>
          </p:nvSpPr>
          <p:spPr bwMode="auto">
            <a:xfrm>
              <a:off x="4472" y="3024"/>
              <a:ext cx="912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581400" y="3657600"/>
            <a:ext cx="990600" cy="1012825"/>
            <a:chOff x="2256" y="2112"/>
            <a:chExt cx="624" cy="638"/>
          </a:xfrm>
        </p:grpSpPr>
        <p:sp>
          <p:nvSpPr>
            <p:cNvPr id="186383" name="Oval 23"/>
            <p:cNvSpPr>
              <a:spLocks noChangeArrowheads="1"/>
            </p:cNvSpPr>
            <p:nvPr/>
          </p:nvSpPr>
          <p:spPr bwMode="auto">
            <a:xfrm>
              <a:off x="2256" y="2112"/>
              <a:ext cx="624" cy="57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86384" name="Object 24"/>
            <p:cNvGraphicFramePr>
              <a:graphicFrameLocks noChangeAspect="1"/>
            </p:cNvGraphicFramePr>
            <p:nvPr/>
          </p:nvGraphicFramePr>
          <p:xfrm>
            <a:off x="2400" y="2208"/>
            <a:ext cx="301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36" name="多媒體項目" r:id="rId4" imgW="2478088" imgH="4460875" progId="MS_ClipArt_Gallery.2">
                    <p:embed/>
                  </p:oleObj>
                </mc:Choice>
                <mc:Fallback>
                  <p:oleObj name="多媒體項目" r:id="rId4" imgW="2478088" imgH="446087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208"/>
                          <a:ext cx="301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4633" name="Oval 25"/>
          <p:cNvSpPr>
            <a:spLocks noChangeArrowheads="1"/>
          </p:cNvSpPr>
          <p:nvPr/>
        </p:nvSpPr>
        <p:spPr bwMode="auto">
          <a:xfrm>
            <a:off x="4038600" y="34290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34" name="Oval 26"/>
          <p:cNvSpPr>
            <a:spLocks noChangeArrowheads="1"/>
          </p:cNvSpPr>
          <p:nvPr/>
        </p:nvSpPr>
        <p:spPr bwMode="auto">
          <a:xfrm>
            <a:off x="3352800" y="44958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35" name="Oval 27"/>
          <p:cNvSpPr>
            <a:spLocks noChangeArrowheads="1"/>
          </p:cNvSpPr>
          <p:nvPr/>
        </p:nvSpPr>
        <p:spPr bwMode="auto">
          <a:xfrm>
            <a:off x="5638800" y="45720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36" name="Oval 28"/>
          <p:cNvSpPr>
            <a:spLocks noChangeArrowheads="1"/>
          </p:cNvSpPr>
          <p:nvPr/>
        </p:nvSpPr>
        <p:spPr bwMode="auto">
          <a:xfrm>
            <a:off x="5410200" y="34290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37" name="Oval 29"/>
          <p:cNvSpPr>
            <a:spLocks noChangeArrowheads="1"/>
          </p:cNvSpPr>
          <p:nvPr/>
        </p:nvSpPr>
        <p:spPr bwMode="auto">
          <a:xfrm>
            <a:off x="6934200" y="43434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38" name="Oval 30"/>
          <p:cNvSpPr>
            <a:spLocks noChangeArrowheads="1"/>
          </p:cNvSpPr>
          <p:nvPr/>
        </p:nvSpPr>
        <p:spPr bwMode="auto">
          <a:xfrm>
            <a:off x="6705600" y="3429000"/>
            <a:ext cx="76200" cy="76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382" name="Text Box 31"/>
          <p:cNvSpPr txBox="1">
            <a:spLocks noChangeArrowheads="1"/>
          </p:cNvSpPr>
          <p:nvPr/>
        </p:nvSpPr>
        <p:spPr bwMode="auto">
          <a:xfrm>
            <a:off x="787400" y="3276600"/>
            <a:ext cx="3556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800" b="1">
                <a:solidFill>
                  <a:schemeClr val="bg2"/>
                </a:solidFill>
              </a:rPr>
              <a:t>電</a:t>
            </a:r>
          </a:p>
          <a:p>
            <a:pPr>
              <a:spcBef>
                <a:spcPct val="50000"/>
              </a:spcBef>
            </a:pPr>
            <a:r>
              <a:rPr kumimoji="0" lang="zh-TW" altLang="en-US" sz="2800" b="1">
                <a:solidFill>
                  <a:schemeClr val="bg2"/>
                </a:solidFill>
              </a:rPr>
              <a:t>子</a:t>
            </a:r>
          </a:p>
          <a:p>
            <a:pPr>
              <a:spcBef>
                <a:spcPct val="50000"/>
              </a:spcBef>
            </a:pPr>
            <a:r>
              <a:rPr kumimoji="0" lang="zh-TW" altLang="en-US" sz="2800" b="1">
                <a:solidFill>
                  <a:schemeClr val="bg2"/>
                </a:solidFill>
              </a:rPr>
              <a:t>源</a:t>
            </a: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804312609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33" grpId="0" animBg="1"/>
      <p:bldP spid="324634" grpId="0" animBg="1"/>
      <p:bldP spid="324635" grpId="0" animBg="1"/>
      <p:bldP spid="324636" grpId="0" animBg="1"/>
      <p:bldP spid="324637" grpId="0" animBg="1"/>
      <p:bldP spid="32463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2"/>
          <p:cNvSpPr txBox="1">
            <a:spLocks noChangeArrowheads="1"/>
          </p:cNvSpPr>
          <p:nvPr/>
        </p:nvSpPr>
        <p:spPr bwMode="auto">
          <a:xfrm>
            <a:off x="1908175" y="914400"/>
            <a:ext cx="5483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 eaLnBrk="1" hangingPunct="1">
              <a:defRPr/>
            </a:pPr>
            <a:r>
              <a:rPr lang="zh-TW" altLang="en-US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一旦知道 </a:t>
            </a:r>
            <a:r>
              <a:rPr lang="en-US" altLang="zh-TW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which-way</a:t>
            </a:r>
            <a:r>
              <a:rPr lang="zh-TW" altLang="en-US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  <a:endParaRPr lang="zh-TW" altLang="en-US" sz="2800" b="1" smtClean="0">
              <a:solidFill>
                <a:srgbClr val="008000"/>
              </a:solidFill>
            </a:endParaRPr>
          </a:p>
        </p:txBody>
      </p:sp>
      <p:sp>
        <p:nvSpPr>
          <p:cNvPr id="188418" name="Rectangle 3"/>
          <p:cNvSpPr>
            <a:spLocks noChangeArrowheads="1"/>
          </p:cNvSpPr>
          <p:nvPr/>
        </p:nvSpPr>
        <p:spPr bwMode="auto">
          <a:xfrm>
            <a:off x="1600200" y="9906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/>
          <a:lstStyle/>
          <a:p>
            <a:pPr algn="ctr"/>
            <a:endParaRPr lang="zh-TW" altLang="en-US" sz="3600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grpSp>
        <p:nvGrpSpPr>
          <p:cNvPr id="188419" name="Group 4"/>
          <p:cNvGrpSpPr>
            <a:grpSpLocks/>
          </p:cNvGrpSpPr>
          <p:nvPr/>
        </p:nvGrpSpPr>
        <p:grpSpPr bwMode="auto">
          <a:xfrm>
            <a:off x="2436813" y="3733800"/>
            <a:ext cx="1068387" cy="1281113"/>
            <a:chOff x="1535" y="2352"/>
            <a:chExt cx="673" cy="807"/>
          </a:xfrm>
        </p:grpSpPr>
        <p:sp>
          <p:nvSpPr>
            <p:cNvPr id="188449" name="Text Box 5"/>
            <p:cNvSpPr txBox="1">
              <a:spLocks noChangeArrowheads="1"/>
            </p:cNvSpPr>
            <p:nvPr/>
          </p:nvSpPr>
          <p:spPr bwMode="auto">
            <a:xfrm>
              <a:off x="1535" y="2352"/>
              <a:ext cx="385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TW" altLang="en-US" sz="2800" b="1">
                  <a:solidFill>
                    <a:srgbClr val="FF3300"/>
                  </a:solidFill>
                </a:rPr>
                <a:t>電子源</a:t>
              </a:r>
              <a:endParaRPr kumimoji="0" lang="zh-TW" altLang="en-US">
                <a:latin typeface="Apple LiGothic Medium" charset="0"/>
                <a:ea typeface="Apple LiGothic Medium" charset="0"/>
                <a:cs typeface="Apple LiGothic Medium" charset="0"/>
              </a:endParaRPr>
            </a:p>
          </p:txBody>
        </p:sp>
        <p:sp>
          <p:nvSpPr>
            <p:cNvPr id="188450" name="Line 6"/>
            <p:cNvSpPr>
              <a:spLocks noChangeShapeType="1"/>
            </p:cNvSpPr>
            <p:nvPr/>
          </p:nvSpPr>
          <p:spPr bwMode="auto">
            <a:xfrm flipV="1">
              <a:off x="1872" y="2496"/>
              <a:ext cx="288" cy="19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8451" name="Line 7"/>
            <p:cNvSpPr>
              <a:spLocks noChangeShapeType="1"/>
            </p:cNvSpPr>
            <p:nvPr/>
          </p:nvSpPr>
          <p:spPr bwMode="auto">
            <a:xfrm flipV="1">
              <a:off x="1872" y="2736"/>
              <a:ext cx="336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8452" name="Line 8"/>
            <p:cNvSpPr>
              <a:spLocks noChangeShapeType="1"/>
            </p:cNvSpPr>
            <p:nvPr/>
          </p:nvSpPr>
          <p:spPr bwMode="auto">
            <a:xfrm>
              <a:off x="1872" y="2784"/>
              <a:ext cx="288" cy="192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267200" y="2868613"/>
            <a:ext cx="3065463" cy="2927350"/>
            <a:chOff x="2688" y="1807"/>
            <a:chExt cx="1931" cy="1844"/>
          </a:xfrm>
        </p:grpSpPr>
        <p:sp>
          <p:nvSpPr>
            <p:cNvPr id="188442" name="Freeform 10"/>
            <p:cNvSpPr>
              <a:spLocks/>
            </p:cNvSpPr>
            <p:nvPr/>
          </p:nvSpPr>
          <p:spPr bwMode="auto">
            <a:xfrm>
              <a:off x="3984" y="1848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88443" name="Group 11"/>
            <p:cNvGrpSpPr>
              <a:grpSpLocks/>
            </p:cNvGrpSpPr>
            <p:nvPr/>
          </p:nvGrpSpPr>
          <p:grpSpPr bwMode="auto">
            <a:xfrm>
              <a:off x="2688" y="1807"/>
              <a:ext cx="1296" cy="1844"/>
              <a:chOff x="4368" y="1847"/>
              <a:chExt cx="1296" cy="1844"/>
            </a:xfrm>
          </p:grpSpPr>
          <p:grpSp>
            <p:nvGrpSpPr>
              <p:cNvPr id="188444" name="Group 12"/>
              <p:cNvGrpSpPr>
                <a:grpSpLocks/>
              </p:cNvGrpSpPr>
              <p:nvPr/>
            </p:nvGrpSpPr>
            <p:grpSpPr bwMode="auto">
              <a:xfrm>
                <a:off x="4368" y="1893"/>
                <a:ext cx="1" cy="1752"/>
                <a:chOff x="4368" y="1893"/>
                <a:chExt cx="1" cy="1752"/>
              </a:xfrm>
            </p:grpSpPr>
            <p:sp>
              <p:nvSpPr>
                <p:cNvPr id="188446" name="Freeform 13"/>
                <p:cNvSpPr>
                  <a:spLocks/>
                </p:cNvSpPr>
                <p:nvPr/>
              </p:nvSpPr>
              <p:spPr bwMode="auto">
                <a:xfrm>
                  <a:off x="4368" y="1893"/>
                  <a:ext cx="1" cy="827"/>
                </a:xfrm>
                <a:custGeom>
                  <a:avLst/>
                  <a:gdLst>
                    <a:gd name="T0" fmla="*/ 0 w 1"/>
                    <a:gd name="T1" fmla="*/ 0 h 827"/>
                    <a:gd name="T2" fmla="*/ 0 w 1"/>
                    <a:gd name="T3" fmla="*/ 827 h 827"/>
                    <a:gd name="T4" fmla="*/ 0 60000 65536"/>
                    <a:gd name="T5" fmla="*/ 0 60000 65536"/>
                    <a:gd name="T6" fmla="*/ 0 w 1"/>
                    <a:gd name="T7" fmla="*/ 0 h 827"/>
                    <a:gd name="T8" fmla="*/ 1 w 1"/>
                    <a:gd name="T9" fmla="*/ 827 h 82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827">
                      <a:moveTo>
                        <a:pt x="0" y="0"/>
                      </a:moveTo>
                      <a:lnTo>
                        <a:pt x="0" y="827"/>
                      </a:lnTo>
                    </a:path>
                  </a:pathLst>
                </a:cu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8447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2560"/>
                  <a:ext cx="0" cy="406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8448" name="Line 15"/>
                <p:cNvSpPr>
                  <a:spLocks noChangeShapeType="1"/>
                </p:cNvSpPr>
                <p:nvPr/>
              </p:nvSpPr>
              <p:spPr bwMode="auto">
                <a:xfrm>
                  <a:off x="4368" y="3061"/>
                  <a:ext cx="0" cy="584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88445" name="Line 16"/>
              <p:cNvSpPr>
                <a:spLocks noChangeShapeType="1"/>
              </p:cNvSpPr>
              <p:nvPr/>
            </p:nvSpPr>
            <p:spPr bwMode="auto">
              <a:xfrm>
                <a:off x="5664" y="1847"/>
                <a:ext cx="0" cy="1844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267200" y="2779713"/>
            <a:ext cx="2057400" cy="2927350"/>
            <a:chOff x="2688" y="1751"/>
            <a:chExt cx="1296" cy="1844"/>
          </a:xfrm>
        </p:grpSpPr>
        <p:grpSp>
          <p:nvGrpSpPr>
            <p:cNvPr id="188437" name="Group 18"/>
            <p:cNvGrpSpPr>
              <a:grpSpLocks/>
            </p:cNvGrpSpPr>
            <p:nvPr/>
          </p:nvGrpSpPr>
          <p:grpSpPr bwMode="auto">
            <a:xfrm>
              <a:off x="2688" y="1797"/>
              <a:ext cx="0" cy="1752"/>
              <a:chOff x="3792" y="1536"/>
              <a:chExt cx="0" cy="2016"/>
            </a:xfrm>
          </p:grpSpPr>
          <p:sp>
            <p:nvSpPr>
              <p:cNvPr id="188439" name="Line 19"/>
              <p:cNvSpPr>
                <a:spLocks noChangeShapeType="1"/>
              </p:cNvSpPr>
              <p:nvPr/>
            </p:nvSpPr>
            <p:spPr bwMode="auto">
              <a:xfrm>
                <a:off x="3792" y="1536"/>
                <a:ext cx="0" cy="67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440" name="Line 20"/>
              <p:cNvSpPr>
                <a:spLocks noChangeShapeType="1"/>
              </p:cNvSpPr>
              <p:nvPr/>
            </p:nvSpPr>
            <p:spPr bwMode="auto">
              <a:xfrm>
                <a:off x="3792" y="2304"/>
                <a:ext cx="0" cy="467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441" name="Line 21"/>
              <p:cNvSpPr>
                <a:spLocks noChangeShapeType="1"/>
              </p:cNvSpPr>
              <p:nvPr/>
            </p:nvSpPr>
            <p:spPr bwMode="auto">
              <a:xfrm>
                <a:off x="3792" y="2880"/>
                <a:ext cx="0" cy="672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88438" name="Line 22"/>
            <p:cNvSpPr>
              <a:spLocks noChangeShapeType="1"/>
            </p:cNvSpPr>
            <p:nvPr/>
          </p:nvSpPr>
          <p:spPr bwMode="auto">
            <a:xfrm>
              <a:off x="3984" y="1751"/>
              <a:ext cx="0" cy="1844"/>
            </a:xfrm>
            <a:prstGeom prst="line">
              <a:avLst/>
            </a:prstGeom>
            <a:noFill/>
            <a:ln w="349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267200" y="2781300"/>
            <a:ext cx="3052763" cy="2963863"/>
            <a:chOff x="2688" y="1752"/>
            <a:chExt cx="1923" cy="1867"/>
          </a:xfrm>
        </p:grpSpPr>
        <p:grpSp>
          <p:nvGrpSpPr>
            <p:cNvPr id="188430" name="Group 24"/>
            <p:cNvGrpSpPr>
              <a:grpSpLocks/>
            </p:cNvGrpSpPr>
            <p:nvPr/>
          </p:nvGrpSpPr>
          <p:grpSpPr bwMode="auto">
            <a:xfrm>
              <a:off x="2688" y="1775"/>
              <a:ext cx="1296" cy="1844"/>
              <a:chOff x="4176" y="1847"/>
              <a:chExt cx="1296" cy="1844"/>
            </a:xfrm>
          </p:grpSpPr>
          <p:grpSp>
            <p:nvGrpSpPr>
              <p:cNvPr id="188432" name="Group 25"/>
              <p:cNvGrpSpPr>
                <a:grpSpLocks/>
              </p:cNvGrpSpPr>
              <p:nvPr/>
            </p:nvGrpSpPr>
            <p:grpSpPr bwMode="auto">
              <a:xfrm>
                <a:off x="4176" y="1893"/>
                <a:ext cx="1" cy="1752"/>
                <a:chOff x="4176" y="1893"/>
                <a:chExt cx="1" cy="1752"/>
              </a:xfrm>
            </p:grpSpPr>
            <p:sp>
              <p:nvSpPr>
                <p:cNvPr id="188434" name="Line 26"/>
                <p:cNvSpPr>
                  <a:spLocks noChangeShapeType="1"/>
                </p:cNvSpPr>
                <p:nvPr/>
              </p:nvSpPr>
              <p:spPr bwMode="auto">
                <a:xfrm>
                  <a:off x="4176" y="1893"/>
                  <a:ext cx="0" cy="584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8435" name="Line 27"/>
                <p:cNvSpPr>
                  <a:spLocks noChangeShapeType="1"/>
                </p:cNvSpPr>
                <p:nvPr/>
              </p:nvSpPr>
              <p:spPr bwMode="auto">
                <a:xfrm>
                  <a:off x="4176" y="2560"/>
                  <a:ext cx="0" cy="406"/>
                </a:xfrm>
                <a:prstGeom prst="line">
                  <a:avLst/>
                </a:pr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8436" name="Freeform 28"/>
                <p:cNvSpPr>
                  <a:spLocks/>
                </p:cNvSpPr>
                <p:nvPr/>
              </p:nvSpPr>
              <p:spPr bwMode="auto">
                <a:xfrm>
                  <a:off x="4176" y="2768"/>
                  <a:ext cx="1" cy="877"/>
                </a:xfrm>
                <a:custGeom>
                  <a:avLst/>
                  <a:gdLst>
                    <a:gd name="T0" fmla="*/ 0 w 1"/>
                    <a:gd name="T1" fmla="*/ 0 h 877"/>
                    <a:gd name="T2" fmla="*/ 1 w 1"/>
                    <a:gd name="T3" fmla="*/ 877 h 877"/>
                    <a:gd name="T4" fmla="*/ 0 60000 65536"/>
                    <a:gd name="T5" fmla="*/ 0 60000 65536"/>
                    <a:gd name="T6" fmla="*/ 0 w 1"/>
                    <a:gd name="T7" fmla="*/ 0 h 877"/>
                    <a:gd name="T8" fmla="*/ 1 w 1"/>
                    <a:gd name="T9" fmla="*/ 877 h 87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877">
                      <a:moveTo>
                        <a:pt x="0" y="0"/>
                      </a:moveTo>
                      <a:lnTo>
                        <a:pt x="1" y="877"/>
                      </a:lnTo>
                    </a:path>
                  </a:pathLst>
                </a:custGeom>
                <a:noFill/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88433" name="Line 29"/>
              <p:cNvSpPr>
                <a:spLocks noChangeShapeType="1"/>
              </p:cNvSpPr>
              <p:nvPr/>
            </p:nvSpPr>
            <p:spPr bwMode="auto">
              <a:xfrm>
                <a:off x="5472" y="1847"/>
                <a:ext cx="0" cy="1844"/>
              </a:xfrm>
              <a:prstGeom prst="line">
                <a:avLst/>
              </a:prstGeom>
              <a:noFill/>
              <a:ln w="349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88431" name="Freeform 30"/>
            <p:cNvSpPr>
              <a:spLocks/>
            </p:cNvSpPr>
            <p:nvPr/>
          </p:nvSpPr>
          <p:spPr bwMode="auto">
            <a:xfrm flipV="1">
              <a:off x="3976" y="1752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6324600" y="2933700"/>
            <a:ext cx="1014413" cy="2971800"/>
            <a:chOff x="432" y="1848"/>
            <a:chExt cx="639" cy="1872"/>
          </a:xfrm>
        </p:grpSpPr>
        <p:sp>
          <p:nvSpPr>
            <p:cNvPr id="188428" name="Freeform 32"/>
            <p:cNvSpPr>
              <a:spLocks/>
            </p:cNvSpPr>
            <p:nvPr/>
          </p:nvSpPr>
          <p:spPr bwMode="auto">
            <a:xfrm>
              <a:off x="432" y="1944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8429" name="Freeform 33"/>
            <p:cNvSpPr>
              <a:spLocks/>
            </p:cNvSpPr>
            <p:nvPr/>
          </p:nvSpPr>
          <p:spPr bwMode="auto">
            <a:xfrm flipV="1">
              <a:off x="436" y="1848"/>
              <a:ext cx="635" cy="1776"/>
            </a:xfrm>
            <a:custGeom>
              <a:avLst/>
              <a:gdLst>
                <a:gd name="T0" fmla="*/ 11 w 635"/>
                <a:gd name="T1" fmla="*/ 1776 h 1776"/>
                <a:gd name="T2" fmla="*/ 63 w 635"/>
                <a:gd name="T3" fmla="*/ 1336 h 1776"/>
                <a:gd name="T4" fmla="*/ 391 w 635"/>
                <a:gd name="T5" fmla="*/ 1240 h 1776"/>
                <a:gd name="T6" fmla="*/ 543 w 635"/>
                <a:gd name="T7" fmla="*/ 1200 h 1776"/>
                <a:gd name="T8" fmla="*/ 631 w 635"/>
                <a:gd name="T9" fmla="*/ 1080 h 1776"/>
                <a:gd name="T10" fmla="*/ 519 w 635"/>
                <a:gd name="T11" fmla="*/ 952 h 1776"/>
                <a:gd name="T12" fmla="*/ 287 w 635"/>
                <a:gd name="T13" fmla="*/ 832 h 1776"/>
                <a:gd name="T14" fmla="*/ 75 w 635"/>
                <a:gd name="T15" fmla="*/ 672 h 1776"/>
                <a:gd name="T16" fmla="*/ 11 w 635"/>
                <a:gd name="T17" fmla="*/ 240 h 1776"/>
                <a:gd name="T18" fmla="*/ 11 w 635"/>
                <a:gd name="T19" fmla="*/ 0 h 1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1776"/>
                <a:gd name="T32" fmla="*/ 635 w 635"/>
                <a:gd name="T33" fmla="*/ 1776 h 1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1776">
                  <a:moveTo>
                    <a:pt x="11" y="1776"/>
                  </a:moveTo>
                  <a:cubicBezTo>
                    <a:pt x="20" y="1703"/>
                    <a:pt x="0" y="1425"/>
                    <a:pt x="63" y="1336"/>
                  </a:cubicBezTo>
                  <a:cubicBezTo>
                    <a:pt x="126" y="1247"/>
                    <a:pt x="311" y="1263"/>
                    <a:pt x="391" y="1240"/>
                  </a:cubicBezTo>
                  <a:cubicBezTo>
                    <a:pt x="471" y="1217"/>
                    <a:pt x="503" y="1227"/>
                    <a:pt x="543" y="1200"/>
                  </a:cubicBezTo>
                  <a:cubicBezTo>
                    <a:pt x="583" y="1173"/>
                    <a:pt x="635" y="1121"/>
                    <a:pt x="631" y="1080"/>
                  </a:cubicBezTo>
                  <a:cubicBezTo>
                    <a:pt x="627" y="1039"/>
                    <a:pt x="576" y="993"/>
                    <a:pt x="519" y="952"/>
                  </a:cubicBezTo>
                  <a:cubicBezTo>
                    <a:pt x="462" y="911"/>
                    <a:pt x="361" y="879"/>
                    <a:pt x="287" y="832"/>
                  </a:cubicBezTo>
                  <a:cubicBezTo>
                    <a:pt x="213" y="785"/>
                    <a:pt x="121" y="771"/>
                    <a:pt x="75" y="672"/>
                  </a:cubicBezTo>
                  <a:cubicBezTo>
                    <a:pt x="29" y="573"/>
                    <a:pt x="22" y="352"/>
                    <a:pt x="11" y="240"/>
                  </a:cubicBezTo>
                  <a:cubicBezTo>
                    <a:pt x="0" y="128"/>
                    <a:pt x="7" y="64"/>
                    <a:pt x="11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343650" y="2362200"/>
            <a:ext cx="2724150" cy="3352800"/>
            <a:chOff x="3996" y="1488"/>
            <a:chExt cx="1716" cy="2112"/>
          </a:xfrm>
        </p:grpSpPr>
        <p:sp>
          <p:nvSpPr>
            <p:cNvPr id="188425" name="Freeform 35"/>
            <p:cNvSpPr>
              <a:spLocks/>
            </p:cNvSpPr>
            <p:nvPr/>
          </p:nvSpPr>
          <p:spPr bwMode="auto">
            <a:xfrm>
              <a:off x="3996" y="1824"/>
              <a:ext cx="844" cy="1776"/>
            </a:xfrm>
            <a:custGeom>
              <a:avLst/>
              <a:gdLst>
                <a:gd name="T0" fmla="*/ 0 w 844"/>
                <a:gd name="T1" fmla="*/ 0 h 1776"/>
                <a:gd name="T2" fmla="*/ 48 w 844"/>
                <a:gd name="T3" fmla="*/ 336 h 1776"/>
                <a:gd name="T4" fmla="*/ 264 w 844"/>
                <a:gd name="T5" fmla="*/ 616 h 1776"/>
                <a:gd name="T6" fmla="*/ 632 w 844"/>
                <a:gd name="T7" fmla="*/ 712 h 1776"/>
                <a:gd name="T8" fmla="*/ 840 w 844"/>
                <a:gd name="T9" fmla="*/ 840 h 1776"/>
                <a:gd name="T10" fmla="*/ 656 w 844"/>
                <a:gd name="T11" fmla="*/ 1000 h 1776"/>
                <a:gd name="T12" fmla="*/ 240 w 844"/>
                <a:gd name="T13" fmla="*/ 1104 h 1776"/>
                <a:gd name="T14" fmla="*/ 48 w 844"/>
                <a:gd name="T15" fmla="*/ 1296 h 1776"/>
                <a:gd name="T16" fmla="*/ 0 w 844"/>
                <a:gd name="T17" fmla="*/ 1776 h 17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4"/>
                <a:gd name="T28" fmla="*/ 0 h 1776"/>
                <a:gd name="T29" fmla="*/ 844 w 844"/>
                <a:gd name="T30" fmla="*/ 1776 h 17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4" h="1776">
                  <a:moveTo>
                    <a:pt x="0" y="0"/>
                  </a:moveTo>
                  <a:cubicBezTo>
                    <a:pt x="0" y="112"/>
                    <a:pt x="4" y="233"/>
                    <a:pt x="48" y="336"/>
                  </a:cubicBezTo>
                  <a:cubicBezTo>
                    <a:pt x="92" y="439"/>
                    <a:pt x="167" y="553"/>
                    <a:pt x="264" y="616"/>
                  </a:cubicBezTo>
                  <a:cubicBezTo>
                    <a:pt x="361" y="679"/>
                    <a:pt x="536" y="675"/>
                    <a:pt x="632" y="712"/>
                  </a:cubicBezTo>
                  <a:cubicBezTo>
                    <a:pt x="728" y="749"/>
                    <a:pt x="836" y="792"/>
                    <a:pt x="840" y="840"/>
                  </a:cubicBezTo>
                  <a:cubicBezTo>
                    <a:pt x="844" y="888"/>
                    <a:pt x="756" y="956"/>
                    <a:pt x="656" y="1000"/>
                  </a:cubicBezTo>
                  <a:cubicBezTo>
                    <a:pt x="556" y="1044"/>
                    <a:pt x="341" y="1055"/>
                    <a:pt x="240" y="1104"/>
                  </a:cubicBezTo>
                  <a:cubicBezTo>
                    <a:pt x="139" y="1153"/>
                    <a:pt x="88" y="1184"/>
                    <a:pt x="48" y="1296"/>
                  </a:cubicBezTo>
                  <a:cubicBezTo>
                    <a:pt x="8" y="1408"/>
                    <a:pt x="4" y="1592"/>
                    <a:pt x="0" y="177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8426" name="Line 36"/>
            <p:cNvSpPr>
              <a:spLocks noChangeShapeType="1"/>
            </p:cNvSpPr>
            <p:nvPr/>
          </p:nvSpPr>
          <p:spPr bwMode="auto">
            <a:xfrm flipH="1">
              <a:off x="4752" y="1776"/>
              <a:ext cx="384" cy="76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8427" name="Text Box 37"/>
            <p:cNvSpPr txBox="1">
              <a:spLocks noChangeArrowheads="1"/>
            </p:cNvSpPr>
            <p:nvPr/>
          </p:nvSpPr>
          <p:spPr bwMode="auto">
            <a:xfrm>
              <a:off x="4368" y="1488"/>
              <a:ext cx="13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TW" altLang="en-US" b="1">
                  <a:solidFill>
                    <a:srgbClr val="993366"/>
                  </a:solidFill>
                </a:rPr>
                <a:t>古典粒子的期待</a:t>
              </a:r>
              <a:endParaRPr kumimoji="0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96235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2698750" y="260350"/>
            <a:ext cx="3960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en-US" altLang="zh-TW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+mn-cs"/>
              </a:rPr>
              <a:t>Which-way</a:t>
            </a:r>
            <a:r>
              <a:rPr lang="en-US" altLang="zh-TW" sz="3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 </a:t>
            </a:r>
            <a:r>
              <a:rPr lang="zh-TW" altLang="en-US" sz="4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實驗</a:t>
            </a:r>
            <a:endParaRPr lang="zh-TW" altLang="en-US" sz="4400" b="1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90466" name="Text Box 3"/>
          <p:cNvSpPr txBox="1">
            <a:spLocks noChangeArrowheads="1"/>
          </p:cNvSpPr>
          <p:nvPr/>
        </p:nvSpPr>
        <p:spPr bwMode="auto">
          <a:xfrm>
            <a:off x="1371600" y="4114800"/>
            <a:ext cx="412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0000FF"/>
                </a:solidFill>
                <a:latin typeface="Times New Roman" charset="0"/>
              </a:rPr>
              <a:t>Phys. Rev. Lett. 70,2359(1993)</a:t>
            </a:r>
            <a:endParaRPr kumimoji="0" lang="en-US" altLang="zh-TW"/>
          </a:p>
        </p:txBody>
      </p:sp>
      <p:pic>
        <p:nvPicPr>
          <p:cNvPr id="190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49463"/>
            <a:ext cx="45720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Freeform 5"/>
          <p:cNvSpPr>
            <a:spLocks/>
          </p:cNvSpPr>
          <p:nvPr/>
        </p:nvSpPr>
        <p:spPr bwMode="auto">
          <a:xfrm>
            <a:off x="3086100" y="1714500"/>
            <a:ext cx="1511300" cy="1295400"/>
          </a:xfrm>
          <a:custGeom>
            <a:avLst/>
            <a:gdLst>
              <a:gd name="T0" fmla="*/ 2147483647 w 952"/>
              <a:gd name="T1" fmla="*/ 0 h 816"/>
              <a:gd name="T2" fmla="*/ 0 w 952"/>
              <a:gd name="T3" fmla="*/ 2147483647 h 816"/>
              <a:gd name="T4" fmla="*/ 0 60000 65536"/>
              <a:gd name="T5" fmla="*/ 0 60000 65536"/>
              <a:gd name="T6" fmla="*/ 0 w 952"/>
              <a:gd name="T7" fmla="*/ 0 h 816"/>
              <a:gd name="T8" fmla="*/ 952 w 952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" h="816">
                <a:moveTo>
                  <a:pt x="952" y="0"/>
                </a:moveTo>
                <a:lnTo>
                  <a:pt x="0" y="81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0469" name="Text Box 6"/>
          <p:cNvSpPr txBox="1">
            <a:spLocks noChangeArrowheads="1"/>
          </p:cNvSpPr>
          <p:nvPr/>
        </p:nvSpPr>
        <p:spPr bwMode="auto">
          <a:xfrm>
            <a:off x="4648200" y="1447800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baseline="30000">
                <a:solidFill>
                  <a:srgbClr val="CC0000"/>
                </a:solidFill>
              </a:rPr>
              <a:t>198</a:t>
            </a:r>
            <a:r>
              <a:rPr kumimoji="0" lang="en-US" altLang="zh-TW">
                <a:solidFill>
                  <a:srgbClr val="CC0000"/>
                </a:solidFill>
              </a:rPr>
              <a:t>Hg</a:t>
            </a:r>
            <a:r>
              <a:rPr kumimoji="0" lang="en-US" altLang="zh-TW" baseline="30000">
                <a:solidFill>
                  <a:srgbClr val="CC0000"/>
                </a:solidFill>
              </a:rPr>
              <a:t>+</a:t>
            </a:r>
            <a:endParaRPr kumimoji="0" lang="en-US" altLang="zh-TW">
              <a:solidFill>
                <a:srgbClr val="CC0000"/>
              </a:solidFill>
            </a:endParaRPr>
          </a:p>
        </p:txBody>
      </p:sp>
      <p:sp>
        <p:nvSpPr>
          <p:cNvPr id="190470" name="Text Box 7"/>
          <p:cNvSpPr txBox="1">
            <a:spLocks noChangeArrowheads="1"/>
          </p:cNvSpPr>
          <p:nvPr/>
        </p:nvSpPr>
        <p:spPr bwMode="auto">
          <a:xfrm>
            <a:off x="1373188" y="4648200"/>
            <a:ext cx="5827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en-US" altLang="zh-TW" b="1">
                <a:latin typeface="Times New Roman" charset="0"/>
              </a:rPr>
              <a:t>Ground state: 6s</a:t>
            </a:r>
            <a:r>
              <a:rPr kumimoji="0" lang="en-US" altLang="zh-TW" b="1" baseline="30000">
                <a:latin typeface="Times New Roman" charset="0"/>
              </a:rPr>
              <a:t>2</a:t>
            </a:r>
            <a:r>
              <a:rPr kumimoji="0" lang="en-US" altLang="zh-TW" b="1">
                <a:latin typeface="Times New Roman" charset="0"/>
              </a:rPr>
              <a:t>S</a:t>
            </a:r>
            <a:r>
              <a:rPr kumimoji="0" lang="en-US" altLang="zh-TW" b="1" baseline="-25000">
                <a:latin typeface="Times New Roman" charset="0"/>
              </a:rPr>
              <a:t>1/2</a:t>
            </a:r>
            <a:r>
              <a:rPr kumimoji="0" lang="en-US" altLang="zh-TW" b="1">
                <a:latin typeface="Times New Roman" charset="0"/>
              </a:rPr>
              <a:t>, Excited state: 6p</a:t>
            </a:r>
            <a:r>
              <a:rPr kumimoji="0" lang="en-US" altLang="zh-TW" b="1" baseline="30000">
                <a:latin typeface="Times New Roman" charset="0"/>
              </a:rPr>
              <a:t>2</a:t>
            </a:r>
            <a:r>
              <a:rPr kumimoji="0" lang="en-US" altLang="zh-TW" b="1">
                <a:latin typeface="Times New Roman" charset="0"/>
              </a:rPr>
              <a:t>P</a:t>
            </a:r>
            <a:r>
              <a:rPr kumimoji="0" lang="en-US" altLang="zh-TW" b="1" baseline="-25000">
                <a:latin typeface="Times New Roman" charset="0"/>
              </a:rPr>
              <a:t>1/2</a:t>
            </a:r>
            <a:r>
              <a:rPr kumimoji="0" lang="en-US" altLang="zh-TW" b="1">
                <a:latin typeface="Times New Roman" charset="0"/>
              </a:rPr>
              <a:t> </a:t>
            </a:r>
          </a:p>
          <a:p>
            <a:r>
              <a:rPr kumimoji="0" lang="en-US" altLang="zh-TW" b="1">
                <a:latin typeface="Times New Roman" charset="0"/>
              </a:rPr>
              <a:t>degenerate: m</a:t>
            </a:r>
            <a:r>
              <a:rPr kumimoji="0" lang="en-US" altLang="zh-TW" b="1" baseline="-25000">
                <a:latin typeface="Times New Roman" charset="0"/>
              </a:rPr>
              <a:t>J</a:t>
            </a:r>
            <a:endParaRPr kumimoji="0" lang="en-US" altLang="zh-TW" b="1">
              <a:latin typeface="Times New Roman" charset="0"/>
            </a:endParaRPr>
          </a:p>
        </p:txBody>
      </p:sp>
      <p:sp>
        <p:nvSpPr>
          <p:cNvPr id="190471" name="Text Box 8"/>
          <p:cNvSpPr txBox="1">
            <a:spLocks noChangeArrowheads="1"/>
          </p:cNvSpPr>
          <p:nvPr/>
        </p:nvSpPr>
        <p:spPr bwMode="auto">
          <a:xfrm>
            <a:off x="1447800" y="5562600"/>
            <a:ext cx="6264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kumimoji="0" lang="en-US" altLang="zh-TW">
                <a:latin typeface="Times New Roman" charset="0"/>
              </a:rPr>
              <a:t>Photons: </a:t>
            </a:r>
            <a:r>
              <a:rPr kumimoji="0" lang="en-US" altLang="zh-TW">
                <a:latin typeface="Times New Roman" charset="0"/>
                <a:sym typeface="Symbol" charset="0"/>
              </a:rPr>
              <a:t> polarized</a:t>
            </a:r>
            <a:endParaRPr kumimoji="0" lang="en-US" altLang="zh-TW">
              <a:sym typeface="Symbol" charset="0"/>
            </a:endParaRPr>
          </a:p>
          <a:p>
            <a:r>
              <a:rPr kumimoji="0" lang="en-US" altLang="zh-TW" b="1">
                <a:latin typeface="Times New Roman" charset="0"/>
                <a:sym typeface="Symbol" charset="0"/>
              </a:rPr>
              <a:t>:  </a:t>
            </a:r>
            <a:r>
              <a:rPr kumimoji="0" lang="en-US" altLang="zh-TW" b="1">
                <a:latin typeface="Times New Roman" charset="0"/>
              </a:rPr>
              <a:t>m</a:t>
            </a:r>
            <a:r>
              <a:rPr kumimoji="0" lang="en-US" altLang="zh-TW" b="1" baseline="-25000">
                <a:latin typeface="Times New Roman" charset="0"/>
              </a:rPr>
              <a:t>J</a:t>
            </a:r>
            <a:r>
              <a:rPr kumimoji="0" lang="en-US" altLang="zh-TW" b="1">
                <a:latin typeface="Times New Roman" charset="0"/>
              </a:rPr>
              <a:t>=0 two atoms are in the same state</a:t>
            </a:r>
          </a:p>
          <a:p>
            <a:r>
              <a:rPr kumimoji="0" lang="en-US" altLang="zh-TW" b="1">
                <a:latin typeface="Times New Roman" charset="0"/>
                <a:sym typeface="Symbol" charset="0"/>
              </a:rPr>
              <a:t>:  |</a:t>
            </a:r>
            <a:r>
              <a:rPr kumimoji="0" lang="en-US" altLang="zh-TW" b="1">
                <a:latin typeface="Times New Roman" charset="0"/>
              </a:rPr>
              <a:t>m</a:t>
            </a:r>
            <a:r>
              <a:rPr kumimoji="0" lang="en-US" altLang="zh-TW" b="1" baseline="-25000">
                <a:latin typeface="Times New Roman" charset="0"/>
              </a:rPr>
              <a:t>J</a:t>
            </a:r>
            <a:r>
              <a:rPr kumimoji="0" lang="en-US" altLang="zh-TW" b="1">
                <a:latin typeface="Times New Roman" charset="0"/>
              </a:rPr>
              <a:t>|=1 two atoms are not in the same state</a:t>
            </a:r>
            <a:endParaRPr kumimoji="0" lang="en-US" altLang="zh-TW"/>
          </a:p>
        </p:txBody>
      </p:sp>
      <p:sp>
        <p:nvSpPr>
          <p:cNvPr id="190472" name="Freeform 9"/>
          <p:cNvSpPr>
            <a:spLocks/>
          </p:cNvSpPr>
          <p:nvPr/>
        </p:nvSpPr>
        <p:spPr bwMode="auto">
          <a:xfrm>
            <a:off x="3111500" y="1727200"/>
            <a:ext cx="1473200" cy="1422400"/>
          </a:xfrm>
          <a:custGeom>
            <a:avLst/>
            <a:gdLst>
              <a:gd name="T0" fmla="*/ 2147483647 w 928"/>
              <a:gd name="T1" fmla="*/ 0 h 896"/>
              <a:gd name="T2" fmla="*/ 0 w 928"/>
              <a:gd name="T3" fmla="*/ 2147483647 h 896"/>
              <a:gd name="T4" fmla="*/ 0 60000 65536"/>
              <a:gd name="T5" fmla="*/ 0 60000 65536"/>
              <a:gd name="T6" fmla="*/ 0 w 928"/>
              <a:gd name="T7" fmla="*/ 0 h 896"/>
              <a:gd name="T8" fmla="*/ 928 w 928"/>
              <a:gd name="T9" fmla="*/ 896 h 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8" h="896">
                <a:moveTo>
                  <a:pt x="928" y="0"/>
                </a:moveTo>
                <a:lnTo>
                  <a:pt x="0" y="89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0473" name="Line 10"/>
          <p:cNvSpPr>
            <a:spLocks noChangeShapeType="1"/>
          </p:cNvSpPr>
          <p:nvPr/>
        </p:nvSpPr>
        <p:spPr bwMode="auto">
          <a:xfrm flipH="1">
            <a:off x="5334000" y="2133600"/>
            <a:ext cx="1219200" cy="6096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0474" name="Text Box 11"/>
          <p:cNvSpPr txBox="1">
            <a:spLocks noChangeArrowheads="1"/>
          </p:cNvSpPr>
          <p:nvPr/>
        </p:nvSpPr>
        <p:spPr bwMode="auto">
          <a:xfrm>
            <a:off x="6680200" y="1844675"/>
            <a:ext cx="1131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>
                <a:solidFill>
                  <a:srgbClr val="000066"/>
                </a:solidFill>
                <a:latin typeface="Times New Roman" charset="0"/>
              </a:rPr>
              <a:t>polarized</a:t>
            </a:r>
            <a:endParaRPr kumimoji="0" lang="en-US" altLang="zh-TW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3864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6325"/>
            <a:ext cx="7162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514" name="Group 3"/>
          <p:cNvGrpSpPr>
            <a:grpSpLocks/>
          </p:cNvGrpSpPr>
          <p:nvPr/>
        </p:nvGrpSpPr>
        <p:grpSpPr bwMode="auto">
          <a:xfrm>
            <a:off x="6172200" y="1905000"/>
            <a:ext cx="2784475" cy="533400"/>
            <a:chOff x="3888" y="1248"/>
            <a:chExt cx="1754" cy="336"/>
          </a:xfrm>
        </p:grpSpPr>
        <p:sp>
          <p:nvSpPr>
            <p:cNvPr id="192518" name="Line 4"/>
            <p:cNvSpPr>
              <a:spLocks noChangeShapeType="1"/>
            </p:cNvSpPr>
            <p:nvPr/>
          </p:nvSpPr>
          <p:spPr bwMode="auto">
            <a:xfrm flipH="1">
              <a:off x="3888" y="1440"/>
              <a:ext cx="624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2519" name="Rectangle 5"/>
            <p:cNvSpPr>
              <a:spLocks noChangeArrowheads="1"/>
            </p:cNvSpPr>
            <p:nvPr/>
          </p:nvSpPr>
          <p:spPr bwMode="auto">
            <a:xfrm>
              <a:off x="4608" y="1248"/>
              <a:ext cx="10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b="1" dirty="0" smtClean="0">
                  <a:solidFill>
                    <a:srgbClr val="0000FF"/>
                  </a:solidFill>
                  <a:latin typeface="Times New Roman" charset="0"/>
                  <a:sym typeface="Symbol" charset="0"/>
                </a:rPr>
                <a:t>π </a:t>
              </a:r>
              <a:r>
                <a:rPr lang="en-US" altLang="zh-TW" b="1" dirty="0">
                  <a:solidFill>
                    <a:srgbClr val="0000FF"/>
                  </a:solidFill>
                  <a:latin typeface="Times New Roman" charset="0"/>
                  <a:sym typeface="Symbol" charset="0"/>
                </a:rPr>
                <a:t>polarized</a:t>
              </a:r>
            </a:p>
          </p:txBody>
        </p:sp>
      </p:grpSp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6324601" y="4419600"/>
            <a:ext cx="2541588" cy="533400"/>
            <a:chOff x="3984" y="2784"/>
            <a:chExt cx="1601" cy="336"/>
          </a:xfrm>
        </p:grpSpPr>
        <p:sp>
          <p:nvSpPr>
            <p:cNvPr id="192516" name="Line 7"/>
            <p:cNvSpPr>
              <a:spLocks noChangeShapeType="1"/>
            </p:cNvSpPr>
            <p:nvPr/>
          </p:nvSpPr>
          <p:spPr bwMode="auto">
            <a:xfrm flipH="1">
              <a:off x="3984" y="2918"/>
              <a:ext cx="480" cy="202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2517" name="Rectangle 8"/>
            <p:cNvSpPr>
              <a:spLocks noChangeArrowheads="1"/>
            </p:cNvSpPr>
            <p:nvPr/>
          </p:nvSpPr>
          <p:spPr bwMode="auto">
            <a:xfrm>
              <a:off x="4551" y="2784"/>
              <a:ext cx="10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b="1" dirty="0" smtClean="0">
                  <a:solidFill>
                    <a:srgbClr val="FF0000"/>
                  </a:solidFill>
                  <a:latin typeface="Times New Roman" charset="0"/>
                  <a:sym typeface="Symbol" charset="0"/>
                </a:rPr>
                <a:t>σ </a:t>
              </a:r>
              <a:r>
                <a:rPr lang="en-US" altLang="zh-TW" b="1" dirty="0">
                  <a:solidFill>
                    <a:srgbClr val="FF0000"/>
                  </a:solidFill>
                  <a:latin typeface="Times New Roman" charset="0"/>
                  <a:sym typeface="Symbol" charset="0"/>
                </a:rPr>
                <a:t>polarized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77619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611560" y="332656"/>
            <a:ext cx="7916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五大</a:t>
            </a:r>
            <a:r>
              <a:rPr lang="zh-TW" alt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量子</a:t>
            </a: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效應 </a:t>
            </a:r>
            <a:r>
              <a:rPr lang="en-US" altLang="zh-TW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(to be covered)</a:t>
            </a:r>
            <a:endParaRPr lang="zh-TW" altLang="zh-TW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971600" y="1772816"/>
            <a:ext cx="7200800" cy="3077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干涉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量子化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穿隧效應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自旋</a:t>
            </a:r>
          </a:p>
          <a:p>
            <a:pPr>
              <a:defRPr/>
            </a:pPr>
            <a:r>
              <a:rPr lang="zh-TW" altLang="en-US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量子心電感應 </a:t>
            </a:r>
            <a:r>
              <a:rPr lang="en-US" altLang="zh-TW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(entanglement)</a:t>
            </a:r>
            <a:endParaRPr lang="en-US" altLang="zh-TW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zh-TW" altLang="en-US" sz="6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量子心電感應</a:t>
            </a:r>
          </a:p>
          <a:p>
            <a:pPr algn="ctr">
              <a:defRPr/>
            </a:pPr>
            <a:r>
              <a:rPr lang="zh-TW" altLang="en-US" sz="6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zh-TW" altLang="en-US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US" altLang="zh-TW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Entanglement</a:t>
            </a:r>
            <a:r>
              <a:rPr lang="zh-TW" altLang="en-US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/糾纏</a:t>
            </a:r>
            <a:r>
              <a:rPr lang="zh-TW" altLang="zh-TW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600200" y="990600"/>
            <a:ext cx="6324600" cy="685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/>
            <a:endParaRPr lang="zh-TW" altLang="en-US" sz="3600">
              <a:latin typeface="Apple LiGothic Medium" charset="-120"/>
              <a:ea typeface="Apple LiGothic Medium" charset="-12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5513" y="2257425"/>
            <a:ext cx="0" cy="2679700"/>
            <a:chOff x="1728" y="1744"/>
            <a:chExt cx="0" cy="1688"/>
          </a:xfrm>
        </p:grpSpPr>
        <p:sp>
          <p:nvSpPr>
            <p:cNvPr id="114712" name="Line 3"/>
            <p:cNvSpPr>
              <a:spLocks noChangeShapeType="1"/>
            </p:cNvSpPr>
            <p:nvPr/>
          </p:nvSpPr>
          <p:spPr bwMode="auto">
            <a:xfrm>
              <a:off x="1728" y="1744"/>
              <a:ext cx="0" cy="643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713" name="Line 4"/>
            <p:cNvSpPr>
              <a:spLocks noChangeShapeType="1"/>
            </p:cNvSpPr>
            <p:nvPr/>
          </p:nvSpPr>
          <p:spPr bwMode="auto">
            <a:xfrm>
              <a:off x="1728" y="2477"/>
              <a:ext cx="0" cy="231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714" name="Line 5"/>
            <p:cNvSpPr>
              <a:spLocks noChangeShapeType="1"/>
            </p:cNvSpPr>
            <p:nvPr/>
          </p:nvSpPr>
          <p:spPr bwMode="auto">
            <a:xfrm>
              <a:off x="1728" y="2789"/>
              <a:ext cx="0" cy="643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14695" name="Line 6"/>
          <p:cNvSpPr>
            <a:spLocks noChangeShapeType="1"/>
          </p:cNvSpPr>
          <p:nvPr/>
        </p:nvSpPr>
        <p:spPr bwMode="auto">
          <a:xfrm>
            <a:off x="6843713" y="2970213"/>
            <a:ext cx="0" cy="1497012"/>
          </a:xfrm>
          <a:prstGeom prst="line">
            <a:avLst/>
          </a:prstGeom>
          <a:noFill/>
          <a:ln w="412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611813" y="2930525"/>
            <a:ext cx="317500" cy="1536700"/>
            <a:chOff x="2400" y="1392"/>
            <a:chExt cx="200" cy="968"/>
          </a:xfrm>
        </p:grpSpPr>
        <p:sp>
          <p:nvSpPr>
            <p:cNvPr id="114710" name="Freeform 8"/>
            <p:cNvSpPr>
              <a:spLocks/>
            </p:cNvSpPr>
            <p:nvPr/>
          </p:nvSpPr>
          <p:spPr bwMode="auto">
            <a:xfrm>
              <a:off x="2400" y="1392"/>
              <a:ext cx="96" cy="960"/>
            </a:xfrm>
            <a:custGeom>
              <a:avLst/>
              <a:gdLst>
                <a:gd name="T0" fmla="*/ 9 w 144"/>
                <a:gd name="T1" fmla="*/ 0 h 864"/>
                <a:gd name="T2" fmla="*/ 0 w 144"/>
                <a:gd name="T3" fmla="*/ 902 h 864"/>
                <a:gd name="T4" fmla="*/ 9 w 144"/>
                <a:gd name="T5" fmla="*/ 1808 h 864"/>
                <a:gd name="T6" fmla="*/ 0 60000 65536"/>
                <a:gd name="T7" fmla="*/ 0 60000 65536"/>
                <a:gd name="T8" fmla="*/ 0 60000 65536"/>
                <a:gd name="T9" fmla="*/ 0 w 144"/>
                <a:gd name="T10" fmla="*/ 0 h 864"/>
                <a:gd name="T11" fmla="*/ 144 w 14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64">
                  <a:moveTo>
                    <a:pt x="144" y="0"/>
                  </a:moveTo>
                  <a:cubicBezTo>
                    <a:pt x="72" y="144"/>
                    <a:pt x="0" y="288"/>
                    <a:pt x="0" y="432"/>
                  </a:cubicBezTo>
                  <a:cubicBezTo>
                    <a:pt x="0" y="576"/>
                    <a:pt x="120" y="792"/>
                    <a:pt x="144" y="86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711" name="Freeform 9"/>
            <p:cNvSpPr>
              <a:spLocks/>
            </p:cNvSpPr>
            <p:nvPr/>
          </p:nvSpPr>
          <p:spPr bwMode="auto">
            <a:xfrm flipH="1">
              <a:off x="2504" y="1400"/>
              <a:ext cx="96" cy="960"/>
            </a:xfrm>
            <a:custGeom>
              <a:avLst/>
              <a:gdLst>
                <a:gd name="T0" fmla="*/ 9 w 144"/>
                <a:gd name="T1" fmla="*/ 0 h 864"/>
                <a:gd name="T2" fmla="*/ 0 w 144"/>
                <a:gd name="T3" fmla="*/ 902 h 864"/>
                <a:gd name="T4" fmla="*/ 9 w 144"/>
                <a:gd name="T5" fmla="*/ 1808 h 864"/>
                <a:gd name="T6" fmla="*/ 0 60000 65536"/>
                <a:gd name="T7" fmla="*/ 0 60000 65536"/>
                <a:gd name="T8" fmla="*/ 0 60000 65536"/>
                <a:gd name="T9" fmla="*/ 0 w 144"/>
                <a:gd name="T10" fmla="*/ 0 h 864"/>
                <a:gd name="T11" fmla="*/ 144 w 144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64">
                  <a:moveTo>
                    <a:pt x="144" y="0"/>
                  </a:moveTo>
                  <a:cubicBezTo>
                    <a:pt x="72" y="144"/>
                    <a:pt x="0" y="288"/>
                    <a:pt x="0" y="432"/>
                  </a:cubicBezTo>
                  <a:cubicBezTo>
                    <a:pt x="0" y="576"/>
                    <a:pt x="120" y="792"/>
                    <a:pt x="144" y="86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14697" name="Text Box 10"/>
          <p:cNvSpPr txBox="1">
            <a:spLocks noChangeArrowheads="1"/>
          </p:cNvSpPr>
          <p:nvPr/>
        </p:nvSpPr>
        <p:spPr bwMode="auto">
          <a:xfrm>
            <a:off x="6386513" y="4864100"/>
            <a:ext cx="9144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b="1">
                <a:solidFill>
                  <a:srgbClr val="0000FF"/>
                </a:solidFill>
              </a:rPr>
              <a:t>焦平面</a:t>
            </a:r>
            <a:endParaRPr lang="zh-TW" altLang="en-US"/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1619250" y="620713"/>
            <a:ext cx="5673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糾纏雙光子實驗</a:t>
            </a:r>
            <a:r>
              <a:rPr lang="zh-TW" alt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zh-TW" altLang="en-US" sz="6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1663" y="3298825"/>
            <a:ext cx="1236662" cy="735013"/>
            <a:chOff x="1296" y="2304"/>
            <a:chExt cx="1056" cy="488"/>
          </a:xfrm>
        </p:grpSpPr>
        <p:sp>
          <p:nvSpPr>
            <p:cNvPr id="114703" name="Rectangle 14"/>
            <p:cNvSpPr>
              <a:spLocks noChangeArrowheads="1"/>
            </p:cNvSpPr>
            <p:nvPr/>
          </p:nvSpPr>
          <p:spPr bwMode="auto">
            <a:xfrm>
              <a:off x="1768" y="2480"/>
              <a:ext cx="96" cy="144"/>
            </a:xfrm>
            <a:prstGeom prst="rect">
              <a:avLst/>
            </a:prstGeom>
            <a:solidFill>
              <a:srgbClr val="008000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rot="-480075">
              <a:off x="1296" y="2312"/>
              <a:ext cx="1048" cy="456"/>
              <a:chOff x="1296" y="2312"/>
              <a:chExt cx="1048" cy="456"/>
            </a:xfrm>
          </p:grpSpPr>
          <p:sp>
            <p:nvSpPr>
              <p:cNvPr id="114708" name="Line 16"/>
              <p:cNvSpPr>
                <a:spLocks noChangeShapeType="1"/>
              </p:cNvSpPr>
              <p:nvPr/>
            </p:nvSpPr>
            <p:spPr bwMode="auto">
              <a:xfrm flipH="1" flipV="1">
                <a:off x="1296" y="2312"/>
                <a:ext cx="432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709" name="Line 17"/>
              <p:cNvSpPr>
                <a:spLocks noChangeShapeType="1"/>
              </p:cNvSpPr>
              <p:nvPr/>
            </p:nvSpPr>
            <p:spPr bwMode="auto">
              <a:xfrm>
                <a:off x="1912" y="2576"/>
                <a:ext cx="432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 rot="748808">
              <a:off x="1296" y="2304"/>
              <a:ext cx="1056" cy="488"/>
              <a:chOff x="1296" y="2304"/>
              <a:chExt cx="1056" cy="488"/>
            </a:xfrm>
          </p:grpSpPr>
          <p:sp>
            <p:nvSpPr>
              <p:cNvPr id="114706" name="Line 19"/>
              <p:cNvSpPr>
                <a:spLocks noChangeShapeType="1"/>
              </p:cNvSpPr>
              <p:nvPr/>
            </p:nvSpPr>
            <p:spPr bwMode="auto">
              <a:xfrm flipV="1">
                <a:off x="1920" y="2304"/>
                <a:ext cx="432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707" name="Line 20"/>
              <p:cNvSpPr>
                <a:spLocks noChangeShapeType="1"/>
              </p:cNvSpPr>
              <p:nvPr/>
            </p:nvSpPr>
            <p:spPr bwMode="auto">
              <a:xfrm flipH="1">
                <a:off x="1296" y="2600"/>
                <a:ext cx="432" cy="19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114690" name="Object 21"/>
          <p:cNvGraphicFramePr>
            <a:graphicFrameLocks noChangeAspect="1"/>
          </p:cNvGraphicFramePr>
          <p:nvPr/>
        </p:nvGraphicFramePr>
        <p:xfrm>
          <a:off x="3254375" y="3081338"/>
          <a:ext cx="2333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0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3081338"/>
                        <a:ext cx="233363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1" name="Object 22"/>
          <p:cNvGraphicFramePr>
            <a:graphicFrameLocks noChangeAspect="1"/>
          </p:cNvGraphicFramePr>
          <p:nvPr/>
        </p:nvGraphicFramePr>
        <p:xfrm>
          <a:off x="3978275" y="3944938"/>
          <a:ext cx="2333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1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944938"/>
                        <a:ext cx="2333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23"/>
          <p:cNvGraphicFramePr>
            <a:graphicFrameLocks noChangeAspect="1"/>
          </p:cNvGraphicFramePr>
          <p:nvPr/>
        </p:nvGraphicFramePr>
        <p:xfrm>
          <a:off x="3949700" y="3009900"/>
          <a:ext cx="303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2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3009900"/>
                        <a:ext cx="3032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24"/>
          <p:cNvGraphicFramePr>
            <a:graphicFrameLocks noChangeAspect="1"/>
          </p:cNvGraphicFramePr>
          <p:nvPr/>
        </p:nvGraphicFramePr>
        <p:xfrm>
          <a:off x="3173413" y="3933825"/>
          <a:ext cx="3032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13" name="Equation" r:id="rId10" imgW="164880" imgH="177480" progId="Equation.DSMT4">
                  <p:embed/>
                </p:oleObj>
              </mc:Choice>
              <mc:Fallback>
                <p:oleObj name="Equation" r:id="rId10" imgW="1648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3933825"/>
                        <a:ext cx="30321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0" name="Text Box 25"/>
          <p:cNvSpPr txBox="1">
            <a:spLocks noChangeArrowheads="1"/>
          </p:cNvSpPr>
          <p:nvPr/>
        </p:nvSpPr>
        <p:spPr bwMode="auto">
          <a:xfrm>
            <a:off x="2401888" y="2422525"/>
            <a:ext cx="7620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b="1">
                <a:latin typeface="Times New Roman" pitchFamily="18" charset="0"/>
              </a:rPr>
              <a:t>光子</a:t>
            </a:r>
            <a:r>
              <a:rPr lang="en-US" altLang="zh-TW" b="1">
                <a:latin typeface="Times New Roman" pitchFamily="18" charset="0"/>
              </a:rPr>
              <a:t>1</a:t>
            </a:r>
            <a:endParaRPr lang="en-US" altLang="zh-TW"/>
          </a:p>
        </p:txBody>
      </p:sp>
      <p:sp>
        <p:nvSpPr>
          <p:cNvPr id="114701" name="Text Box 26"/>
          <p:cNvSpPr txBox="1">
            <a:spLocks noChangeArrowheads="1"/>
          </p:cNvSpPr>
          <p:nvPr/>
        </p:nvSpPr>
        <p:spPr bwMode="auto">
          <a:xfrm>
            <a:off x="4273550" y="2422525"/>
            <a:ext cx="762000" cy="36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b="1">
                <a:latin typeface="Times New Roman" pitchFamily="18" charset="0"/>
              </a:rPr>
              <a:t>光子</a:t>
            </a:r>
            <a:r>
              <a:rPr lang="en-US" altLang="zh-TW" b="1">
                <a:latin typeface="Times New Roman" pitchFamily="18" charset="0"/>
              </a:rPr>
              <a:t>2</a:t>
            </a:r>
            <a:endParaRPr lang="en-US" altLang="zh-TW"/>
          </a:p>
        </p:txBody>
      </p:sp>
      <p:sp>
        <p:nvSpPr>
          <p:cNvPr id="451612" name="Text Box 28"/>
          <p:cNvSpPr txBox="1">
            <a:spLocks noChangeArrowheads="1"/>
          </p:cNvSpPr>
          <p:nvPr/>
        </p:nvSpPr>
        <p:spPr bwMode="auto">
          <a:xfrm>
            <a:off x="7056438" y="3340100"/>
            <a:ext cx="280987" cy="669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4400" b="1"/>
              <a:t>?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1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1752600" y="5867400"/>
            <a:ext cx="6324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TW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Dopfer, B., 1998</a:t>
            </a:r>
          </a:p>
          <a:p>
            <a:pPr>
              <a:defRPr/>
            </a:pPr>
            <a:r>
              <a:rPr lang="en-US" altLang="zh-TW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Zeilinger, Rev. Mod. Phys. S288, (1999)</a:t>
            </a:r>
            <a:endParaRPr lang="en-US" altLang="zh-TW" sz="2800">
              <a:solidFill>
                <a:srgbClr val="008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549275"/>
            <a:ext cx="5943600" cy="4600575"/>
            <a:chOff x="1096" y="1104"/>
            <a:chExt cx="3552" cy="2802"/>
          </a:xfrm>
        </p:grpSpPr>
        <p:pic>
          <p:nvPicPr>
            <p:cNvPr id="2385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6" y="1104"/>
              <a:ext cx="3552" cy="28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38597" name="Text Box 5"/>
            <p:cNvSpPr txBox="1">
              <a:spLocks noChangeArrowheads="1"/>
            </p:cNvSpPr>
            <p:nvPr/>
          </p:nvSpPr>
          <p:spPr bwMode="auto">
            <a:xfrm>
              <a:off x="1920" y="3640"/>
              <a:ext cx="2064" cy="186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b="1">
                  <a:solidFill>
                    <a:srgbClr val="CC3300"/>
                  </a:solidFill>
                </a:rPr>
                <a:t>焦平面上</a:t>
              </a:r>
              <a:r>
                <a:rPr lang="en-US" altLang="en-US" sz="2000" b="1">
                  <a:solidFill>
                    <a:srgbClr val="CC3300"/>
                  </a:solidFill>
                </a:rPr>
                <a:t>Detector</a:t>
              </a:r>
              <a:r>
                <a:rPr lang="zh-TW" altLang="en-US" sz="2000" b="1">
                  <a:solidFill>
                    <a:srgbClr val="CC3300"/>
                  </a:solidFill>
                </a:rPr>
                <a:t>之距離</a:t>
              </a:r>
              <a:endParaRPr lang="zh-TW" altLang="en-US"/>
            </a:p>
          </p:txBody>
        </p:sp>
      </p:grp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E2A22-4AEE-4C2D-91ED-809AC1E3B351}" type="slidenum">
              <a:rPr lang="zh-TW" altLang="en-US"/>
              <a:pPr>
                <a:defRPr/>
              </a:pPr>
              <a:t>67</a:t>
            </a:fld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3563938" y="2492375"/>
            <a:ext cx="5283200" cy="4873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TW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Spooky action:</a:t>
            </a:r>
            <a:r>
              <a:rPr lang="zh-TW" alt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鬼魅般的行為</a:t>
            </a:r>
          </a:p>
        </p:txBody>
      </p:sp>
      <p:sp>
        <p:nvSpPr>
          <p:cNvPr id="712721" name="Rectangle 17"/>
          <p:cNvSpPr>
            <a:spLocks noChangeArrowheads="1"/>
          </p:cNvSpPr>
          <p:nvPr/>
        </p:nvSpPr>
        <p:spPr bwMode="auto">
          <a:xfrm>
            <a:off x="539750" y="1125538"/>
            <a:ext cx="8332788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TW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Einstein: Spooky action at a distance!</a:t>
            </a:r>
          </a:p>
        </p:txBody>
      </p:sp>
      <p:pic>
        <p:nvPicPr>
          <p:cNvPr id="239621" name="Picture 19" descr="Einstein_to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28384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24" name="Text Box 20"/>
          <p:cNvSpPr txBox="1">
            <a:spLocks noChangeArrowheads="1"/>
          </p:cNvSpPr>
          <p:nvPr/>
        </p:nvSpPr>
        <p:spPr bwMode="auto">
          <a:xfrm>
            <a:off x="3635375" y="3789363"/>
            <a:ext cx="5283200" cy="974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機率的本質使資訊的傳播無法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超過光速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0" y="5229200"/>
            <a:ext cx="9144000" cy="1054224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TW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 think that it is fair to say that no </a:t>
            </a:r>
            <a:r>
              <a:rPr lang="en-US" altLang="zh-TW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one </a:t>
            </a:r>
            <a:endParaRPr lang="en-US" altLang="zh-TW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altLang="zh-TW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understands the quantum theory…</a:t>
            </a:r>
            <a:endParaRPr lang="zh-TW" altLang="en-US" sz="40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LiGothic Medium" charset="-120"/>
            </a:endParaRPr>
          </a:p>
        </p:txBody>
      </p:sp>
      <p:pic>
        <p:nvPicPr>
          <p:cNvPr id="1028" name="Picture 4" descr="fey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656"/>
            <a:ext cx="4464496" cy="441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3324225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6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4225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251520" y="332656"/>
            <a:ext cx="8424936" cy="3168352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TW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</a:t>
            </a:r>
            <a:r>
              <a:rPr lang="en-US" altLang="zh-TW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uantum mechanics – </a:t>
            </a:r>
          </a:p>
          <a:p>
            <a:pPr>
              <a:defRPr/>
            </a:pPr>
            <a:r>
              <a:rPr lang="en-US" altLang="zh-TW" sz="3600" b="1" dirty="0" smtClean="0">
                <a:solidFill>
                  <a:srgbClr val="0000FF"/>
                </a:solidFill>
                <a:latin typeface="Times New Roman" pitchFamily="18" charset="0"/>
              </a:rPr>
              <a:t>The new way that was developed at the </a:t>
            </a:r>
          </a:p>
          <a:p>
            <a:pPr>
              <a:defRPr/>
            </a:pPr>
            <a:r>
              <a:rPr lang="en-US" altLang="zh-TW" sz="36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altLang="zh-TW" sz="3600" b="1" dirty="0" smtClean="0">
                <a:solidFill>
                  <a:srgbClr val="0000FF"/>
                </a:solidFill>
                <a:latin typeface="Times New Roman" pitchFamily="18" charset="0"/>
              </a:rPr>
              <a:t>eginning of the 20th century to interpret </a:t>
            </a:r>
          </a:p>
          <a:p>
            <a:pPr>
              <a:defRPr/>
            </a:pPr>
            <a:r>
              <a:rPr lang="en-US" altLang="zh-TW" sz="3600" b="1" dirty="0" smtClean="0">
                <a:solidFill>
                  <a:srgbClr val="0000FF"/>
                </a:solidFill>
                <a:latin typeface="Times New Roman" pitchFamily="18" charset="0"/>
              </a:rPr>
              <a:t>&amp; predict behaviors of microscopic objects </a:t>
            </a:r>
          </a:p>
          <a:p>
            <a:pPr>
              <a:defRPr/>
            </a:pPr>
            <a:r>
              <a:rPr lang="en-US" altLang="zh-TW" sz="3600" b="1" dirty="0" smtClean="0">
                <a:solidFill>
                  <a:srgbClr val="0000FF"/>
                </a:solidFill>
                <a:latin typeface="Times New Roman" pitchFamily="18" charset="0"/>
              </a:rPr>
              <a:t>such as atoms, electrons, ..</a:t>
            </a:r>
          </a:p>
          <a:p>
            <a:pPr>
              <a:defRPr/>
            </a:pPr>
            <a:endParaRPr lang="zh-TW" altLang="en-US" sz="3600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LiGothic Medium" charset="-12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3789040"/>
            <a:ext cx="7776864" cy="230425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TW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Purpose of this course </a:t>
            </a:r>
          </a:p>
          <a:p>
            <a:pPr>
              <a:defRPr/>
            </a:pPr>
            <a:r>
              <a:rPr lang="en-US" altLang="zh-TW" sz="3600" b="1" dirty="0" smtClean="0">
                <a:solidFill>
                  <a:srgbClr val="CC0066"/>
                </a:solidFill>
                <a:latin typeface="+mj-lt"/>
              </a:rPr>
              <a:t>Learn to calculate and think in </a:t>
            </a:r>
          </a:p>
          <a:p>
            <a:pPr>
              <a:defRPr/>
            </a:pPr>
            <a:r>
              <a:rPr lang="en-US" altLang="zh-TW" sz="3600" b="1" dirty="0" smtClean="0">
                <a:solidFill>
                  <a:srgbClr val="CC0066"/>
                </a:solidFill>
                <a:latin typeface="+mj-lt"/>
              </a:rPr>
              <a:t>quantum mechanical way</a:t>
            </a:r>
            <a:endParaRPr lang="zh-TW" altLang="en-US" sz="3600" b="1" dirty="0">
              <a:solidFill>
                <a:srgbClr val="CC006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ext Box 2"/>
          <p:cNvSpPr txBox="1">
            <a:spLocks noChangeArrowheads="1"/>
          </p:cNvSpPr>
          <p:nvPr/>
        </p:nvSpPr>
        <p:spPr bwMode="auto">
          <a:xfrm>
            <a:off x="2916238" y="333375"/>
            <a:ext cx="30956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波動的描述</a:t>
            </a:r>
            <a:endParaRPr lang="zh-TW" altLang="zh-TW" sz="4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pSp>
        <p:nvGrpSpPr>
          <p:cNvPr id="89090" name="Group 3"/>
          <p:cNvGrpSpPr>
            <a:grpSpLocks/>
          </p:cNvGrpSpPr>
          <p:nvPr/>
        </p:nvGrpSpPr>
        <p:grpSpPr bwMode="auto">
          <a:xfrm>
            <a:off x="760413" y="1524000"/>
            <a:ext cx="3733800" cy="2655888"/>
            <a:chOff x="672" y="960"/>
            <a:chExt cx="2352" cy="1673"/>
          </a:xfrm>
        </p:grpSpPr>
        <p:pic>
          <p:nvPicPr>
            <p:cNvPr id="8909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0"/>
              <a:ext cx="2160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00" name="Text Box 5"/>
            <p:cNvSpPr txBox="1">
              <a:spLocks noChangeArrowheads="1"/>
            </p:cNvSpPr>
            <p:nvPr/>
          </p:nvSpPr>
          <p:spPr bwMode="auto">
            <a:xfrm>
              <a:off x="2784" y="1498"/>
              <a:ext cx="2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b="1">
                  <a:latin typeface="Apple LiGothic Medium" charset="0"/>
                  <a:ea typeface="Apple LiGothic Medium" charset="0"/>
                  <a:cs typeface="Apple LiGothic Medium" charset="0"/>
                </a:rPr>
                <a:t>x</a:t>
              </a:r>
              <a:endParaRPr kumimoji="0" lang="en-US" altLang="zh-TW">
                <a:latin typeface="Apple LiGothic Medium" charset="0"/>
                <a:ea typeface="Apple LiGothic Medium" charset="0"/>
                <a:cs typeface="Apple LiGothic Medium" charset="0"/>
              </a:endParaRPr>
            </a:p>
          </p:txBody>
        </p:sp>
        <p:sp>
          <p:nvSpPr>
            <p:cNvPr id="89101" name="Line 6"/>
            <p:cNvSpPr>
              <a:spLocks noChangeShapeType="1"/>
            </p:cNvSpPr>
            <p:nvPr/>
          </p:nvSpPr>
          <p:spPr bwMode="auto">
            <a:xfrm>
              <a:off x="1536" y="23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102" name="Text Box 7"/>
            <p:cNvSpPr txBox="1">
              <a:spLocks noChangeArrowheads="1"/>
            </p:cNvSpPr>
            <p:nvPr/>
          </p:nvSpPr>
          <p:spPr bwMode="auto">
            <a:xfrm>
              <a:off x="1843" y="2400"/>
              <a:ext cx="3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TW" altLang="en-US">
                  <a:solidFill>
                    <a:srgbClr val="FF0000"/>
                  </a:solidFill>
                  <a:latin typeface="Apple LiGothic Medium" charset="0"/>
                  <a:ea typeface="Apple LiGothic Medium" charset="0"/>
                  <a:cs typeface="Apple LiGothic Medium" charset="0"/>
                </a:rPr>
                <a:t>λ</a:t>
              </a:r>
            </a:p>
          </p:txBody>
        </p:sp>
      </p:grpSp>
      <p:sp>
        <p:nvSpPr>
          <p:cNvPr id="89091" name="Line 8"/>
          <p:cNvSpPr>
            <a:spLocks noChangeShapeType="1"/>
          </p:cNvSpPr>
          <p:nvPr/>
        </p:nvSpPr>
        <p:spPr bwMode="auto">
          <a:xfrm>
            <a:off x="2970213" y="1981200"/>
            <a:ext cx="1752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9092" name="Group 9"/>
          <p:cNvGrpSpPr>
            <a:grpSpLocks/>
          </p:cNvGrpSpPr>
          <p:nvPr/>
        </p:nvGrpSpPr>
        <p:grpSpPr bwMode="auto">
          <a:xfrm>
            <a:off x="4722813" y="1524000"/>
            <a:ext cx="3810000" cy="2574925"/>
            <a:chOff x="3168" y="960"/>
            <a:chExt cx="2400" cy="1622"/>
          </a:xfrm>
        </p:grpSpPr>
        <p:pic>
          <p:nvPicPr>
            <p:cNvPr id="8909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960"/>
              <a:ext cx="2160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6" name="Text Box 11"/>
            <p:cNvSpPr txBox="1">
              <a:spLocks noChangeArrowheads="1"/>
            </p:cNvSpPr>
            <p:nvPr/>
          </p:nvSpPr>
          <p:spPr bwMode="auto">
            <a:xfrm>
              <a:off x="5328" y="1498"/>
              <a:ext cx="2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b="1">
                  <a:latin typeface="Apple LiGothic Medium" charset="0"/>
                  <a:ea typeface="Apple LiGothic Medium" charset="0"/>
                  <a:cs typeface="Apple LiGothic Medium" charset="0"/>
                </a:rPr>
                <a:t>t</a:t>
              </a:r>
              <a:endParaRPr kumimoji="0" lang="en-US" altLang="zh-TW">
                <a:latin typeface="Apple LiGothic Medium" charset="0"/>
                <a:ea typeface="Apple LiGothic Medium" charset="0"/>
                <a:cs typeface="Apple LiGothic Medium" charset="0"/>
              </a:endParaRPr>
            </a:p>
          </p:txBody>
        </p:sp>
        <p:sp>
          <p:nvSpPr>
            <p:cNvPr id="89097" name="Line 12"/>
            <p:cNvSpPr>
              <a:spLocks noChangeShapeType="1"/>
            </p:cNvSpPr>
            <p:nvPr/>
          </p:nvSpPr>
          <p:spPr bwMode="auto">
            <a:xfrm>
              <a:off x="4032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098" name="Text Box 13"/>
            <p:cNvSpPr txBox="1">
              <a:spLocks noChangeArrowheads="1"/>
            </p:cNvSpPr>
            <p:nvPr/>
          </p:nvSpPr>
          <p:spPr bwMode="auto">
            <a:xfrm>
              <a:off x="4387" y="2352"/>
              <a:ext cx="2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標楷體" charset="0"/>
                  <a:ea typeface="標楷體" charset="0"/>
                  <a:cs typeface="標楷體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>
                  <a:solidFill>
                    <a:srgbClr val="FF3300"/>
                  </a:solidFill>
                  <a:latin typeface="Apple LiGothic Medium" charset="0"/>
                  <a:ea typeface="Apple LiGothic Medium" charset="0"/>
                  <a:cs typeface="Apple LiGothic Medium" charset="0"/>
                  <a:sym typeface="Symbol" charset="0"/>
                </a:rPr>
                <a:t>T</a:t>
              </a:r>
              <a:endParaRPr kumimoji="0" lang="en-US" altLang="zh-TW">
                <a:latin typeface="Apple LiGothic Medium" charset="0"/>
                <a:ea typeface="Apple LiGothic Medium" charset="0"/>
                <a:cs typeface="Apple LiGothic Medium" charset="0"/>
              </a:endParaRPr>
            </a:p>
          </p:txBody>
        </p:sp>
      </p:grpSp>
      <p:graphicFrame>
        <p:nvGraphicFramePr>
          <p:cNvPr id="8909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79677"/>
              </p:ext>
            </p:extLst>
          </p:nvPr>
        </p:nvGraphicFramePr>
        <p:xfrm>
          <a:off x="3152626" y="4077072"/>
          <a:ext cx="30035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7" name="Equation" r:id="rId5" imgW="1054100" imgH="177800" progId="Equation.DSMT4">
                  <p:embed/>
                </p:oleObj>
              </mc:Choice>
              <mc:Fallback>
                <p:oleObj name="Equation" r:id="rId5" imgW="1054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626" y="4077072"/>
                        <a:ext cx="30035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447800" y="5847234"/>
            <a:ext cx="490538" cy="246062"/>
          </a:xfrm>
          <a:prstGeom prst="rightArrow">
            <a:avLst>
              <a:gd name="adj1" fmla="val 50000"/>
              <a:gd name="adj2" fmla="val 498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81488" y="6376243"/>
            <a:ext cx="793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b="1">
                <a:solidFill>
                  <a:srgbClr val="008000"/>
                </a:solidFill>
              </a:rPr>
              <a:t>相位</a:t>
            </a:r>
            <a:endParaRPr kumimoji="0" lang="zh-TW" altLang="en-US">
              <a:latin typeface="Apple LiGothic Medium" charset="0"/>
              <a:ea typeface="Apple LiGothic Medium" charset="0"/>
              <a:cs typeface="Apple LiGothic Medium" charset="0"/>
            </a:endParaRPr>
          </a:p>
        </p:txBody>
      </p:sp>
      <p:graphicFrame>
        <p:nvGraphicFramePr>
          <p:cNvPr id="1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25029"/>
              </p:ext>
            </p:extLst>
          </p:nvPr>
        </p:nvGraphicFramePr>
        <p:xfrm>
          <a:off x="2268538" y="4759349"/>
          <a:ext cx="522922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8" name="Equation" r:id="rId7" imgW="2247900" imgH="635000" progId="Equation.DSMT4">
                  <p:embed/>
                </p:oleObj>
              </mc:Choice>
              <mc:Fallback>
                <p:oleObj name="Equation" r:id="rId7" imgW="22479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59349"/>
                        <a:ext cx="5229225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左大括弧 1"/>
          <p:cNvSpPr/>
          <p:nvPr/>
        </p:nvSpPr>
        <p:spPr bwMode="auto">
          <a:xfrm rot="16200000">
            <a:off x="4644008" y="5877272"/>
            <a:ext cx="216024" cy="792088"/>
          </a:xfrm>
          <a:prstGeom prst="leftBrac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623596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1188294" y="115888"/>
            <a:ext cx="69841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高維的</a:t>
            </a:r>
            <a:r>
              <a:rPr lang="zh-TW" altLang="en-U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正弦波</a:t>
            </a:r>
            <a:r>
              <a:rPr lang="zh-TW" altLang="en-U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：有方向性</a:t>
            </a:r>
            <a:endParaRPr lang="zh-TW" altLang="zh-TW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91138" name="Object 14"/>
          <p:cNvGraphicFramePr>
            <a:graphicFrameLocks noChangeAspect="1"/>
          </p:cNvGraphicFramePr>
          <p:nvPr/>
        </p:nvGraphicFramePr>
        <p:xfrm>
          <a:off x="1652588" y="981075"/>
          <a:ext cx="5697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5" name="Equation" r:id="rId4" imgW="1790700" imgH="241300" progId="Equation.DSMT4">
                  <p:embed/>
                </p:oleObj>
              </mc:Choice>
              <mc:Fallback>
                <p:oleObj name="Equation" r:id="rId4" imgW="179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981075"/>
                        <a:ext cx="5697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29"/>
          <p:cNvGraphicFramePr>
            <a:graphicFrameLocks noChangeAspect="1"/>
          </p:cNvGraphicFramePr>
          <p:nvPr/>
        </p:nvGraphicFramePr>
        <p:xfrm>
          <a:off x="250825" y="5661025"/>
          <a:ext cx="464978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6" name="Equation" r:id="rId6" imgW="1968500" imgH="457200" progId="Equation.DSMT4">
                  <p:embed/>
                </p:oleObj>
              </mc:Choice>
              <mc:Fallback>
                <p:oleObj name="Equation" r:id="rId6" imgW="1968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661025"/>
                        <a:ext cx="4649788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30"/>
          <p:cNvGraphicFramePr>
            <a:graphicFrameLocks noChangeAspect="1"/>
          </p:cNvGraphicFramePr>
          <p:nvPr/>
        </p:nvGraphicFramePr>
        <p:xfrm>
          <a:off x="323850" y="4724400"/>
          <a:ext cx="45513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7" name="Equation" r:id="rId8" imgW="1930400" imgH="482600" progId="Equation.DSMT4">
                  <p:embed/>
                </p:oleObj>
              </mc:Choice>
              <mc:Fallback>
                <p:oleObj name="Equation" r:id="rId8" imgW="1930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24400"/>
                        <a:ext cx="455136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32"/>
          <p:cNvGraphicFramePr>
            <a:graphicFrameLocks noChangeAspect="1"/>
          </p:cNvGraphicFramePr>
          <p:nvPr/>
        </p:nvGraphicFramePr>
        <p:xfrm>
          <a:off x="6486525" y="4797425"/>
          <a:ext cx="2657475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8" name="Equation" r:id="rId10" imgW="1028700" imgH="749300" progId="Equation.DSMT4">
                  <p:embed/>
                </p:oleObj>
              </mc:Choice>
              <mc:Fallback>
                <p:oleObj name="Equation" r:id="rId10" imgW="10287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4797425"/>
                        <a:ext cx="2657475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30"/>
          <p:cNvGraphicFramePr>
            <a:graphicFrameLocks noChangeAspect="1"/>
          </p:cNvGraphicFramePr>
          <p:nvPr/>
        </p:nvGraphicFramePr>
        <p:xfrm>
          <a:off x="6300788" y="3429000"/>
          <a:ext cx="25749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9" name="Equation" r:id="rId12" imgW="1092200" imgH="330200" progId="Equation.DSMT4">
                  <p:embed/>
                </p:oleObj>
              </mc:Choice>
              <mc:Fallback>
                <p:oleObj name="Equation" r:id="rId12" imgW="1092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429000"/>
                        <a:ext cx="25749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143" name="群組 1"/>
          <p:cNvGrpSpPr>
            <a:grpSpLocks/>
          </p:cNvGrpSpPr>
          <p:nvPr/>
        </p:nvGrpSpPr>
        <p:grpSpPr bwMode="auto">
          <a:xfrm>
            <a:off x="2051050" y="1700213"/>
            <a:ext cx="3671888" cy="3106737"/>
            <a:chOff x="3060353" y="1762125"/>
            <a:chExt cx="3671887" cy="3106738"/>
          </a:xfrm>
        </p:grpSpPr>
        <p:sp>
          <p:nvSpPr>
            <p:cNvPr id="91149" name="Freeform 19"/>
            <p:cNvSpPr>
              <a:spLocks/>
            </p:cNvSpPr>
            <p:nvPr/>
          </p:nvSpPr>
          <p:spPr bwMode="auto">
            <a:xfrm>
              <a:off x="3490913" y="2636838"/>
              <a:ext cx="1944687" cy="1871662"/>
            </a:xfrm>
            <a:custGeom>
              <a:avLst/>
              <a:gdLst>
                <a:gd name="T0" fmla="*/ 0 w 1350"/>
                <a:gd name="T1" fmla="*/ 2147483647 h 1015"/>
                <a:gd name="T2" fmla="*/ 2147483647 w 1350"/>
                <a:gd name="T3" fmla="*/ 0 h 1015"/>
                <a:gd name="T4" fmla="*/ 0 60000 65536"/>
                <a:gd name="T5" fmla="*/ 0 60000 65536"/>
                <a:gd name="T6" fmla="*/ 0 w 1350"/>
                <a:gd name="T7" fmla="*/ 0 h 1015"/>
                <a:gd name="T8" fmla="*/ 1350 w 1350"/>
                <a:gd name="T9" fmla="*/ 1015 h 10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0" h="1015">
                  <a:moveTo>
                    <a:pt x="0" y="1015"/>
                  </a:moveTo>
                  <a:lnTo>
                    <a:pt x="1350" y="0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dash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grpSp>
          <p:nvGrpSpPr>
            <p:cNvPr id="91150" name="群組 13"/>
            <p:cNvGrpSpPr>
              <a:grpSpLocks/>
            </p:cNvGrpSpPr>
            <p:nvPr/>
          </p:nvGrpSpPr>
          <p:grpSpPr bwMode="auto">
            <a:xfrm>
              <a:off x="3060353" y="1762125"/>
              <a:ext cx="3671887" cy="3106738"/>
              <a:chOff x="3059113" y="1762125"/>
              <a:chExt cx="3671887" cy="3106738"/>
            </a:xfrm>
          </p:grpSpPr>
          <p:grpSp>
            <p:nvGrpSpPr>
              <p:cNvPr id="91151" name="群組 1"/>
              <p:cNvGrpSpPr>
                <a:grpSpLocks/>
              </p:cNvGrpSpPr>
              <p:nvPr/>
            </p:nvGrpSpPr>
            <p:grpSpPr bwMode="auto">
              <a:xfrm>
                <a:off x="3059113" y="1762125"/>
                <a:ext cx="3671887" cy="3106738"/>
                <a:chOff x="3059113" y="1762125"/>
                <a:chExt cx="3671887" cy="3106738"/>
              </a:xfrm>
            </p:grpSpPr>
            <p:sp>
              <p:nvSpPr>
                <p:cNvPr id="91155" name="Line 15"/>
                <p:cNvSpPr>
                  <a:spLocks noChangeShapeType="1"/>
                </p:cNvSpPr>
                <p:nvPr/>
              </p:nvSpPr>
              <p:spPr bwMode="auto">
                <a:xfrm>
                  <a:off x="3059113" y="3068638"/>
                  <a:ext cx="1511300" cy="18002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91156" name="Line 16"/>
                <p:cNvSpPr>
                  <a:spLocks noChangeShapeType="1"/>
                </p:cNvSpPr>
                <p:nvPr/>
              </p:nvSpPr>
              <p:spPr bwMode="auto">
                <a:xfrm>
                  <a:off x="4384675" y="2178050"/>
                  <a:ext cx="1511300" cy="18002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91157" name="Line 17"/>
                <p:cNvSpPr>
                  <a:spLocks noChangeShapeType="1"/>
                </p:cNvSpPr>
                <p:nvPr/>
              </p:nvSpPr>
              <p:spPr bwMode="auto">
                <a:xfrm>
                  <a:off x="3943350" y="2492375"/>
                  <a:ext cx="1511300" cy="18002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91158" name="Line 18"/>
                <p:cNvSpPr>
                  <a:spLocks noChangeShapeType="1"/>
                </p:cNvSpPr>
                <p:nvPr/>
              </p:nvSpPr>
              <p:spPr bwMode="auto">
                <a:xfrm>
                  <a:off x="3502025" y="2792413"/>
                  <a:ext cx="1511300" cy="18002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91159" name="Freeform 22"/>
                <p:cNvSpPr>
                  <a:spLocks/>
                </p:cNvSpPr>
                <p:nvPr/>
              </p:nvSpPr>
              <p:spPr bwMode="auto">
                <a:xfrm>
                  <a:off x="3259138" y="2455863"/>
                  <a:ext cx="1752600" cy="1282700"/>
                </a:xfrm>
                <a:custGeom>
                  <a:avLst/>
                  <a:gdLst>
                    <a:gd name="T0" fmla="*/ 0 w 1104"/>
                    <a:gd name="T1" fmla="*/ 2147483647 h 808"/>
                    <a:gd name="T2" fmla="*/ 2147483647 w 1104"/>
                    <a:gd name="T3" fmla="*/ 2147483647 h 808"/>
                    <a:gd name="T4" fmla="*/ 2147483647 w 1104"/>
                    <a:gd name="T5" fmla="*/ 2147483647 h 808"/>
                    <a:gd name="T6" fmla="*/ 2147483647 w 1104"/>
                    <a:gd name="T7" fmla="*/ 2147483647 h 808"/>
                    <a:gd name="T8" fmla="*/ 2147483647 w 1104"/>
                    <a:gd name="T9" fmla="*/ 2147483647 h 808"/>
                    <a:gd name="T10" fmla="*/ 2147483647 w 1104"/>
                    <a:gd name="T11" fmla="*/ 2147483647 h 808"/>
                    <a:gd name="T12" fmla="*/ 2147483647 w 1104"/>
                    <a:gd name="T13" fmla="*/ 2147483647 h 808"/>
                    <a:gd name="T14" fmla="*/ 2147483647 w 1104"/>
                    <a:gd name="T15" fmla="*/ 2147483647 h 808"/>
                    <a:gd name="T16" fmla="*/ 2147483647 w 1104"/>
                    <a:gd name="T17" fmla="*/ 2147483647 h 8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04"/>
                    <a:gd name="T28" fmla="*/ 0 h 808"/>
                    <a:gd name="T29" fmla="*/ 1104 w 1104"/>
                    <a:gd name="T30" fmla="*/ 808 h 8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04" h="808">
                      <a:moveTo>
                        <a:pt x="0" y="808"/>
                      </a:moveTo>
                      <a:cubicBezTo>
                        <a:pt x="14" y="780"/>
                        <a:pt x="34" y="666"/>
                        <a:pt x="82" y="636"/>
                      </a:cubicBezTo>
                      <a:cubicBezTo>
                        <a:pt x="129" y="606"/>
                        <a:pt x="239" y="659"/>
                        <a:pt x="287" y="626"/>
                      </a:cubicBezTo>
                      <a:cubicBezTo>
                        <a:pt x="335" y="593"/>
                        <a:pt x="322" y="472"/>
                        <a:pt x="368" y="438"/>
                      </a:cubicBezTo>
                      <a:cubicBezTo>
                        <a:pt x="414" y="404"/>
                        <a:pt x="522" y="456"/>
                        <a:pt x="566" y="423"/>
                      </a:cubicBezTo>
                      <a:cubicBezTo>
                        <a:pt x="610" y="390"/>
                        <a:pt x="586" y="266"/>
                        <a:pt x="632" y="238"/>
                      </a:cubicBezTo>
                      <a:cubicBezTo>
                        <a:pt x="678" y="210"/>
                        <a:pt x="796" y="289"/>
                        <a:pt x="840" y="256"/>
                      </a:cubicBezTo>
                      <a:cubicBezTo>
                        <a:pt x="884" y="223"/>
                        <a:pt x="852" y="76"/>
                        <a:pt x="896" y="38"/>
                      </a:cubicBezTo>
                      <a:cubicBezTo>
                        <a:pt x="940" y="0"/>
                        <a:pt x="1061" y="32"/>
                        <a:pt x="1104" y="3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FF00FF"/>
                  </a:solidFill>
                  <a:prstDash val="solid"/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91160" name="Line 23"/>
                <p:cNvSpPr>
                  <a:spLocks noChangeShapeType="1"/>
                </p:cNvSpPr>
                <p:nvPr/>
              </p:nvSpPr>
              <p:spPr bwMode="auto">
                <a:xfrm>
                  <a:off x="3130550" y="4067175"/>
                  <a:ext cx="3600450" cy="0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sp>
              <p:nvSpPr>
                <p:cNvPr id="91161" name="Freeform 24"/>
                <p:cNvSpPr>
                  <a:spLocks/>
                </p:cNvSpPr>
                <p:nvPr/>
              </p:nvSpPr>
              <p:spPr bwMode="auto">
                <a:xfrm>
                  <a:off x="3906838" y="1762125"/>
                  <a:ext cx="3175" cy="2843213"/>
                </a:xfrm>
                <a:custGeom>
                  <a:avLst/>
                  <a:gdLst>
                    <a:gd name="T0" fmla="*/ 2147483647 w 2"/>
                    <a:gd name="T1" fmla="*/ 2147483647 h 1791"/>
                    <a:gd name="T2" fmla="*/ 0 w 2"/>
                    <a:gd name="T3" fmla="*/ 0 h 1791"/>
                    <a:gd name="T4" fmla="*/ 0 60000 65536"/>
                    <a:gd name="T5" fmla="*/ 0 60000 65536"/>
                    <a:gd name="T6" fmla="*/ 0 w 2"/>
                    <a:gd name="T7" fmla="*/ 0 h 1791"/>
                    <a:gd name="T8" fmla="*/ 2 w 2"/>
                    <a:gd name="T9" fmla="*/ 1791 h 17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1791">
                      <a:moveTo>
                        <a:pt x="2" y="179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  <p:graphicFrame>
              <p:nvGraphicFramePr>
                <p:cNvPr id="91162" name="Object 25"/>
                <p:cNvGraphicFramePr>
                  <a:graphicFrameLocks noChangeAspect="1"/>
                </p:cNvGraphicFramePr>
                <p:nvPr/>
              </p:nvGraphicFramePr>
              <p:xfrm>
                <a:off x="4210050" y="3201988"/>
                <a:ext cx="341312" cy="4333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550" name="Equation" r:id="rId14" imgW="139579" imgH="177646" progId="Equation.DSMT4">
                        <p:embed/>
                      </p:oleObj>
                    </mc:Choice>
                    <mc:Fallback>
                      <p:oleObj name="Equation" r:id="rId14" imgW="139579" imgH="177646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10050" y="3201988"/>
                              <a:ext cx="341312" cy="4333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1163" name="Object 26"/>
                <p:cNvGraphicFramePr>
                  <a:graphicFrameLocks noChangeAspect="1"/>
                </p:cNvGraphicFramePr>
                <p:nvPr/>
              </p:nvGraphicFramePr>
              <p:xfrm>
                <a:off x="4113213" y="3760788"/>
                <a:ext cx="258762" cy="361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551" name="Equation" r:id="rId16" imgW="126725" imgH="177415" progId="Equation.DSMT4">
                        <p:embed/>
                      </p:oleObj>
                    </mc:Choice>
                    <mc:Fallback>
                      <p:oleObj name="Equation" r:id="rId16" imgW="126725" imgH="177415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13213" y="3760788"/>
                              <a:ext cx="258762" cy="3619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1164" name="Object 27"/>
                <p:cNvGraphicFramePr>
                  <a:graphicFrameLocks noChangeAspect="1"/>
                </p:cNvGraphicFramePr>
                <p:nvPr/>
              </p:nvGraphicFramePr>
              <p:xfrm>
                <a:off x="4813300" y="4005263"/>
                <a:ext cx="434975" cy="5572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552" name="Equation" r:id="rId18" imgW="177646" imgH="228402" progId="Equation.DSMT4">
                        <p:embed/>
                      </p:oleObj>
                    </mc:Choice>
                    <mc:Fallback>
                      <p:oleObj name="Equation" r:id="rId18" imgW="177646" imgH="228402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13300" y="4005263"/>
                              <a:ext cx="434975" cy="557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1165" name="Object 28"/>
                <p:cNvGraphicFramePr>
                  <a:graphicFrameLocks noChangeAspect="1"/>
                </p:cNvGraphicFramePr>
                <p:nvPr/>
              </p:nvGraphicFramePr>
              <p:xfrm>
                <a:off x="3498850" y="2468563"/>
                <a:ext cx="434975" cy="587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553" name="Equation" r:id="rId20" imgW="177646" imgH="241091" progId="Equation.DSMT4">
                        <p:embed/>
                      </p:oleObj>
                    </mc:Choice>
                    <mc:Fallback>
                      <p:oleObj name="Equation" r:id="rId20" imgW="177646" imgH="241091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98850" y="2468563"/>
                              <a:ext cx="434975" cy="5873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91152" name="Object 32"/>
              <p:cNvGraphicFramePr>
                <a:graphicFrameLocks noChangeAspect="1"/>
              </p:cNvGraphicFramePr>
              <p:nvPr/>
            </p:nvGraphicFramePr>
            <p:xfrm>
              <a:off x="5508104" y="2060848"/>
              <a:ext cx="360362" cy="523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54" name="Equation" r:id="rId22" imgW="139700" imgH="203200" progId="Equation.DSMT4">
                      <p:embed/>
                    </p:oleObj>
                  </mc:Choice>
                  <mc:Fallback>
                    <p:oleObj name="Equation" r:id="rId22" imgW="1397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8104" y="2060848"/>
                            <a:ext cx="360362" cy="523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1153" name="直線接點 4"/>
              <p:cNvCxnSpPr>
                <a:cxnSpLocks noChangeShapeType="1"/>
              </p:cNvCxnSpPr>
              <p:nvPr/>
            </p:nvCxnSpPr>
            <p:spPr bwMode="auto">
              <a:xfrm>
                <a:off x="4932040" y="3140968"/>
                <a:ext cx="144016" cy="144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54" name="直線接點 8"/>
              <p:cNvCxnSpPr>
                <a:cxnSpLocks noChangeShapeType="1"/>
              </p:cNvCxnSpPr>
              <p:nvPr/>
            </p:nvCxnSpPr>
            <p:spPr bwMode="auto">
              <a:xfrm flipV="1">
                <a:off x="5076056" y="3140968"/>
                <a:ext cx="144016" cy="1440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91144" name="Object 30"/>
          <p:cNvGraphicFramePr>
            <a:graphicFrameLocks noChangeAspect="1"/>
          </p:cNvGraphicFramePr>
          <p:nvPr/>
        </p:nvGraphicFramePr>
        <p:xfrm>
          <a:off x="6443663" y="2133600"/>
          <a:ext cx="14128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5" name="Equation" r:id="rId24" imgW="482600" imgH="419100" progId="Equation.DSMT4">
                  <p:embed/>
                </p:oleObj>
              </mc:Choice>
              <mc:Fallback>
                <p:oleObj name="Equation" r:id="rId24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133600"/>
                        <a:ext cx="14128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文字方塊 2"/>
          <p:cNvSpPr txBox="1">
            <a:spLocks noChangeArrowheads="1"/>
          </p:cNvSpPr>
          <p:nvPr/>
        </p:nvSpPr>
        <p:spPr bwMode="auto">
          <a:xfrm>
            <a:off x="5292725" y="4868863"/>
            <a:ext cx="1090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defRPr>
            </a:lvl9pPr>
          </a:lstStyle>
          <a:p>
            <a:r>
              <a:rPr lang="zh-TW" altLang="en-US" sz="3200">
                <a:solidFill>
                  <a:srgbClr val="FF0000"/>
                </a:solidFill>
              </a:rPr>
              <a:t>相位</a:t>
            </a:r>
            <a:r>
              <a:rPr lang="en-US" altLang="zh-TW" sz="3200">
                <a:solidFill>
                  <a:srgbClr val="FF0000"/>
                </a:solidFill>
              </a:rPr>
              <a:t>:</a:t>
            </a:r>
            <a:endParaRPr lang="zh-TW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91146" name="Object 30"/>
          <p:cNvGraphicFramePr>
            <a:graphicFrameLocks noChangeAspect="1"/>
          </p:cNvGraphicFramePr>
          <p:nvPr/>
        </p:nvGraphicFramePr>
        <p:xfrm>
          <a:off x="4859338" y="2636838"/>
          <a:ext cx="10779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6" name="Equation" r:id="rId26" imgW="368300" imgH="203200" progId="Equation.DSMT4">
                  <p:embed/>
                </p:oleObj>
              </mc:Choice>
              <mc:Fallback>
                <p:oleObj name="Equation" r:id="rId26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36838"/>
                        <a:ext cx="10779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7" name="橢圓 4"/>
          <p:cNvSpPr>
            <a:spLocks noChangeArrowheads="1"/>
          </p:cNvSpPr>
          <p:nvPr/>
        </p:nvSpPr>
        <p:spPr bwMode="auto">
          <a:xfrm>
            <a:off x="4787900" y="2997200"/>
            <a:ext cx="71438" cy="71438"/>
          </a:xfrm>
          <a:prstGeom prst="ellipse">
            <a:avLst/>
          </a:prstGeom>
          <a:solidFill>
            <a:schemeClr val="tx1">
              <a:alpha val="5019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cxnSp>
        <p:nvCxnSpPr>
          <p:cNvPr id="91148" name="直線接點 6"/>
          <p:cNvCxnSpPr>
            <a:cxnSpLocks noChangeShapeType="1"/>
          </p:cNvCxnSpPr>
          <p:nvPr/>
        </p:nvCxnSpPr>
        <p:spPr bwMode="auto">
          <a:xfrm flipH="1">
            <a:off x="4787900" y="3068638"/>
            <a:ext cx="9525" cy="947737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0373643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ext Box 2"/>
          <p:cNvSpPr txBox="1">
            <a:spLocks noChangeArrowheads="1"/>
          </p:cNvSpPr>
          <p:nvPr/>
        </p:nvSpPr>
        <p:spPr bwMode="auto">
          <a:xfrm>
            <a:off x="2627313" y="404813"/>
            <a:ext cx="33845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zh-TW" altLang="en-US" sz="4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波動的個數</a:t>
            </a:r>
            <a:endParaRPr lang="zh-TW" altLang="zh-TW" sz="48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01750" y="2708275"/>
            <a:ext cx="3125788" cy="2389188"/>
            <a:chOff x="1383" y="2577"/>
            <a:chExt cx="1969" cy="1505"/>
          </a:xfrm>
        </p:grpSpPr>
        <p:sp>
          <p:nvSpPr>
            <p:cNvPr id="10250" name="Line 16"/>
            <p:cNvSpPr>
              <a:spLocks noChangeShapeType="1"/>
            </p:cNvSpPr>
            <p:nvPr/>
          </p:nvSpPr>
          <p:spPr bwMode="auto">
            <a:xfrm flipV="1">
              <a:off x="2290" y="2750"/>
              <a:ext cx="0" cy="81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51" name="Line 17"/>
            <p:cNvSpPr>
              <a:spLocks noChangeShapeType="1"/>
            </p:cNvSpPr>
            <p:nvPr/>
          </p:nvSpPr>
          <p:spPr bwMode="auto">
            <a:xfrm flipH="1">
              <a:off x="1701" y="3566"/>
              <a:ext cx="589" cy="3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52" name="Line 18"/>
            <p:cNvSpPr>
              <a:spLocks noChangeShapeType="1"/>
            </p:cNvSpPr>
            <p:nvPr/>
          </p:nvSpPr>
          <p:spPr bwMode="auto">
            <a:xfrm>
              <a:off x="2290" y="3566"/>
              <a:ext cx="817" cy="27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53" name="Oval 19"/>
            <p:cNvSpPr>
              <a:spLocks noChangeArrowheads="1"/>
            </p:cNvSpPr>
            <p:nvPr/>
          </p:nvSpPr>
          <p:spPr bwMode="auto">
            <a:xfrm>
              <a:off x="1853" y="3083"/>
              <a:ext cx="908" cy="86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 flipV="1">
              <a:off x="2290" y="3249"/>
              <a:ext cx="363" cy="3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/>
            <a:lstStyle/>
            <a:p>
              <a:endParaRPr lang="zh-TW" altLang="en-US"/>
            </a:p>
          </p:txBody>
        </p:sp>
        <p:graphicFrame>
          <p:nvGraphicFramePr>
            <p:cNvPr id="10244" name="Object 21"/>
            <p:cNvGraphicFramePr>
              <a:graphicFrameLocks noChangeAspect="1"/>
            </p:cNvGraphicFramePr>
            <p:nvPr/>
          </p:nvGraphicFramePr>
          <p:xfrm>
            <a:off x="1383" y="3657"/>
            <a:ext cx="236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70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3657"/>
                          <a:ext cx="236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22"/>
            <p:cNvGraphicFramePr>
              <a:graphicFrameLocks noChangeAspect="1"/>
            </p:cNvGraphicFramePr>
            <p:nvPr/>
          </p:nvGraphicFramePr>
          <p:xfrm>
            <a:off x="3098" y="3739"/>
            <a:ext cx="254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71" name="Equation" r:id="rId6" imgW="177480" imgH="241200" progId="Equation.DSMT4">
                    <p:embed/>
                  </p:oleObj>
                </mc:Choice>
                <mc:Fallback>
                  <p:oleObj name="Equation" r:id="rId6" imgW="177480" imgH="2412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8" y="3739"/>
                          <a:ext cx="254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" name="Object 23"/>
            <p:cNvGraphicFramePr>
              <a:graphicFrameLocks noChangeAspect="1"/>
            </p:cNvGraphicFramePr>
            <p:nvPr/>
          </p:nvGraphicFramePr>
          <p:xfrm>
            <a:off x="2390" y="2577"/>
            <a:ext cx="236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72" name="Equation" r:id="rId8" imgW="164880" imgH="228600" progId="Equation.DSMT4">
                    <p:embed/>
                  </p:oleObj>
                </mc:Choice>
                <mc:Fallback>
                  <p:oleObj name="Equation" r:id="rId8" imgW="164880" imgH="2286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0" y="2577"/>
                          <a:ext cx="236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24"/>
            <p:cNvGraphicFramePr>
              <a:graphicFrameLocks noChangeAspect="1"/>
            </p:cNvGraphicFramePr>
            <p:nvPr/>
          </p:nvGraphicFramePr>
          <p:xfrm>
            <a:off x="2472" y="3430"/>
            <a:ext cx="181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73" name="Equation" r:id="rId10" imgW="126720" imgH="139680" progId="Equation.DSMT4">
                    <p:embed/>
                  </p:oleObj>
                </mc:Choice>
                <mc:Fallback>
                  <p:oleObj name="Equation" r:id="rId10" imgW="126720" imgH="1396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3430"/>
                          <a:ext cx="181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29073"/>
              </p:ext>
            </p:extLst>
          </p:nvPr>
        </p:nvGraphicFramePr>
        <p:xfrm>
          <a:off x="4788024" y="3789040"/>
          <a:ext cx="2542547" cy="69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74" name="Equation" r:id="rId12" imgW="787400" imgH="215900" progId="Equation.DSMT4">
                  <p:embed/>
                </p:oleObj>
              </mc:Choice>
              <mc:Fallback>
                <p:oleObj name="Equation" r:id="rId12" imgW="787400" imgH="2159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789040"/>
                        <a:ext cx="2542547" cy="693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6"/>
          <p:cNvGraphicFramePr>
            <a:graphicFrameLocks noChangeAspect="1"/>
          </p:cNvGraphicFramePr>
          <p:nvPr/>
        </p:nvGraphicFramePr>
        <p:xfrm>
          <a:off x="2843213" y="1484313"/>
          <a:ext cx="32416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75" name="Equation" r:id="rId14" imgW="787320" imgH="177480" progId="Equation.DSMT4">
                  <p:embed/>
                </p:oleObj>
              </mc:Choice>
              <mc:Fallback>
                <p:oleObj name="Equation" r:id="rId14" imgW="78732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484313"/>
                        <a:ext cx="32416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等腰三角形 14">
            <a:hlinkClick r:id="rId16" action="ppaction://hlinksldjump"/>
          </p:cNvPr>
          <p:cNvSpPr/>
          <p:nvPr/>
        </p:nvSpPr>
        <p:spPr bwMode="auto">
          <a:xfrm>
            <a:off x="8028384" y="5949280"/>
            <a:ext cx="648072" cy="293712"/>
          </a:xfrm>
          <a:prstGeom prst="triangle">
            <a:avLst/>
          </a:prstGeom>
          <a:solidFill>
            <a:srgbClr val="FF330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788024" y="3140968"/>
            <a:ext cx="43559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頻率為ν之可能方向數</a:t>
            </a:r>
            <a:endParaRPr lang="zh-TW" altLang="zh-TW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0" y="5229200"/>
            <a:ext cx="9144000" cy="1054224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TW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 think that it is fair to say that no </a:t>
            </a:r>
            <a:r>
              <a:rPr lang="en-US" altLang="zh-TW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one </a:t>
            </a:r>
            <a:endParaRPr lang="en-US" altLang="zh-TW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altLang="zh-TW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understands the quantum theory…</a:t>
            </a:r>
            <a:endParaRPr lang="zh-TW" altLang="en-US" sz="40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LiGothic Medium" charset="-120"/>
            </a:endParaRPr>
          </a:p>
        </p:txBody>
      </p:sp>
      <p:pic>
        <p:nvPicPr>
          <p:cNvPr id="1028" name="Picture 4" descr="fey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57370"/>
            <a:ext cx="2952328" cy="29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3324225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00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4225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8964488" cy="177281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altLang="zh-TW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Conceptual problem will not be fully </a:t>
            </a:r>
          </a:p>
          <a:p>
            <a:pPr>
              <a:defRPr/>
            </a:pPr>
            <a:r>
              <a:rPr lang="en-US" altLang="zh-TW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</a:t>
            </a:r>
            <a:r>
              <a:rPr lang="en-US" altLang="zh-TW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iscussed in this course. </a:t>
            </a:r>
          </a:p>
          <a:p>
            <a:pPr>
              <a:defRPr/>
            </a:pPr>
            <a:r>
              <a:rPr lang="en-US" altLang="zh-TW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fact, as </a:t>
            </a:r>
            <a:r>
              <a:rPr lang="en-US" altLang="zh-TW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Richard Feynman remarked: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1331640" y="-27384"/>
            <a:ext cx="6858000" cy="838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Two tracks of discoveries</a:t>
            </a:r>
            <a:endParaRPr lang="zh-TW" altLang="en-US" sz="3600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LiGothic Medium" charset="-12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44" name="群組 43"/>
          <p:cNvGrpSpPr/>
          <p:nvPr/>
        </p:nvGrpSpPr>
        <p:grpSpPr>
          <a:xfrm>
            <a:off x="323528" y="908720"/>
            <a:ext cx="8640485" cy="4104456"/>
            <a:chOff x="323528" y="908720"/>
            <a:chExt cx="8640485" cy="4104456"/>
          </a:xfrm>
        </p:grpSpPr>
        <p:sp>
          <p:nvSpPr>
            <p:cNvPr id="6" name="圓角矩形 5"/>
            <p:cNvSpPr/>
            <p:nvPr/>
          </p:nvSpPr>
          <p:spPr bwMode="auto">
            <a:xfrm>
              <a:off x="1907704" y="908720"/>
              <a:ext cx="2088232" cy="1008112"/>
            </a:xfrm>
            <a:prstGeom prst="round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Spectroscopy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(discrete)</a:t>
              </a:r>
              <a:endPara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圓角矩形 6"/>
            <p:cNvSpPr/>
            <p:nvPr/>
          </p:nvSpPr>
          <p:spPr bwMode="auto">
            <a:xfrm>
              <a:off x="1907704" y="2420888"/>
              <a:ext cx="2088232" cy="1008112"/>
            </a:xfrm>
            <a:prstGeom prst="round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Theory o</a:t>
              </a: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 H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Atom (Bohr)</a:t>
              </a:r>
            </a:p>
          </p:txBody>
        </p:sp>
        <p:sp>
          <p:nvSpPr>
            <p:cNvPr id="8" name="圓角矩形 7"/>
            <p:cNvSpPr/>
            <p:nvPr/>
          </p:nvSpPr>
          <p:spPr bwMode="auto">
            <a:xfrm>
              <a:off x="1619672" y="3933056"/>
              <a:ext cx="2736304" cy="1080120"/>
            </a:xfrm>
            <a:prstGeom prst="round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標楷體" pitchFamily="65" charset="-120"/>
                  <a:ea typeface="標楷體" pitchFamily="65" charset="-120"/>
                </a:rPr>
                <a:t>Matrix Mechanics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>
                  <a:solidFill>
                    <a:srgbClr val="CC0066"/>
                  </a:solidFill>
                </a:rPr>
                <a:t>(</a:t>
              </a: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標楷體" pitchFamily="65" charset="-120"/>
                  <a:ea typeface="標楷體" pitchFamily="65" charset="-120"/>
                </a:rPr>
                <a:t>Heisenberg)</a:t>
              </a:r>
              <a:r>
                <a:rPr kumimoji="0" lang="en-US" altLang="zh-TW" sz="2400" b="0" i="0" u="none" strike="noStrike" cap="none" normalizeH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  <p:sp>
          <p:nvSpPr>
            <p:cNvPr id="9" name="向下箭號 8"/>
            <p:cNvSpPr/>
            <p:nvPr/>
          </p:nvSpPr>
          <p:spPr bwMode="auto">
            <a:xfrm>
              <a:off x="2699792" y="1988840"/>
              <a:ext cx="360040" cy="360040"/>
            </a:xfrm>
            <a:prstGeom prst="downArrow">
              <a:avLst/>
            </a:prstGeom>
            <a:solidFill>
              <a:srgbClr val="0070C0">
                <a:alpha val="50000"/>
              </a:srgb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9"/>
            <p:cNvSpPr/>
            <p:nvPr/>
          </p:nvSpPr>
          <p:spPr bwMode="auto">
            <a:xfrm>
              <a:off x="2746400" y="3501008"/>
              <a:ext cx="360040" cy="360040"/>
            </a:xfrm>
            <a:prstGeom prst="downArrow">
              <a:avLst/>
            </a:prstGeom>
            <a:solidFill>
              <a:srgbClr val="CC0066">
                <a:alpha val="50000"/>
              </a:srgb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 bwMode="auto">
            <a:xfrm>
              <a:off x="323528" y="2564904"/>
              <a:ext cx="1080120" cy="0"/>
            </a:xfrm>
            <a:prstGeom prst="line">
              <a:avLst/>
            </a:prstGeom>
            <a:solidFill>
              <a:srgbClr val="FF33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接點 15"/>
            <p:cNvCxnSpPr/>
            <p:nvPr/>
          </p:nvCxnSpPr>
          <p:spPr bwMode="auto">
            <a:xfrm>
              <a:off x="323528" y="2996952"/>
              <a:ext cx="1080120" cy="0"/>
            </a:xfrm>
            <a:prstGeom prst="line">
              <a:avLst/>
            </a:prstGeom>
            <a:solidFill>
              <a:srgbClr val="FF33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接點 16"/>
            <p:cNvCxnSpPr/>
            <p:nvPr/>
          </p:nvCxnSpPr>
          <p:spPr bwMode="auto">
            <a:xfrm>
              <a:off x="323528" y="3284984"/>
              <a:ext cx="1080120" cy="0"/>
            </a:xfrm>
            <a:prstGeom prst="line">
              <a:avLst/>
            </a:prstGeom>
            <a:solidFill>
              <a:srgbClr val="FF33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接點 17"/>
            <p:cNvCxnSpPr/>
            <p:nvPr/>
          </p:nvCxnSpPr>
          <p:spPr bwMode="auto">
            <a:xfrm>
              <a:off x="323528" y="3645024"/>
              <a:ext cx="1080120" cy="0"/>
            </a:xfrm>
            <a:prstGeom prst="line">
              <a:avLst/>
            </a:prstGeom>
            <a:solidFill>
              <a:srgbClr val="FF3300">
                <a:alpha val="5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單箭頭接點 19"/>
            <p:cNvCxnSpPr/>
            <p:nvPr/>
          </p:nvCxnSpPr>
          <p:spPr bwMode="auto">
            <a:xfrm rot="5400000">
              <a:off x="-508" y="3104964"/>
              <a:ext cx="1080120" cy="1588"/>
            </a:xfrm>
            <a:prstGeom prst="straightConnector1">
              <a:avLst/>
            </a:prstGeom>
            <a:solidFill>
              <a:srgbClr val="FF3300">
                <a:alpha val="50000"/>
              </a:srgbClr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59747" name="Object 27"/>
            <p:cNvGraphicFramePr>
              <a:graphicFrameLocks noChangeAspect="1"/>
            </p:cNvGraphicFramePr>
            <p:nvPr/>
          </p:nvGraphicFramePr>
          <p:xfrm>
            <a:off x="611560" y="2900809"/>
            <a:ext cx="44132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825"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2900809"/>
                          <a:ext cx="441325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圓角矩形 23"/>
            <p:cNvSpPr/>
            <p:nvPr/>
          </p:nvSpPr>
          <p:spPr bwMode="auto">
            <a:xfrm>
              <a:off x="5148064" y="908720"/>
              <a:ext cx="2088232" cy="1008112"/>
            </a:xfrm>
            <a:prstGeom prst="round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Photoelectric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Effect (Einstein)</a:t>
              </a:r>
              <a:endPara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圓角矩形 24"/>
            <p:cNvSpPr/>
            <p:nvPr/>
          </p:nvSpPr>
          <p:spPr bwMode="auto">
            <a:xfrm>
              <a:off x="5220072" y="2348880"/>
              <a:ext cx="2088232" cy="1008112"/>
            </a:xfrm>
            <a:prstGeom prst="round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Matter wave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(De Broglie)</a:t>
              </a:r>
            </a:p>
          </p:txBody>
        </p:sp>
        <p:sp>
          <p:nvSpPr>
            <p:cNvPr id="26" name="圓角矩形 25"/>
            <p:cNvSpPr/>
            <p:nvPr/>
          </p:nvSpPr>
          <p:spPr bwMode="auto">
            <a:xfrm>
              <a:off x="4932040" y="3933056"/>
              <a:ext cx="2736304" cy="1080120"/>
            </a:xfrm>
            <a:prstGeom prst="round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CC0066"/>
                  </a:solidFill>
                </a:rPr>
                <a:t>Wave</a:t>
              </a: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標楷體" pitchFamily="65" charset="-120"/>
                  <a:ea typeface="標楷體" pitchFamily="65" charset="-120"/>
                </a:rPr>
                <a:t> Mechanics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CC0066"/>
                  </a:solidFill>
                </a:rPr>
                <a:t> (Schrodinger</a:t>
              </a: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kumimoji="0" lang="en-US" altLang="zh-TW" sz="2400" b="0" i="0" u="none" strike="noStrike" cap="none" normalizeH="0" dirty="0" smtClean="0">
                  <a:ln>
                    <a:noFill/>
                  </a:ln>
                  <a:solidFill>
                    <a:srgbClr val="CC0066"/>
                  </a:solidFill>
                  <a:effectLst/>
                  <a:latin typeface="標楷體" pitchFamily="65" charset="-120"/>
                  <a:ea typeface="標楷體" pitchFamily="65" charset="-120"/>
                </a:rPr>
                <a:t> </a:t>
              </a:r>
            </a:p>
          </p:txBody>
        </p:sp>
        <p:sp>
          <p:nvSpPr>
            <p:cNvPr id="27" name="向下箭號 26"/>
            <p:cNvSpPr/>
            <p:nvPr/>
          </p:nvSpPr>
          <p:spPr bwMode="auto">
            <a:xfrm>
              <a:off x="6012160" y="1988840"/>
              <a:ext cx="360040" cy="360040"/>
            </a:xfrm>
            <a:prstGeom prst="downArrow">
              <a:avLst/>
            </a:prstGeom>
            <a:solidFill>
              <a:srgbClr val="0070C0">
                <a:alpha val="50000"/>
              </a:srgb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向下箭號 27"/>
            <p:cNvSpPr/>
            <p:nvPr/>
          </p:nvSpPr>
          <p:spPr bwMode="auto">
            <a:xfrm>
              <a:off x="6058768" y="3429000"/>
              <a:ext cx="360040" cy="360040"/>
            </a:xfrm>
            <a:prstGeom prst="downArrow">
              <a:avLst/>
            </a:prstGeom>
            <a:solidFill>
              <a:srgbClr val="CC0066">
                <a:alpha val="50000"/>
              </a:srgb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7452320" y="2852936"/>
              <a:ext cx="1511693" cy="218060"/>
            </a:xfrm>
            <a:custGeom>
              <a:avLst/>
              <a:gdLst>
                <a:gd name="T0" fmla="*/ 1043 w 1043"/>
                <a:gd name="T1" fmla="*/ 100 h 106"/>
                <a:gd name="T2" fmla="*/ 918 w 1043"/>
                <a:gd name="T3" fmla="*/ 1 h 106"/>
                <a:gd name="T4" fmla="*/ 782 w 1043"/>
                <a:gd name="T5" fmla="*/ 105 h 106"/>
                <a:gd name="T6" fmla="*/ 635 w 1043"/>
                <a:gd name="T7" fmla="*/ 9 h 106"/>
                <a:gd name="T8" fmla="*/ 518 w 1043"/>
                <a:gd name="T9" fmla="*/ 89 h 106"/>
                <a:gd name="T10" fmla="*/ 363 w 1043"/>
                <a:gd name="T11" fmla="*/ 9 h 106"/>
                <a:gd name="T12" fmla="*/ 272 w 1043"/>
                <a:gd name="T13" fmla="*/ 100 h 106"/>
                <a:gd name="T14" fmla="*/ 136 w 1043"/>
                <a:gd name="T15" fmla="*/ 9 h 106"/>
                <a:gd name="T16" fmla="*/ 0 w 1043"/>
                <a:gd name="T17" fmla="*/ 55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3"/>
                <a:gd name="T28" fmla="*/ 0 h 106"/>
                <a:gd name="T29" fmla="*/ 1043 w 1043"/>
                <a:gd name="T30" fmla="*/ 106 h 106"/>
                <a:gd name="connsiteX0" fmla="*/ 10000 w 10000"/>
                <a:gd name="connsiteY0" fmla="*/ 9623 h 10189"/>
                <a:gd name="connsiteX1" fmla="*/ 8802 w 10000"/>
                <a:gd name="connsiteY1" fmla="*/ 283 h 10189"/>
                <a:gd name="connsiteX2" fmla="*/ 7498 w 10000"/>
                <a:gd name="connsiteY2" fmla="*/ 10095 h 10189"/>
                <a:gd name="connsiteX3" fmla="*/ 6088 w 10000"/>
                <a:gd name="connsiteY3" fmla="*/ 1038 h 10189"/>
                <a:gd name="connsiteX4" fmla="*/ 4966 w 10000"/>
                <a:gd name="connsiteY4" fmla="*/ 8585 h 10189"/>
                <a:gd name="connsiteX5" fmla="*/ 4092 w 10000"/>
                <a:gd name="connsiteY5" fmla="*/ 189 h 10189"/>
                <a:gd name="connsiteX6" fmla="*/ 2608 w 10000"/>
                <a:gd name="connsiteY6" fmla="*/ 9623 h 10189"/>
                <a:gd name="connsiteX7" fmla="*/ 1304 w 10000"/>
                <a:gd name="connsiteY7" fmla="*/ 1038 h 10189"/>
                <a:gd name="connsiteX8" fmla="*/ 0 w 10000"/>
                <a:gd name="connsiteY8" fmla="*/ 5378 h 10189"/>
                <a:gd name="connsiteX0" fmla="*/ 9545 w 9545"/>
                <a:gd name="connsiteY0" fmla="*/ 9623 h 10189"/>
                <a:gd name="connsiteX1" fmla="*/ 8347 w 9545"/>
                <a:gd name="connsiteY1" fmla="*/ 283 h 10189"/>
                <a:gd name="connsiteX2" fmla="*/ 7043 w 9545"/>
                <a:gd name="connsiteY2" fmla="*/ 10095 h 10189"/>
                <a:gd name="connsiteX3" fmla="*/ 5633 w 9545"/>
                <a:gd name="connsiteY3" fmla="*/ 1038 h 10189"/>
                <a:gd name="connsiteX4" fmla="*/ 4511 w 9545"/>
                <a:gd name="connsiteY4" fmla="*/ 8585 h 10189"/>
                <a:gd name="connsiteX5" fmla="*/ 3637 w 9545"/>
                <a:gd name="connsiteY5" fmla="*/ 189 h 10189"/>
                <a:gd name="connsiteX6" fmla="*/ 2153 w 9545"/>
                <a:gd name="connsiteY6" fmla="*/ 9623 h 10189"/>
                <a:gd name="connsiteX7" fmla="*/ 849 w 9545"/>
                <a:gd name="connsiteY7" fmla="*/ 1038 h 10189"/>
                <a:gd name="connsiteX8" fmla="*/ 0 w 9545"/>
                <a:gd name="connsiteY8" fmla="*/ 6856 h 10189"/>
                <a:gd name="connsiteX0" fmla="*/ 10000 w 10000"/>
                <a:gd name="connsiteY0" fmla="*/ 9444 h 10000"/>
                <a:gd name="connsiteX1" fmla="*/ 8745 w 10000"/>
                <a:gd name="connsiteY1" fmla="*/ 278 h 10000"/>
                <a:gd name="connsiteX2" fmla="*/ 7379 w 10000"/>
                <a:gd name="connsiteY2" fmla="*/ 9908 h 10000"/>
                <a:gd name="connsiteX3" fmla="*/ 5902 w 10000"/>
                <a:gd name="connsiteY3" fmla="*/ 1019 h 10000"/>
                <a:gd name="connsiteX4" fmla="*/ 4726 w 10000"/>
                <a:gd name="connsiteY4" fmla="*/ 8426 h 10000"/>
                <a:gd name="connsiteX5" fmla="*/ 3810 w 10000"/>
                <a:gd name="connsiteY5" fmla="*/ 185 h 10000"/>
                <a:gd name="connsiteX6" fmla="*/ 2256 w 10000"/>
                <a:gd name="connsiteY6" fmla="*/ 9444 h 10000"/>
                <a:gd name="connsiteX7" fmla="*/ 889 w 10000"/>
                <a:gd name="connsiteY7" fmla="*/ 1019 h 10000"/>
                <a:gd name="connsiteX8" fmla="*/ 0 w 10000"/>
                <a:gd name="connsiteY8" fmla="*/ 10000 h 10000"/>
                <a:gd name="connsiteX0" fmla="*/ 10000 w 10000"/>
                <a:gd name="connsiteY0" fmla="*/ 9536 h 10092"/>
                <a:gd name="connsiteX1" fmla="*/ 8745 w 10000"/>
                <a:gd name="connsiteY1" fmla="*/ 370 h 10092"/>
                <a:gd name="connsiteX2" fmla="*/ 7379 w 10000"/>
                <a:gd name="connsiteY2" fmla="*/ 10000 h 10092"/>
                <a:gd name="connsiteX3" fmla="*/ 6192 w 10000"/>
                <a:gd name="connsiteY3" fmla="*/ 278 h 10092"/>
                <a:gd name="connsiteX4" fmla="*/ 4726 w 10000"/>
                <a:gd name="connsiteY4" fmla="*/ 8518 h 10092"/>
                <a:gd name="connsiteX5" fmla="*/ 3810 w 10000"/>
                <a:gd name="connsiteY5" fmla="*/ 277 h 10092"/>
                <a:gd name="connsiteX6" fmla="*/ 2256 w 10000"/>
                <a:gd name="connsiteY6" fmla="*/ 9536 h 10092"/>
                <a:gd name="connsiteX7" fmla="*/ 889 w 10000"/>
                <a:gd name="connsiteY7" fmla="*/ 1111 h 10092"/>
                <a:gd name="connsiteX8" fmla="*/ 0 w 10000"/>
                <a:gd name="connsiteY8" fmla="*/ 10092 h 10092"/>
                <a:gd name="connsiteX0" fmla="*/ 10000 w 10000"/>
                <a:gd name="connsiteY0" fmla="*/ 9897 h 13725"/>
                <a:gd name="connsiteX1" fmla="*/ 8745 w 10000"/>
                <a:gd name="connsiteY1" fmla="*/ 731 h 13725"/>
                <a:gd name="connsiteX2" fmla="*/ 7379 w 10000"/>
                <a:gd name="connsiteY2" fmla="*/ 10361 h 13725"/>
                <a:gd name="connsiteX3" fmla="*/ 6192 w 10000"/>
                <a:gd name="connsiteY3" fmla="*/ 639 h 13725"/>
                <a:gd name="connsiteX4" fmla="*/ 4763 w 10000"/>
                <a:gd name="connsiteY4" fmla="*/ 13725 h 13725"/>
                <a:gd name="connsiteX5" fmla="*/ 3810 w 10000"/>
                <a:gd name="connsiteY5" fmla="*/ 638 h 13725"/>
                <a:gd name="connsiteX6" fmla="*/ 2256 w 10000"/>
                <a:gd name="connsiteY6" fmla="*/ 9897 h 13725"/>
                <a:gd name="connsiteX7" fmla="*/ 889 w 10000"/>
                <a:gd name="connsiteY7" fmla="*/ 1472 h 13725"/>
                <a:gd name="connsiteX8" fmla="*/ 0 w 10000"/>
                <a:gd name="connsiteY8" fmla="*/ 10453 h 13725"/>
                <a:gd name="connsiteX0" fmla="*/ 10000 w 10000"/>
                <a:gd name="connsiteY0" fmla="*/ 9896 h 13724"/>
                <a:gd name="connsiteX1" fmla="*/ 8745 w 10000"/>
                <a:gd name="connsiteY1" fmla="*/ 730 h 13724"/>
                <a:gd name="connsiteX2" fmla="*/ 7379 w 10000"/>
                <a:gd name="connsiteY2" fmla="*/ 10360 h 13724"/>
                <a:gd name="connsiteX3" fmla="*/ 6192 w 10000"/>
                <a:gd name="connsiteY3" fmla="*/ 638 h 13724"/>
                <a:gd name="connsiteX4" fmla="*/ 4763 w 10000"/>
                <a:gd name="connsiteY4" fmla="*/ 13724 h 13724"/>
                <a:gd name="connsiteX5" fmla="*/ 3334 w 10000"/>
                <a:gd name="connsiteY5" fmla="*/ 638 h 13724"/>
                <a:gd name="connsiteX6" fmla="*/ 2256 w 10000"/>
                <a:gd name="connsiteY6" fmla="*/ 9896 h 13724"/>
                <a:gd name="connsiteX7" fmla="*/ 889 w 10000"/>
                <a:gd name="connsiteY7" fmla="*/ 1471 h 13724"/>
                <a:gd name="connsiteX8" fmla="*/ 0 w 10000"/>
                <a:gd name="connsiteY8" fmla="*/ 10452 h 13724"/>
                <a:gd name="connsiteX0" fmla="*/ 10000 w 10000"/>
                <a:gd name="connsiteY0" fmla="*/ 9351 h 9907"/>
                <a:gd name="connsiteX1" fmla="*/ 8745 w 10000"/>
                <a:gd name="connsiteY1" fmla="*/ 185 h 9907"/>
                <a:gd name="connsiteX2" fmla="*/ 7379 w 10000"/>
                <a:gd name="connsiteY2" fmla="*/ 9815 h 9907"/>
                <a:gd name="connsiteX3" fmla="*/ 6192 w 10000"/>
                <a:gd name="connsiteY3" fmla="*/ 93 h 9907"/>
                <a:gd name="connsiteX4" fmla="*/ 4763 w 10000"/>
                <a:gd name="connsiteY4" fmla="*/ 9907 h 9907"/>
                <a:gd name="connsiteX5" fmla="*/ 3334 w 10000"/>
                <a:gd name="connsiteY5" fmla="*/ 93 h 9907"/>
                <a:gd name="connsiteX6" fmla="*/ 2256 w 10000"/>
                <a:gd name="connsiteY6" fmla="*/ 9351 h 9907"/>
                <a:gd name="connsiteX7" fmla="*/ 889 w 10000"/>
                <a:gd name="connsiteY7" fmla="*/ 926 h 9907"/>
                <a:gd name="connsiteX8" fmla="*/ 0 w 10000"/>
                <a:gd name="connsiteY8" fmla="*/ 9907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907">
                  <a:moveTo>
                    <a:pt x="10000" y="9351"/>
                  </a:moveTo>
                  <a:cubicBezTo>
                    <a:pt x="9789" y="7870"/>
                    <a:pt x="9177" y="92"/>
                    <a:pt x="8745" y="185"/>
                  </a:cubicBezTo>
                  <a:cubicBezTo>
                    <a:pt x="8312" y="278"/>
                    <a:pt x="7804" y="9830"/>
                    <a:pt x="7379" y="9815"/>
                  </a:cubicBezTo>
                  <a:cubicBezTo>
                    <a:pt x="6954" y="9800"/>
                    <a:pt x="6628" y="78"/>
                    <a:pt x="6192" y="93"/>
                  </a:cubicBezTo>
                  <a:cubicBezTo>
                    <a:pt x="5756" y="108"/>
                    <a:pt x="5239" y="9907"/>
                    <a:pt x="4763" y="9907"/>
                  </a:cubicBezTo>
                  <a:cubicBezTo>
                    <a:pt x="4287" y="9907"/>
                    <a:pt x="3752" y="186"/>
                    <a:pt x="3334" y="93"/>
                  </a:cubicBezTo>
                  <a:cubicBezTo>
                    <a:pt x="2916" y="0"/>
                    <a:pt x="2664" y="9212"/>
                    <a:pt x="2256" y="9351"/>
                  </a:cubicBezTo>
                  <a:cubicBezTo>
                    <a:pt x="1849" y="9490"/>
                    <a:pt x="1265" y="833"/>
                    <a:pt x="889" y="926"/>
                  </a:cubicBezTo>
                  <a:cubicBezTo>
                    <a:pt x="513" y="1019"/>
                    <a:pt x="452" y="7407"/>
                    <a:pt x="0" y="9907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 type="none" w="lg" len="lg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7668344" y="1268760"/>
              <a:ext cx="144016" cy="14401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40" name="直線單箭頭接點 39"/>
            <p:cNvCxnSpPr/>
            <p:nvPr/>
          </p:nvCxnSpPr>
          <p:spPr bwMode="auto">
            <a:xfrm>
              <a:off x="7956376" y="1340768"/>
              <a:ext cx="720080" cy="1588"/>
            </a:xfrm>
            <a:prstGeom prst="straightConnector1">
              <a:avLst/>
            </a:prstGeom>
            <a:solidFill>
              <a:srgbClr val="FF3300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1" name="右大括弧 40"/>
          <p:cNvSpPr/>
          <p:nvPr/>
        </p:nvSpPr>
        <p:spPr bwMode="auto">
          <a:xfrm rot="5400000">
            <a:off x="4608004" y="4329100"/>
            <a:ext cx="216024" cy="1872208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51520" y="5445224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Equivalent  </a:t>
            </a:r>
          </a:p>
          <a:p>
            <a:pPr algn="ctr"/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shown by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Schrodinger)</a:t>
            </a:r>
          </a:p>
          <a:p>
            <a:pPr algn="ctr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on the general formalism of Dirac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TW" sz="3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 descr="schroding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73" y="3717032"/>
            <a:ext cx="1324027" cy="1855273"/>
          </a:xfrm>
          <a:prstGeom prst="rect">
            <a:avLst/>
          </a:prstGeom>
        </p:spPr>
      </p:pic>
      <p:pic>
        <p:nvPicPr>
          <p:cNvPr id="4" name="圖片 3" descr="Werner_Heisenber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1325240" cy="16565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Global 5">
      <a:dk1>
        <a:srgbClr val="000000"/>
      </a:dk1>
      <a:lt1>
        <a:srgbClr val="E9E6D9"/>
      </a:lt1>
      <a:dk2>
        <a:srgbClr val="666633"/>
      </a:dk2>
      <a:lt2>
        <a:srgbClr val="CEC7AA"/>
      </a:lt2>
      <a:accent1>
        <a:srgbClr val="FFFFCC"/>
      </a:accent1>
      <a:accent2>
        <a:srgbClr val="B5E0E3"/>
      </a:accent2>
      <a:accent3>
        <a:srgbClr val="F2F0E9"/>
      </a:accent3>
      <a:accent4>
        <a:srgbClr val="000000"/>
      </a:accent4>
      <a:accent5>
        <a:srgbClr val="FFFFE2"/>
      </a:accent5>
      <a:accent6>
        <a:srgbClr val="A4CBCE"/>
      </a:accent6>
      <a:hlink>
        <a:srgbClr val="B6AB82"/>
      </a:hlink>
      <a:folHlink>
        <a:srgbClr val="A0925E"/>
      </a:folHlink>
    </a:clrScheme>
    <a:fontScheme name="Global">
      <a:majorFont>
        <a:latin typeface="Times New Roman"/>
        <a:ea typeface="新細明體"/>
        <a:cs typeface=""/>
      </a:majorFont>
      <a:minorFont>
        <a:latin typeface="Helvetic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>
            <a:alpha val="50000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iBook OSX:Applications:Microsoft Office X:Templates:Presentations:Designs:Global</Template>
  <TotalTime>18712</TotalTime>
  <Words>1456</Words>
  <Application>Microsoft Macintosh PowerPoint</Application>
  <PresentationFormat>如螢幕大小 (4:3)</PresentationFormat>
  <Paragraphs>351</Paragraphs>
  <Slides>72</Slides>
  <Notes>72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伺服器</vt:lpstr>
      </vt:variant>
      <vt:variant>
        <vt:i4>6</vt:i4>
      </vt:variant>
      <vt:variant>
        <vt:lpstr>投影片標題</vt:lpstr>
      </vt:variant>
      <vt:variant>
        <vt:i4>72</vt:i4>
      </vt:variant>
    </vt:vector>
  </HeadingPairs>
  <TitlesOfParts>
    <vt:vector size="79" baseType="lpstr">
      <vt:lpstr>Global</vt:lpstr>
      <vt:lpstr>Equation</vt:lpstr>
      <vt:lpstr>MathType 6.0 Equation</vt:lpstr>
      <vt:lpstr>點陣圖影像</vt:lpstr>
      <vt:lpstr>方程式</vt:lpstr>
      <vt:lpstr>MathType 5.0 Equation</vt:lpstr>
      <vt:lpstr>Microsoft 多媒體藝廊</vt:lpstr>
      <vt:lpstr>PHYS541000 量子力學(I)(II)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Matter_wave</dc:title>
  <dc:creator>Chung-Yu Mou</dc:creator>
  <cp:lastModifiedBy>Mac user</cp:lastModifiedBy>
  <cp:revision>2543</cp:revision>
  <cp:lastPrinted>2003-02-27T08:49:01Z</cp:lastPrinted>
  <dcterms:created xsi:type="dcterms:W3CDTF">2002-07-13T11:52:44Z</dcterms:created>
  <dcterms:modified xsi:type="dcterms:W3CDTF">2015-09-10T13:26:00Z</dcterms:modified>
</cp:coreProperties>
</file>